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822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14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ctr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alignant Ovarian Steroid Cell Tumor: A very rare tumor in children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57200">
              <a:lnSpc>
                <a:spcPct val="100000"/>
              </a:lnSpc>
              <a:defRPr sz="5300" b="1" cap="none">
                <a:gradFill flip="none" rotWithShape="1">
                  <a:gsLst>
                    <a:gs pos="0">
                      <a:schemeClr val="accent1">
                        <a:satOff val="-4060"/>
                      </a:schemeClr>
                    </a:gs>
                    <a:gs pos="100000">
                      <a:schemeClr val="accent1">
                        <a:hueOff val="178262"/>
                        <a:satOff val="-8651"/>
                        <a:lumOff val="-7254"/>
                      </a:schemeClr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Malignant Ovarian Steroid Cell Tumor: A very rare tumor in children</a:t>
            </a:r>
          </a:p>
          <a:p>
            <a:pPr algn="ctr" defTabSz="457200">
              <a:lnSpc>
                <a:spcPct val="100000"/>
              </a:lnSpc>
              <a:defRPr sz="5300" b="1" cap="none">
                <a:gradFill flip="none" rotWithShape="1">
                  <a:gsLst>
                    <a:gs pos="0">
                      <a:schemeClr val="accent1">
                        <a:satOff val="-4060"/>
                      </a:schemeClr>
                    </a:gs>
                    <a:gs pos="100000">
                      <a:schemeClr val="accent1">
                        <a:hueOff val="178262"/>
                        <a:satOff val="-8651"/>
                        <a:lumOff val="-7254"/>
                      </a:schemeClr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With a glance </a:t>
            </a:r>
            <a:r>
              <a:rPr smtClean="0"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to</a:t>
            </a:r>
            <a:r>
              <a:rPr lang="fa-IR" dirty="0" smtClean="0"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dirty="0" smtClean="0"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the</a:t>
            </a:r>
            <a:r>
              <a:rPr smtClean="0"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pediatric Ovarian  tumors</a:t>
            </a:r>
          </a:p>
          <a:p>
            <a:pPr algn="ctr" defTabSz="457200">
              <a:lnSpc>
                <a:spcPct val="100000"/>
              </a:lnSpc>
              <a:defRPr sz="5300" b="1" cap="none">
                <a:gradFill flip="none" rotWithShape="1">
                  <a:gsLst>
                    <a:gs pos="0">
                      <a:schemeClr val="accent1">
                        <a:satOff val="-4060"/>
                      </a:schemeClr>
                    </a:gs>
                    <a:gs pos="100000">
                      <a:schemeClr val="accent1">
                        <a:hueOff val="178262"/>
                        <a:satOff val="-8651"/>
                        <a:lumOff val="-7254"/>
                      </a:schemeClr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6000" i="1" u="sng"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Presented by : Fatima Malek M.D</a:t>
            </a:r>
          </a:p>
          <a:p>
            <a:pPr algn="ctr" defTabSz="457200">
              <a:lnSpc>
                <a:spcPct val="100000"/>
              </a:lnSpc>
              <a:defRPr sz="5300" b="1" cap="none">
                <a:gradFill flip="none" rotWithShape="1">
                  <a:gsLst>
                    <a:gs pos="0">
                      <a:schemeClr val="accent1">
                        <a:satOff val="-4060"/>
                      </a:schemeClr>
                    </a:gs>
                    <a:gs pos="100000">
                      <a:schemeClr val="accent1">
                        <a:hueOff val="178262"/>
                        <a:satOff val="-8651"/>
                        <a:lumOff val="-7254"/>
                      </a:schemeClr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6000" i="1">
                <a:uFill>
                  <a:solidFill>
                    <a:srgbClr val="33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Assistant Professor of SBMU Mofid Children’s Hospital</a:t>
            </a:r>
          </a:p>
        </p:txBody>
      </p:sp>
      <p:sp>
        <p:nvSpPr>
          <p:cNvPr id="167" name="IN The Name OF GOD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IN The Name OF GOD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06" name="Pearls to rememb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Pearls to remember</a:t>
            </a:r>
          </a:p>
        </p:txBody>
      </p:sp>
      <p:sp>
        <p:nvSpPr>
          <p:cNvPr id="207" name="In contrast to other malignant GCTs, dysgerminoma is highly radiosensitiv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 defTabSz="393192">
              <a:lnSpc>
                <a:spcPts val="6200"/>
              </a:lnSpc>
              <a:spcBef>
                <a:spcPts val="1000"/>
              </a:spcBef>
              <a:buChar char="‣"/>
              <a:defRPr sz="4128">
                <a:solidFill>
                  <a:srgbClr val="FEFEFE"/>
                </a:solidFill>
              </a:defRPr>
            </a:pPr>
            <a:r>
              <a:t>In contrast to other malignant GCTs, </a:t>
            </a:r>
            <a:r>
              <a:rPr u="sng"/>
              <a:t>dysgerminoma is highly radiosensitive</a:t>
            </a:r>
            <a:r>
              <a:t>. </a:t>
            </a:r>
          </a:p>
          <a:p>
            <a:pPr marL="0" indent="0" defTabSz="393192">
              <a:lnSpc>
                <a:spcPts val="6200"/>
              </a:lnSpc>
              <a:spcBef>
                <a:spcPts val="1000"/>
              </a:spcBef>
              <a:buClrTx/>
              <a:buSzTx/>
              <a:buFontTx/>
              <a:buNone/>
              <a:defRPr sz="4128">
                <a:solidFill>
                  <a:srgbClr val="FEFEFE"/>
                </a:solidFill>
              </a:defRPr>
            </a:pPr>
            <a:r>
              <a:t>Most patients with dysgerminoma (75%) are diagnosed with early-stage disease, and thus surgery alone is curative \The prognosis is usually excellent.</a:t>
            </a:r>
          </a:p>
          <a:p>
            <a:pPr marL="0" indent="0" defTabSz="393192">
              <a:lnSpc>
                <a:spcPts val="6200"/>
              </a:lnSpc>
              <a:spcBef>
                <a:spcPts val="1000"/>
              </a:spcBef>
              <a:buClrTx/>
              <a:buSzTx/>
              <a:buFontTx/>
              <a:buNone/>
              <a:defRPr sz="4128">
                <a:solidFill>
                  <a:srgbClr val="FEFEFE"/>
                </a:solidFill>
              </a:defRPr>
            </a:pPr>
            <a:endParaRPr/>
          </a:p>
          <a:p>
            <a:pPr marL="546100" indent="-546100" defTabSz="393192">
              <a:lnSpc>
                <a:spcPts val="6200"/>
              </a:lnSpc>
              <a:spcBef>
                <a:spcPts val="1000"/>
              </a:spcBef>
              <a:buChar char="‣"/>
              <a:defRPr sz="4128">
                <a:solidFill>
                  <a:srgbClr val="FEFEFE"/>
                </a:solidFill>
              </a:defRPr>
            </a:pPr>
            <a:r>
              <a:rPr b="1" u="sng">
                <a:latin typeface="Avenir Next Regular"/>
                <a:ea typeface="Avenir Next Regular"/>
                <a:cs typeface="Avenir Next Regular"/>
                <a:sym typeface="Avenir Next Regular"/>
              </a:rPr>
              <a:t>Yolk sac tumor,</a:t>
            </a:r>
            <a:r>
              <a:t> also known as endodermal sinus tumor, is a rare malignant GCT.</a:t>
            </a:r>
          </a:p>
          <a:p>
            <a:pPr marL="0" indent="0" defTabSz="393192">
              <a:lnSpc>
                <a:spcPts val="6200"/>
              </a:lnSpc>
              <a:spcBef>
                <a:spcPts val="1000"/>
              </a:spcBef>
              <a:buClrTx/>
              <a:buSzTx/>
              <a:buFontTx/>
              <a:buNone/>
              <a:defRPr sz="4128">
                <a:solidFill>
                  <a:srgbClr val="FEFEFE"/>
                </a:solidFill>
              </a:defRPr>
            </a:pPr>
            <a:r>
              <a:t> </a:t>
            </a:r>
          </a:p>
          <a:p>
            <a:pPr marL="477837" indent="-477837" defTabSz="393192">
              <a:lnSpc>
                <a:spcPts val="5700"/>
              </a:lnSpc>
              <a:spcBef>
                <a:spcPts val="1000"/>
              </a:spcBef>
              <a:buChar char="‣"/>
              <a:defRPr sz="3612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 u="sng"/>
              <a:t>Yolk sac tumor</a:t>
            </a:r>
            <a:r>
              <a:rPr sz="3698"/>
              <a:t> is usually aggressive, characterized by rapid growth and extensive spread to the abdomino pelvic cavity. Both hematogenous and peritoneal metastases are common, and lymphatic spread is not uncommon </a:t>
            </a:r>
          </a:p>
          <a:p>
            <a:pPr marL="546100" indent="-546100" defTabSz="393192">
              <a:lnSpc>
                <a:spcPts val="5600"/>
              </a:lnSpc>
              <a:spcBef>
                <a:spcPts val="1000"/>
              </a:spcBef>
              <a:buChar char="‣"/>
              <a:defRPr sz="3612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10" name="Pearls to rememb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Pearls to remember</a:t>
            </a:r>
          </a:p>
        </p:txBody>
      </p:sp>
      <p:sp>
        <p:nvSpPr>
          <p:cNvPr id="211" name="Ovarian SCSTs are derived from the coelomic epithelium (sex cords) and ovarian stroma or mesenchyma of the embryonic gonad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6562" indent="-436562" defTabSz="457200">
              <a:lnSpc>
                <a:spcPts val="6300"/>
              </a:lnSpc>
              <a:spcBef>
                <a:spcPts val="1200"/>
              </a:spcBef>
              <a:buChar char="‣"/>
              <a:defRPr sz="4000">
                <a:solidFill>
                  <a:srgbClr val="FDFDFD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Ovarian SCSTs are derived from </a:t>
            </a:r>
            <a:r>
              <a:rPr b="1"/>
              <a:t>the coelomic epithelium (sex cords) and ovarian stroma </a:t>
            </a:r>
            <a:r>
              <a:t>or mesenchyma of the embryonic gonads. </a:t>
            </a:r>
          </a:p>
          <a:p>
            <a:pPr marL="436562" indent="-436562" defTabSz="457200">
              <a:lnSpc>
                <a:spcPts val="6300"/>
              </a:lnSpc>
              <a:spcBef>
                <a:spcPts val="1200"/>
              </a:spcBef>
              <a:buChar char="‣"/>
              <a:defRPr sz="4000">
                <a:solidFill>
                  <a:srgbClr val="FDFDFD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Ovarian SCSTs are composed of various combinations of granulosa cells, theca cells, Leydig cells, Sertoli cells, and fibroblasts of stromal origin .cell tumors, Sertoli-stromal cell tumors, SCSTs of mixed or unclassified cell types, and steroid cell tumors </a:t>
            </a:r>
          </a:p>
          <a:p>
            <a:pPr marL="436562" indent="-436562" defTabSz="457200">
              <a:lnSpc>
                <a:spcPts val="6300"/>
              </a:lnSpc>
              <a:spcBef>
                <a:spcPts val="1200"/>
              </a:spcBef>
              <a:buChar char="‣"/>
              <a:defRPr sz="4000">
                <a:solidFill>
                  <a:srgbClr val="FDFDFD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In children and adolescents, granulosa cell tumor and Sertoli-Leydig cell tumor commonly occur, and thecoma-fibromas are rare. </a:t>
            </a:r>
            <a:endParaRPr sz="120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1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85165">
              <a:spcBef>
                <a:spcPts val="3200"/>
              </a:spcBef>
              <a:defRPr sz="7221"/>
            </a:pPr>
            <a:endParaRPr/>
          </a:p>
        </p:txBody>
      </p:sp>
      <p:sp>
        <p:nvSpPr>
          <p:cNvPr id="215" name="Abdominal pain is the most common presenting symptom of ovarian tumors (57%), followed by a palpable abdominal or pelvic mass (46%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Abdominal pain is the most common presenting symptom of ovarian tumors (57%), followed by</a:t>
            </a:r>
            <a:br>
              <a:rPr b="1"/>
            </a:br>
            <a:r>
              <a:rPr b="1"/>
              <a:t>a palpable abdominal or </a:t>
            </a:r>
            <a:r>
              <a:rPr b="1"/>
              <a:t>pelvic </a:t>
            </a:r>
            <a:r>
              <a:rPr b="1" smtClean="0"/>
              <a:t>mass</a:t>
            </a:r>
            <a:r>
              <a:rPr lang="fa-IR" b="1" dirty="0" smtClean="0"/>
              <a:t>.</a:t>
            </a:r>
          </a:p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lang="fa-IR" b="1" dirty="0" smtClean="0"/>
          </a:p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b="1"/>
          </a:p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Patients may also present with nausea, vomiting, poor appetite, weight loss, constipation, and urinary frequency, or they may be asymptomatic, with the tumor being detected incidentally</a:t>
            </a:r>
          </a:p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Tenderness may be a symptom of torsion, hemorrhage, or rupture of ovarian tumors, especially GCTs and </a:t>
            </a:r>
            <a:r>
              <a:rPr b="1"/>
              <a:t>SCSTs </a:t>
            </a:r>
            <a:endParaRPr b="1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3600" b="1" dirty="0" smtClean="0"/>
              <a:t>Endocrine abnormalities can be the initial manifestation of hormone- producing ovarian tumors, depending on the patient’s age </a:t>
            </a:r>
            <a:endParaRPr lang="en-US" sz="3600" b="1" dirty="0" smtClean="0"/>
          </a:p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lang="en-US" sz="3600" b="1" dirty="0" smtClean="0"/>
          </a:p>
          <a:p>
            <a:pPr marL="463550" indent="-463550" defTabSz="333756">
              <a:lnSpc>
                <a:spcPts val="5200"/>
              </a:lnSpc>
              <a:spcBef>
                <a:spcPts val="800"/>
              </a:spcBef>
              <a:buChar char="‣"/>
              <a:defRPr sz="35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3600" b="1" dirty="0" err="1" smtClean="0"/>
              <a:t>Premenarcheal</a:t>
            </a:r>
            <a:r>
              <a:rPr lang="en-US" sz="3600" b="1" dirty="0" smtClean="0"/>
              <a:t> girls may present with symptoms of </a:t>
            </a:r>
            <a:r>
              <a:rPr lang="en-US" sz="3600" b="1" dirty="0" err="1" smtClean="0"/>
              <a:t>isosexual</a:t>
            </a:r>
            <a:r>
              <a:rPr lang="en-US" sz="3600" b="1" dirty="0" smtClean="0"/>
              <a:t> precocious puberty, including breast enlargement, abnormal vaginal bleeding, and development of pubic and </a:t>
            </a:r>
            <a:r>
              <a:rPr lang="en-US" sz="3600" b="1" dirty="0" err="1" smtClean="0"/>
              <a:t>axillary</a:t>
            </a:r>
            <a:r>
              <a:rPr lang="en-US" sz="3600" b="1" dirty="0" smtClean="0"/>
              <a:t> hair. Menstrual irregularity demonstrated by </a:t>
            </a:r>
            <a:r>
              <a:rPr lang="en-US" sz="3600" b="1" dirty="0" err="1" smtClean="0"/>
              <a:t>hy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permenorrhea</a:t>
            </a:r>
            <a:r>
              <a:rPr lang="en-US" sz="3600" b="1" dirty="0" smtClean="0"/>
              <a:t> or amenorrhea may occur in ado- </a:t>
            </a:r>
            <a:r>
              <a:rPr lang="en-US" sz="3600" b="1" dirty="0" err="1" smtClean="0"/>
              <a:t>lescent</a:t>
            </a:r>
            <a:r>
              <a:rPr lang="en-US" sz="3600" b="1" dirty="0" smtClean="0"/>
              <a:t> girls. Signs of </a:t>
            </a:r>
            <a:r>
              <a:rPr lang="en-US" sz="3600" b="1" dirty="0" err="1" smtClean="0"/>
              <a:t>virilization</a:t>
            </a:r>
            <a:r>
              <a:rPr lang="en-US" sz="3600" b="1" dirty="0" smtClean="0"/>
              <a:t> or </a:t>
            </a:r>
            <a:r>
              <a:rPr lang="en-US" sz="3600" b="1" dirty="0" err="1" smtClean="0"/>
              <a:t>masculiniza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tion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eg</a:t>
            </a:r>
            <a:r>
              <a:rPr lang="en-US" sz="3600" b="1" dirty="0" smtClean="0"/>
              <a:t>, acne, deepening of the voice, </a:t>
            </a:r>
            <a:r>
              <a:rPr lang="en-US" sz="3600" b="1" dirty="0" err="1" smtClean="0"/>
              <a:t>hirsutism</a:t>
            </a:r>
            <a:r>
              <a:rPr lang="en-US" sz="3600" b="1" dirty="0" smtClean="0"/>
              <a:t>, and clitoral enlargement) may be seen in both </a:t>
            </a:r>
            <a:r>
              <a:rPr lang="en-US" sz="3600" b="1" dirty="0" err="1" smtClean="0"/>
              <a:t>prepubertal</a:t>
            </a:r>
            <a:r>
              <a:rPr lang="en-US" sz="3600" b="1" dirty="0" smtClean="0"/>
              <a:t> girls and female adolescents. </a:t>
            </a:r>
          </a:p>
          <a:p>
            <a:endParaRPr lang="fa-IR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18" name="G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GCT</a:t>
            </a:r>
          </a:p>
        </p:txBody>
      </p:sp>
      <p:sp>
        <p:nvSpPr>
          <p:cNvPr id="219" name="GCTs are the most common type of ovarian neoplasm, and one-third of ovarian GCTs are malignant in children and adolescent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603250" indent="-603250" defTabSz="434340">
              <a:lnSpc>
                <a:spcPts val="6800"/>
              </a:lnSpc>
              <a:spcBef>
                <a:spcPts val="1100"/>
              </a:spcBef>
              <a:buChar char="‣"/>
              <a:defRPr sz="12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456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GCTs are the most common type of ovarian neoplasm, and one-third of ovarian GCTs are malignant in children and adolescents </a:t>
            </a:r>
          </a:p>
          <a:p>
            <a:pPr marL="603250" indent="-603250" defTabSz="434340">
              <a:lnSpc>
                <a:spcPts val="6800"/>
              </a:lnSpc>
              <a:spcBef>
                <a:spcPts val="1100"/>
              </a:spcBef>
              <a:buChar char="‣"/>
              <a:defRPr sz="12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456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As defined by the World Health Organization, the histologic subtypes of ovarian GCTs include teratoma (mature, immature, or monodermal), dysgerminoma, yolk sac tumor, embryonal carcinoma, polyembryoma, nongestational choriocarcinoma, and mixed GCT </a:t>
            </a:r>
          </a:p>
        </p:txBody>
      </p:sp>
      <p:pic>
        <p:nvPicPr>
          <p:cNvPr id="220" name="Screen Shot 2021-01-17 at 10.48.51 AM.png" descr="Screen Shot 2021-01-17 at 10.48.5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3335" y="3669749"/>
            <a:ext cx="9418173" cy="8967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85165">
              <a:spcBef>
                <a:spcPts val="3200"/>
              </a:spcBef>
              <a:defRPr sz="7221"/>
            </a:pPr>
            <a:endParaRPr/>
          </a:p>
        </p:txBody>
      </p:sp>
      <p:sp>
        <p:nvSpPr>
          <p:cNvPr id="224" name="The diagnosis of steroid cell tumors, NOS, should be made on the basis of the clinical virilizing syndromes, the microscopic pictures, as well as immune reactivity to some immunohistochemical markers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89479" indent="-489479" defTabSz="457200">
              <a:lnSpc>
                <a:spcPts val="5900"/>
              </a:lnSpc>
              <a:spcBef>
                <a:spcPts val="1200"/>
              </a:spcBef>
              <a:buChar char="‣"/>
              <a:defRPr sz="3700">
                <a:solidFill>
                  <a:srgbClr val="FEFEFE"/>
                </a:solidFill>
              </a:defRPr>
            </a:pPr>
            <a:r>
              <a:t>The diagnosis of steroid cell tumors, NOS, should be made on the basis of the clinical virilizing syndromes, the microscopic pictures, as well as immune reactivity to some immunohistochemical markers.</a:t>
            </a:r>
          </a:p>
          <a:p>
            <a:pPr marL="489479" indent="-489479" defTabSz="457200">
              <a:lnSpc>
                <a:spcPts val="5900"/>
              </a:lnSpc>
              <a:spcBef>
                <a:spcPts val="1200"/>
              </a:spcBef>
              <a:buChar char="‣"/>
              <a:defRPr sz="3700">
                <a:solidFill>
                  <a:srgbClr val="FEFEFE"/>
                </a:solidFill>
              </a:defRPr>
            </a:pPr>
            <a:r>
              <a:rPr u="sng"/>
              <a:t> Inhibin and calretinin </a:t>
            </a:r>
            <a:r>
              <a:t>were thought to be sensitive and robust markers in differentiating sex cord-stromal from non-sex cord- stromal tumors [.</a:t>
            </a:r>
          </a:p>
        </p:txBody>
      </p:sp>
      <p:pic>
        <p:nvPicPr>
          <p:cNvPr id="225" name="Screen Shot 2021-01-17 at 10.12.19 AM.png" descr="Screen Shot 2021-01-17 at 10.12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40852" y="4633801"/>
            <a:ext cx="10676156" cy="4448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32" name="Ovarian tumors imag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Ovarian tumors imaging</a:t>
            </a:r>
          </a:p>
        </p:txBody>
      </p:sp>
      <p:sp>
        <p:nvSpPr>
          <p:cNvPr id="233" name="Ovarian tumors in girls and adolescents represent a very heterogenous group of histopathological entities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6FEFE"/>
                </a:solidFill>
              </a:defRPr>
            </a:pPr>
            <a:r>
              <a:t>Ovarian tumors in girls and adolescents represent a very heterogenous group of histopathological entities.</a:t>
            </a:r>
          </a:p>
          <a:p>
            <a:pPr>
              <a:defRPr>
                <a:solidFill>
                  <a:srgbClr val="F6FEFE"/>
                </a:solidFill>
              </a:defRPr>
            </a:pPr>
            <a:r>
              <a:rPr u="sng"/>
              <a:t>Germ cell tumors </a:t>
            </a:r>
            <a:r>
              <a:t>represent more than 80% of ovarian tumors (77.5% in this series). Mature teratomas, or dermoid cysts, are the most frequent tumors and the onlybenign germ cell tumor.</a:t>
            </a:r>
          </a:p>
        </p:txBody>
      </p:sp>
      <p:pic>
        <p:nvPicPr>
          <p:cNvPr id="234" name="Screen Shot 2021-01-17 at 9.43.19 AM.png" descr="Screen Shot 2021-01-17 at 9.43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9341" y="1893814"/>
            <a:ext cx="11605304" cy="8478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37" name="Ovarian t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Ovarian tumors</a:t>
            </a:r>
          </a:p>
        </p:txBody>
      </p:sp>
      <p:sp>
        <p:nvSpPr>
          <p:cNvPr id="238" name="In pediatrics most ovarian masses are detected withultrasound, which is the first-line test in these cas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In pediatrics most ovarian masses are detected withultrasound, which is the first-line test in these cases.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Once an organic disease has been identified, MRI, which hasno radiation, provides good tissue enhancement and the best evaluation of tumor vascularization.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55" t="7551" r="155" b="749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41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" name="Concise of characteristics"/>
          <p:cNvSpPr txBox="1">
            <a:spLocks noGrp="1"/>
          </p:cNvSpPr>
          <p:nvPr>
            <p:ph type="title"/>
          </p:nvPr>
        </p:nvSpPr>
        <p:spPr>
          <a:xfrm>
            <a:off x="762000" y="10949991"/>
            <a:ext cx="22860001" cy="3810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1809">
              <a:defRPr sz="18786"/>
            </a:lvl1pPr>
          </a:lstStyle>
          <a:p>
            <a:r>
              <a:t>Concise of characteristics</a:t>
            </a:r>
          </a:p>
        </p:txBody>
      </p:sp>
      <p:sp>
        <p:nvSpPr>
          <p:cNvPr id="243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4" name="Screen Shot 2021-01-17 at 9.59.27 AM.png" descr="Screen Shot 2021-01-17 at 9.59.2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8944" y="3815994"/>
            <a:ext cx="25101888" cy="537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47" name="Steroid cell tum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Steroid cell tumor</a:t>
            </a:r>
          </a:p>
        </p:txBody>
      </p:sp>
      <p:sp>
        <p:nvSpPr>
          <p:cNvPr id="248" name="Ovarian steroid cell tumors (SCT) are rare sex cord-stromaltumors of the ovary and comprise &lt;0.1% of all ovariantumors .Based on the cell of origin, they may be divided intothree subtypes: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39750" indent="-539750" defTabSz="701675">
              <a:spcBef>
                <a:spcPts val="3300"/>
              </a:spcBef>
              <a:defRPr sz="3995">
                <a:solidFill>
                  <a:srgbClr val="F4FCFC"/>
                </a:solidFill>
              </a:defRPr>
            </a:pPr>
            <a:r>
              <a:t>Ovarian steroid cell tumors (SCT) are rare sex cord-stromaltumors of the ovary and comprise &lt;0.1% of all ovariantumors .Based on the cell of origin, they may be divided intothree subtypes:</a:t>
            </a:r>
          </a:p>
          <a:p>
            <a:pPr marL="539750" indent="-539750" defTabSz="701675">
              <a:spcBef>
                <a:spcPts val="3300"/>
              </a:spcBef>
              <a:defRPr sz="3995">
                <a:solidFill>
                  <a:srgbClr val="F4FCFC"/>
                </a:solidFill>
              </a:defRPr>
            </a:pPr>
            <a:r>
              <a:t> </a:t>
            </a:r>
            <a:r>
              <a:rPr u="sng"/>
              <a:t>Leydig cell tumors</a:t>
            </a:r>
            <a:r>
              <a:t> arising from Leydig cells inthe hilum of the ovary, </a:t>
            </a:r>
          </a:p>
          <a:p>
            <a:pPr marL="539750" indent="-539750" defTabSz="701675">
              <a:spcBef>
                <a:spcPts val="3300"/>
              </a:spcBef>
              <a:defRPr sz="3995">
                <a:solidFill>
                  <a:srgbClr val="F4FCFC"/>
                </a:solidFill>
              </a:defRPr>
            </a:pPr>
            <a:r>
              <a:rPr u="sng"/>
              <a:t>stromal luteomas</a:t>
            </a:r>
            <a:r>
              <a:t> arising from ovarian stromal cells.</a:t>
            </a:r>
          </a:p>
          <a:p>
            <a:pPr marL="539750" indent="-539750" defTabSz="701675">
              <a:spcBef>
                <a:spcPts val="3300"/>
              </a:spcBef>
              <a:defRPr sz="3995">
                <a:solidFill>
                  <a:srgbClr val="F4FCFC"/>
                </a:solidFill>
              </a:defRPr>
            </a:pPr>
            <a:r>
              <a:t> steroid cell tumors not otherwise specified(NOS).</a:t>
            </a:r>
          </a:p>
        </p:txBody>
      </p:sp>
      <p:grpSp>
        <p:nvGrpSpPr>
          <p:cNvPr id="251" name="Image Gallery"/>
          <p:cNvGrpSpPr/>
          <p:nvPr/>
        </p:nvGrpSpPr>
        <p:grpSpPr>
          <a:xfrm>
            <a:off x="12958859" y="3665300"/>
            <a:ext cx="10490266" cy="5647850"/>
            <a:chOff x="0" y="0"/>
            <a:chExt cx="10490265" cy="5647849"/>
          </a:xfrm>
        </p:grpSpPr>
        <p:pic>
          <p:nvPicPr>
            <p:cNvPr id="249" name="Screen Shot 2021-01-17 at 8.36.49 AM.png" descr="Screen Shot 2021-01-17 at 8.36.49 A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035" b="1035"/>
            <a:stretch>
              <a:fillRect/>
            </a:stretch>
          </p:blipFill>
          <p:spPr>
            <a:xfrm>
              <a:off x="0" y="0"/>
              <a:ext cx="10490266" cy="4898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Type to enter a caption."/>
            <p:cNvSpPr/>
            <p:nvPr/>
          </p:nvSpPr>
          <p:spPr>
            <a:xfrm>
              <a:off x="0" y="4974749"/>
              <a:ext cx="10490266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r>
                <a:t>Type to enter a caption.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170" name="Our c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Our case </a:t>
            </a:r>
          </a:p>
        </p:txBody>
      </p:sp>
      <p:sp>
        <p:nvSpPr>
          <p:cNvPr id="171" name="We report a case of an  8-year-old girl with an ovarian steroid cell tumor .She had a history of abdominal pain, that had persisted for three months and a history of an ovarian mass, An ultrasound examination in another  center showed a pelvic mass. Of 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4584" indent="-484584" defTabSz="452627">
              <a:lnSpc>
                <a:spcPct val="150000"/>
              </a:lnSpc>
              <a:spcBef>
                <a:spcPts val="0"/>
              </a:spcBef>
              <a:buChar char="‣"/>
              <a:defRPr sz="3663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333333"/>
                  </a:solidFill>
                </a:uFill>
              </a:rPr>
              <a:t>We report a case of an  8-year-old girl with an ovarian steroid cell tumor .She had a history of abdominal pain, that had persisted for three months and a history of an ovarian </a:t>
            </a:r>
            <a:r>
              <a:rPr smtClean="0">
                <a:uFill>
                  <a:solidFill>
                    <a:srgbClr val="333333"/>
                  </a:solidFill>
                </a:uFill>
              </a:rPr>
              <a:t>mass. </a:t>
            </a:r>
            <a:r>
              <a:rPr>
                <a:uFill>
                  <a:solidFill>
                    <a:srgbClr val="333333"/>
                  </a:solidFill>
                </a:uFill>
              </a:rPr>
              <a:t>Of note she had  no specific finding in physical examination.</a:t>
            </a:r>
            <a:endParaRPr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marL="497681" indent="-497681" defTabSz="452627">
              <a:lnSpc>
                <a:spcPct val="150000"/>
              </a:lnSpc>
              <a:spcBef>
                <a:spcPts val="0"/>
              </a:spcBef>
              <a:buChar char="‣"/>
              <a:defRPr sz="3762">
                <a:solidFill>
                  <a:srgbClr val="FDFDFD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333333"/>
                  </a:solidFill>
                </a:uFill>
              </a:rPr>
              <a:t>Blood test showed a serum testosterone </a:t>
            </a:r>
            <a:r>
              <a:rPr b="1">
                <a:uFill>
                  <a:solidFill>
                    <a:srgbClr val="333333"/>
                  </a:solidFill>
                </a:uFill>
              </a:rPr>
              <a:t>level of </a:t>
            </a:r>
            <a:r>
              <a:rPr b="1" smtClean="0">
                <a:uFill>
                  <a:solidFill>
                    <a:srgbClr val="333333"/>
                  </a:solidFill>
                </a:uFill>
              </a:rPr>
              <a:t>200ng/dL</a:t>
            </a:r>
            <a:r>
              <a:rPr smtClean="0">
                <a:uFill>
                  <a:solidFill>
                    <a:srgbClr val="333333"/>
                  </a:solidFill>
                </a:uFill>
              </a:rPr>
              <a:t>, </a:t>
            </a:r>
            <a:r>
              <a:rPr>
                <a:uFill>
                  <a:solidFill>
                    <a:srgbClr val="333333"/>
                  </a:solidFill>
                </a:uFill>
              </a:rPr>
              <a:t>and a cortisol concentration within normal range. There were no luteinizing hormone , follicle-stimulating hormone inhibition and alpha feta protein abnormalities.</a:t>
            </a:r>
          </a:p>
          <a:p>
            <a:pPr marL="497681" indent="-497681" defTabSz="452627">
              <a:lnSpc>
                <a:spcPct val="150000"/>
              </a:lnSpc>
              <a:spcBef>
                <a:spcPts val="0"/>
              </a:spcBef>
              <a:buChar char="‣"/>
              <a:defRPr sz="3762">
                <a:solidFill>
                  <a:srgbClr val="FDFDFD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333333"/>
                  </a:solidFill>
                </a:uFill>
              </a:rPr>
              <a:t>The computed tomography of pelvis revealed a </a:t>
            </a:r>
            <a:r>
              <a:rPr sz="4000" b="1">
                <a:uFill>
                  <a:solidFill>
                    <a:srgbClr val="333333"/>
                  </a:solidFill>
                </a:uFill>
              </a:rPr>
              <a:t>well difined 35× 50 × 28  mm </a:t>
            </a:r>
            <a:r>
              <a:rPr smtClean="0">
                <a:uFill>
                  <a:solidFill>
                    <a:srgbClr val="333333"/>
                  </a:solidFill>
                </a:uFill>
              </a:rPr>
              <a:t>heterogenous</a:t>
            </a:r>
            <a:r>
              <a:rPr lang="fa-IR" dirty="0" smtClean="0">
                <a:uFill>
                  <a:solidFill>
                    <a:srgbClr val="333333"/>
                  </a:solidFill>
                </a:uFill>
              </a:rPr>
              <a:t> </a:t>
            </a:r>
            <a:r>
              <a:rPr smtClean="0">
                <a:uFill>
                  <a:solidFill>
                    <a:srgbClr val="333333"/>
                  </a:solidFill>
                </a:uFill>
              </a:rPr>
              <a:t>mass </a:t>
            </a:r>
            <a:r>
              <a:rPr>
                <a:uFill>
                  <a:solidFill>
                    <a:srgbClr val="333333"/>
                  </a:solidFill>
                </a:uFill>
              </a:rPr>
              <a:t>in right adnex . Patient then underwent right salpingo-oophorectomy.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54" name="S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SCT</a:t>
            </a:r>
          </a:p>
        </p:txBody>
      </p:sp>
      <p:sp>
        <p:nvSpPr>
          <p:cNvPr id="255" name="SCT-NOS are usually benign; however, clinically malignant behavior, suchas peritoneal metastases, occurs in 25-40% of the cas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 defTabSz="709930">
              <a:spcBef>
                <a:spcPts val="3300"/>
              </a:spcBef>
              <a:defRPr sz="4128">
                <a:solidFill>
                  <a:srgbClr val="F7FFFF"/>
                </a:solidFill>
              </a:defRPr>
            </a:pPr>
            <a:r>
              <a:rPr b="1"/>
              <a:t>SCT-NOS are usually benign; however, clinically malignant behavior, suchas peritoneal metastases, </a:t>
            </a:r>
            <a:r>
              <a:rPr b="1" u="sng">
                <a:latin typeface="Avenir Next Regular"/>
                <a:ea typeface="Avenir Next Regular"/>
                <a:cs typeface="Avenir Next Regular"/>
                <a:sym typeface="Avenir Next Regular"/>
              </a:rPr>
              <a:t>occurs in 25-40% of the cases.</a:t>
            </a:r>
          </a:p>
          <a:p>
            <a:pPr marL="546100" indent="-546100" defTabSz="709930">
              <a:spcBef>
                <a:spcPts val="3300"/>
              </a:spcBef>
              <a:defRPr sz="4128">
                <a:solidFill>
                  <a:srgbClr val="F7FFFF"/>
                </a:solidFill>
              </a:defRPr>
            </a:pPr>
            <a:r>
              <a:rPr b="1"/>
              <a:t>The term ‘steroid cell tumors not otherwise specified’ was firstused by Scully and signifies that the cell lineage is not defined;thus, they cannot be categorized as either stromal luteomasor Leydig cell tumors .</a:t>
            </a:r>
          </a:p>
          <a:p>
            <a:pPr marL="546100" indent="-546100" defTabSz="709930">
              <a:spcBef>
                <a:spcPts val="3300"/>
              </a:spcBef>
              <a:defRPr sz="4128">
                <a:solidFill>
                  <a:srgbClr val="F7FFFF"/>
                </a:solidFill>
              </a:defRPr>
            </a:pPr>
            <a:r>
              <a:rPr b="1"/>
              <a:t>Approximately</a:t>
            </a:r>
            <a:r>
              <a:rPr b="1" u="sng"/>
              <a:t> 56-77% o</a:t>
            </a:r>
            <a:r>
              <a:rPr b="1"/>
              <a:t>f </a:t>
            </a:r>
            <a:r>
              <a:rPr b="1" smtClean="0"/>
              <a:t>the</a:t>
            </a:r>
            <a:r>
              <a:rPr lang="fa-IR" b="1" dirty="0" smtClean="0"/>
              <a:t> </a:t>
            </a:r>
            <a:r>
              <a:rPr b="1" smtClean="0"/>
              <a:t>cases </a:t>
            </a:r>
            <a:r>
              <a:rPr b="1"/>
              <a:t>are clinically associated with</a:t>
            </a:r>
            <a:r>
              <a:rPr b="1" u="sng"/>
              <a:t> androgenic changes</a:t>
            </a:r>
            <a:r>
              <a:rPr b="1"/>
              <a:t>, such as hirsutism and virilization; 6-7% of the cases are clinically associated with Cushing's syndrome; and 25% of SCT-NOS are non-functional. Ovarian SCT-NOS may occur at any age</a:t>
            </a:r>
            <a:endParaRPr b="1" u="sng"/>
          </a:p>
          <a:p>
            <a:pPr marL="546100" indent="-546100" defTabSz="709930">
              <a:spcBef>
                <a:spcPts val="3300"/>
              </a:spcBef>
              <a:defRPr sz="4128">
                <a:solidFill>
                  <a:srgbClr val="F7FFFF"/>
                </a:solidFill>
              </a:defRPr>
            </a:pPr>
            <a:r>
              <a:rPr b="1" u="sng"/>
              <a:t>(mean age, 43 years) and, occasionally, before puberty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CD"/>
          <p:cNvSpPr txBox="1">
            <a:spLocks noGrp="1"/>
          </p:cNvSpPr>
          <p:nvPr>
            <p:ph type="body" idx="13"/>
          </p:nvPr>
        </p:nvSpPr>
        <p:spPr>
          <a:xfrm>
            <a:off x="762000" y="68576"/>
            <a:ext cx="20955000" cy="1201424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3900"/>
              </a:spcBef>
              <a:defRPr sz="8700"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SCD</a:t>
            </a:r>
          </a:p>
        </p:txBody>
      </p:sp>
      <p:sp>
        <p:nvSpPr>
          <p:cNvPr id="258" name="According to the study of Hayes and Scully, the following pathological characteristics may indicate malignancy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 indent="-584200" defTabSz="759459">
              <a:spcBef>
                <a:spcPts val="3500"/>
              </a:spcBef>
              <a:defRPr sz="4416">
                <a:solidFill>
                  <a:srgbClr val="FFFFFF"/>
                </a:solidFill>
              </a:defRPr>
            </a:pPr>
            <a:r>
              <a:t>According to the study of Hayes and Scully, the following pathological characteristics may indicate malignancy:</a:t>
            </a:r>
          </a:p>
          <a:p>
            <a:pPr marL="584200" indent="-584200" defTabSz="759459">
              <a:spcBef>
                <a:spcPts val="3500"/>
              </a:spcBef>
              <a:defRPr sz="4416">
                <a:solidFill>
                  <a:srgbClr val="FFFFFF"/>
                </a:solidFill>
              </a:defRPr>
            </a:pPr>
            <a:r>
              <a:rPr u="sng"/>
              <a:t>≥2 mitotic figures per 10 high‐power field</a:t>
            </a:r>
            <a:r>
              <a:t>s is associated witha 92% risk of malignancy</a:t>
            </a:r>
          </a:p>
          <a:p>
            <a:pPr marL="584200" indent="-584200" defTabSz="759459">
              <a:spcBef>
                <a:spcPts val="3500"/>
              </a:spcBef>
              <a:defRPr sz="4416">
                <a:solidFill>
                  <a:srgbClr val="FFFFFF"/>
                </a:solidFill>
              </a:defRPr>
            </a:pPr>
            <a:r>
              <a:t> </a:t>
            </a:r>
            <a:r>
              <a:rPr u="sng"/>
              <a:t>necrosis</a:t>
            </a:r>
            <a:r>
              <a:t> with an 86% risk of malignancy</a:t>
            </a:r>
          </a:p>
          <a:p>
            <a:pPr marL="584200" indent="-584200" defTabSz="759459">
              <a:spcBef>
                <a:spcPts val="3500"/>
              </a:spcBef>
              <a:defRPr sz="4416">
                <a:solidFill>
                  <a:srgbClr val="FFFFFF"/>
                </a:solidFill>
              </a:defRPr>
            </a:pPr>
            <a:r>
              <a:t>A </a:t>
            </a:r>
            <a:r>
              <a:rPr u="sng"/>
              <a:t>diameter of &gt;7 cm</a:t>
            </a:r>
            <a:r>
              <a:t> with a 78% risk of malignancy;</a:t>
            </a:r>
          </a:p>
          <a:p>
            <a:pPr marL="584200" indent="-584200" defTabSz="759459">
              <a:spcBef>
                <a:spcPts val="3500"/>
              </a:spcBef>
              <a:defRPr sz="4416">
                <a:solidFill>
                  <a:srgbClr val="FFFFFF"/>
                </a:solidFill>
              </a:defRPr>
            </a:pPr>
            <a:r>
              <a:rPr u="sng"/>
              <a:t>hemorrhage</a:t>
            </a:r>
            <a:r>
              <a:t> with a 77% risk of malignancy;</a:t>
            </a:r>
          </a:p>
          <a:p>
            <a:pPr marL="584200" indent="-584200" defTabSz="759459">
              <a:spcBef>
                <a:spcPts val="3500"/>
              </a:spcBef>
              <a:defRPr sz="4416">
                <a:solidFill>
                  <a:srgbClr val="FFFFFF"/>
                </a:solidFill>
              </a:defRPr>
            </a:pPr>
            <a:r>
              <a:t>and </a:t>
            </a:r>
            <a:r>
              <a:rPr u="sng"/>
              <a:t>grade 2 or3 nuclear atypia </a:t>
            </a:r>
            <a:r>
              <a:t>with a 64% risk of malignancy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6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85165">
              <a:spcBef>
                <a:spcPts val="3200"/>
              </a:spcBef>
              <a:defRPr sz="7221"/>
            </a:pPr>
            <a:endParaRPr/>
          </a:p>
        </p:txBody>
      </p:sp>
      <p:sp>
        <p:nvSpPr>
          <p:cNvPr id="262" name="To date, very few reports have investigated the efficacy of radiation or chemotherapy for SCTs.…"/>
          <p:cNvSpPr txBox="1">
            <a:spLocks noGrp="1"/>
          </p:cNvSpPr>
          <p:nvPr>
            <p:ph type="body" idx="1"/>
          </p:nvPr>
        </p:nvSpPr>
        <p:spPr>
          <a:xfrm>
            <a:off x="1038462" y="3446106"/>
            <a:ext cx="22860001" cy="85852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5139" indent="-515139" defTabSz="452627">
              <a:lnSpc>
                <a:spcPts val="7100"/>
              </a:lnSpc>
              <a:spcBef>
                <a:spcPts val="1100"/>
              </a:spcBef>
              <a:buChar char="‣"/>
              <a:defRPr sz="4752">
                <a:solidFill>
                  <a:srgbClr val="FFFFFF"/>
                </a:solidFill>
              </a:defRPr>
            </a:pPr>
            <a:r>
              <a:rPr b="1"/>
              <a:t>To date, very few reports have investigated the efficacy of radiation or chemotherapy for SCTs. </a:t>
            </a:r>
          </a:p>
          <a:p>
            <a:pPr marL="515139" indent="-515139" defTabSz="452627">
              <a:lnSpc>
                <a:spcPts val="7100"/>
              </a:lnSpc>
              <a:spcBef>
                <a:spcPts val="1100"/>
              </a:spcBef>
              <a:buChar char="‣"/>
              <a:defRPr sz="4752">
                <a:solidFill>
                  <a:srgbClr val="FFFFFF"/>
                </a:solidFill>
              </a:defRPr>
            </a:pPr>
            <a:endParaRPr b="1"/>
          </a:p>
          <a:p>
            <a:pPr marL="515139" indent="-515139" defTabSz="452627">
              <a:lnSpc>
                <a:spcPts val="7100"/>
              </a:lnSpc>
              <a:spcBef>
                <a:spcPts val="1100"/>
              </a:spcBef>
              <a:buChar char="‣"/>
              <a:defRPr sz="4752">
                <a:solidFill>
                  <a:srgbClr val="FFFFFF"/>
                </a:solidFill>
              </a:defRPr>
            </a:pPr>
            <a:endParaRPr b="1"/>
          </a:p>
          <a:p>
            <a:pPr marL="515139" indent="-515139" defTabSz="452627">
              <a:lnSpc>
                <a:spcPts val="7100"/>
              </a:lnSpc>
              <a:spcBef>
                <a:spcPts val="1100"/>
              </a:spcBef>
              <a:buChar char="‣"/>
              <a:defRPr sz="4752">
                <a:solidFill>
                  <a:srgbClr val="FFFFFF"/>
                </a:solidFill>
              </a:defRPr>
            </a:pPr>
            <a:endParaRPr b="1"/>
          </a:p>
          <a:p>
            <a:pPr marL="515139" indent="-515139" defTabSz="452627">
              <a:lnSpc>
                <a:spcPts val="7100"/>
              </a:lnSpc>
              <a:spcBef>
                <a:spcPts val="1100"/>
              </a:spcBef>
              <a:buChar char="‣"/>
              <a:defRPr sz="4752">
                <a:solidFill>
                  <a:srgbClr val="FFFFFF"/>
                </a:solidFill>
              </a:defRPr>
            </a:pPr>
            <a:r>
              <a:rPr b="1"/>
              <a:t>However, malignant SCT-NOS should be managed with total abdominal hyster- ectomy, bilateral salpingo-oophorectomy and sampling of pelvic and mesenteric lymph nodes and omentum followed by combination chemotherapy. </a:t>
            </a:r>
            <a:endParaRPr sz="1188" b="1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65" name="Chemotherap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Chemotherapy </a:t>
            </a:r>
          </a:p>
        </p:txBody>
      </p:sp>
      <p:sp>
        <p:nvSpPr>
          <p:cNvPr id="266" name="Bleomycin, Etoposide and Cisplatin(BEP) is favored and often used. Chemotherapy maybe applied…"/>
          <p:cNvSpPr txBox="1">
            <a:spLocks noGrp="1"/>
          </p:cNvSpPr>
          <p:nvPr>
            <p:ph type="body" idx="1"/>
          </p:nvPr>
        </p:nvSpPr>
        <p:spPr>
          <a:xfrm>
            <a:off x="1397863" y="2920827"/>
            <a:ext cx="22860001" cy="8585201"/>
          </a:xfrm>
          <a:prstGeom prst="rect">
            <a:avLst/>
          </a:prstGeom>
        </p:spPr>
        <p:txBody>
          <a:bodyPr/>
          <a:lstStyle/>
          <a:p>
            <a:pPr>
              <a:defRPr sz="5100">
                <a:solidFill>
                  <a:srgbClr val="F4FCFC"/>
                </a:solidFill>
              </a:defRPr>
            </a:pPr>
            <a:r>
              <a:t>Bleomycin, Etoposide and Cisplatin(BEP) is favored and often used. Chemotherapy </a:t>
            </a:r>
            <a:r>
              <a:rPr/>
              <a:t>maybe </a:t>
            </a:r>
            <a:r>
              <a:rPr smtClean="0"/>
              <a:t>applied</a:t>
            </a:r>
            <a:endParaRPr lang="en-US" dirty="0" smtClean="0"/>
          </a:p>
          <a:p>
            <a:pPr>
              <a:defRPr sz="5100">
                <a:solidFill>
                  <a:srgbClr val="F4FCFC"/>
                </a:solidFill>
              </a:defRPr>
            </a:pPr>
            <a:endParaRPr lang="en-US" dirty="0" smtClean="0"/>
          </a:p>
          <a:p>
            <a:pPr>
              <a:buNone/>
              <a:defRPr sz="5100">
                <a:solidFill>
                  <a:srgbClr val="F4FCFC"/>
                </a:solidFill>
              </a:defRPr>
            </a:pPr>
            <a:endParaRPr/>
          </a:p>
          <a:p>
            <a:pPr>
              <a:defRPr sz="5100">
                <a:solidFill>
                  <a:srgbClr val="F4FCFC"/>
                </a:solidFill>
              </a:defRPr>
            </a:pPr>
            <a:r>
              <a:t>Using the BEP regimen bleomycin (20 U/m2 ), etoposide (75 mg/m2)on days 1-5,cisplatin (20 mg/m2 )on days 1-5, everyevery 3 weeks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on’t grieve. Anything you lose comes round in another form"/>
          <p:cNvSpPr txBox="1">
            <a:spLocks noGrp="1"/>
          </p:cNvSpPr>
          <p:nvPr>
            <p:ph type="body" idx="13"/>
          </p:nvPr>
        </p:nvSpPr>
        <p:spPr>
          <a:xfrm>
            <a:off x="1676400" y="4089400"/>
            <a:ext cx="21056600" cy="3648178"/>
          </a:xfrm>
          <a:prstGeom prst="rect">
            <a:avLst/>
          </a:prstGeom>
        </p:spPr>
        <p:txBody>
          <a:bodyPr/>
          <a:lstStyle/>
          <a:p>
            <a:r>
              <a:rPr sz="9600"/>
              <a:t>Don’t grieve. Anything you lose comes round in another form</a:t>
            </a:r>
          </a:p>
        </p:txBody>
      </p:sp>
      <p:sp>
        <p:nvSpPr>
          <p:cNvPr id="269" name="RUMI  Iranian Poet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                                                                          RUMI  Iranian Poet</a:t>
            </a:r>
          </a:p>
        </p:txBody>
      </p:sp>
      <p:sp>
        <p:nvSpPr>
          <p:cNvPr id="270" name="Text"/>
          <p:cNvSpPr txBox="1"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pic>
        <p:nvPicPr>
          <p:cNvPr id="174" name="image2.png" descr="image2.pn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t="6803" b="6803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17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85165">
              <a:spcBef>
                <a:spcPts val="3200"/>
              </a:spcBef>
              <a:defRPr sz="7221"/>
            </a:pPr>
            <a:endParaRPr/>
          </a:p>
        </p:txBody>
      </p:sp>
      <p:sp>
        <p:nvSpPr>
          <p:cNvPr id="176" name="On pathological examination,The fibrous capsule was maintained, with no evidence of infiltration, Features in favor of malignancy such as tumor size more than 7 cm, necrosis and high grade nuclear atypia detected. three nuclear divisions were observed i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333333"/>
                  </a:solidFill>
                </a:uFill>
              </a:rPr>
              <a:t>On pathological examination,The fibrous capsule was maintained, with no evidence of infiltration, Features in favor of malignancy such as </a:t>
            </a:r>
            <a:r>
              <a:rPr b="1">
                <a:uFill>
                  <a:solidFill>
                    <a:srgbClr val="333333"/>
                  </a:solidFill>
                </a:uFill>
              </a:rPr>
              <a:t>tumor size more than 7 cm</a:t>
            </a:r>
            <a:r>
              <a:rPr>
                <a:uFill>
                  <a:solidFill>
                    <a:srgbClr val="333333"/>
                  </a:solidFill>
                </a:uFill>
              </a:rPr>
              <a:t>, </a:t>
            </a:r>
            <a:r>
              <a:rPr b="1">
                <a:uFill>
                  <a:solidFill>
                    <a:srgbClr val="333333"/>
                  </a:solidFill>
                </a:uFill>
              </a:rPr>
              <a:t>necrosis </a:t>
            </a:r>
            <a:r>
              <a:rPr>
                <a:uFill>
                  <a:solidFill>
                    <a:srgbClr val="333333"/>
                  </a:solidFill>
                </a:uFill>
              </a:rPr>
              <a:t>and </a:t>
            </a:r>
            <a:r>
              <a:rPr b="1">
                <a:uFill>
                  <a:solidFill>
                    <a:srgbClr val="333333"/>
                  </a:solidFill>
                </a:uFill>
              </a:rPr>
              <a:t>high grade nuclear atypia </a:t>
            </a:r>
            <a:r>
              <a:rPr>
                <a:uFill>
                  <a:solidFill>
                    <a:srgbClr val="333333"/>
                  </a:solidFill>
                </a:uFill>
              </a:rPr>
              <a:t>detected. </a:t>
            </a:r>
            <a:r>
              <a:rPr b="1">
                <a:uFill>
                  <a:solidFill>
                    <a:srgbClr val="333333"/>
                  </a:solidFill>
                </a:uFill>
              </a:rPr>
              <a:t>three nuclear divisio</a:t>
            </a:r>
            <a:r>
              <a:rPr>
                <a:uFill>
                  <a:solidFill>
                    <a:srgbClr val="333333"/>
                  </a:solidFill>
                </a:uFill>
              </a:rPr>
              <a:t>ns were observed in 10 high-power fields .The computed tomography of pelvis revealed a well difined </a:t>
            </a:r>
            <a:r>
              <a:rPr u="sng">
                <a:uFill>
                  <a:solidFill>
                    <a:srgbClr val="333333"/>
                  </a:solidFill>
                </a:uFill>
              </a:rPr>
              <a:t>fat containing bimodal</a:t>
            </a:r>
            <a:r>
              <a:rPr>
                <a:uFill>
                  <a:solidFill>
                    <a:srgbClr val="333333"/>
                  </a:solidFill>
                </a:uFill>
              </a:rPr>
              <a:t> mass in right adnex 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pic>
        <p:nvPicPr>
          <p:cNvPr id="179" name="image1.png" descr="image1.pn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3464" r="3464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18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85165">
              <a:spcBef>
                <a:spcPts val="3200"/>
              </a:spcBef>
              <a:defRPr sz="7221"/>
            </a:pPr>
            <a:endParaRPr/>
          </a:p>
        </p:txBody>
      </p:sp>
      <p:sp>
        <p:nvSpPr>
          <p:cNvPr id="181" name="according  to the rarity of the mentioned tumor in children hence  available evidence suggests that cisplatin alone or in combination with etoposide and bleomycin show considerable potency in sex-cord stromal tumor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  <a:defRPr sz="36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according  to the rarity of the mentioned tumor in children hence  available evidence suggests </a:t>
            </a:r>
            <a:r>
              <a:rPr b="1"/>
              <a:t>that cisplatin alone or in combination with etoposide and bleomycin </a:t>
            </a:r>
            <a:r>
              <a:t>show considerable potency in sex-cord stromal tumors.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18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685165">
              <a:spcBef>
                <a:spcPts val="3200"/>
              </a:spcBef>
              <a:defRPr sz="7221"/>
            </a:pPr>
            <a:r>
              <a:rPr lang="en-US" sz="6000" dirty="0" smtClean="0"/>
              <a:t>Literature review</a:t>
            </a:r>
            <a:endParaRPr sz="6000"/>
          </a:p>
        </p:txBody>
      </p:sp>
      <p:sp>
        <p:nvSpPr>
          <p:cNvPr id="185" name="The incidence, histologic distribution, and clinical manifestations of ovarian tumors in the pediatric population are distinct from those in adults.…"/>
          <p:cNvSpPr txBox="1">
            <a:spLocks noGrp="1"/>
          </p:cNvSpPr>
          <p:nvPr>
            <p:ph type="body" sz="half" idx="1"/>
          </p:nvPr>
        </p:nvSpPr>
        <p:spPr>
          <a:xfrm>
            <a:off x="513183" y="3886199"/>
            <a:ext cx="11811001" cy="8585201"/>
          </a:xfrm>
          <a:prstGeom prst="rect">
            <a:avLst/>
          </a:prstGeom>
        </p:spPr>
        <p:txBody>
          <a:bodyPr/>
          <a:lstStyle/>
          <a:p>
            <a:pPr marL="1127918" indent="-1127918" defTabSz="634745">
              <a:spcBef>
                <a:spcPts val="0"/>
              </a:spcBef>
              <a:buChar char="‣"/>
              <a:defRPr sz="3724">
                <a:solidFill>
                  <a:srgbClr val="232323"/>
                </a:solidFill>
              </a:defRPr>
            </a:pPr>
            <a:r>
              <a:rPr>
                <a:solidFill>
                  <a:srgbClr val="FFFFFF"/>
                </a:solidFill>
              </a:rPr>
              <a:t>The incidence, histologic distribution, and clinical manifestations of ovarian tumors in the pediatric population are distinct from those in adults.</a:t>
            </a:r>
          </a:p>
          <a:p>
            <a:pPr marL="1127918" indent="-1127918" defTabSz="634745">
              <a:spcBef>
                <a:spcPts val="0"/>
              </a:spcBef>
              <a:buChar char="‣"/>
              <a:defRPr sz="3724">
                <a:solidFill>
                  <a:srgbClr val="232323"/>
                </a:solidFill>
              </a:defRPr>
            </a:pPr>
            <a:r>
              <a:rPr>
                <a:solidFill>
                  <a:srgbClr val="FFFFFF"/>
                </a:solidFill>
              </a:rPr>
              <a:t> Although ovarian neoplasms in childhood are rare, the diagnosis should be considered in </a:t>
            </a:r>
            <a:r>
              <a:rPr b="1">
                <a:solidFill>
                  <a:srgbClr val="FFFFFF"/>
                </a:solidFill>
              </a:rPr>
              <a:t>young girls with abdominal pain and a palpable mass</a:t>
            </a:r>
            <a:r>
              <a:rPr>
                <a:solidFill>
                  <a:srgbClr val="FFFFFF"/>
                </a:solidFill>
              </a:rPr>
              <a:t>. </a:t>
            </a:r>
          </a:p>
          <a:p>
            <a:pPr marL="1127918" indent="-1127918" defTabSz="634745">
              <a:spcBef>
                <a:spcPts val="0"/>
              </a:spcBef>
              <a:buChar char="‣"/>
              <a:defRPr sz="3724">
                <a:solidFill>
                  <a:srgbClr val="232323"/>
                </a:solidFill>
              </a:defRPr>
            </a:pPr>
            <a:r>
              <a:rPr>
                <a:solidFill>
                  <a:srgbClr val="FFFFFF"/>
                </a:solidFill>
              </a:rPr>
              <a:t>Differential diagnosis in children and adolescents with ovarian tumors should be conducted on the basis of </a:t>
            </a:r>
            <a:r>
              <a:rPr b="1">
                <a:solidFill>
                  <a:srgbClr val="FFFFFF"/>
                </a:solidFill>
              </a:rPr>
              <a:t>unique clinical manifestations, elevated serum tumor marker levels, and distinctive imaging findings.</a:t>
            </a:r>
          </a:p>
        </p:txBody>
      </p:sp>
      <p:pic>
        <p:nvPicPr>
          <p:cNvPr id="186" name="Screen Shot 2021-01-17 at 10.30.07 AM.png" descr="Screen Shot 2021-01-17 at 10.30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1695" y="3188652"/>
            <a:ext cx="11273610" cy="3335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189" name="Ovarian tumors Diagno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Ovarian tumors Diagnosis</a:t>
            </a:r>
          </a:p>
        </p:txBody>
      </p:sp>
      <p:sp>
        <p:nvSpPr>
          <p:cNvPr id="190" name="Children who present with a palpable mass or symptoms of precocious puberty have a high likelihood of malignancy.…"/>
          <p:cNvSpPr txBox="1">
            <a:spLocks noGrp="1"/>
          </p:cNvSpPr>
          <p:nvPr>
            <p:ph type="body" idx="1"/>
          </p:nvPr>
        </p:nvSpPr>
        <p:spPr>
          <a:xfrm>
            <a:off x="762000" y="3556691"/>
            <a:ext cx="22860001" cy="8585201"/>
          </a:xfrm>
          <a:prstGeom prst="rect">
            <a:avLst/>
          </a:prstGeom>
        </p:spPr>
        <p:txBody>
          <a:bodyPr/>
          <a:lstStyle/>
          <a:p>
            <a:pPr marL="628650" indent="-628650" defTabSz="641223">
              <a:spcBef>
                <a:spcPts val="0"/>
              </a:spcBef>
              <a:buChar char="‣"/>
              <a:defRPr sz="4752">
                <a:solidFill>
                  <a:srgbClr val="FFFFFF"/>
                </a:solidFill>
              </a:defRPr>
            </a:pPr>
            <a:r>
              <a:t>Children who present with a palpable mass or symptoms of </a:t>
            </a:r>
            <a:r>
              <a:rPr u="sng"/>
              <a:t>precocious puberty</a:t>
            </a:r>
            <a:r>
              <a:t> have a high likelihood of malignancy. </a:t>
            </a:r>
          </a:p>
          <a:p>
            <a:pPr marL="628650" indent="-628650" defTabSz="641223">
              <a:spcBef>
                <a:spcPts val="0"/>
              </a:spcBef>
              <a:buChar char="‣"/>
              <a:defRPr sz="4752">
                <a:solidFill>
                  <a:srgbClr val="FFFFFF"/>
                </a:solidFill>
              </a:defRPr>
            </a:pPr>
            <a:r>
              <a:t>Many ovarian tumors are associated with</a:t>
            </a:r>
            <a:r>
              <a:rPr u="sng"/>
              <a:t> abnormal hormonal activity</a:t>
            </a:r>
            <a:r>
              <a:t> and/or </a:t>
            </a:r>
            <a:r>
              <a:rPr u="sng"/>
              <a:t>abnormal sexual development</a:t>
            </a:r>
            <a:r>
              <a:t>. Elevated levels of serum tumor markers, </a:t>
            </a:r>
            <a:r>
              <a:rPr/>
              <a:t>including </a:t>
            </a:r>
            <a:r>
              <a:rPr b="1" smtClean="0"/>
              <a:t>a</a:t>
            </a:r>
            <a:r>
              <a:rPr lang="en-US" b="1" dirty="0" err="1" smtClean="0"/>
              <a:t>lpha</a:t>
            </a:r>
            <a:r>
              <a:rPr b="1" smtClean="0"/>
              <a:t>-fetoprotein</a:t>
            </a:r>
            <a:r>
              <a:rPr b="1"/>
              <a:t>,</a:t>
            </a:r>
            <a:r>
              <a:t> the </a:t>
            </a:r>
            <a:r>
              <a:rPr b="1"/>
              <a:t>beta subunit of human chorionic gonadotropin</a:t>
            </a:r>
            <a:r>
              <a:t>, and </a:t>
            </a:r>
            <a:r>
              <a:rPr b="1"/>
              <a:t>CA-125</a:t>
            </a:r>
            <a:r>
              <a:t>, raise concern for ovarian malignancies. </a:t>
            </a:r>
          </a:p>
          <a:p>
            <a:pPr marL="628650" indent="-628650" defTabSz="641223">
              <a:spcBef>
                <a:spcPts val="0"/>
              </a:spcBef>
              <a:buChar char="‣"/>
              <a:defRPr sz="4752">
                <a:solidFill>
                  <a:srgbClr val="FFFFFF"/>
                </a:solidFill>
              </a:defRPr>
            </a:pPr>
            <a:r>
              <a:t>However, negative</a:t>
            </a:r>
            <a:r>
              <a:rPr u="sng"/>
              <a:t> tumor markers do not exclude the possibility of malignancy</a:t>
            </a:r>
            <a:r>
              <a:t>. Identification of imaging features at ultrasonography, computed tomography, and magnetic resonance imaging can help differentiate benign from malignant ovarian tumors .</a:t>
            </a:r>
            <a:endParaRPr sz="1188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193" name="D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DX</a:t>
            </a:r>
          </a:p>
        </p:txBody>
      </p:sp>
      <p:sp>
        <p:nvSpPr>
          <p:cNvPr id="194" name="At imaging, malinant ovarian tumors usually appear predominantly solid or heterogeneous and are larger than benign tumor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14374" indent="-714374" defTabSz="647700">
              <a:spcBef>
                <a:spcPts val="0"/>
              </a:spcBef>
              <a:buChar char="‣"/>
              <a:defRPr sz="5400">
                <a:solidFill>
                  <a:srgbClr val="FFFFFF"/>
                </a:solidFill>
              </a:defRPr>
            </a:pPr>
            <a:r>
              <a:t>At imaging, malinant ovarian tumors usually appear predominantly </a:t>
            </a:r>
            <a:r>
              <a:rPr u="sng"/>
              <a:t>solid or heterogeneous</a:t>
            </a:r>
            <a:r>
              <a:t> and are larger than benign tumors. </a:t>
            </a:r>
          </a:p>
          <a:p>
            <a:pPr marL="714374" indent="-714374" defTabSz="647700">
              <a:spcBef>
                <a:spcPts val="0"/>
              </a:spcBef>
              <a:buChar char="‣"/>
              <a:defRPr sz="5400">
                <a:solidFill>
                  <a:srgbClr val="FFFFFF"/>
                </a:solidFill>
              </a:defRPr>
            </a:pPr>
            <a:r>
              <a:t>Because surgery is the primary treatment for ovarian tumors, ovarian salvage with fertility preservation and use of a minimally invasive surgical technique are important in children and adolescents.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197" name="Ovarian tum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Ovarian tumors</a:t>
            </a:r>
          </a:p>
        </p:txBody>
      </p:sp>
      <p:sp>
        <p:nvSpPr>
          <p:cNvPr id="198" name="Ovarian tumors that occur in childhood and adolescence encompass a variety of benign and malignant tumors, including germ cell tumors (GCTs), surface epithelial stromal tumors, sex cord–stromal tumors (SCSTs), and miscellaneous tumors (ie, gonadoblastoma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 defTabSz="457200">
              <a:lnSpc>
                <a:spcPts val="5800"/>
              </a:lnSpc>
              <a:spcBef>
                <a:spcPts val="1200"/>
              </a:spcBef>
              <a:buChar char="‣"/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Ovarian tumors that occur in childhood and adolescence encompass a variety of benign and malignant tumors, including</a:t>
            </a:r>
            <a:r>
              <a:rPr u="sng"/>
              <a:t> germ cell tumors</a:t>
            </a:r>
            <a:r>
              <a:t> (GCTs), </a:t>
            </a:r>
            <a:r>
              <a:rPr u="sng"/>
              <a:t>surface epithelial stromal tumo</a:t>
            </a:r>
            <a:r>
              <a:t>rs, </a:t>
            </a:r>
            <a:r>
              <a:rPr u="sng"/>
              <a:t>sex cord–stromal tumors </a:t>
            </a:r>
            <a:r>
              <a:t>(SCSTs), and </a:t>
            </a:r>
            <a:r>
              <a:rPr u="sng"/>
              <a:t>miscellaneous tumors</a:t>
            </a:r>
            <a:r>
              <a:t> (ie, gonadoblastoma, malignant lymphoma and leukemia, small cell carcinoma, and soft-tissue tumors)</a:t>
            </a:r>
          </a:p>
          <a:p>
            <a:pPr marL="476250" indent="-476250" defTabSz="457200">
              <a:lnSpc>
                <a:spcPts val="5800"/>
              </a:lnSpc>
              <a:spcBef>
                <a:spcPts val="1200"/>
              </a:spcBef>
              <a:buChar char="‣"/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Ovarian teratomas </a:t>
            </a:r>
            <a:r>
              <a:t>are GCTs composed of mature or immature tissues derived from more than one of the three primitive embryonic layers (ectoderm, mesoderm, and endoderm). </a:t>
            </a:r>
            <a:endParaRPr sz="1200"/>
          </a:p>
        </p:txBody>
      </p:sp>
      <p:pic>
        <p:nvPicPr>
          <p:cNvPr id="199" name="Screen Shot 2021-01-17 at 10.42.46 AM.png" descr="Screen Shot 2021-01-17 at 10.42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1512" y="2016030"/>
            <a:ext cx="12153976" cy="8057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202" name="Dysgermino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Dysgerminoma</a:t>
            </a:r>
          </a:p>
        </p:txBody>
      </p:sp>
      <p:sp>
        <p:nvSpPr>
          <p:cNvPr id="203" name="Dysgerminoma originates from undifferentiated germ cells that are similar to primordial germ cells, and it is identical to testicular seminom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5625" indent="-555625" defTabSz="457200">
              <a:lnSpc>
                <a:spcPts val="6500"/>
              </a:lnSpc>
              <a:spcBef>
                <a:spcPts val="1200"/>
              </a:spcBef>
              <a:buChar char="‣"/>
              <a:defRPr sz="4200">
                <a:solidFill>
                  <a:srgbClr val="FFFFFF"/>
                </a:solidFill>
              </a:defRPr>
            </a:pPr>
            <a:r>
              <a:rPr b="1"/>
              <a:t>Dysgerminoma</a:t>
            </a:r>
            <a:r>
              <a:t> originates fro</a:t>
            </a:r>
            <a:r>
              <a:rPr u="sng"/>
              <a:t>m undifferentiated germ cells</a:t>
            </a:r>
            <a:r>
              <a:t> that are similar to primordial germ cells, and it is i</a:t>
            </a:r>
            <a:r>
              <a:rPr u="sng"/>
              <a:t>dentical to testicular seminoma</a:t>
            </a:r>
            <a:r>
              <a:t>. </a:t>
            </a:r>
          </a:p>
          <a:p>
            <a:pPr marL="555625" indent="-555625" defTabSz="457200">
              <a:lnSpc>
                <a:spcPts val="6500"/>
              </a:lnSpc>
              <a:spcBef>
                <a:spcPts val="1200"/>
              </a:spcBef>
              <a:buChar char="‣"/>
              <a:defRPr sz="4200">
                <a:solidFill>
                  <a:srgbClr val="FFFFFF"/>
                </a:solidFill>
              </a:defRPr>
            </a:pPr>
            <a:r>
              <a:t>It is the most common malignant GCT </a:t>
            </a:r>
            <a:r>
              <a:rPr/>
              <a:t>in </a:t>
            </a:r>
            <a:r>
              <a:rPr smtClean="0"/>
              <a:t>childhood </a:t>
            </a:r>
            <a:r>
              <a:t>and adolescence</a:t>
            </a:r>
          </a:p>
          <a:p>
            <a:pPr marL="555625" indent="-555625" defTabSz="457200">
              <a:lnSpc>
                <a:spcPts val="6500"/>
              </a:lnSpc>
              <a:spcBef>
                <a:spcPts val="1200"/>
              </a:spcBef>
              <a:buChar char="‣"/>
              <a:defRPr sz="4200">
                <a:solidFill>
                  <a:srgbClr val="FFFFFF"/>
                </a:solidFill>
              </a:defRPr>
            </a:pPr>
            <a:r>
              <a:t>Dysgerminoma is associated with gonada</a:t>
            </a:r>
            <a:r>
              <a:rPr u="sng"/>
              <a:t>l dysgenesis or abnormal gonads</a:t>
            </a:r>
            <a:r>
              <a:t> that contain gonadoblastoma. </a:t>
            </a:r>
          </a:p>
          <a:p>
            <a:pPr marL="555625" indent="-555625" defTabSz="457200">
              <a:lnSpc>
                <a:spcPts val="6500"/>
              </a:lnSpc>
              <a:spcBef>
                <a:spcPts val="1200"/>
              </a:spcBef>
              <a:buChar char="‣"/>
              <a:defRPr sz="4200">
                <a:solidFill>
                  <a:srgbClr val="FFFFFF"/>
                </a:solidFill>
              </a:defRPr>
            </a:pPr>
            <a:r>
              <a:t>An association with </a:t>
            </a:r>
            <a:r>
              <a:rPr b="1"/>
              <a:t>chromosomal abnormalities </a:t>
            </a:r>
            <a:r>
              <a:t>(eg,Turner syndrome) has also been </a:t>
            </a:r>
            <a:r>
              <a:rPr/>
              <a:t>reported </a:t>
            </a:r>
            <a:r>
              <a:rPr lang="en-US" dirty="0" smtClean="0"/>
              <a:t>.</a:t>
            </a:r>
            <a:endParaRPr/>
          </a:p>
          <a:p>
            <a:pPr marL="555625" indent="-555625" defTabSz="457200">
              <a:lnSpc>
                <a:spcPts val="6500"/>
              </a:lnSpc>
              <a:spcBef>
                <a:spcPts val="1200"/>
              </a:spcBef>
              <a:buChar char="‣"/>
              <a:defRPr sz="4200">
                <a:solidFill>
                  <a:srgbClr val="FFFFFF"/>
                </a:solidFill>
              </a:defRPr>
            </a:pPr>
            <a:r>
              <a:t>LDH is a useful tumor marker </a:t>
            </a:r>
            <a:r>
              <a:rPr/>
              <a:t>for </a:t>
            </a:r>
            <a:r>
              <a:rPr smtClean="0"/>
              <a:t>diagnosis </a:t>
            </a:r>
            <a:r>
              <a:t>and postoperative follow-up. Rarely, serum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-hCG levels are elevated in some tumors </a:t>
            </a:r>
            <a:r>
              <a:rPr/>
              <a:t>(</a:t>
            </a:r>
            <a:r>
              <a:rPr smtClean="0"/>
              <a:t>5%of </a:t>
            </a:r>
            <a:r>
              <a:t>cases) </a:t>
            </a:r>
            <a:endParaRPr sz="12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1564</Words>
  <PresentationFormat>Custom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New_Template7</vt:lpstr>
      <vt:lpstr>Malignant Ovarian Steroid Cell Tumor: A very rare tumor in children  With a glance to the pediatric Ovarian  tumors Presented by : Fatima Malek M.D Assistant Professor of SBMU Mofid Children’s Hospital</vt:lpstr>
      <vt:lpstr>Our case </vt:lpstr>
      <vt:lpstr>Slide 3</vt:lpstr>
      <vt:lpstr>Slide 4</vt:lpstr>
      <vt:lpstr>Literature review</vt:lpstr>
      <vt:lpstr>Ovarian tumors Diagnosis</vt:lpstr>
      <vt:lpstr>DX</vt:lpstr>
      <vt:lpstr>Ovarian tumors</vt:lpstr>
      <vt:lpstr>Dysgerminoma</vt:lpstr>
      <vt:lpstr>Pearls to remember</vt:lpstr>
      <vt:lpstr>Pearls to remember</vt:lpstr>
      <vt:lpstr>Slide 12</vt:lpstr>
      <vt:lpstr>Slide 13</vt:lpstr>
      <vt:lpstr>GCT</vt:lpstr>
      <vt:lpstr>Slide 15</vt:lpstr>
      <vt:lpstr>Ovarian tumors imaging</vt:lpstr>
      <vt:lpstr>Ovarian tumors</vt:lpstr>
      <vt:lpstr>Concise of characteristics</vt:lpstr>
      <vt:lpstr>Steroid cell tumor</vt:lpstr>
      <vt:lpstr>SCT</vt:lpstr>
      <vt:lpstr>Slide 21</vt:lpstr>
      <vt:lpstr>Slide 22</vt:lpstr>
      <vt:lpstr>Chemotherapy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Malignant Ovarian Steroid Cell Tumor: A very rare tumor in children  With a glance to pediatric Ovarian  tumors Presented by : Fatima Malek M.D Assistant Professor of SBMU Mofid Children’s Hospital</dc:title>
  <dc:creator>mofid</dc:creator>
  <cp:lastModifiedBy>Mofid</cp:lastModifiedBy>
  <cp:revision>3</cp:revision>
  <dcterms:modified xsi:type="dcterms:W3CDTF">2021-01-19T07:37:19Z</dcterms:modified>
</cp:coreProperties>
</file>