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4" r:id="rId6"/>
    <p:sldId id="269" r:id="rId7"/>
    <p:sldId id="261" r:id="rId8"/>
    <p:sldId id="283" r:id="rId9"/>
    <p:sldId id="281" r:id="rId10"/>
    <p:sldId id="282" r:id="rId11"/>
    <p:sldId id="290" r:id="rId12"/>
    <p:sldId id="272" r:id="rId13"/>
    <p:sldId id="285" r:id="rId14"/>
    <p:sldId id="286" r:id="rId15"/>
    <p:sldId id="289" r:id="rId16"/>
    <p:sldId id="276" r:id="rId17"/>
    <p:sldId id="265" r:id="rId18"/>
    <p:sldId id="274" r:id="rId19"/>
    <p:sldId id="291" r:id="rId20"/>
    <p:sldId id="280" r:id="rId21"/>
    <p:sldId id="263" r:id="rId22"/>
    <p:sldId id="28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8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8C00-F4A4-4DED-AAFF-3288F3BDDC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1FF7-6AF5-43EC-B558-B7011A82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Stroke in isolated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mlecular</a:t>
            </a:r>
            <a:r>
              <a:rPr lang="en-US" sz="3600" b="1" i="1" dirty="0" smtClean="0">
                <a:solidFill>
                  <a:srgbClr val="FF0000"/>
                </a:solidFill>
              </a:rPr>
              <a:t> relapse in acute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promyelocytic</a:t>
            </a:r>
            <a:r>
              <a:rPr lang="en-US" sz="3600" b="1" i="1" dirty="0" smtClean="0">
                <a:solidFill>
                  <a:srgbClr val="FF0000"/>
                </a:solidFill>
              </a:rPr>
              <a:t> leukemia(APL)</a:t>
            </a:r>
            <a:r>
              <a:rPr lang="fa-IR" sz="3600" b="1" i="1" dirty="0" smtClean="0">
                <a:solidFill>
                  <a:srgbClr val="FF0000"/>
                </a:solidFill>
              </a:rPr>
              <a:t/>
            </a:r>
            <a:br>
              <a:rPr lang="fa-IR" sz="3600" b="1" i="1" dirty="0" smtClean="0">
                <a:solidFill>
                  <a:srgbClr val="FF0000"/>
                </a:solidFill>
              </a:rPr>
            </a:br>
            <a:r>
              <a:rPr lang="fa-IR" sz="3600" b="1" i="1" dirty="0">
                <a:solidFill>
                  <a:srgbClr val="FF0000"/>
                </a:solidFill>
              </a:rPr>
              <a:t/>
            </a:r>
            <a:br>
              <a:rPr lang="fa-IR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webinar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tx2"/>
                </a:solidFill>
              </a:rPr>
              <a:t>دکتربابک عبدالکریمی</a:t>
            </a:r>
          </a:p>
          <a:p>
            <a:r>
              <a:rPr lang="fa-IR" sz="2400" b="1" dirty="0" smtClean="0">
                <a:solidFill>
                  <a:schemeClr val="tx2"/>
                </a:solidFill>
              </a:rPr>
              <a:t>هماتولوژیست آنکولوژیست کودکان</a:t>
            </a:r>
          </a:p>
          <a:p>
            <a:r>
              <a:rPr lang="fa-IR" sz="2400" b="1" dirty="0" smtClean="0">
                <a:solidFill>
                  <a:schemeClr val="tx2"/>
                </a:solidFill>
              </a:rPr>
              <a:t>99/11/2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Karimi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12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imi\Desktop\Screenshot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2171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6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0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1.D-dimer: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dirty="0" smtClean="0"/>
              <a:t>,fibrinogen: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co-activation of thrombosis &amp; </a:t>
            </a:r>
            <a:r>
              <a:rPr lang="en-US" dirty="0" err="1" smtClean="0">
                <a:sym typeface="Wingdings" panose="05000000000000000000" pitchFamily="2" charset="2"/>
              </a:rPr>
              <a:t>fibrinolysisDIC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hemorrhagia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i="1" dirty="0" smtClean="0"/>
              <a:t>2.D-dimer: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dirty="0" smtClean="0"/>
              <a:t>,fibrinogen: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fixed thrombosis/ischemia &amp; then fibrinolysis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3.</a:t>
            </a:r>
            <a:r>
              <a:rPr lang="en-US" b="1" dirty="0" smtClean="0">
                <a:solidFill>
                  <a:srgbClr val="FF0000"/>
                </a:solidFill>
              </a:rPr>
              <a:t>MRD</a:t>
            </a:r>
            <a:r>
              <a:rPr lang="en-US" dirty="0" smtClean="0"/>
              <a:t> </a:t>
            </a:r>
            <a:r>
              <a:rPr lang="en-US" dirty="0"/>
              <a:t>monitoring in </a:t>
            </a:r>
            <a:r>
              <a:rPr lang="en-US" dirty="0" smtClean="0"/>
              <a:t>BM/PB  </a:t>
            </a:r>
            <a:r>
              <a:rPr lang="en-US" dirty="0"/>
              <a:t>is considered BY </a:t>
            </a:r>
            <a:r>
              <a:rPr lang="en-US" dirty="0" smtClean="0"/>
              <a:t>t(15,17</a:t>
            </a:r>
            <a:r>
              <a:rPr lang="en-US" dirty="0"/>
              <a:t>) or </a:t>
            </a:r>
            <a:r>
              <a:rPr lang="en-US" b="1" dirty="0">
                <a:solidFill>
                  <a:srgbClr val="FF0000"/>
                </a:solidFill>
              </a:rPr>
              <a:t>PML-RARA transcript</a:t>
            </a:r>
            <a:r>
              <a:rPr lang="en-US" dirty="0"/>
              <a:t> in APL </a:t>
            </a:r>
            <a:r>
              <a:rPr lang="en-US" b="1" i="1" dirty="0"/>
              <a:t>every 3 months for 3 years.  </a:t>
            </a:r>
            <a:endParaRPr lang="fa-IR" b="1" i="1" dirty="0"/>
          </a:p>
          <a:p>
            <a:r>
              <a:rPr lang="en-US" b="1" i="1" dirty="0"/>
              <a:t/>
            </a:r>
            <a:br>
              <a:rPr lang="en-US" b="1" i="1" dirty="0"/>
            </a:br>
            <a:r>
              <a:rPr lang="en-US" dirty="0"/>
              <a:t>(Although </a:t>
            </a:r>
            <a:r>
              <a:rPr lang="en-US" b="1" dirty="0"/>
              <a:t>peripheral blood </a:t>
            </a:r>
            <a:r>
              <a:rPr lang="en-US" dirty="0"/>
              <a:t>(PB) PCR has good concordance with </a:t>
            </a:r>
            <a:r>
              <a:rPr lang="en-US" b="1" dirty="0"/>
              <a:t>BM </a:t>
            </a:r>
            <a:r>
              <a:rPr lang="en-US" dirty="0"/>
              <a:t>PCR at early stages of therapy, have shown an advantage for BM PCR </a:t>
            </a:r>
            <a:r>
              <a:rPr lang="en-US" b="1" dirty="0"/>
              <a:t>after consolidation</a:t>
            </a:r>
            <a:r>
              <a:rPr lang="en-US" dirty="0"/>
              <a:t>, with 1</a:t>
            </a:r>
            <a:r>
              <a:rPr lang="fa-IR" dirty="0"/>
              <a:t>-</a:t>
            </a:r>
            <a:r>
              <a:rPr lang="en-US" dirty="0"/>
              <a:t>5 log greater </a:t>
            </a:r>
            <a:r>
              <a:rPr lang="en-US" b="1" dirty="0"/>
              <a:t>sensitivity</a:t>
            </a:r>
            <a:r>
              <a:rPr lang="en-US" dirty="0"/>
              <a:t> than PB.) </a:t>
            </a:r>
            <a:endParaRPr lang="fa-IR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0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3) </a:t>
            </a:r>
            <a:r>
              <a:rPr lang="en-US" sz="2200" b="1" dirty="0"/>
              <a:t>Chemotherapy </a:t>
            </a:r>
            <a:r>
              <a:rPr lang="en-US" sz="2200" dirty="0"/>
              <a:t>in isolated molecular relapse  without any evidence of hematologic relapse is necessary, because isolated molecular relapse in APL is </a:t>
            </a:r>
            <a:r>
              <a:rPr lang="en-US" sz="2200" b="1" dirty="0"/>
              <a:t>equal positive minimal residual disease(MRD)</a:t>
            </a:r>
            <a:r>
              <a:rPr lang="en-US" sz="2200" dirty="0"/>
              <a:t> and need </a:t>
            </a:r>
            <a:r>
              <a:rPr lang="en-US" sz="2200" dirty="0" smtClean="0"/>
              <a:t>treatment intensification include </a:t>
            </a:r>
            <a:r>
              <a:rPr lang="en-US" sz="2200" b="1" dirty="0" err="1" smtClean="0">
                <a:solidFill>
                  <a:srgbClr val="FF0000"/>
                </a:solidFill>
              </a:rPr>
              <a:t>reinduction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with differentiating agents </a:t>
            </a:r>
            <a:r>
              <a:rPr lang="en-US" sz="2200" dirty="0" smtClean="0"/>
              <a:t>+ </a:t>
            </a:r>
            <a:r>
              <a:rPr lang="en-US" sz="2200" dirty="0"/>
              <a:t>chemotherapy </a:t>
            </a:r>
            <a:r>
              <a:rPr lang="en-US" sz="2200" dirty="0" smtClean="0"/>
              <a:t>&amp; </a:t>
            </a:r>
            <a:r>
              <a:rPr lang="en-US" sz="2200" b="1" dirty="0" smtClean="0">
                <a:solidFill>
                  <a:srgbClr val="FF0000"/>
                </a:solidFill>
              </a:rPr>
              <a:t>consolidation </a:t>
            </a:r>
            <a:r>
              <a:rPr lang="en-US" sz="2200" dirty="0" smtClean="0"/>
              <a:t>with </a:t>
            </a:r>
            <a:r>
              <a:rPr lang="en-US" sz="2200" dirty="0"/>
              <a:t>differentiating agents </a:t>
            </a:r>
            <a:r>
              <a:rPr lang="en-US" sz="2200" dirty="0" smtClean="0"/>
              <a:t>+_</a:t>
            </a:r>
            <a:r>
              <a:rPr lang="en-US" sz="2200" dirty="0" err="1" smtClean="0"/>
              <a:t>allogenic</a:t>
            </a:r>
            <a:r>
              <a:rPr lang="en-US" sz="2200" dirty="0" smtClean="0"/>
              <a:t> stem </a:t>
            </a:r>
            <a:r>
              <a:rPr lang="en-US" sz="2200" dirty="0"/>
              <a:t>cell transplant</a:t>
            </a:r>
            <a:r>
              <a:rPr lang="en-US" sz="2200" b="1" dirty="0"/>
              <a:t>( SCT</a:t>
            </a:r>
            <a:r>
              <a:rPr lang="en-US" sz="2200" b="1" dirty="0" smtClean="0"/>
              <a:t>).</a:t>
            </a:r>
          </a:p>
          <a:p>
            <a:endParaRPr lang="en-US" sz="2200" dirty="0"/>
          </a:p>
          <a:p>
            <a:r>
              <a:rPr lang="en-US" sz="2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9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1738535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Stroke in AML</a:t>
            </a:r>
            <a:r>
              <a:rPr lang="fa-IR" sz="3200" b="1" dirty="0" smtClean="0">
                <a:solidFill>
                  <a:srgbClr val="FF0000"/>
                </a:solidFill>
              </a:rPr>
              <a:t>-2017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344" y="1600200"/>
            <a:ext cx="1018456" cy="4525963"/>
          </a:xfrm>
        </p:spPr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  <p:pic>
        <p:nvPicPr>
          <p:cNvPr id="1026" name="Picture 2" descr="C:\Users\Karimi\Desktop\Screenshot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4" y="0"/>
            <a:ext cx="5968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3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Prevalence 6%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arimi\Desktop\Screenshot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424936" cy="37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case :</a:t>
            </a:r>
            <a:endParaRPr lang="en-US" dirty="0"/>
          </a:p>
        </p:txBody>
      </p:sp>
      <p:pic>
        <p:nvPicPr>
          <p:cNvPr id="2051" name="Picture 3" descr="C:\Users\Karimi\Desktop\Screenshot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 descr="C:\Users\Karimi\Desktop\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43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rimi\Desktop\q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644008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rimi\Desktop\Screenshot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8884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ATO experience in children APL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ATO</a:t>
            </a:r>
            <a:r>
              <a:rPr lang="en-US" sz="2000" b="1" dirty="0"/>
              <a:t>, </a:t>
            </a:r>
            <a:r>
              <a:rPr lang="en-US" sz="2000" b="1" dirty="0" smtClean="0"/>
              <a:t>+_ATRA</a:t>
            </a:r>
            <a:r>
              <a:rPr lang="en-US" sz="2000" dirty="0"/>
              <a:t>, </a:t>
            </a:r>
            <a:r>
              <a:rPr lang="en-US" sz="2000" dirty="0" smtClean="0"/>
              <a:t>with relapsed </a:t>
            </a:r>
            <a:r>
              <a:rPr lang="en-US" sz="2000" dirty="0"/>
              <a:t>APL (</a:t>
            </a:r>
            <a:r>
              <a:rPr lang="en-US" sz="2000" dirty="0" err="1"/>
              <a:t>Ebinger</a:t>
            </a:r>
            <a:r>
              <a:rPr lang="en-US" sz="2000" dirty="0"/>
              <a:t> et al</a:t>
            </a:r>
            <a:r>
              <a:rPr lang="en-US" sz="2000" b="1" dirty="0">
                <a:solidFill>
                  <a:srgbClr val="FF0000"/>
                </a:solidFill>
              </a:rPr>
              <a:t>, 2011</a:t>
            </a:r>
            <a:r>
              <a:rPr lang="en-US" sz="2000" dirty="0"/>
              <a:t>; Au et al, 2012; Rock et al, </a:t>
            </a:r>
            <a:r>
              <a:rPr lang="en-US" sz="2000" b="1" dirty="0">
                <a:solidFill>
                  <a:srgbClr val="FF0000"/>
                </a:solidFill>
              </a:rPr>
              <a:t>2014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Au et al </a:t>
            </a:r>
            <a:r>
              <a:rPr lang="en-US" sz="2000" b="1" dirty="0">
                <a:solidFill>
                  <a:srgbClr val="FF0000"/>
                </a:solidFill>
              </a:rPr>
              <a:t>(2012) </a:t>
            </a:r>
            <a:r>
              <a:rPr lang="en-US" sz="2000" dirty="0" smtClean="0"/>
              <a:t>oral </a:t>
            </a:r>
            <a:r>
              <a:rPr lang="en-US" sz="2000" dirty="0"/>
              <a:t>ATO/ATRA+ </a:t>
            </a:r>
            <a:r>
              <a:rPr lang="en-US" sz="2000" dirty="0" err="1" smtClean="0"/>
              <a:t>cytarabine</a:t>
            </a:r>
            <a:r>
              <a:rPr lang="en-US" sz="2000" dirty="0" smtClean="0"/>
              <a:t>/</a:t>
            </a:r>
            <a:r>
              <a:rPr lang="en-US" sz="2000" dirty="0" err="1" smtClean="0"/>
              <a:t>idarubicin</a:t>
            </a:r>
            <a:r>
              <a:rPr lang="en-US" sz="2000" dirty="0" smtClean="0"/>
              <a:t>+</a:t>
            </a:r>
            <a:r>
              <a:rPr lang="en-US" sz="2000" dirty="0"/>
              <a:t> Maintenance therapy included oral </a:t>
            </a:r>
            <a:r>
              <a:rPr lang="en-US" sz="2000" b="1" dirty="0"/>
              <a:t>ATO/ATRA</a:t>
            </a:r>
            <a:r>
              <a:rPr lang="en-US" sz="2000" dirty="0"/>
              <a:t> for 2 </a:t>
            </a:r>
            <a:r>
              <a:rPr lang="en-US" sz="2000" dirty="0" smtClean="0"/>
              <a:t>years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ATO </a:t>
            </a:r>
            <a:r>
              <a:rPr lang="en-US" sz="2000" b="1" dirty="0"/>
              <a:t>+ ATRA </a:t>
            </a:r>
            <a:r>
              <a:rPr lang="en-US" sz="2000" dirty="0"/>
              <a:t>in front-line therapy (Mathews et al, </a:t>
            </a:r>
            <a:r>
              <a:rPr lang="en-US" sz="2000" b="1" dirty="0">
                <a:solidFill>
                  <a:srgbClr val="FF0000"/>
                </a:solidFill>
              </a:rPr>
              <a:t>2010</a:t>
            </a:r>
            <a:r>
              <a:rPr lang="en-US" sz="2000" dirty="0"/>
              <a:t>; Zhou et al, 2010 /Zhang et al, </a:t>
            </a:r>
            <a:r>
              <a:rPr lang="en-US" sz="2000" b="1" dirty="0">
                <a:solidFill>
                  <a:srgbClr val="FF0000"/>
                </a:solidFill>
              </a:rPr>
              <a:t>2008</a:t>
            </a:r>
            <a:r>
              <a:rPr lang="en-US" sz="2000" dirty="0"/>
              <a:t>).  </a:t>
            </a:r>
            <a:br>
              <a:rPr lang="en-US" sz="2000" dirty="0"/>
            </a:br>
            <a:r>
              <a:rPr lang="en-US" sz="2000" dirty="0"/>
              <a:t>relapsed/refractory APL </a:t>
            </a:r>
            <a:r>
              <a:rPr lang="en-US" sz="2000" b="1" dirty="0"/>
              <a:t>ATO</a:t>
            </a:r>
            <a:r>
              <a:rPr lang="en-US" sz="2000" dirty="0"/>
              <a:t>+</a:t>
            </a:r>
            <a:r>
              <a:rPr lang="en-US" sz="2000" b="1" dirty="0"/>
              <a:t>HSCT</a:t>
            </a:r>
            <a:r>
              <a:rPr lang="en-US" sz="2000" dirty="0"/>
              <a:t> (Fox et al,</a:t>
            </a: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2008</a:t>
            </a:r>
            <a:r>
              <a:rPr lang="en-US" sz="2000" dirty="0"/>
              <a:t>).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relapsed </a:t>
            </a:r>
            <a:r>
              <a:rPr lang="en-US" sz="2000" dirty="0" err="1"/>
              <a:t>paediatric</a:t>
            </a:r>
            <a:r>
              <a:rPr lang="en-US" sz="2000" dirty="0"/>
              <a:t> </a:t>
            </a:r>
            <a:r>
              <a:rPr lang="en-US" sz="2000" b="1" dirty="0"/>
              <a:t>APL ATO/ATRA + Chemotherapy / HSCT </a:t>
            </a:r>
            <a:r>
              <a:rPr lang="en-US" sz="2000" dirty="0"/>
              <a:t>(Zhang et al, 2008/Bally et al, </a:t>
            </a:r>
            <a:r>
              <a:rPr lang="en-US" sz="2000" b="1" dirty="0">
                <a:solidFill>
                  <a:srgbClr val="FF0000"/>
                </a:solidFill>
              </a:rPr>
              <a:t>2012</a:t>
            </a:r>
            <a:r>
              <a:rPr lang="en-US" sz="2000" dirty="0"/>
              <a:t>).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 err="1"/>
              <a:t>Antracyclin</a:t>
            </a:r>
            <a:r>
              <a:rPr lang="en-US" sz="2000" b="1" dirty="0"/>
              <a:t>/</a:t>
            </a:r>
            <a:r>
              <a:rPr lang="en-US" sz="2000" b="1" dirty="0" err="1"/>
              <a:t>Ara</a:t>
            </a:r>
            <a:r>
              <a:rPr lang="en-US" sz="2000" b="1" dirty="0"/>
              <a:t>-C+ATO+HSCT</a:t>
            </a:r>
            <a:r>
              <a:rPr lang="en-US" sz="2000" dirty="0"/>
              <a:t>; alive at 14–96 years from relapse (</a:t>
            </a:r>
            <a:r>
              <a:rPr lang="en-US" sz="2000" dirty="0" err="1"/>
              <a:t>Creutzig</a:t>
            </a:r>
            <a:r>
              <a:rPr lang="en-US" sz="2000" dirty="0"/>
              <a:t> et al, </a:t>
            </a:r>
            <a:r>
              <a:rPr lang="en-US" sz="2000" b="1" dirty="0">
                <a:solidFill>
                  <a:srgbClr val="FF0000"/>
                </a:solidFill>
              </a:rPr>
              <a:t>2010</a:t>
            </a:r>
            <a:r>
              <a:rPr lang="en-US" sz="2000" dirty="0"/>
              <a:t>).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Treatment </a:t>
            </a:r>
            <a:r>
              <a:rPr lang="en-US" sz="1600" b="1" dirty="0">
                <a:solidFill>
                  <a:srgbClr val="FF0000"/>
                </a:solidFill>
              </a:rPr>
              <a:t>algorithm for relapsed </a:t>
            </a:r>
            <a:r>
              <a:rPr lang="en-US" sz="1600" b="1" dirty="0" smtClean="0">
                <a:solidFill>
                  <a:srgbClr val="FF0000"/>
                </a:solidFill>
              </a:rPr>
              <a:t>pediatric </a:t>
            </a:r>
            <a:r>
              <a:rPr lang="en-US" sz="1600" b="1" dirty="0">
                <a:solidFill>
                  <a:srgbClr val="FF0000"/>
                </a:solidFill>
              </a:rPr>
              <a:t>APL that occurs 18–36 months from initial </a:t>
            </a:r>
            <a:r>
              <a:rPr lang="en-US" sz="1600" b="1" dirty="0" smtClean="0">
                <a:solidFill>
                  <a:srgbClr val="FF0000"/>
                </a:solidFill>
              </a:rPr>
              <a:t>diagnosis in </a:t>
            </a:r>
            <a:r>
              <a:rPr lang="en-US" sz="1600" b="1" dirty="0" smtClean="0"/>
              <a:t>hematologic relapse.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3074" name="Picture 2" descr="C:\Users\Karimi\Desktop\Q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rimi\Desktop\Screenshot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CASE presentation (1)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7-year-old boy with APL was periodically evaluated for </a:t>
            </a:r>
            <a:r>
              <a:rPr lang="en-US" dirty="0" smtClean="0"/>
              <a:t>BMA/B during </a:t>
            </a:r>
            <a:r>
              <a:rPr lang="en-US" dirty="0"/>
              <a:t>maintenance therapy </a:t>
            </a:r>
            <a:r>
              <a:rPr lang="en-US" dirty="0" err="1"/>
              <a:t>witht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ar-SA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15,17</a:t>
            </a:r>
            <a:r>
              <a:rPr lang="en-US" b="1" dirty="0" smtClean="0">
                <a:solidFill>
                  <a:srgbClr val="FF0000"/>
                </a:solidFill>
              </a:rPr>
              <a:t>)/PML-RARA transcript. </a:t>
            </a:r>
          </a:p>
          <a:p>
            <a:endParaRPr lang="en-US" dirty="0" smtClean="0"/>
          </a:p>
          <a:p>
            <a:r>
              <a:rPr lang="en-US" b="1" dirty="0" err="1" smtClean="0"/>
              <a:t>BMA:</a:t>
            </a:r>
            <a:r>
              <a:rPr lang="en-US" dirty="0" err="1" smtClean="0"/>
              <a:t>no</a:t>
            </a:r>
            <a:r>
              <a:rPr lang="en-US" dirty="0" smtClean="0"/>
              <a:t> abnormal morphologic changes ,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dirty="0"/>
              <a:t>PML-RARA transcript </a:t>
            </a:r>
            <a:r>
              <a:rPr lang="en-US" dirty="0"/>
              <a:t>was </a:t>
            </a:r>
            <a:r>
              <a:rPr lang="en-US" dirty="0" smtClean="0"/>
              <a:t>positive in BM.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BMA was </a:t>
            </a:r>
            <a:r>
              <a:rPr lang="en-US" dirty="0"/>
              <a:t>repeated </a:t>
            </a:r>
            <a:r>
              <a:rPr lang="en-US" b="1" dirty="0"/>
              <a:t>2 weeks </a:t>
            </a:r>
            <a:r>
              <a:rPr lang="en-US" dirty="0"/>
              <a:t>later t (15,17) again was positive without any evidence of </a:t>
            </a:r>
            <a:r>
              <a:rPr lang="en-US" b="1" dirty="0"/>
              <a:t>morphological recurrence </a:t>
            </a:r>
            <a:r>
              <a:rPr lang="en-US" dirty="0"/>
              <a:t>in the </a:t>
            </a:r>
            <a:r>
              <a:rPr lang="en-US" dirty="0" smtClean="0"/>
              <a:t>BM.</a:t>
            </a:r>
          </a:p>
          <a:p>
            <a:endParaRPr lang="en-US" dirty="0"/>
          </a:p>
          <a:p>
            <a:r>
              <a:rPr lang="en-US" dirty="0" smtClean="0"/>
              <a:t>FLT3-ITD :</a:t>
            </a:r>
            <a:r>
              <a:rPr lang="en-US" dirty="0" err="1" smtClean="0"/>
              <a:t>neg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After 3 weeks of delay in admission (due to </a:t>
            </a:r>
            <a:r>
              <a:rPr lang="en-US" dirty="0" err="1" smtClean="0"/>
              <a:t>clincal</a:t>
            </a:r>
            <a:r>
              <a:rPr lang="en-US" dirty="0" smtClean="0"/>
              <a:t> symptoms of  </a:t>
            </a:r>
            <a:r>
              <a:rPr lang="en-US" dirty="0"/>
              <a:t>COVID-19) he was hospitalized for </a:t>
            </a:r>
            <a:r>
              <a:rPr lang="en-US" b="1" dirty="0" smtClean="0">
                <a:solidFill>
                  <a:srgbClr val="FF0000"/>
                </a:solidFill>
              </a:rPr>
              <a:t>right </a:t>
            </a:r>
            <a:r>
              <a:rPr lang="en-US" b="1" dirty="0">
                <a:solidFill>
                  <a:srgbClr val="FF0000"/>
                </a:solidFill>
              </a:rPr>
              <a:t>hemiparesis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speech disorder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Our treatment plan: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 smtClean="0"/>
              <a:t>RISK:standard</a:t>
            </a:r>
            <a:r>
              <a:rPr lang="en-US" sz="2400" b="1" dirty="0" smtClean="0"/>
              <a:t> risk with 1 poor prognostic factor</a:t>
            </a:r>
          </a:p>
          <a:p>
            <a:endParaRPr lang="en-US" sz="2400" b="1" dirty="0" smtClean="0"/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strategy:1:</a:t>
            </a:r>
          </a:p>
          <a:p>
            <a:r>
              <a:rPr lang="en-US" sz="2400" dirty="0" smtClean="0"/>
              <a:t>1.reinduction by </a:t>
            </a:r>
            <a:r>
              <a:rPr lang="en-US" sz="2400" dirty="0" err="1" smtClean="0"/>
              <a:t>ATO+ATRA+Ida+Ara-C</a:t>
            </a:r>
            <a:endParaRPr lang="en-US" sz="2400" dirty="0" smtClean="0"/>
          </a:p>
          <a:p>
            <a:r>
              <a:rPr lang="en-US" sz="2400" b="1" dirty="0" smtClean="0"/>
              <a:t>(PML-RARA transcript check)</a:t>
            </a:r>
          </a:p>
          <a:p>
            <a:r>
              <a:rPr lang="en-US" sz="2400" dirty="0" smtClean="0"/>
              <a:t>2.consolidation 1-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3courses </a:t>
            </a:r>
            <a:r>
              <a:rPr lang="en-US" sz="2400" b="1" dirty="0" smtClean="0">
                <a:solidFill>
                  <a:srgbClr val="FF0000"/>
                </a:solidFill>
              </a:rPr>
              <a:t>oral/IV  ATO</a:t>
            </a:r>
            <a:r>
              <a:rPr lang="en-US" sz="2400" dirty="0" smtClean="0"/>
              <a:t>+ATRA(25+12)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/>
              <a:t>3.consolidation </a:t>
            </a:r>
            <a:r>
              <a:rPr lang="en-US" sz="2400" dirty="0"/>
              <a:t>1-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4courses </a:t>
            </a:r>
            <a:r>
              <a:rPr lang="en-US" sz="2400" b="1" dirty="0" smtClean="0">
                <a:solidFill>
                  <a:srgbClr val="FF0000"/>
                </a:solidFill>
              </a:rPr>
              <a:t>oral/IV ATO</a:t>
            </a:r>
            <a:r>
              <a:rPr lang="en-US" sz="2400" dirty="0" smtClean="0"/>
              <a:t>+ATRA(25+12)</a:t>
            </a:r>
          </a:p>
          <a:p>
            <a:r>
              <a:rPr lang="en-US" sz="2400" b="1" i="1" dirty="0" smtClean="0">
                <a:sym typeface="Wingdings" panose="05000000000000000000" pitchFamily="2" charset="2"/>
              </a:rPr>
              <a:t>(28+3x 36+4x57days=388-400 d)</a:t>
            </a:r>
          </a:p>
          <a:p>
            <a:endParaRPr lang="en-US" sz="2400" b="1" i="1" dirty="0">
              <a:sym typeface="Wingdings" panose="05000000000000000000" pitchFamily="2" charset="2"/>
            </a:endParaRPr>
          </a:p>
          <a:p>
            <a:r>
              <a:rPr lang="en-US" sz="2400" b="1" i="1" smtClean="0">
                <a:solidFill>
                  <a:srgbClr val="FF0000"/>
                </a:solidFill>
              </a:rPr>
              <a:t>strategy:2(traditional):</a:t>
            </a:r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dirty="0"/>
              <a:t>1.reinduction by </a:t>
            </a:r>
            <a:r>
              <a:rPr lang="en-US" sz="2400" dirty="0" err="1"/>
              <a:t>ATO+ATRA+Ida+Ara-C</a:t>
            </a:r>
            <a:endParaRPr lang="en-US" sz="2400" dirty="0"/>
          </a:p>
          <a:p>
            <a:r>
              <a:rPr lang="en-US" sz="2400" b="1" dirty="0"/>
              <a:t>(PML-RARA transcript check)</a:t>
            </a:r>
          </a:p>
          <a:p>
            <a:r>
              <a:rPr lang="en-US" sz="2400" dirty="0"/>
              <a:t>2.consolidation 1-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1courses </a:t>
            </a:r>
            <a:r>
              <a:rPr lang="en-US" sz="2400" b="1" dirty="0" smtClean="0">
                <a:solidFill>
                  <a:srgbClr val="FF0000"/>
                </a:solidFill>
              </a:rPr>
              <a:t>IV </a:t>
            </a:r>
            <a:r>
              <a:rPr lang="en-US" sz="2400" b="1" dirty="0">
                <a:solidFill>
                  <a:srgbClr val="FF0000"/>
                </a:solidFill>
              </a:rPr>
              <a:t>ATO</a:t>
            </a:r>
            <a:r>
              <a:rPr lang="en-US" sz="2400" dirty="0"/>
              <a:t>+ATRA(25+12</a:t>
            </a:r>
            <a:r>
              <a:rPr lang="en-US" sz="2400" dirty="0" smtClean="0"/>
              <a:t>)+</a:t>
            </a:r>
            <a:r>
              <a:rPr lang="en-US" sz="2400" b="1" dirty="0" smtClean="0">
                <a:solidFill>
                  <a:srgbClr val="FF0000"/>
                </a:solidFill>
              </a:rPr>
              <a:t>BMT</a:t>
            </a:r>
            <a:endParaRPr lang="en-US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Take home message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recommend periodic </a:t>
            </a:r>
            <a:r>
              <a:rPr lang="en-US" b="1" dirty="0" smtClean="0">
                <a:solidFill>
                  <a:srgbClr val="FF0000"/>
                </a:solidFill>
              </a:rPr>
              <a:t>D-</a:t>
            </a:r>
            <a:r>
              <a:rPr lang="en-US" b="1" dirty="0" err="1" smtClean="0">
                <a:solidFill>
                  <a:srgbClr val="FF0000"/>
                </a:solidFill>
              </a:rPr>
              <a:t>dimer</a:t>
            </a:r>
            <a:r>
              <a:rPr lang="en-US" b="1" dirty="0" err="1" smtClean="0"/>
              <a:t>,</a:t>
            </a:r>
            <a:r>
              <a:rPr lang="en-US" b="1" dirty="0" err="1" smtClean="0">
                <a:solidFill>
                  <a:srgbClr val="FF0000"/>
                </a:solidFill>
              </a:rPr>
              <a:t>CBC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diff</a:t>
            </a:r>
            <a:r>
              <a:rPr lang="en-US" b="1" dirty="0" err="1" smtClean="0"/>
              <a:t>,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err="1" smtClean="0"/>
              <a:t>,</a:t>
            </a:r>
            <a:r>
              <a:rPr lang="en-US" b="1" dirty="0" err="1" smtClean="0">
                <a:solidFill>
                  <a:srgbClr val="FF0000"/>
                </a:solidFill>
              </a:rPr>
              <a:t>PTT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PML-RARA </a:t>
            </a:r>
            <a:r>
              <a:rPr lang="en-US" b="1" dirty="0" smtClean="0">
                <a:solidFill>
                  <a:srgbClr val="FF0000"/>
                </a:solidFill>
              </a:rPr>
              <a:t>transcript</a:t>
            </a:r>
            <a:r>
              <a:rPr lang="en-US" dirty="0" smtClean="0"/>
              <a:t> </a:t>
            </a:r>
            <a:r>
              <a:rPr lang="en-US" b="1" i="1" dirty="0"/>
              <a:t>every 3 months </a:t>
            </a:r>
            <a:r>
              <a:rPr lang="en-US" dirty="0" smtClean="0"/>
              <a:t>( </a:t>
            </a:r>
            <a:r>
              <a:rPr lang="en-US" dirty="0"/>
              <a:t>detect </a:t>
            </a:r>
            <a:r>
              <a:rPr lang="en-US" dirty="0" smtClean="0"/>
              <a:t>hematologic/molecular recurrence). </a:t>
            </a:r>
            <a:endParaRPr lang="en-US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LMWH</a:t>
            </a:r>
            <a:r>
              <a:rPr lang="en-US" b="1" i="1" dirty="0" smtClean="0"/>
              <a:t>+_</a:t>
            </a:r>
            <a:r>
              <a:rPr lang="en-US" b="1" i="1" dirty="0" err="1" smtClean="0">
                <a:solidFill>
                  <a:srgbClr val="FF0000"/>
                </a:solidFill>
              </a:rPr>
              <a:t>Cryo</a:t>
            </a:r>
            <a:r>
              <a:rPr lang="en-US" b="1" i="1" dirty="0" smtClean="0">
                <a:solidFill>
                  <a:srgbClr val="FF0000"/>
                </a:solidFill>
              </a:rPr>
              <a:t>/</a:t>
            </a:r>
            <a:r>
              <a:rPr lang="en-US" b="1" i="1" dirty="0" err="1" smtClean="0">
                <a:solidFill>
                  <a:srgbClr val="FF0000"/>
                </a:solidFill>
              </a:rPr>
              <a:t>plt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base on thrombotic or fibrinolysis trend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Antiplatlet</a:t>
            </a:r>
            <a:r>
              <a:rPr lang="en-US" b="1" i="1" dirty="0" smtClean="0">
                <a:solidFill>
                  <a:srgbClr val="FF0000"/>
                </a:solidFill>
              </a:rPr>
              <a:t> agent /thrombolytic therapy </a:t>
            </a:r>
            <a:r>
              <a:rPr lang="en-US" dirty="0" smtClean="0"/>
              <a:t>are not recommended in APL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9" y="13111"/>
            <a:ext cx="83529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imi\Desktop\Screenshot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8352928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imi\Desktop\Screenshot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888432" cy="10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C:\Users\Karimi\Desktop\Screenshot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96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/E: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LOC(-) , </a:t>
            </a:r>
            <a:r>
              <a:rPr lang="en-US" dirty="0" err="1" smtClean="0"/>
              <a:t>slurrede</a:t>
            </a:r>
            <a:r>
              <a:rPr lang="en-US" dirty="0" smtClean="0"/>
              <a:t> speech (+) </a:t>
            </a:r>
            <a:endParaRPr lang="en-US" dirty="0"/>
          </a:p>
          <a:p>
            <a:r>
              <a:rPr lang="en-US" dirty="0" smtClean="0"/>
              <a:t>Neurologic </a:t>
            </a:r>
            <a:r>
              <a:rPr lang="en-US" dirty="0"/>
              <a:t>exam </a:t>
            </a:r>
            <a:r>
              <a:rPr lang="en-US" dirty="0" smtClean="0"/>
              <a:t>:right hand </a:t>
            </a:r>
            <a:r>
              <a:rPr lang="en-US" dirty="0" err="1" smtClean="0"/>
              <a:t>paresia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1/5 &amp; right leg with 3/5</a:t>
            </a:r>
            <a:r>
              <a:rPr lang="en-US" dirty="0"/>
              <a:t> motor power </a:t>
            </a:r>
            <a:endParaRPr lang="en-US" dirty="0" smtClean="0"/>
          </a:p>
          <a:p>
            <a:r>
              <a:rPr lang="en-US" dirty="0" smtClean="0"/>
              <a:t>Sensory loss(-) </a:t>
            </a:r>
          </a:p>
          <a:p>
            <a:r>
              <a:rPr lang="en-US" dirty="0" smtClean="0"/>
              <a:t>DTR:</a:t>
            </a:r>
          </a:p>
          <a:p>
            <a:r>
              <a:rPr lang="en-US" dirty="0" smtClean="0"/>
              <a:t> right </a:t>
            </a:r>
            <a:r>
              <a:rPr lang="en-US" dirty="0" err="1" smtClean="0"/>
              <a:t>bicepes:dec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knee:dec</a:t>
            </a:r>
            <a:endParaRPr lang="en-US" dirty="0" smtClean="0"/>
          </a:p>
          <a:p>
            <a:r>
              <a:rPr lang="en-US" dirty="0" err="1" smtClean="0"/>
              <a:t>Plantar:downward</a:t>
            </a:r>
            <a:endParaRPr lang="en-US" dirty="0" smtClean="0"/>
          </a:p>
          <a:p>
            <a:r>
              <a:rPr lang="en-US" dirty="0" smtClean="0"/>
              <a:t>After initiation of </a:t>
            </a:r>
            <a:r>
              <a:rPr lang="en-US" b="1" dirty="0" smtClean="0">
                <a:solidFill>
                  <a:srgbClr val="FF0000"/>
                </a:solidFill>
              </a:rPr>
              <a:t>DEXA &amp; </a:t>
            </a:r>
            <a:r>
              <a:rPr lang="en-US" b="1" dirty="0" err="1" smtClean="0">
                <a:solidFill>
                  <a:srgbClr val="FF0000"/>
                </a:solidFill>
              </a:rPr>
              <a:t>Enoxa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speech &amp; </a:t>
            </a:r>
            <a:r>
              <a:rPr lang="en-US" dirty="0" err="1" smtClean="0"/>
              <a:t>paraparesia</a:t>
            </a:r>
            <a:r>
              <a:rPr lang="en-US" dirty="0" smtClean="0"/>
              <a:t> corrected after 3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Laboratory </a:t>
            </a:r>
            <a:r>
              <a:rPr lang="en-US" b="1" i="1" dirty="0" smtClean="0">
                <a:solidFill>
                  <a:schemeClr val="tx2"/>
                </a:solidFill>
              </a:rPr>
              <a:t>TESTS:</a:t>
            </a:r>
            <a:r>
              <a:rPr lang="en-US" b="1" i="1" dirty="0">
                <a:solidFill>
                  <a:schemeClr val="tx2"/>
                </a:solidFill>
              </a:rPr>
              <a:t/>
            </a:r>
            <a:br>
              <a:rPr lang="en-US" b="1" i="1" dirty="0">
                <a:solidFill>
                  <a:schemeClr val="tx2"/>
                </a:solidFill>
              </a:rPr>
            </a:b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WBC =2700 </a:t>
            </a:r>
            <a:r>
              <a:rPr lang="en-US" dirty="0"/>
              <a:t>(N = </a:t>
            </a:r>
            <a:r>
              <a:rPr lang="en-US" dirty="0" smtClean="0"/>
              <a:t>48, </a:t>
            </a:r>
            <a:r>
              <a:rPr lang="en-US" dirty="0"/>
              <a:t>L = 52), </a:t>
            </a:r>
            <a:r>
              <a:rPr lang="en-US" dirty="0" err="1" smtClean="0"/>
              <a:t>Hb</a:t>
            </a:r>
            <a:r>
              <a:rPr lang="en-US" dirty="0" smtClean="0"/>
              <a:t> =12.2 platelet = </a:t>
            </a:r>
            <a:r>
              <a:rPr lang="en-US" dirty="0"/>
              <a:t>273000. </a:t>
            </a:r>
            <a:endParaRPr lang="en-US" dirty="0" smtClean="0"/>
          </a:p>
          <a:p>
            <a:r>
              <a:rPr lang="en-US" dirty="0" smtClean="0"/>
              <a:t>PT </a:t>
            </a:r>
            <a:r>
              <a:rPr lang="en-US" dirty="0"/>
              <a:t>and PT / INR were normal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D-Dimer =4732 </a:t>
            </a:r>
            <a:r>
              <a:rPr lang="en-US" dirty="0"/>
              <a:t>micrograms per liter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Fibrinogen: Normal</a:t>
            </a:r>
          </a:p>
          <a:p>
            <a:r>
              <a:rPr lang="en-US" dirty="0" smtClean="0"/>
              <a:t>LDH: Normal</a:t>
            </a:r>
            <a:endParaRPr lang="en-US" dirty="0"/>
          </a:p>
          <a:p>
            <a:r>
              <a:rPr lang="en-US" dirty="0"/>
              <a:t>Other biochemical tests were 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Brain imaging: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Brain CT : </a:t>
            </a:r>
            <a:r>
              <a:rPr lang="en-US" dirty="0" smtClean="0"/>
              <a:t>a </a:t>
            </a:r>
            <a:r>
              <a:rPr lang="en-US" dirty="0"/>
              <a:t>new ill-defined </a:t>
            </a:r>
            <a:r>
              <a:rPr lang="en-US" dirty="0" err="1"/>
              <a:t>hypodencity</a:t>
            </a:r>
            <a:r>
              <a:rPr lang="en-US" dirty="0"/>
              <a:t> in the </a:t>
            </a:r>
            <a:r>
              <a:rPr lang="en-US" b="1" dirty="0"/>
              <a:t>left region</a:t>
            </a:r>
            <a:r>
              <a:rPr lang="en-US" dirty="0"/>
              <a:t> of the middle cerebral artery(MCA )as a stroke like area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Brain MRI </a:t>
            </a:r>
            <a:r>
              <a:rPr lang="en-US" b="1" dirty="0">
                <a:solidFill>
                  <a:srgbClr val="FF0000"/>
                </a:solidFill>
              </a:rPr>
              <a:t>and MR angiography (MRA</a:t>
            </a:r>
            <a:r>
              <a:rPr lang="en-US" b="1" dirty="0" smtClean="0">
                <a:solidFill>
                  <a:srgbClr val="FF0000"/>
                </a:solidFill>
              </a:rPr>
              <a:t>) and DWI: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Hypoperfusion</a:t>
            </a:r>
            <a:r>
              <a:rPr lang="en-US" dirty="0" smtClean="0"/>
              <a:t> in </a:t>
            </a:r>
            <a:r>
              <a:rPr lang="en-US" b="1" dirty="0"/>
              <a:t>left </a:t>
            </a:r>
            <a:r>
              <a:rPr lang="en-US" b="1" dirty="0" smtClean="0"/>
              <a:t>hemisphere</a:t>
            </a:r>
            <a:r>
              <a:rPr lang="en-US" dirty="0" smtClean="0"/>
              <a:t>, </a:t>
            </a:r>
            <a:r>
              <a:rPr lang="en-US" dirty="0"/>
              <a:t>asymmetric venous bulge insensitive weight imaging, and pruning of the left hemisphere peripheral arteries on MR angiography. </a:t>
            </a:r>
          </a:p>
          <a:p>
            <a:endParaRPr lang="en-US" dirty="0"/>
          </a:p>
        </p:txBody>
      </p:sp>
      <p:pic>
        <p:nvPicPr>
          <p:cNvPr id="3074" name="Picture 2" descr="E:\Recovery Data\مقالات 1\AML-M3بازوند\thumbnai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5273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2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Karimi\Desktop\Y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8" y="1600200"/>
            <a:ext cx="711452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8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Patient management: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</a:t>
            </a:r>
            <a:r>
              <a:rPr lang="en-US" b="1" dirty="0" smtClean="0">
                <a:solidFill>
                  <a:srgbClr val="FF0000"/>
                </a:solidFill>
              </a:rPr>
              <a:t>Dexamethasone</a:t>
            </a:r>
            <a:r>
              <a:rPr lang="en-US" dirty="0" smtClean="0"/>
              <a:t> </a:t>
            </a:r>
            <a:r>
              <a:rPr lang="en-US" dirty="0"/>
              <a:t>2 mg </a:t>
            </a:r>
            <a:r>
              <a:rPr lang="en-US" dirty="0" err="1" smtClean="0"/>
              <a:t>tds</a:t>
            </a:r>
            <a:r>
              <a:rPr lang="en-US" dirty="0" smtClean="0"/>
              <a:t> daily until  slurred speech and hand </a:t>
            </a:r>
            <a:r>
              <a:rPr lang="en-US" dirty="0" err="1" smtClean="0"/>
              <a:t>paresia</a:t>
            </a:r>
            <a:r>
              <a:rPr lang="en-US" dirty="0" smtClean="0"/>
              <a:t> resolved then 2 days in week.(</a:t>
            </a:r>
            <a:r>
              <a:rPr lang="en-US" b="1" dirty="0" err="1" smtClean="0"/>
              <a:t>diffrentiation</a:t>
            </a:r>
            <a:r>
              <a:rPr lang="en-US" b="1" dirty="0" smtClean="0"/>
              <a:t> syndrome </a:t>
            </a:r>
            <a:r>
              <a:rPr lang="en-US" dirty="0" smtClean="0"/>
              <a:t>prophylaxis)</a:t>
            </a:r>
          </a:p>
          <a:p>
            <a:endParaRPr lang="en-US" dirty="0"/>
          </a:p>
          <a:p>
            <a:r>
              <a:rPr lang="en-US" dirty="0" smtClean="0"/>
              <a:t>2.</a:t>
            </a:r>
            <a:r>
              <a:rPr lang="en-US" b="1" dirty="0" smtClean="0">
                <a:solidFill>
                  <a:srgbClr val="FF0000"/>
                </a:solidFill>
              </a:rPr>
              <a:t>LMWH</a:t>
            </a:r>
            <a:r>
              <a:rPr lang="en-US" dirty="0" smtClean="0"/>
              <a:t> subcutaneous (</a:t>
            </a:r>
            <a:r>
              <a:rPr lang="en-US" dirty="0"/>
              <a:t>Enoxaparin 2.000 </a:t>
            </a:r>
            <a:r>
              <a:rPr lang="en-US" dirty="0" smtClean="0"/>
              <a:t>IU. </a:t>
            </a:r>
            <a:r>
              <a:rPr lang="en-US" dirty="0"/>
              <a:t>q12h) 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en-US" b="1" dirty="0" smtClean="0">
                <a:solidFill>
                  <a:srgbClr val="FF0000"/>
                </a:solidFill>
              </a:rPr>
              <a:t>ATO</a:t>
            </a:r>
            <a:r>
              <a:rPr lang="en-US" dirty="0" smtClean="0"/>
              <a:t>(0.15 mg/kg/d IV for 35 days)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4.</a:t>
            </a:r>
            <a:r>
              <a:rPr lang="en-US" b="1" dirty="0" smtClean="0">
                <a:solidFill>
                  <a:srgbClr val="FF0000"/>
                </a:solidFill>
              </a:rPr>
              <a:t>ATRA</a:t>
            </a:r>
            <a:r>
              <a:rPr lang="en-US" dirty="0" smtClean="0"/>
              <a:t> </a:t>
            </a:r>
            <a:r>
              <a:rPr lang="en-US" dirty="0"/>
              <a:t>20 mg / </a:t>
            </a:r>
            <a:r>
              <a:rPr lang="en-US" dirty="0" smtClean="0"/>
              <a:t>m2/d(ECHO/ daily </a:t>
            </a:r>
            <a:r>
              <a:rPr lang="en-US" b="1" dirty="0" err="1" smtClean="0"/>
              <a:t>QTc</a:t>
            </a:r>
            <a:r>
              <a:rPr lang="en-US" dirty="0" smtClean="0"/>
              <a:t> +</a:t>
            </a:r>
            <a:r>
              <a:rPr lang="en-US" dirty="0" err="1" smtClean="0"/>
              <a:t>ca,p,mg,Na,k</a:t>
            </a:r>
            <a:r>
              <a:rPr lang="en-US" dirty="0" smtClean="0"/>
              <a:t>/</a:t>
            </a:r>
            <a:r>
              <a:rPr lang="en-US" b="1" dirty="0" smtClean="0"/>
              <a:t>Inderal</a:t>
            </a:r>
            <a:r>
              <a:rPr lang="en-US" dirty="0" smtClean="0"/>
              <a:t> )</a:t>
            </a:r>
          </a:p>
          <a:p>
            <a:r>
              <a:rPr lang="en-US" dirty="0" smtClean="0"/>
              <a:t>5.Idarubicin </a:t>
            </a:r>
            <a:r>
              <a:rPr lang="en-US" dirty="0"/>
              <a:t>12 mg/m2 on day 1,3,5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6.</a:t>
            </a:r>
            <a:r>
              <a:rPr lang="en-US" b="1" dirty="0" smtClean="0">
                <a:solidFill>
                  <a:srgbClr val="FF0000"/>
                </a:solidFill>
              </a:rPr>
              <a:t>ASA</a:t>
            </a:r>
            <a:r>
              <a:rPr lang="en-US" dirty="0" smtClean="0"/>
              <a:t>:after discharge and  </a:t>
            </a:r>
            <a:r>
              <a:rPr lang="en-US" dirty="0" err="1" smtClean="0"/>
              <a:t>enoxa</a:t>
            </a:r>
            <a:r>
              <a:rPr lang="en-US" dirty="0" smtClean="0"/>
              <a:t> discontinuation (between 2 ATO courses) 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Patient novelty: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1.Isolated molecular relapse with non-hematologic clinical presentation</a:t>
            </a:r>
          </a:p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2.rare prevalence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3.Clinical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thrombosis+subclinical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fibrinolysis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7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Thrombosis &amp; hemorrhage in APL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rimi\Desktop\Screenshot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1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525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Stroke in isolated mlecular relapse in acute promyelocytic leukemia(APL)  webinar</vt:lpstr>
      <vt:lpstr>CASE presentation (1)</vt:lpstr>
      <vt:lpstr>Ph/E:</vt:lpstr>
      <vt:lpstr>Laboratory TESTS: </vt:lpstr>
      <vt:lpstr>Brain imaging:</vt:lpstr>
      <vt:lpstr>PowerPoint Presentation</vt:lpstr>
      <vt:lpstr>Patient management:</vt:lpstr>
      <vt:lpstr>Patient novelty:</vt:lpstr>
      <vt:lpstr>Thrombosis &amp; hemorrhage in APL</vt:lpstr>
      <vt:lpstr>PowerPoint Presentation</vt:lpstr>
      <vt:lpstr>Critical points:</vt:lpstr>
      <vt:lpstr>PowerPoint Presentation</vt:lpstr>
      <vt:lpstr>Stroke in AML-2017</vt:lpstr>
      <vt:lpstr>Prevalence 6%  </vt:lpstr>
      <vt:lpstr>Similar case :</vt:lpstr>
      <vt:lpstr> </vt:lpstr>
      <vt:lpstr>ATO experience in children APL</vt:lpstr>
      <vt:lpstr>   Treatment algorithm for relapsed pediatric APL that occurs 18–36 months from initial diagnosis in hematologic relapse. </vt:lpstr>
      <vt:lpstr>PowerPoint Presentation</vt:lpstr>
      <vt:lpstr>Our treatment plan:</vt:lpstr>
      <vt:lpstr>Take home message</vt:lpstr>
      <vt:lpstr>PowerPoint Presentation</vt:lpstr>
      <vt:lpstr>Refrence: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as mlecular relapse in APL</dc:title>
  <dc:creator>Karimi</dc:creator>
  <cp:lastModifiedBy>Karimi</cp:lastModifiedBy>
  <cp:revision>193</cp:revision>
  <dcterms:created xsi:type="dcterms:W3CDTF">2021-01-10T21:05:38Z</dcterms:created>
  <dcterms:modified xsi:type="dcterms:W3CDTF">2021-01-21T06:20:18Z</dcterms:modified>
</cp:coreProperties>
</file>