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54"/>
  </p:notesMasterIdLst>
  <p:sldIdLst>
    <p:sldId id="518" r:id="rId2"/>
    <p:sldId id="513" r:id="rId3"/>
    <p:sldId id="424" r:id="rId4"/>
    <p:sldId id="388" r:id="rId5"/>
    <p:sldId id="425" r:id="rId6"/>
    <p:sldId id="462" r:id="rId7"/>
    <p:sldId id="514" r:id="rId8"/>
    <p:sldId id="479" r:id="rId9"/>
    <p:sldId id="478" r:id="rId10"/>
    <p:sldId id="510" r:id="rId11"/>
    <p:sldId id="511" r:id="rId12"/>
    <p:sldId id="447" r:id="rId13"/>
    <p:sldId id="461" r:id="rId14"/>
    <p:sldId id="460" r:id="rId15"/>
    <p:sldId id="468" r:id="rId16"/>
    <p:sldId id="474" r:id="rId17"/>
    <p:sldId id="359" r:id="rId18"/>
    <p:sldId id="362" r:id="rId19"/>
    <p:sldId id="507" r:id="rId20"/>
    <p:sldId id="360" r:id="rId21"/>
    <p:sldId id="351" r:id="rId22"/>
    <p:sldId id="335" r:id="rId23"/>
    <p:sldId id="444" r:id="rId24"/>
    <p:sldId id="445" r:id="rId25"/>
    <p:sldId id="352" r:id="rId26"/>
    <p:sldId id="363" r:id="rId27"/>
    <p:sldId id="506" r:id="rId28"/>
    <p:sldId id="522" r:id="rId29"/>
    <p:sldId id="483" r:id="rId30"/>
    <p:sldId id="497" r:id="rId31"/>
    <p:sldId id="353" r:id="rId32"/>
    <p:sldId id="480" r:id="rId33"/>
    <p:sldId id="446" r:id="rId34"/>
    <p:sldId id="521" r:id="rId35"/>
    <p:sldId id="356" r:id="rId36"/>
    <p:sldId id="482" r:id="rId37"/>
    <p:sldId id="504" r:id="rId38"/>
    <p:sldId id="364" r:id="rId39"/>
    <p:sldId id="357" r:id="rId40"/>
    <p:sldId id="358" r:id="rId41"/>
    <p:sldId id="517" r:id="rId42"/>
    <p:sldId id="400" r:id="rId43"/>
    <p:sldId id="492" r:id="rId44"/>
    <p:sldId id="490" r:id="rId45"/>
    <p:sldId id="501" r:id="rId46"/>
    <p:sldId id="519" r:id="rId47"/>
    <p:sldId id="520" r:id="rId48"/>
    <p:sldId id="516" r:id="rId49"/>
    <p:sldId id="450" r:id="rId50"/>
    <p:sldId id="515" r:id="rId51"/>
    <p:sldId id="440" r:id="rId52"/>
    <p:sldId id="435" r:id="rId5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3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96E340-0E1C-4CB1-B13E-91F27527FF57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CF8BA6-6AA1-41F6-8079-AB61D66DF58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7EA96-4906-440C-BB9D-C471F6375045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8BA6-6AA1-41F6-8079-AB61D66DF585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F8BA6-6AA1-41F6-8079-AB61D66DF585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a-I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ECC6ED-6123-45C3-94D4-037ED83E7E7A}" type="datetimeFigureOut">
              <a:rPr lang="fa-IR" smtClean="0"/>
              <a:pPr/>
              <a:t>22/04/1441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A6E6FB-3E71-4E61-97BD-69623053756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Jain%20N%5bAuthor%5d&amp;cauthor=true&amp;cauthor_uid=25161355" TargetMode="External"/><Relationship Id="rId2" Type="http://schemas.openxmlformats.org/officeDocument/2006/relationships/hyperlink" Target="https://www.ncbi.nlm.nih.gov/pubmed/?term=Philip%20J%5bAuthor%5d&amp;cauthor=true&amp;cauthor_uid=2516135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6548208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8339166" cy="5286412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fa-IR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fa-IR" sz="67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a-IR" sz="6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a-IR" b="1" dirty="0" smtClean="0">
                <a:solidFill>
                  <a:schemeClr val="accent2"/>
                </a:solidFill>
              </a:rPr>
              <a:t/>
            </a:r>
            <a:br>
              <a:rPr lang="fa-IR" b="1" dirty="0" smtClean="0">
                <a:solidFill>
                  <a:schemeClr val="accent2"/>
                </a:solidFill>
              </a:rPr>
            </a:br>
            <a:endParaRPr lang="fa-IR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a-IR" sz="5400" b="1" dirty="0" smtClean="0">
                <a:solidFill>
                  <a:schemeClr val="bg1"/>
                </a:solidFill>
              </a:rPr>
              <a:t>In the  name of God</a:t>
            </a:r>
            <a:endParaRPr lang="fa-IR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WHO International Working Group on Morphology of MDS </a:t>
            </a:r>
            <a:r>
              <a:rPr lang="en-US" b="1" dirty="0" smtClean="0">
                <a:solidFill>
                  <a:schemeClr val="tx1"/>
                </a:solidFill>
              </a:rPr>
              <a:t>(IWGM-MDS)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4100" b="1" dirty="0" smtClean="0">
                <a:solidFill>
                  <a:srgbClr val="C00000"/>
                </a:solidFill>
              </a:rPr>
              <a:t>3  types of </a:t>
            </a:r>
            <a:r>
              <a:rPr lang="en-US" sz="4100" b="1" dirty="0" err="1" smtClean="0">
                <a:solidFill>
                  <a:srgbClr val="C00000"/>
                </a:solidFill>
              </a:rPr>
              <a:t>sideroblasts</a:t>
            </a:r>
            <a:r>
              <a:rPr lang="en-US" sz="4100" b="1" dirty="0" smtClean="0">
                <a:solidFill>
                  <a:srgbClr val="C00000"/>
                </a:solidFill>
              </a:rPr>
              <a:t>: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Type 1 </a:t>
            </a:r>
            <a:r>
              <a:rPr lang="en-US" b="1" dirty="0" err="1" smtClean="0"/>
              <a:t>sideroblasts</a:t>
            </a:r>
            <a:r>
              <a:rPr lang="en-US" dirty="0" smtClean="0"/>
              <a:t>: fewer than 5 </a:t>
            </a:r>
            <a:r>
              <a:rPr lang="en-US" dirty="0" err="1" smtClean="0"/>
              <a:t>siderotic</a:t>
            </a:r>
            <a:r>
              <a:rPr lang="en-US" dirty="0" smtClean="0"/>
              <a:t> granules in the cytoplasm</a:t>
            </a:r>
          </a:p>
          <a:p>
            <a:pPr algn="l" rtl="0"/>
            <a:r>
              <a:rPr lang="en-US" b="1" dirty="0" smtClean="0"/>
              <a:t>Type 2 </a:t>
            </a:r>
            <a:r>
              <a:rPr lang="en-US" b="1" dirty="0" err="1" smtClean="0"/>
              <a:t>sideroblasts</a:t>
            </a:r>
            <a:r>
              <a:rPr lang="en-US" dirty="0" smtClean="0"/>
              <a:t>: 5 or more </a:t>
            </a:r>
            <a:r>
              <a:rPr lang="en-US" dirty="0" err="1" smtClean="0"/>
              <a:t>siderotic</a:t>
            </a:r>
            <a:r>
              <a:rPr lang="en-US" dirty="0" smtClean="0"/>
              <a:t> granules, but not in a </a:t>
            </a:r>
            <a:r>
              <a:rPr lang="en-US" dirty="0" err="1" smtClean="0"/>
              <a:t>perinuclear</a:t>
            </a:r>
            <a:r>
              <a:rPr lang="en-US" dirty="0" smtClean="0"/>
              <a:t> distribution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Type 3 or ring </a:t>
            </a:r>
            <a:r>
              <a:rPr lang="en-US" b="1" dirty="0" err="1" smtClean="0"/>
              <a:t>sideroblasts</a:t>
            </a:r>
            <a:r>
              <a:rPr lang="en-US" dirty="0" smtClean="0"/>
              <a:t>: </a:t>
            </a:r>
            <a:r>
              <a:rPr lang="en-US" b="1" dirty="0" smtClean="0"/>
              <a:t>5 or more granules </a:t>
            </a:r>
            <a:r>
              <a:rPr lang="en-US" dirty="0" smtClean="0"/>
              <a:t>in a </a:t>
            </a:r>
            <a:r>
              <a:rPr lang="en-US" b="1" dirty="0" err="1" smtClean="0"/>
              <a:t>perinuclear</a:t>
            </a:r>
            <a:r>
              <a:rPr lang="en-US" b="1" dirty="0" smtClean="0"/>
              <a:t> </a:t>
            </a:r>
            <a:r>
              <a:rPr lang="en-US" dirty="0" smtClean="0"/>
              <a:t>position, surrounding the nucleus or encompassing at least </a:t>
            </a:r>
            <a:r>
              <a:rPr lang="en-US" b="1" dirty="0" smtClean="0"/>
              <a:t>one third </a:t>
            </a:r>
            <a:r>
              <a:rPr lang="en-US" dirty="0" smtClean="0"/>
              <a:t>of the nuclear circumference.</a:t>
            </a:r>
          </a:p>
          <a:p>
            <a:pPr algn="l" rtl="0">
              <a:buFont typeface="Wingdings" pitchFamily="2" charset="2"/>
              <a:buChar char="Ø"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Type 1 and type 2 are found in non-</a:t>
            </a:r>
            <a:r>
              <a:rPr lang="en-US" b="1" dirty="0" err="1" smtClean="0">
                <a:solidFill>
                  <a:srgbClr val="C00000"/>
                </a:solidFill>
              </a:rPr>
              <a:t>sideroblastic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anemias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4100" b="1" u="sng" dirty="0" smtClean="0">
                <a:solidFill>
                  <a:srgbClr val="C00000"/>
                </a:solidFill>
              </a:rPr>
              <a:t>Type 3 is found only in </a:t>
            </a:r>
            <a:r>
              <a:rPr lang="en-US" sz="4100" b="1" u="sng" dirty="0" err="1" smtClean="0">
                <a:solidFill>
                  <a:srgbClr val="C00000"/>
                </a:solidFill>
              </a:rPr>
              <a:t>sideroblastic</a:t>
            </a:r>
            <a:r>
              <a:rPr lang="en-US" sz="4100" b="1" u="sng" dirty="0" smtClean="0">
                <a:solidFill>
                  <a:srgbClr val="C00000"/>
                </a:solidFill>
              </a:rPr>
              <a:t> anemia.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1400" b="1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Congenital </a:t>
            </a:r>
            <a:r>
              <a:rPr lang="en-US" sz="2800" b="1" dirty="0" err="1" smtClean="0">
                <a:solidFill>
                  <a:schemeClr val="tx1"/>
                </a:solidFill>
              </a:rPr>
              <a:t>Siderobalstic</a:t>
            </a:r>
            <a:r>
              <a:rPr lang="en-US" sz="2800" b="1" dirty="0" smtClean="0">
                <a:solidFill>
                  <a:schemeClr val="tx1"/>
                </a:solidFill>
              </a:rPr>
              <a:t> Anemia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3200" b="1" dirty="0" err="1" smtClean="0">
                <a:solidFill>
                  <a:schemeClr val="tx1"/>
                </a:solidFill>
              </a:rPr>
              <a:t>Perls</a:t>
            </a:r>
            <a:r>
              <a:rPr lang="en-US" sz="3200" b="1" dirty="0" smtClean="0">
                <a:solidFill>
                  <a:schemeClr val="tx1"/>
                </a:solidFill>
              </a:rPr>
              <a:t> Prussian blue stain </a:t>
            </a:r>
            <a:endParaRPr lang="fa-IR" sz="3200" b="1" dirty="0">
              <a:solidFill>
                <a:schemeClr val="tx1"/>
              </a:solidFill>
            </a:endParaRPr>
          </a:p>
        </p:txBody>
      </p:sp>
      <p:pic>
        <p:nvPicPr>
          <p:cNvPr id="10243" name="Picture 3" descr="C:\Users\IT\Desktop\3-s2.0-B9780702066962000151-f15-02-97807020669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928802"/>
            <a:ext cx="707236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PLAN –SA ????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IT\Desktop\anemia-538x2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6248" y="1714488"/>
            <a:ext cx="4171952" cy="2928958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928662" y="1785926"/>
            <a:ext cx="3214710" cy="457200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Treatment???</a:t>
            </a:r>
          </a:p>
          <a:p>
            <a:pPr algn="l" rtl="0"/>
            <a:r>
              <a:rPr lang="en-US" sz="3200" b="1" dirty="0" smtClean="0"/>
              <a:t>XLSA- </a:t>
            </a:r>
            <a:r>
              <a:rPr lang="en-US" sz="3200" b="1" dirty="0" smtClean="0">
                <a:solidFill>
                  <a:srgbClr val="C00000"/>
                </a:solidFill>
              </a:rPr>
              <a:t>ALAS2:</a:t>
            </a:r>
            <a:r>
              <a:rPr lang="en-US" sz="3200" b="1" dirty="0" smtClean="0"/>
              <a:t> </a:t>
            </a:r>
            <a:r>
              <a:rPr lang="en-US" b="1" dirty="0" err="1" smtClean="0"/>
              <a:t>Piridoxin</a:t>
            </a:r>
            <a:r>
              <a:rPr lang="en-US" b="1" dirty="0" smtClean="0"/>
              <a:t> (B6)</a:t>
            </a:r>
          </a:p>
          <a:p>
            <a:pPr algn="l" rtl="0"/>
            <a:r>
              <a:rPr lang="en-US" b="1" dirty="0" smtClean="0"/>
              <a:t>XLSA &amp; Ataxia- </a:t>
            </a:r>
            <a:r>
              <a:rPr lang="en-US" b="1" dirty="0" smtClean="0">
                <a:solidFill>
                  <a:srgbClr val="C00000"/>
                </a:solidFill>
              </a:rPr>
              <a:t>ABCB7</a:t>
            </a:r>
            <a:r>
              <a:rPr lang="en-US" b="1" dirty="0" smtClean="0"/>
              <a:t> : refractory to </a:t>
            </a:r>
            <a:r>
              <a:rPr lang="en-US" b="1" dirty="0" err="1" smtClean="0"/>
              <a:t>pyridoxin</a:t>
            </a:r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 Rogers Syndrome (AR)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SLC19A2 </a:t>
            </a:r>
            <a:r>
              <a:rPr lang="en-US" b="1" dirty="0" smtClean="0"/>
              <a:t>: </a:t>
            </a:r>
            <a:r>
              <a:rPr lang="en-US" b="1" dirty="0" err="1" smtClean="0"/>
              <a:t>Tiamin</a:t>
            </a:r>
            <a:r>
              <a:rPr lang="en-US" b="1" dirty="0" smtClean="0"/>
              <a:t> - (B1)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sz="3100" b="1" dirty="0" smtClean="0"/>
              <a:t>Blood Transfusion &amp; Iron </a:t>
            </a:r>
            <a:r>
              <a:rPr lang="en-US" sz="3100" b="1" dirty="0" err="1" smtClean="0"/>
              <a:t>Chelator</a:t>
            </a:r>
            <a:r>
              <a:rPr lang="en-US" sz="3100" b="1" dirty="0" smtClean="0"/>
              <a:t> Therapy 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100" b="1" dirty="0" smtClean="0"/>
              <a:t> </a:t>
            </a:r>
            <a:r>
              <a:rPr lang="en-US" sz="3100" b="1" dirty="0" err="1" smtClean="0">
                <a:solidFill>
                  <a:srgbClr val="C00000"/>
                </a:solidFill>
              </a:rPr>
              <a:t>Allogenic</a:t>
            </a:r>
            <a:r>
              <a:rPr lang="en-US" sz="3100" b="1" dirty="0" smtClean="0">
                <a:solidFill>
                  <a:srgbClr val="C00000"/>
                </a:solidFill>
              </a:rPr>
              <a:t>  HSCT ???</a:t>
            </a:r>
            <a:endParaRPr lang="fa-IR" sz="3100" b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IT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786322"/>
            <a:ext cx="4214842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Hematopoietic stem cell transplantation (HSCT)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3819524" cy="4572000"/>
          </a:xfrm>
        </p:spPr>
        <p:txBody>
          <a:bodyPr>
            <a:normAutofit/>
          </a:bodyPr>
          <a:lstStyle/>
          <a:p>
            <a:pPr algn="l" rtl="0">
              <a:buClr>
                <a:schemeClr val="tx1"/>
              </a:buClr>
            </a:pPr>
            <a:endParaRPr lang="en-US" b="1" dirty="0" smtClean="0"/>
          </a:p>
          <a:p>
            <a:pPr algn="l" rtl="0"/>
            <a:r>
              <a:rPr lang="en-US" b="1" dirty="0" smtClean="0"/>
              <a:t>HSCT</a:t>
            </a:r>
            <a:r>
              <a:rPr lang="en-US" dirty="0" smtClean="0"/>
              <a:t> : </a:t>
            </a:r>
            <a:r>
              <a:rPr lang="en-US" b="1" dirty="0" smtClean="0"/>
              <a:t>an </a:t>
            </a:r>
            <a:r>
              <a:rPr lang="en-US" b="1" u="sng" dirty="0" smtClean="0"/>
              <a:t>intention-to-cure treatment</a:t>
            </a:r>
            <a:r>
              <a:rPr lang="en-US" b="1" dirty="0" smtClean="0"/>
              <a:t> strategy in several</a:t>
            </a:r>
            <a:r>
              <a:rPr lang="en-US" dirty="0" smtClean="0"/>
              <a:t>:</a:t>
            </a:r>
          </a:p>
          <a:p>
            <a:pPr algn="l" rtl="0"/>
            <a:r>
              <a:rPr lang="en-US" sz="4400" b="1" dirty="0" err="1" smtClean="0">
                <a:solidFill>
                  <a:srgbClr val="C00000"/>
                </a:solidFill>
              </a:rPr>
              <a:t>Heriditary</a:t>
            </a:r>
            <a:r>
              <a:rPr lang="en-US" sz="4400" b="1" dirty="0" smtClean="0">
                <a:solidFill>
                  <a:srgbClr val="C00000"/>
                </a:solidFill>
              </a:rPr>
              <a:t> 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4400" dirty="0" smtClean="0">
                <a:solidFill>
                  <a:srgbClr val="C00000"/>
                </a:solidFill>
              </a:rPr>
              <a:t>Hematologic disorders</a:t>
            </a:r>
          </a:p>
          <a:p>
            <a:pPr algn="l" rtl="0">
              <a:buClr>
                <a:schemeClr val="tx1"/>
              </a:buClr>
            </a:pPr>
            <a:endParaRPr lang="en-US" dirty="0" smtClean="0"/>
          </a:p>
          <a:p>
            <a:pPr algn="l" rtl="0">
              <a:buClr>
                <a:schemeClr val="tx1"/>
              </a:buClr>
            </a:pPr>
            <a:endParaRPr lang="en-US" dirty="0" smtClean="0"/>
          </a:p>
        </p:txBody>
      </p:sp>
      <p:pic>
        <p:nvPicPr>
          <p:cNvPr id="4" name="Picture 2" descr="C:\Users\IT\Desktop\sidero blastic anemia  PPT\IMG_9770 (4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408781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1000132"/>
          </a:xfrm>
        </p:spPr>
        <p:txBody>
          <a:bodyPr>
            <a:noAutofit/>
          </a:bodyPr>
          <a:lstStyle/>
          <a:p>
            <a:pPr rtl="0"/>
            <a:r>
              <a:rPr lang="fa-IR" sz="3200" b="1" dirty="0" smtClean="0">
                <a:solidFill>
                  <a:schemeClr val="tx1"/>
                </a:solidFill>
              </a:rPr>
              <a:t>Type  &amp; sources of HSCT: </a:t>
            </a:r>
            <a:r>
              <a:rPr lang="fa-IR" sz="3200" b="1" u="sng" dirty="0" smtClean="0">
                <a:solidFill>
                  <a:schemeClr val="tx1"/>
                </a:solidFill>
              </a:rPr>
              <a:t>Allogenic</a:t>
            </a:r>
            <a:r>
              <a:rPr lang="fa-IR" sz="3200" b="1" dirty="0" smtClean="0">
                <a:solidFill>
                  <a:schemeClr val="tx1"/>
                </a:solidFill>
              </a:rPr>
              <a:t>,   </a:t>
            </a:r>
            <a:r>
              <a:rPr lang="fa-IR" sz="3200" b="1" u="sng" dirty="0" smtClean="0">
                <a:solidFill>
                  <a:srgbClr val="C00000"/>
                </a:solidFill>
              </a:rPr>
              <a:t>BM, PB , CB</a:t>
            </a:r>
            <a:endParaRPr lang="fa-IR" sz="3200" b="1" u="sng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BM_Harves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37147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rdBloodCollect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143380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500174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643050"/>
            <a:ext cx="321471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00034" y="1928802"/>
            <a:ext cx="4143404" cy="4090998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 smtClean="0"/>
              <a:t>3 </a:t>
            </a:r>
          </a:p>
          <a:p>
            <a:pPr algn="ctr" rtl="0">
              <a:buNone/>
            </a:pPr>
            <a:r>
              <a:rPr lang="en-US" sz="5400" b="1" dirty="0" smtClean="0"/>
              <a:t>Case presentation </a:t>
            </a:r>
            <a:endParaRPr lang="fa-IR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14876" y="2000240"/>
            <a:ext cx="3971924" cy="4019560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Congenital </a:t>
            </a:r>
          </a:p>
          <a:p>
            <a:pPr algn="ctr" rtl="0">
              <a:buNone/>
            </a:pPr>
            <a:r>
              <a:rPr lang="en-US" sz="4000" b="1" dirty="0" err="1" smtClean="0">
                <a:solidFill>
                  <a:srgbClr val="C00000"/>
                </a:solidFill>
              </a:rPr>
              <a:t>Sideroblastic</a:t>
            </a:r>
            <a:endParaRPr lang="en-US" sz="4000" b="1" dirty="0" smtClean="0">
              <a:solidFill>
                <a:srgbClr val="C00000"/>
              </a:solidFill>
            </a:endParaRPr>
          </a:p>
          <a:p>
            <a:pPr algn="ctr" rtl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Anemia</a:t>
            </a:r>
          </a:p>
          <a:p>
            <a:pPr algn="ctr" rtl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   &amp; </a:t>
            </a:r>
          </a:p>
          <a:p>
            <a:pPr algn="ctr" rtl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HSCT</a:t>
            </a:r>
            <a:endParaRPr lang="fa-IR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57310"/>
          </a:xfrm>
        </p:spPr>
        <p:txBody>
          <a:bodyPr>
            <a:noAutofit/>
          </a:bodyPr>
          <a:lstStyle/>
          <a:p>
            <a:pPr algn="l" rtl="0"/>
            <a:r>
              <a:rPr lang="en-US" sz="2000" b="1" dirty="0" smtClean="0"/>
              <a:t>P1:  Male  4 years . MSD : Sister . 9y  Bone Marrow(BM)</a:t>
            </a:r>
          </a:p>
          <a:p>
            <a:pPr algn="l" rtl="0"/>
            <a:r>
              <a:rPr lang="en-US" sz="2000" b="1" dirty="0" smtClean="0"/>
              <a:t> P2:  Female  3 y.  MSD -Sister ,  12 years old.  Bone Marrow  (BM)</a:t>
            </a:r>
          </a:p>
          <a:p>
            <a:pPr algn="l" rtl="0"/>
            <a:r>
              <a:rPr lang="en-US" sz="2000" b="1" dirty="0" smtClean="0"/>
              <a:t> P3 :  Female 2 Y .  MRD. Mother . Peripheral blood  (PB)</a:t>
            </a:r>
          </a:p>
          <a:p>
            <a:pPr algn="l" rtl="0"/>
            <a:r>
              <a:rPr lang="en-US" sz="2000" b="1" dirty="0" smtClean="0"/>
              <a:t> </a:t>
            </a:r>
            <a:endParaRPr lang="fa-IR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2800" b="1" dirty="0" smtClean="0">
                <a:solidFill>
                  <a:schemeClr val="tx1"/>
                </a:solidFill>
              </a:rPr>
              <a:t>ALLOGEIC HSCT in Congenital Sideroblastic Anemia</a:t>
            </a:r>
            <a:endParaRPr lang="fa-IR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IT\Desktop\sidero blastic anemia  PPT\IMG_5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2071702" cy="2857520"/>
          </a:xfrm>
          <a:prstGeom prst="rect">
            <a:avLst/>
          </a:prstGeom>
          <a:noFill/>
        </p:spPr>
      </p:pic>
      <p:pic>
        <p:nvPicPr>
          <p:cNvPr id="5" name="Picture 2" descr="C:\Users\IT\Desktop\sidero blastic anemia  PPT\IMG_4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143636" y="1428736"/>
            <a:ext cx="2857520" cy="2286016"/>
          </a:xfrm>
          <a:prstGeom prst="rect">
            <a:avLst/>
          </a:prstGeom>
          <a:noFill/>
        </p:spPr>
      </p:pic>
      <p:pic>
        <p:nvPicPr>
          <p:cNvPr id="1026" name="Picture 2" descr="C:\Users\IT\Desktop\IMG_69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11870" b="11870"/>
          <a:stretch>
            <a:fillRect/>
          </a:stretch>
        </p:blipFill>
        <p:spPr bwMode="auto">
          <a:xfrm>
            <a:off x="1714480" y="1142984"/>
            <a:ext cx="264320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chemeClr val="tx1"/>
                </a:solidFill>
              </a:rPr>
              <a:t>CASE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482919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sz="2000" dirty="0" smtClean="0"/>
              <a:t>A3 –y old  girl, second  child       </a:t>
            </a:r>
            <a:r>
              <a:rPr lang="en-US" sz="2000" dirty="0" smtClean="0">
                <a:solidFill>
                  <a:srgbClr val="C00000"/>
                </a:solidFill>
              </a:rPr>
              <a:t>parents : First Cousin</a:t>
            </a:r>
          </a:p>
          <a:p>
            <a:pPr algn="l" rtl="0"/>
            <a:r>
              <a:rPr lang="en-US" sz="2000" dirty="0" smtClean="0"/>
              <a:t>presentation  2 mo old age, pallor(</a:t>
            </a:r>
            <a:r>
              <a:rPr lang="en-US" sz="2000" dirty="0" err="1" smtClean="0"/>
              <a:t>Hb</a:t>
            </a:r>
            <a:r>
              <a:rPr lang="en-US" sz="2000" dirty="0" smtClean="0"/>
              <a:t> 3 )- severe </a:t>
            </a:r>
            <a:r>
              <a:rPr lang="en-US" sz="2000" b="1" dirty="0" err="1" smtClean="0"/>
              <a:t>Hypochrom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Microcytic</a:t>
            </a:r>
            <a:r>
              <a:rPr lang="en-US" sz="2000" b="1" dirty="0" smtClean="0"/>
              <a:t>  </a:t>
            </a:r>
            <a:r>
              <a:rPr lang="en-US" sz="2000" dirty="0" smtClean="0"/>
              <a:t>,no </a:t>
            </a:r>
            <a:r>
              <a:rPr lang="en-US" sz="2000" dirty="0" err="1" smtClean="0"/>
              <a:t>organomegaly</a:t>
            </a:r>
            <a:endParaRPr lang="en-US" sz="2000" dirty="0" smtClean="0"/>
          </a:p>
          <a:p>
            <a:pPr algn="l" rtl="0"/>
            <a:r>
              <a:rPr lang="en-US" sz="2000" dirty="0" smtClean="0"/>
              <a:t>Follow  up: </a:t>
            </a:r>
            <a:r>
              <a:rPr lang="en-US" sz="2000" dirty="0" err="1" smtClean="0"/>
              <a:t>Splenomegaly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C00000"/>
                </a:solidFill>
              </a:rPr>
              <a:t>large  head &amp;  Frontal bossing </a:t>
            </a:r>
          </a:p>
          <a:p>
            <a:pPr algn="l" rtl="0"/>
            <a:r>
              <a:rPr lang="en-US" sz="2000" dirty="0" smtClean="0"/>
              <a:t>Treatment :  Blood Transfusion &amp; Iron </a:t>
            </a:r>
            <a:r>
              <a:rPr lang="en-US" sz="2000" dirty="0" err="1" smtClean="0"/>
              <a:t>Chelator</a:t>
            </a:r>
            <a:r>
              <a:rPr lang="en-US" sz="2000" dirty="0" smtClean="0"/>
              <a:t> -</a:t>
            </a:r>
            <a:r>
              <a:rPr lang="en-US" sz="2000" dirty="0" err="1" smtClean="0"/>
              <a:t>Osveral</a:t>
            </a:r>
            <a:endParaRPr lang="en-US" sz="2000" dirty="0" smtClean="0"/>
          </a:p>
          <a:p>
            <a:pPr algn="l" rtl="0"/>
            <a:r>
              <a:rPr lang="en-US" sz="2000" b="1" u="sng" dirty="0" smtClean="0"/>
              <a:t>Age 3 mo:</a:t>
            </a:r>
            <a:r>
              <a:rPr lang="en-US" sz="2000" dirty="0" smtClean="0"/>
              <a:t> WBC :11.400  </a:t>
            </a:r>
            <a:r>
              <a:rPr lang="en-US" sz="2000" b="1" dirty="0" err="1" smtClean="0">
                <a:solidFill>
                  <a:srgbClr val="C00000"/>
                </a:solidFill>
              </a:rPr>
              <a:t>Hb</a:t>
            </a:r>
            <a:r>
              <a:rPr lang="en-US" sz="2000" b="1" dirty="0" smtClean="0">
                <a:solidFill>
                  <a:srgbClr val="C00000"/>
                </a:solidFill>
              </a:rPr>
              <a:t>: 6.4  MCV:  74  MCH: 25  </a:t>
            </a:r>
            <a:r>
              <a:rPr lang="en-US" sz="2000" dirty="0" smtClean="0"/>
              <a:t>Plate : </a:t>
            </a:r>
            <a:r>
              <a:rPr lang="en-US" sz="2000" dirty="0" err="1" smtClean="0"/>
              <a:t>Nl</a:t>
            </a:r>
            <a:r>
              <a:rPr lang="en-US" sz="2000" dirty="0" smtClean="0"/>
              <a:t>  Diff: NL </a:t>
            </a:r>
          </a:p>
          <a:p>
            <a:pPr algn="l" rtl="0"/>
            <a:r>
              <a:rPr lang="en-US" sz="2000" dirty="0" smtClean="0"/>
              <a:t>  </a:t>
            </a:r>
            <a:r>
              <a:rPr lang="en-US" sz="2000" u="sng" dirty="0" smtClean="0"/>
              <a:t>NO NRBC</a:t>
            </a:r>
            <a:r>
              <a:rPr lang="en-US" sz="2000" dirty="0" smtClean="0"/>
              <a:t>/ in PBS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Retic</a:t>
            </a:r>
            <a:r>
              <a:rPr lang="en-US" sz="2000" b="1" dirty="0" smtClean="0">
                <a:solidFill>
                  <a:srgbClr val="C00000"/>
                </a:solidFill>
              </a:rPr>
              <a:t> : 0.1%</a:t>
            </a:r>
          </a:p>
          <a:p>
            <a:pPr algn="l" rtl="0"/>
            <a:r>
              <a:rPr lang="en-US" sz="2000" b="1" dirty="0" err="1" smtClean="0"/>
              <a:t>HbA</a:t>
            </a:r>
            <a:r>
              <a:rPr lang="en-US" sz="2000" b="1" dirty="0" smtClean="0"/>
              <a:t>:%92      </a:t>
            </a:r>
            <a:r>
              <a:rPr lang="en-US" sz="2000" b="1" dirty="0" err="1" smtClean="0"/>
              <a:t>HbF</a:t>
            </a:r>
            <a:r>
              <a:rPr lang="en-US" sz="2000" b="1" dirty="0" smtClean="0"/>
              <a:t>: 5.6 %       HB A2: %2.4 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CBC &amp; </a:t>
            </a:r>
            <a:r>
              <a:rPr lang="en-US" sz="2000" b="1" dirty="0" err="1" smtClean="0">
                <a:solidFill>
                  <a:srgbClr val="C00000"/>
                </a:solidFill>
              </a:rPr>
              <a:t>Hb</a:t>
            </a:r>
            <a:r>
              <a:rPr lang="en-US" sz="2000" b="1" dirty="0" smtClean="0">
                <a:solidFill>
                  <a:srgbClr val="C00000"/>
                </a:solidFill>
              </a:rPr>
              <a:t> E   parents : </a:t>
            </a:r>
            <a:r>
              <a:rPr lang="en-US" sz="2000" b="1" dirty="0" err="1" smtClean="0">
                <a:solidFill>
                  <a:srgbClr val="C00000"/>
                </a:solidFill>
              </a:rPr>
              <a:t>Nl</a:t>
            </a:r>
            <a:endParaRPr lang="en-US" sz="2000" dirty="0" smtClean="0"/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LDH=338      </a:t>
            </a:r>
            <a:r>
              <a:rPr lang="en-US" sz="2000" b="1" dirty="0" smtClean="0"/>
              <a:t>Coombs: </a:t>
            </a:r>
            <a:r>
              <a:rPr lang="en-US" sz="2000" b="1" dirty="0" err="1" smtClean="0"/>
              <a:t>Neg</a:t>
            </a:r>
            <a:r>
              <a:rPr lang="en-US" sz="2000" b="1" dirty="0" smtClean="0"/>
              <a:t>          </a:t>
            </a:r>
            <a:r>
              <a:rPr lang="en-US" sz="2000" dirty="0" smtClean="0"/>
              <a:t>ADA; </a:t>
            </a:r>
            <a:r>
              <a:rPr lang="en-US" sz="2000" dirty="0" err="1" smtClean="0"/>
              <a:t>Nl</a:t>
            </a:r>
            <a:r>
              <a:rPr lang="en-US" sz="2000" dirty="0" smtClean="0"/>
              <a:t> </a:t>
            </a:r>
          </a:p>
          <a:p>
            <a:pPr algn="l" rtl="0"/>
            <a:r>
              <a:rPr lang="en-US" sz="2000" dirty="0" smtClean="0"/>
              <a:t>SGOT  41 /SGPT 39      BILT/D : </a:t>
            </a:r>
            <a:r>
              <a:rPr lang="en-US" sz="2000" dirty="0" err="1" smtClean="0"/>
              <a:t>Nl</a:t>
            </a:r>
            <a:r>
              <a:rPr lang="en-US" sz="2000" dirty="0" smtClean="0"/>
              <a:t>          </a:t>
            </a:r>
          </a:p>
          <a:p>
            <a:pPr algn="l" rtl="0"/>
            <a:r>
              <a:rPr lang="en-US" sz="2000" dirty="0" smtClean="0"/>
              <a:t> </a:t>
            </a:r>
            <a:r>
              <a:rPr lang="en-US" sz="2000" b="1" dirty="0" err="1" smtClean="0"/>
              <a:t>Feritin</a:t>
            </a:r>
            <a:r>
              <a:rPr lang="en-US" sz="2000" b="1" dirty="0" smtClean="0"/>
              <a:t> : 923    </a:t>
            </a:r>
          </a:p>
        </p:txBody>
      </p:sp>
      <p:pic>
        <p:nvPicPr>
          <p:cNvPr id="4" name="Picture 3" descr="C:\Users\IT\Desktop\sidero blastic anemia  PPT\IMG_5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1481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chemeClr val="tx1"/>
                </a:solidFill>
              </a:rPr>
              <a:t>CASE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4495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4000" b="1" dirty="0" err="1" smtClean="0"/>
              <a:t>Mofid</a:t>
            </a:r>
            <a:r>
              <a:rPr lang="en-US" sz="4000" b="1" dirty="0" smtClean="0"/>
              <a:t> hospital :</a:t>
            </a:r>
          </a:p>
          <a:p>
            <a:pPr algn="l" rtl="0"/>
            <a:r>
              <a:rPr lang="en-US" sz="2400" dirty="0" smtClean="0"/>
              <a:t>BMA:  </a:t>
            </a:r>
            <a:r>
              <a:rPr lang="en-US" sz="2400" dirty="0" err="1" smtClean="0"/>
              <a:t>Nl</a:t>
            </a:r>
            <a:r>
              <a:rPr lang="en-US" sz="2400" dirty="0" smtClean="0"/>
              <a:t> </a:t>
            </a:r>
            <a:r>
              <a:rPr lang="en-US" sz="2400" dirty="0" err="1" smtClean="0"/>
              <a:t>Cellularity</a:t>
            </a:r>
            <a:r>
              <a:rPr lang="en-US" sz="2400" dirty="0" smtClean="0"/>
              <a:t> , </a:t>
            </a:r>
            <a:r>
              <a:rPr lang="en-US" sz="2400" dirty="0" err="1" smtClean="0"/>
              <a:t>Erythroied</a:t>
            </a:r>
            <a:r>
              <a:rPr lang="en-US" sz="2400" dirty="0" smtClean="0"/>
              <a:t>  series  increase  + Mild  </a:t>
            </a:r>
            <a:r>
              <a:rPr lang="en-US" sz="2400" dirty="0" err="1" smtClean="0"/>
              <a:t>Dys</a:t>
            </a:r>
            <a:r>
              <a:rPr lang="en-US" sz="2400" dirty="0" smtClean="0"/>
              <a:t> </a:t>
            </a:r>
            <a:r>
              <a:rPr lang="en-US" sz="2400" dirty="0" err="1" smtClean="0"/>
              <a:t>erythropoiesis</a:t>
            </a:r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BMA: (20-25 % cells  pos  for Ring </a:t>
            </a:r>
            <a:r>
              <a:rPr lang="en-US" sz="2400" b="1" dirty="0" err="1" smtClean="0">
                <a:solidFill>
                  <a:srgbClr val="C00000"/>
                </a:solidFill>
              </a:rPr>
              <a:t>Sidero</a:t>
            </a:r>
            <a:r>
              <a:rPr lang="en-US" sz="2400" b="1" dirty="0" smtClean="0">
                <a:solidFill>
                  <a:srgbClr val="C00000"/>
                </a:solidFill>
              </a:rPr>
              <a:t> blast type 3 Slightly increase Iron stores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Diagnosis :  Congenital </a:t>
            </a:r>
            <a:r>
              <a:rPr lang="en-US" sz="2400" b="1" dirty="0" err="1" smtClean="0">
                <a:solidFill>
                  <a:srgbClr val="C00000"/>
                </a:solidFill>
              </a:rPr>
              <a:t>Sideroblastic</a:t>
            </a:r>
            <a:r>
              <a:rPr lang="en-US" sz="2400" b="1" dirty="0" smtClean="0">
                <a:solidFill>
                  <a:srgbClr val="C00000"/>
                </a:solidFill>
              </a:rPr>
              <a:t> Anemia</a:t>
            </a:r>
          </a:p>
          <a:p>
            <a:pPr algn="l" rtl="0"/>
            <a:r>
              <a:rPr lang="en-US" sz="2400" dirty="0" smtClean="0"/>
              <a:t>Start treatment : </a:t>
            </a:r>
            <a:r>
              <a:rPr lang="en-US" sz="2400" b="1" dirty="0" err="1" smtClean="0"/>
              <a:t>Pyridoxin</a:t>
            </a:r>
            <a:r>
              <a:rPr lang="en-US" sz="2400" dirty="0" smtClean="0"/>
              <a:t> - B6   Po, IM ( 100-200mg)  ,</a:t>
            </a:r>
            <a:r>
              <a:rPr lang="en-US" sz="2400" b="1" dirty="0" smtClean="0"/>
              <a:t>No response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b="1" dirty="0" smtClean="0"/>
              <a:t>Plan  HSCT </a:t>
            </a:r>
            <a:r>
              <a:rPr lang="en-US" sz="2400" dirty="0" smtClean="0"/>
              <a:t>,  </a:t>
            </a:r>
            <a:r>
              <a:rPr lang="en-US" sz="2400" b="1" dirty="0" smtClean="0"/>
              <a:t>duo to no response to B6 , also Blood Transfusion dependency</a:t>
            </a:r>
          </a:p>
          <a:p>
            <a:pPr algn="l" rtl="0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Refer  to  HSCT  Clinic </a:t>
            </a:r>
          </a:p>
          <a:p>
            <a:pPr algn="l" rtl="0"/>
            <a:endParaRPr lang="en-US" sz="2400" b="1" dirty="0" smtClean="0"/>
          </a:p>
          <a:p>
            <a:pPr algn="l" rtl="0"/>
            <a:endParaRPr lang="en-US" sz="1500" b="1" dirty="0" smtClean="0">
              <a:solidFill>
                <a:srgbClr val="C00000"/>
              </a:solidFill>
            </a:endParaRPr>
          </a:p>
          <a:p>
            <a:pPr algn="l" rtl="0"/>
            <a:endParaRPr lang="fa-I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Hematologist Report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15238" cy="471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57310"/>
          </a:xfrm>
        </p:spPr>
        <p:txBody>
          <a:bodyPr/>
          <a:lstStyle/>
          <a:p>
            <a:pPr algn="ctr"/>
            <a:endParaRPr lang="fa-IR" sz="1800" b="1" dirty="0" smtClean="0"/>
          </a:p>
          <a:p>
            <a:pPr algn="ctr"/>
            <a:r>
              <a:rPr lang="fa-IR" sz="2800" b="1" dirty="0" smtClean="0"/>
              <a:t>BIBI SHAHIN SHAMSIAN. MD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0166" y="4648200"/>
            <a:ext cx="7643834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700" b="1" dirty="0" err="1" smtClean="0">
                <a:solidFill>
                  <a:schemeClr val="tx1"/>
                </a:solidFill>
              </a:rPr>
              <a:t>Allogenic</a:t>
            </a:r>
            <a:r>
              <a:rPr lang="en-US" sz="2700" b="1" dirty="0" smtClean="0">
                <a:solidFill>
                  <a:schemeClr val="tx1"/>
                </a:solidFill>
              </a:rPr>
              <a:t>  HSCT  </a:t>
            </a:r>
            <a:r>
              <a:rPr lang="fa-IR" sz="2700" b="1" dirty="0" smtClean="0">
                <a:solidFill>
                  <a:schemeClr val="tx1"/>
                </a:solidFill>
              </a:rPr>
              <a:t>in Congenital Sideroblastic Anemia</a:t>
            </a:r>
            <a:r>
              <a:rPr lang="fa-IR" b="1" dirty="0" smtClean="0"/>
              <a:t/>
            </a:r>
            <a:br>
              <a:rPr lang="fa-IR" b="1" dirty="0" smtClean="0"/>
            </a:br>
            <a:endParaRPr lang="fa-IR" dirty="0"/>
          </a:p>
        </p:txBody>
      </p:sp>
      <p:pic>
        <p:nvPicPr>
          <p:cNvPr id="1026" name="Picture 2" descr="C:\Users\IT\Desktop\IMG_6848 (4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835" b="9835"/>
          <a:stretch>
            <a:fillRect/>
          </a:stretch>
        </p:blipFill>
        <p:spPr bwMode="auto">
          <a:xfrm>
            <a:off x="4071934" y="1428736"/>
            <a:ext cx="2143140" cy="2571768"/>
          </a:xfrm>
          <a:prstGeom prst="rect">
            <a:avLst/>
          </a:prstGeom>
          <a:noFill/>
        </p:spPr>
      </p:pic>
      <p:pic>
        <p:nvPicPr>
          <p:cNvPr id="8" name="Picture 7" descr="C:\Users\IT\Desktop\sidero blastic anemia  PPT\IMG_5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2357454" cy="2786082"/>
          </a:xfrm>
          <a:prstGeom prst="rect">
            <a:avLst/>
          </a:prstGeom>
          <a:noFill/>
        </p:spPr>
      </p:pic>
      <p:pic>
        <p:nvPicPr>
          <p:cNvPr id="7" name="Picture 2" descr="C:\Users\IT\Desktop\IMG_6927.jpg"/>
          <p:cNvPicPr>
            <a:picLocks noChangeAspect="1" noChangeArrowheads="1"/>
          </p:cNvPicPr>
          <p:nvPr/>
        </p:nvPicPr>
        <p:blipFill>
          <a:blip r:embed="rId4"/>
          <a:srcRect t="11870" b="11870"/>
          <a:stretch>
            <a:fillRect/>
          </a:stretch>
        </p:blipFill>
        <p:spPr bwMode="auto">
          <a:xfrm>
            <a:off x="6286512" y="1214422"/>
            <a:ext cx="2571768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fa-IR" b="1" dirty="0" smtClean="0"/>
              <a:t> </a:t>
            </a:r>
            <a:r>
              <a:rPr lang="fa-IR" b="1" dirty="0" smtClean="0">
                <a:solidFill>
                  <a:schemeClr val="tx1"/>
                </a:solidFill>
              </a:rPr>
              <a:t>CASE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Large  Head  ( Frontal Bossing)</a:t>
            </a: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Skull X ray  &amp; Brain CT: widening BM and  bones Widening </a:t>
            </a:r>
            <a:r>
              <a:rPr lang="en-US" b="1" dirty="0" err="1" smtClean="0">
                <a:solidFill>
                  <a:srgbClr val="C00000"/>
                </a:solidFill>
              </a:rPr>
              <a:t>diploic</a:t>
            </a:r>
            <a:r>
              <a:rPr lang="en-US" b="1" dirty="0" smtClean="0">
                <a:solidFill>
                  <a:srgbClr val="C00000"/>
                </a:solidFill>
              </a:rPr>
              <a:t> space of Skull.</a:t>
            </a:r>
          </a:p>
          <a:p>
            <a:pPr algn="l" rtl="0"/>
            <a:r>
              <a:rPr lang="en-US" dirty="0" smtClean="0"/>
              <a:t>Ca= 8.5    p= 5  </a:t>
            </a:r>
            <a:r>
              <a:rPr lang="en-US" b="1" dirty="0" smtClean="0"/>
              <a:t> </a:t>
            </a:r>
            <a:r>
              <a:rPr lang="en-US" dirty="0" smtClean="0"/>
              <a:t>ALK: 1138  </a:t>
            </a:r>
            <a:r>
              <a:rPr lang="en-US" dirty="0" err="1" smtClean="0"/>
              <a:t>Vit</a:t>
            </a:r>
            <a:r>
              <a:rPr lang="en-US" dirty="0" smtClean="0"/>
              <a:t> D = 36  PTH : </a:t>
            </a:r>
            <a:r>
              <a:rPr lang="en-US" dirty="0" err="1" smtClean="0"/>
              <a:t>Nl</a:t>
            </a:r>
            <a:endParaRPr lang="en-US" dirty="0" smtClean="0"/>
          </a:p>
          <a:p>
            <a:pPr algn="l" rtl="0"/>
            <a:r>
              <a:rPr lang="en-US" dirty="0" smtClean="0"/>
              <a:t>Hypo  </a:t>
            </a:r>
            <a:r>
              <a:rPr lang="en-US" dirty="0" err="1" smtClean="0"/>
              <a:t>calcemia</a:t>
            </a:r>
            <a:r>
              <a:rPr lang="en-US" dirty="0" smtClean="0"/>
              <a:t>  + Rickets  : Treatment</a:t>
            </a:r>
          </a:p>
          <a:p>
            <a:pPr algn="l" rtl="0"/>
            <a:r>
              <a:rPr lang="en-US" dirty="0" smtClean="0"/>
              <a:t> Mental : </a:t>
            </a:r>
            <a:r>
              <a:rPr lang="en-US" dirty="0" err="1" smtClean="0"/>
              <a:t>nL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ECHO - EF : 70%</a:t>
            </a:r>
          </a:p>
          <a:p>
            <a:pPr algn="l" rtl="0"/>
            <a:r>
              <a:rPr lang="en-US" b="1" dirty="0" err="1" smtClean="0">
                <a:solidFill>
                  <a:srgbClr val="C00000"/>
                </a:solidFill>
              </a:rPr>
              <a:t>Ferritin</a:t>
            </a:r>
            <a:r>
              <a:rPr lang="en-US" b="1" dirty="0" smtClean="0">
                <a:solidFill>
                  <a:srgbClr val="C00000"/>
                </a:solidFill>
              </a:rPr>
              <a:t> :1153   </a:t>
            </a:r>
          </a:p>
          <a:p>
            <a:pPr algn="l" rtl="0"/>
            <a:r>
              <a:rPr lang="en-US" b="1" dirty="0" smtClean="0"/>
              <a:t>LDH : 740    </a:t>
            </a:r>
          </a:p>
          <a:p>
            <a:pPr algn="l" rtl="0"/>
            <a:r>
              <a:rPr lang="en-US" dirty="0" smtClean="0"/>
              <a:t>Coombs : </a:t>
            </a:r>
            <a:r>
              <a:rPr lang="en-US" dirty="0" err="1" smtClean="0"/>
              <a:t>Neg</a:t>
            </a:r>
            <a:r>
              <a:rPr lang="en-US" dirty="0" smtClean="0"/>
              <a:t>    AB Screening :</a:t>
            </a:r>
            <a:r>
              <a:rPr lang="en-US" dirty="0" err="1" smtClean="0"/>
              <a:t>Neg</a:t>
            </a:r>
            <a:r>
              <a:rPr lang="en-US" dirty="0" smtClean="0"/>
              <a:t>  </a:t>
            </a:r>
          </a:p>
          <a:p>
            <a:pPr algn="l" rtl="0"/>
            <a:r>
              <a:rPr lang="en-US" dirty="0" smtClean="0"/>
              <a:t>KT &amp; LFT : </a:t>
            </a:r>
            <a:r>
              <a:rPr lang="en-US" dirty="0" err="1" smtClean="0"/>
              <a:t>Nl</a:t>
            </a:r>
            <a:r>
              <a:rPr lang="en-US" dirty="0" smtClean="0"/>
              <a:t>        GFR : 91</a:t>
            </a:r>
          </a:p>
          <a:p>
            <a:pPr algn="l" rtl="0"/>
            <a:endParaRPr lang="en-US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endParaRPr lang="fa-IR" sz="1800" b="1" dirty="0"/>
          </a:p>
        </p:txBody>
      </p:sp>
      <p:pic>
        <p:nvPicPr>
          <p:cNvPr id="4" name="Picture 3" descr="C:\Users\IT\Desktop\sidero blastic anemia  PPT\IMG_5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357562"/>
            <a:ext cx="307183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</a:t>
            </a:r>
            <a:r>
              <a:rPr lang="en-US" b="1" dirty="0" smtClean="0"/>
              <a:t>1</a:t>
            </a:r>
            <a:r>
              <a:rPr lang="fa-IR" b="1" dirty="0" smtClean="0"/>
              <a:t> CASE</a:t>
            </a:r>
            <a:endParaRPr lang="fa-IR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000" b="1" dirty="0" smtClean="0"/>
              <a:t>Plan ;  </a:t>
            </a:r>
            <a:r>
              <a:rPr lang="en-US" sz="2000" b="1" dirty="0" err="1" smtClean="0"/>
              <a:t>Allo</a:t>
            </a:r>
            <a:r>
              <a:rPr lang="en-US" sz="2000" b="1" dirty="0" smtClean="0"/>
              <a:t> HSCT at  age 3 Y </a:t>
            </a:r>
          </a:p>
          <a:p>
            <a:pPr algn="l" rtl="0"/>
            <a:r>
              <a:rPr lang="en-US" sz="2000" dirty="0" smtClean="0"/>
              <a:t> Admission , in HSCT ward</a:t>
            </a:r>
          </a:p>
          <a:p>
            <a:pPr algn="l" rtl="0"/>
            <a:r>
              <a:rPr lang="en-US" sz="2000" dirty="0" smtClean="0"/>
              <a:t>Chemo Condition :   </a:t>
            </a:r>
            <a:r>
              <a:rPr lang="en-US" sz="2000" dirty="0" err="1" smtClean="0"/>
              <a:t>Myeloablative</a:t>
            </a:r>
            <a:r>
              <a:rPr lang="en-US" sz="2000" dirty="0" smtClean="0"/>
              <a:t>(MA)</a:t>
            </a:r>
          </a:p>
          <a:p>
            <a:pPr algn="l" rtl="0"/>
            <a:r>
              <a:rPr lang="en-US" sz="2000" dirty="0" smtClean="0"/>
              <a:t> </a:t>
            </a:r>
            <a:r>
              <a:rPr lang="en-US" sz="2000" dirty="0" err="1" smtClean="0"/>
              <a:t>Condioning</a:t>
            </a:r>
            <a:r>
              <a:rPr lang="en-US" sz="2000" dirty="0" smtClean="0"/>
              <a:t>: BU + CPM +Low dose ATG  </a:t>
            </a:r>
            <a:r>
              <a:rPr lang="en-US" sz="2000" b="1" dirty="0" smtClean="0">
                <a:solidFill>
                  <a:srgbClr val="C00000"/>
                </a:solidFill>
              </a:rPr>
              <a:t>( 1.25 /kg x 2 days)</a:t>
            </a:r>
          </a:p>
          <a:p>
            <a:pPr algn="l" rtl="0"/>
            <a:r>
              <a:rPr lang="en-US" sz="2000" b="1" dirty="0" smtClean="0"/>
              <a:t>GVHD  </a:t>
            </a:r>
            <a:r>
              <a:rPr lang="en-US" sz="2000" b="1" dirty="0" err="1" smtClean="0"/>
              <a:t>Prophylaxia</a:t>
            </a:r>
            <a:r>
              <a:rPr lang="en-US" sz="2000" b="1" dirty="0" smtClean="0"/>
              <a:t> : MTX + </a:t>
            </a:r>
            <a:r>
              <a:rPr lang="en-US" sz="2000" b="1" dirty="0" err="1" smtClean="0"/>
              <a:t>Cyclospurine</a:t>
            </a:r>
            <a:endParaRPr lang="en-US" sz="2000" b="1" dirty="0" smtClean="0"/>
          </a:p>
          <a:p>
            <a:pPr algn="l" rtl="0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Donor : MSD, Sister 12  Y, Full match ,BG O+ ,   CMV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IgG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Pos          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Reciep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: B +         </a:t>
            </a:r>
            <a:r>
              <a:rPr lang="en-US" sz="2000" b="1" dirty="0" smtClean="0">
                <a:solidFill>
                  <a:srgbClr val="C00000"/>
                </a:solidFill>
              </a:rPr>
              <a:t>plasma depletion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2 20ml     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TNC/kg:4x108 /kg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C00000"/>
                </a:solidFill>
              </a:rPr>
              <a:t>CD34/kg:3x106/kg      </a:t>
            </a:r>
            <a:r>
              <a:rPr lang="en-US" sz="2000" dirty="0" smtClean="0"/>
              <a:t>CD3/kg:260x106/kg</a:t>
            </a:r>
          </a:p>
          <a:p>
            <a:pPr algn="l" rtl="0"/>
            <a:endParaRPr lang="en-US" sz="20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2600" b="1" dirty="0" smtClean="0">
                <a:solidFill>
                  <a:srgbClr val="C00000"/>
                </a:solidFill>
              </a:rPr>
              <a:t>Day 0: Stem Cell infusion( BM)</a:t>
            </a:r>
            <a:r>
              <a:rPr lang="en-US" sz="2600" dirty="0" smtClean="0"/>
              <a:t>   &amp;    </a:t>
            </a:r>
            <a:r>
              <a:rPr lang="en-US" sz="2600" b="1" dirty="0" smtClean="0"/>
              <a:t>GCSF :  Day +10</a:t>
            </a:r>
          </a:p>
          <a:p>
            <a:pPr algn="l" rtl="0"/>
            <a:r>
              <a:rPr lang="en-US" sz="3000" b="1" dirty="0" smtClean="0">
                <a:solidFill>
                  <a:srgbClr val="C00000"/>
                </a:solidFill>
              </a:rPr>
              <a:t>Day +2 1: Engrafted</a:t>
            </a:r>
          </a:p>
          <a:p>
            <a:pPr algn="l" rtl="0"/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Chimerism</a:t>
            </a:r>
            <a:r>
              <a:rPr lang="en-US" sz="2600" b="1" dirty="0" smtClean="0">
                <a:solidFill>
                  <a:srgbClr val="C00000"/>
                </a:solidFill>
              </a:rPr>
              <a:t> : 95%   </a:t>
            </a:r>
          </a:p>
          <a:p>
            <a:pPr algn="l" rtl="0"/>
            <a:endParaRPr lang="en-US" sz="1400" b="1" dirty="0" smtClean="0"/>
          </a:p>
          <a:p>
            <a:pPr algn="l" rtl="0"/>
            <a:endParaRPr lang="en-US" sz="1500" b="1" dirty="0" smtClean="0">
              <a:solidFill>
                <a:srgbClr val="C00000"/>
              </a:solidFill>
            </a:endParaRPr>
          </a:p>
          <a:p>
            <a:pPr algn="l" rtl="0"/>
            <a:endParaRPr lang="fa-IR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fa-IR" b="1" dirty="0" smtClean="0">
                <a:solidFill>
                  <a:schemeClr val="tx1"/>
                </a:solidFill>
              </a:rPr>
              <a:t> CASE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76714" cy="4572000"/>
          </a:xfrm>
        </p:spPr>
        <p:txBody>
          <a:bodyPr>
            <a:normAutofit fontScale="85000" lnSpcReduction="2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200" b="1" dirty="0" smtClean="0"/>
              <a:t>Complications : </a:t>
            </a: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GI GVHD  </a:t>
            </a:r>
            <a:r>
              <a:rPr lang="en-US" dirty="0" smtClean="0"/>
              <a:t>: Severe  -Diarrhea Stage 4 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Acute – </a:t>
            </a:r>
            <a:r>
              <a:rPr lang="en-US" sz="2800" b="1" dirty="0" smtClean="0"/>
              <a:t>Stage 4</a:t>
            </a:r>
            <a:r>
              <a:rPr lang="en-US" sz="2800" b="1" dirty="0" smtClean="0">
                <a:solidFill>
                  <a:srgbClr val="C00000"/>
                </a:solidFill>
              </a:rPr>
              <a:t> &amp; Chronic Skin GVHD</a:t>
            </a:r>
            <a:endParaRPr lang="en-US" sz="2800" b="1" dirty="0" smtClean="0"/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CMV Reactivation: 22000/ plasma </a:t>
            </a:r>
          </a:p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 PRES  ( seizure)</a:t>
            </a:r>
            <a:r>
              <a:rPr lang="en-US" sz="2800" b="1" dirty="0" smtClean="0"/>
              <a:t>:  Posterior </a:t>
            </a:r>
            <a:r>
              <a:rPr lang="en-US" sz="2800" b="1" dirty="0" err="1" smtClean="0"/>
              <a:t>Revesible</a:t>
            </a:r>
            <a:r>
              <a:rPr lang="en-US" sz="2800" b="1" dirty="0" smtClean="0"/>
              <a:t> Encephalopathy Syndrome </a:t>
            </a:r>
            <a:r>
              <a:rPr lang="en-US" sz="2800" dirty="0" smtClean="0"/>
              <a:t>( hyper tension + seizure, duo to </a:t>
            </a:r>
            <a:r>
              <a:rPr lang="en-US" sz="2800" dirty="0" err="1" smtClean="0"/>
              <a:t>Cyclospurine</a:t>
            </a:r>
            <a:r>
              <a:rPr lang="en-US" sz="2800" dirty="0" smtClean="0"/>
              <a:t> + </a:t>
            </a:r>
            <a:r>
              <a:rPr lang="en-US" sz="2800" dirty="0" err="1" smtClean="0"/>
              <a:t>prednison</a:t>
            </a:r>
            <a:r>
              <a:rPr lang="en-US" sz="2800" dirty="0" smtClean="0"/>
              <a:t>)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l" rtl="0"/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730622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Case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fa-IR" dirty="0" smtClean="0">
                <a:solidFill>
                  <a:schemeClr val="tx1"/>
                </a:solidFill>
              </a:rPr>
              <a:t> - </a:t>
            </a:r>
            <a:r>
              <a:rPr lang="fa-IR" b="1" dirty="0" smtClean="0">
                <a:solidFill>
                  <a:schemeClr val="tx1"/>
                </a:solidFill>
              </a:rPr>
              <a:t>ACUTE  SKIN GVHD 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IT\Desktop\sidero blastic anemia  PPT\IMG_53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57818" y="1214422"/>
            <a:ext cx="2143140" cy="3143272"/>
          </a:xfrm>
          <a:prstGeom prst="rect">
            <a:avLst/>
          </a:prstGeom>
          <a:noFill/>
        </p:spPr>
      </p:pic>
      <p:pic>
        <p:nvPicPr>
          <p:cNvPr id="1029" name="Picture 5" descr="C:\Users\IT\Desktop\sidero blastic anemia  PPT\IMG_5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64975" y="3750471"/>
            <a:ext cx="2214578" cy="3000396"/>
          </a:xfrm>
          <a:prstGeom prst="rect">
            <a:avLst/>
          </a:prstGeom>
          <a:noFill/>
        </p:spPr>
      </p:pic>
      <p:pic>
        <p:nvPicPr>
          <p:cNvPr id="1030" name="Picture 6" descr="C:\Users\IT\Desktop\sidero blastic anemia  PPT\IMG_5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5771" y="2500321"/>
            <a:ext cx="3929090" cy="307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28600"/>
            <a:ext cx="8123138" cy="990600"/>
          </a:xfrm>
        </p:spPr>
        <p:txBody>
          <a:bodyPr>
            <a:normAutofit fontScale="90000"/>
          </a:bodyPr>
          <a:lstStyle/>
          <a:p>
            <a:pPr rtl="0"/>
            <a:r>
              <a:rPr lang="fa-IR" sz="2700" b="1" dirty="0" smtClean="0">
                <a:solidFill>
                  <a:schemeClr val="tx1"/>
                </a:solidFill>
              </a:rPr>
              <a:t>   After  treatment of Skin GVHD</a:t>
            </a:r>
            <a:r>
              <a:rPr lang="fa-IR" sz="2200" b="1" dirty="0" smtClean="0"/>
              <a:t/>
            </a:r>
            <a:br>
              <a:rPr lang="fa-IR" sz="2200" b="1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  Follow UP: &gt; 3 years :    CBC : </a:t>
            </a:r>
            <a:r>
              <a:rPr lang="en-US" sz="2200" b="1" dirty="0" err="1" smtClean="0">
                <a:solidFill>
                  <a:schemeClr val="tx1"/>
                </a:solidFill>
              </a:rPr>
              <a:t>Nl</a:t>
            </a:r>
            <a:r>
              <a:rPr lang="en-US" sz="2200" b="1" dirty="0" smtClean="0">
                <a:solidFill>
                  <a:schemeClr val="tx1"/>
                </a:solidFill>
              </a:rPr>
              <a:t>  . Off drugs</a:t>
            </a:r>
            <a:r>
              <a:rPr lang="fa-IR" sz="2200" b="1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Chimerism</a:t>
            </a:r>
            <a:r>
              <a:rPr lang="en-US" sz="2200" b="1" dirty="0" smtClean="0">
                <a:solidFill>
                  <a:srgbClr val="C00000"/>
                </a:solidFill>
              </a:rPr>
              <a:t>:&gt;95%</a:t>
            </a:r>
            <a:br>
              <a:rPr lang="en-US" sz="2200" b="1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rgbClr val="C00000"/>
                </a:solidFill>
              </a:rPr>
              <a:t>Neurosurgery consult ( For cosmetic) : No indication</a:t>
            </a:r>
            <a:endParaRPr lang="fa-IR" sz="2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:\Users\IT\Desktop\sidero blastic anemia  PPT\IMG_54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214710" cy="2424098"/>
          </a:xfrm>
          <a:prstGeom prst="rect">
            <a:avLst/>
          </a:prstGeom>
          <a:noFill/>
        </p:spPr>
      </p:pic>
      <p:pic>
        <p:nvPicPr>
          <p:cNvPr id="2050" name="Picture 2" descr="C:\Users\IT\Desktop\sidero blastic anemia  PPT\IMG_5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357586" cy="2286016"/>
          </a:xfrm>
          <a:prstGeom prst="rect">
            <a:avLst/>
          </a:prstGeom>
          <a:noFill/>
        </p:spPr>
      </p:pic>
      <p:pic>
        <p:nvPicPr>
          <p:cNvPr id="2051" name="Picture 3" descr="C:\Users\IT\Desktop\sidero blastic anemia  PPT\IMG_5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428868"/>
            <a:ext cx="342902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CASE 2</a:t>
            </a:r>
            <a:endParaRPr lang="fa-I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589567"/>
            <a:ext cx="8143932" cy="4482639"/>
          </a:xfrm>
        </p:spPr>
        <p:txBody>
          <a:bodyPr>
            <a:normAutofit fontScale="62500" lnSpcReduction="20000"/>
          </a:bodyPr>
          <a:lstStyle/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 </a:t>
            </a:r>
            <a:r>
              <a:rPr lang="en-US" sz="3400" b="1" dirty="0" smtClean="0"/>
              <a:t>A 2 Y Girl     </a:t>
            </a:r>
            <a:r>
              <a:rPr lang="en-US" sz="3400" dirty="0" err="1" smtClean="0"/>
              <a:t>Paretnts</a:t>
            </a:r>
            <a:r>
              <a:rPr lang="en-US" sz="3400" dirty="0" smtClean="0"/>
              <a:t> : first cousin</a:t>
            </a:r>
          </a:p>
          <a:p>
            <a:pPr algn="l" rtl="0"/>
            <a:r>
              <a:rPr lang="en-US" sz="3400" dirty="0" smtClean="0"/>
              <a:t>1.5 mo  :pallor, (</a:t>
            </a:r>
            <a:r>
              <a:rPr lang="en-US" sz="3400" dirty="0" err="1" smtClean="0"/>
              <a:t>Hb</a:t>
            </a:r>
            <a:r>
              <a:rPr lang="en-US" sz="3400" dirty="0" smtClean="0"/>
              <a:t>: 4)  &amp; blood transfusion  / </a:t>
            </a:r>
            <a:r>
              <a:rPr lang="en-US" sz="3400" b="1" dirty="0" err="1" smtClean="0"/>
              <a:t>Bahrami</a:t>
            </a:r>
            <a:r>
              <a:rPr lang="en-US" sz="3400" b="1" dirty="0" smtClean="0"/>
              <a:t> hospital </a:t>
            </a:r>
          </a:p>
          <a:p>
            <a:pPr algn="l" rtl="0"/>
            <a:r>
              <a:rPr lang="en-US" sz="3400" dirty="0" smtClean="0"/>
              <a:t>Evaluation : </a:t>
            </a:r>
            <a:r>
              <a:rPr lang="en-US" sz="3400" dirty="0" err="1" smtClean="0"/>
              <a:t>Thalassemia</a:t>
            </a:r>
            <a:r>
              <a:rPr lang="en-US" sz="3400" dirty="0" smtClean="0"/>
              <a:t> even </a:t>
            </a:r>
            <a:r>
              <a:rPr lang="en-US" sz="3400" b="1" dirty="0" smtClean="0"/>
              <a:t>Gene analysis  :</a:t>
            </a:r>
            <a:r>
              <a:rPr lang="en-US" sz="3400" b="1" dirty="0" err="1" smtClean="0"/>
              <a:t>Neg</a:t>
            </a:r>
            <a:r>
              <a:rPr lang="en-US" sz="3400" b="1" dirty="0" smtClean="0"/>
              <a:t>   </a:t>
            </a:r>
          </a:p>
          <a:p>
            <a:pPr algn="l" rtl="0"/>
            <a:r>
              <a:rPr lang="en-US" sz="3400" dirty="0" smtClean="0"/>
              <a:t> Regular BT &amp; Iron </a:t>
            </a:r>
            <a:r>
              <a:rPr lang="en-US" sz="3400" dirty="0" err="1" smtClean="0"/>
              <a:t>chelator</a:t>
            </a:r>
            <a:r>
              <a:rPr lang="en-US" sz="3400" dirty="0" smtClean="0"/>
              <a:t> ( </a:t>
            </a:r>
            <a:r>
              <a:rPr lang="en-US" sz="3400" dirty="0" err="1" smtClean="0"/>
              <a:t>Exjade</a:t>
            </a:r>
            <a:r>
              <a:rPr lang="en-US" sz="3400" dirty="0" smtClean="0"/>
              <a:t>)</a:t>
            </a:r>
          </a:p>
          <a:p>
            <a:pPr algn="l" rtl="0"/>
            <a:r>
              <a:rPr lang="en-US" sz="3400" dirty="0" smtClean="0"/>
              <a:t>WBC : 2300   </a:t>
            </a:r>
            <a:r>
              <a:rPr lang="en-US" sz="3400" b="1" dirty="0" smtClean="0">
                <a:solidFill>
                  <a:srgbClr val="C00000"/>
                </a:solidFill>
              </a:rPr>
              <a:t>HB: 7  MCV:63  MCH : 19 </a:t>
            </a:r>
            <a:r>
              <a:rPr lang="en-US" sz="3400" dirty="0" smtClean="0"/>
              <a:t>Plate ;  </a:t>
            </a:r>
            <a:r>
              <a:rPr lang="en-US" sz="3400" dirty="0" err="1" smtClean="0"/>
              <a:t>Nl</a:t>
            </a:r>
            <a:endParaRPr lang="en-US" sz="3400" dirty="0" smtClean="0"/>
          </a:p>
          <a:p>
            <a:pPr algn="l" rtl="0"/>
            <a:r>
              <a:rPr lang="en-US" sz="3400" b="1" dirty="0" err="1" smtClean="0">
                <a:solidFill>
                  <a:srgbClr val="C00000"/>
                </a:solidFill>
              </a:rPr>
              <a:t>Retic</a:t>
            </a:r>
            <a:r>
              <a:rPr lang="en-US" sz="3400" b="1" dirty="0" smtClean="0">
                <a:solidFill>
                  <a:srgbClr val="C00000"/>
                </a:solidFill>
              </a:rPr>
              <a:t> : o.5%          </a:t>
            </a:r>
            <a:r>
              <a:rPr lang="en-US" sz="3400" dirty="0" err="1" smtClean="0"/>
              <a:t>Hb</a:t>
            </a:r>
            <a:r>
              <a:rPr lang="en-US" sz="3400" dirty="0" smtClean="0"/>
              <a:t> E:  NL </a:t>
            </a:r>
          </a:p>
          <a:p>
            <a:pPr algn="l" rtl="0"/>
            <a:r>
              <a:rPr lang="en-US" sz="3400" dirty="0" smtClean="0"/>
              <a:t> SGOT/SGPT :</a:t>
            </a:r>
            <a:r>
              <a:rPr lang="en-US" sz="3400" dirty="0" smtClean="0">
                <a:solidFill>
                  <a:srgbClr val="C00000"/>
                </a:solidFill>
              </a:rPr>
              <a:t>191/105</a:t>
            </a:r>
            <a:r>
              <a:rPr lang="en-US" sz="3400" dirty="0" smtClean="0"/>
              <a:t>      BIL: </a:t>
            </a:r>
            <a:r>
              <a:rPr lang="en-US" sz="3400" dirty="0" err="1" smtClean="0"/>
              <a:t>Nl</a:t>
            </a:r>
            <a:r>
              <a:rPr lang="en-US" sz="3400" dirty="0" smtClean="0"/>
              <a:t>   </a:t>
            </a:r>
            <a:r>
              <a:rPr lang="en-US" sz="3400" b="1" dirty="0" err="1" smtClean="0">
                <a:solidFill>
                  <a:srgbClr val="C00000"/>
                </a:solidFill>
              </a:rPr>
              <a:t>Ferritin</a:t>
            </a:r>
            <a:r>
              <a:rPr lang="en-US" sz="3400" b="1" dirty="0" smtClean="0">
                <a:solidFill>
                  <a:srgbClr val="C00000"/>
                </a:solidFill>
              </a:rPr>
              <a:t> : 1560 </a:t>
            </a:r>
          </a:p>
          <a:p>
            <a:pPr algn="l" rtl="0"/>
            <a:r>
              <a:rPr lang="en-US" sz="3400" dirty="0" smtClean="0"/>
              <a:t>ADA: </a:t>
            </a:r>
            <a:r>
              <a:rPr lang="en-US" sz="3400" dirty="0" err="1" smtClean="0"/>
              <a:t>Nl</a:t>
            </a:r>
            <a:r>
              <a:rPr lang="en-US" sz="3400" dirty="0" smtClean="0"/>
              <a:t> (13) </a:t>
            </a:r>
          </a:p>
          <a:p>
            <a:pPr algn="l" rtl="0"/>
            <a:r>
              <a:rPr lang="en-US" sz="3400" dirty="0" smtClean="0"/>
              <a:t> </a:t>
            </a:r>
          </a:p>
          <a:p>
            <a:pPr algn="l" rtl="0"/>
            <a:r>
              <a:rPr lang="en-US" sz="3400" dirty="0" smtClean="0"/>
              <a:t>PE: No  </a:t>
            </a:r>
            <a:r>
              <a:rPr lang="en-US" sz="3400" dirty="0" err="1" smtClean="0"/>
              <a:t>Organomegaly</a:t>
            </a:r>
            <a:r>
              <a:rPr lang="en-US" sz="3400" dirty="0" smtClean="0"/>
              <a:t>  + Large head &amp; mild  head </a:t>
            </a:r>
            <a:r>
              <a:rPr lang="en-US" sz="3400" dirty="0" err="1" smtClean="0"/>
              <a:t>deformoity</a:t>
            </a:r>
            <a:endParaRPr lang="en-US" sz="3400" dirty="0" smtClean="0"/>
          </a:p>
          <a:p>
            <a:pPr algn="l" rtl="0"/>
            <a:r>
              <a:rPr lang="en-US" sz="3200" b="1" dirty="0" smtClean="0"/>
              <a:t> Skull X Ray  &amp; CT Brain :Thick  </a:t>
            </a:r>
            <a:r>
              <a:rPr lang="en-US" sz="3200" b="1" dirty="0" err="1" smtClean="0"/>
              <a:t>Diploic</a:t>
            </a:r>
            <a:r>
              <a:rPr lang="en-US" sz="3200" b="1" dirty="0" smtClean="0"/>
              <a:t> space of frontal bone is noted , duo to </a:t>
            </a:r>
            <a:r>
              <a:rPr lang="en-US" sz="3200" b="1" dirty="0" err="1" smtClean="0"/>
              <a:t>hematopoiesis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rtl="0"/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786058"/>
            <a:ext cx="19446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CASE 2</a:t>
            </a:r>
            <a:endParaRPr lang="fa-I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BMA : E hyperplasia ,</a:t>
            </a:r>
            <a:r>
              <a:rPr lang="en-US" b="1" dirty="0" err="1" smtClean="0"/>
              <a:t>Dyserythropoiesis</a:t>
            </a:r>
            <a:r>
              <a:rPr lang="en-US" b="1" dirty="0" smtClean="0"/>
              <a:t> </a:t>
            </a:r>
          </a:p>
          <a:p>
            <a:pPr algn="l" rtl="0"/>
            <a:r>
              <a:rPr lang="en-US" sz="3500" b="1" dirty="0" smtClean="0">
                <a:solidFill>
                  <a:srgbClr val="C00000"/>
                </a:solidFill>
              </a:rPr>
              <a:t>BMA; pos for Ring </a:t>
            </a:r>
            <a:r>
              <a:rPr lang="en-US" sz="3500" b="1" dirty="0" err="1" smtClean="0">
                <a:solidFill>
                  <a:srgbClr val="C00000"/>
                </a:solidFill>
              </a:rPr>
              <a:t>sideroblast</a:t>
            </a:r>
            <a:r>
              <a:rPr lang="en-US" sz="3500" b="1" dirty="0" smtClean="0">
                <a:solidFill>
                  <a:srgbClr val="C00000"/>
                </a:solidFill>
              </a:rPr>
              <a:t> , no good for iron storage(dilute BM)</a:t>
            </a:r>
            <a:endParaRPr lang="en-US" sz="3500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smtClean="0"/>
              <a:t>BMB  : Shift to the left of </a:t>
            </a:r>
            <a:r>
              <a:rPr lang="en-US" b="1" dirty="0" err="1" smtClean="0"/>
              <a:t>Erythroids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 rtl="0"/>
            <a:r>
              <a:rPr lang="en-US" b="1" dirty="0" smtClean="0"/>
              <a:t>No response to B6, </a:t>
            </a:r>
            <a:r>
              <a:rPr lang="en-US" b="1" dirty="0" err="1" smtClean="0"/>
              <a:t>pyridoxin</a:t>
            </a:r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Gene analysis, NGS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SLC25A38 </a:t>
            </a:r>
            <a:r>
              <a:rPr lang="en-US" b="1" dirty="0" smtClean="0"/>
              <a:t>  </a:t>
            </a:r>
            <a:r>
              <a:rPr lang="en-US" b="1" dirty="0" err="1" smtClean="0"/>
              <a:t>Hemozygote</a:t>
            </a:r>
            <a:r>
              <a:rPr lang="en-US" b="1" dirty="0" smtClean="0"/>
              <a:t> variant  in </a:t>
            </a:r>
            <a:r>
              <a:rPr lang="en-US" b="1" dirty="0" err="1" smtClean="0"/>
              <a:t>favour</a:t>
            </a:r>
            <a:r>
              <a:rPr lang="en-US" b="1" dirty="0" smtClean="0"/>
              <a:t> of </a:t>
            </a:r>
            <a:r>
              <a:rPr lang="en-US" b="1" dirty="0" err="1" smtClean="0"/>
              <a:t>Sideroblastic</a:t>
            </a:r>
            <a:r>
              <a:rPr lang="en-US" b="1" dirty="0" smtClean="0"/>
              <a:t> anemia . </a:t>
            </a:r>
          </a:p>
          <a:p>
            <a:pPr algn="l" rtl="0"/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Diagnosis : Congenital </a:t>
            </a:r>
            <a:r>
              <a:rPr lang="en-US" b="1" dirty="0" err="1" smtClean="0">
                <a:solidFill>
                  <a:srgbClr val="C00000"/>
                </a:solidFill>
              </a:rPr>
              <a:t>Sideroblastic</a:t>
            </a:r>
            <a:r>
              <a:rPr lang="en-US" b="1" dirty="0" smtClean="0">
                <a:solidFill>
                  <a:srgbClr val="C00000"/>
                </a:solidFill>
              </a:rPr>
              <a:t> anemia </a:t>
            </a:r>
            <a:endParaRPr lang="fa-I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fa-IR" b="1" dirty="0" smtClean="0">
                <a:solidFill>
                  <a:schemeClr val="tx1"/>
                </a:solidFill>
              </a:rPr>
              <a:t>Pathologist Report 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750067" y="1678769"/>
            <a:ext cx="43577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IT\Desktop\IMG_667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t="9835" b="9835"/>
          <a:stretch>
            <a:fillRect/>
          </a:stretch>
        </p:blipFill>
        <p:spPr bwMode="auto">
          <a:xfrm rot="5400000">
            <a:off x="4964909" y="2536025"/>
            <a:ext cx="414340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Lab  Report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57242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err="1" smtClean="0">
                <a:solidFill>
                  <a:schemeClr val="tx1"/>
                </a:solidFill>
              </a:rPr>
              <a:t>Sideroblastic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anaemias</a:t>
            </a:r>
            <a:r>
              <a:rPr lang="en-US" sz="2800" b="1" dirty="0" smtClean="0">
                <a:solidFill>
                  <a:schemeClr val="tx1"/>
                </a:solidFill>
              </a:rPr>
              <a:t> : Heterogeneous group of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14488"/>
            <a:ext cx="8153400" cy="4714908"/>
          </a:xfrm>
        </p:spPr>
        <p:txBody>
          <a:bodyPr>
            <a:noAutofit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US" sz="2400" b="1" dirty="0" smtClean="0"/>
              <a:t>SLC25A38 (Ch; 3p22.1),AR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b="1" dirty="0" smtClean="0"/>
              <a:t>SLC25A38 encodes the </a:t>
            </a:r>
            <a:r>
              <a:rPr lang="en-US" sz="2400" b="1" dirty="0" err="1" smtClean="0"/>
              <a:t>Erythroid</a:t>
            </a:r>
            <a:r>
              <a:rPr lang="en-US" sz="2400" b="1" dirty="0" smtClean="0"/>
              <a:t> specific </a:t>
            </a:r>
            <a:r>
              <a:rPr lang="en-US" sz="2400" b="1" u="sng" dirty="0" smtClean="0">
                <a:solidFill>
                  <a:srgbClr val="C00000"/>
                </a:solidFill>
              </a:rPr>
              <a:t>mitochondrial</a:t>
            </a: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Carrier protein</a:t>
            </a:r>
            <a:r>
              <a:rPr lang="en-US" sz="2400" b="1" dirty="0" smtClean="0"/>
              <a:t>, in  </a:t>
            </a:r>
            <a:r>
              <a:rPr lang="en-US" sz="2400" b="1" dirty="0" smtClean="0">
                <a:solidFill>
                  <a:srgbClr val="C00000"/>
                </a:solidFill>
              </a:rPr>
              <a:t>Biosynthesis of </a:t>
            </a:r>
            <a:r>
              <a:rPr lang="en-US" sz="2400" b="1" dirty="0" err="1" smtClean="0">
                <a:solidFill>
                  <a:srgbClr val="C00000"/>
                </a:solidFill>
              </a:rPr>
              <a:t>Heme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l" rtl="0"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C00000"/>
                </a:solidFill>
              </a:rPr>
              <a:t>Pyridoxine-Refractory</a:t>
            </a:r>
            <a:r>
              <a:rPr lang="en-US" sz="2400" b="1" dirty="0" smtClean="0"/>
              <a:t>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C00000"/>
                </a:solidFill>
              </a:rPr>
              <a:t>Clinical Course ;Very similar of </a:t>
            </a:r>
            <a:r>
              <a:rPr lang="en-US" sz="2400" b="1" dirty="0" err="1" smtClean="0">
                <a:solidFill>
                  <a:srgbClr val="C00000"/>
                </a:solidFill>
              </a:rPr>
              <a:t>Thalassemia</a:t>
            </a:r>
            <a:r>
              <a:rPr lang="en-US" sz="2400" b="1" dirty="0" smtClean="0">
                <a:solidFill>
                  <a:srgbClr val="C00000"/>
                </a:solidFill>
              </a:rPr>
              <a:t> Major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b="1" dirty="0" smtClean="0"/>
              <a:t>Treatment :Regular  Blood   transfusion  &amp; Iron </a:t>
            </a:r>
            <a:r>
              <a:rPr lang="en-US" sz="2400" b="1" dirty="0" err="1" smtClean="0"/>
              <a:t>chelation</a:t>
            </a:r>
            <a:r>
              <a:rPr lang="en-US" sz="2400" b="1" dirty="0" smtClean="0"/>
              <a:t>.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600" b="1" dirty="0" smtClean="0"/>
              <a:t>ALLOHSCT  : only curative therapy at present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HSCT  should  be  considered for young patients with this congenital </a:t>
            </a:r>
            <a:r>
              <a:rPr lang="en-US" sz="2400" b="1" dirty="0" err="1" smtClean="0">
                <a:solidFill>
                  <a:srgbClr val="C00000"/>
                </a:solidFill>
              </a:rPr>
              <a:t>sideroblastic</a:t>
            </a:r>
            <a:r>
              <a:rPr lang="en-US" sz="2400" b="1" dirty="0" smtClean="0">
                <a:solidFill>
                  <a:srgbClr val="C00000"/>
                </a:solidFill>
              </a:rPr>
              <a:t> anemia</a:t>
            </a:r>
          </a:p>
          <a:p>
            <a:pPr algn="l" rtl="0">
              <a:buFont typeface="Courier New" pitchFamily="49" charset="0"/>
              <a:buChar char="o"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Etiology : Production , Destruction , Blood Loss</a:t>
            </a:r>
            <a:endParaRPr lang="fa-IR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IT\Desktop\Anemia stamp re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571612"/>
            <a:ext cx="7572428" cy="2857520"/>
          </a:xfrm>
          <a:prstGeom prst="rect">
            <a:avLst/>
          </a:prstGeom>
          <a:noFill/>
        </p:spPr>
      </p:pic>
      <p:pic>
        <p:nvPicPr>
          <p:cNvPr id="1028" name="Picture 4" descr="C:\Users\IT\Desktop\images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572008"/>
            <a:ext cx="1895475" cy="1776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SLC25A38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CSA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 </a:t>
            </a:r>
            <a:r>
              <a:rPr lang="en-US" b="1" dirty="0" err="1" smtClean="0"/>
              <a:t>Heriditary</a:t>
            </a:r>
            <a:r>
              <a:rPr lang="en-US" b="1" dirty="0" smtClean="0"/>
              <a:t> -</a:t>
            </a:r>
            <a:r>
              <a:rPr lang="en-US" b="1" dirty="0" err="1" smtClean="0"/>
              <a:t>Nonsyndromic</a:t>
            </a:r>
            <a:r>
              <a:rPr lang="en-US" b="1" dirty="0" smtClean="0"/>
              <a:t> types of CSA </a:t>
            </a:r>
          </a:p>
          <a:p>
            <a:pPr algn="l" rtl="0">
              <a:buFont typeface="Courier New" pitchFamily="49" charset="0"/>
              <a:buChar char="o"/>
            </a:pPr>
            <a:endParaRPr lang="en-US" sz="3200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3200" b="1" dirty="0" smtClean="0">
                <a:solidFill>
                  <a:srgbClr val="C00000"/>
                </a:solidFill>
              </a:rPr>
              <a:t>About 15% of   Mutations </a:t>
            </a:r>
            <a:r>
              <a:rPr lang="en-US" sz="3200" b="1" dirty="0" smtClean="0"/>
              <a:t>in the gene encoding the </a:t>
            </a:r>
            <a:r>
              <a:rPr lang="en-US" sz="3200" b="1" dirty="0" err="1" smtClean="0"/>
              <a:t>Erythroid</a:t>
            </a:r>
            <a:r>
              <a:rPr lang="en-US" sz="3200" b="1" dirty="0" smtClean="0"/>
              <a:t> specific mitochondrial inner membrane phosphate carrier protein</a:t>
            </a:r>
            <a:endParaRPr lang="en-US" sz="3200" b="1" u="sng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Most common </a:t>
            </a:r>
            <a:r>
              <a:rPr lang="en-US" dirty="0" smtClean="0"/>
              <a:t>:after </a:t>
            </a:r>
            <a:r>
              <a:rPr lang="en-US" b="1" dirty="0" smtClean="0"/>
              <a:t>X‐linked </a:t>
            </a:r>
            <a:r>
              <a:rPr lang="en-US" b="1" dirty="0" err="1" smtClean="0"/>
              <a:t>sideroblastic</a:t>
            </a:r>
            <a:r>
              <a:rPr lang="en-US" b="1" dirty="0" smtClean="0"/>
              <a:t> anemia( ALAS2)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  Most mutations are severe or complete loss‐of‐function mutations.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Severe anemia :</a:t>
            </a:r>
            <a:r>
              <a:rPr lang="en-US" b="1" dirty="0" smtClean="0"/>
              <a:t>at birth </a:t>
            </a:r>
            <a:r>
              <a:rPr lang="en-US" dirty="0" smtClean="0"/>
              <a:t>or in </a:t>
            </a:r>
            <a:r>
              <a:rPr lang="en-US" b="1" dirty="0" smtClean="0"/>
              <a:t>early childhood </a:t>
            </a:r>
            <a:r>
              <a:rPr lang="en-US" dirty="0" smtClean="0"/>
              <a:t> &amp; </a:t>
            </a:r>
            <a:r>
              <a:rPr lang="en-US" b="1" dirty="0" smtClean="0">
                <a:solidFill>
                  <a:srgbClr val="C00000"/>
                </a:solidFill>
              </a:rPr>
              <a:t>requires lifelong transfusions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CASE 2</a:t>
            </a:r>
            <a:endParaRPr lang="fa-I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686320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sz="3300" dirty="0" smtClean="0"/>
          </a:p>
          <a:p>
            <a:pPr algn="l" rtl="0"/>
            <a:r>
              <a:rPr lang="en-US" sz="12800" dirty="0" smtClean="0"/>
              <a:t> </a:t>
            </a:r>
            <a:r>
              <a:rPr lang="en-US" sz="12800" b="1" dirty="0" smtClean="0"/>
              <a:t>Diagnosis : BT + Iron </a:t>
            </a:r>
            <a:r>
              <a:rPr lang="en-US" sz="12800" b="1" dirty="0" err="1" smtClean="0"/>
              <a:t>chelation</a:t>
            </a:r>
            <a:r>
              <a:rPr lang="en-US" sz="12800" b="1" dirty="0" smtClean="0"/>
              <a:t> therapy  CSA </a:t>
            </a:r>
          </a:p>
          <a:p>
            <a:pPr algn="l" rtl="0"/>
            <a:r>
              <a:rPr lang="en-US" sz="12800" b="1" u="sng" dirty="0" smtClean="0"/>
              <a:t>SLC25A38</a:t>
            </a:r>
            <a:r>
              <a:rPr lang="en-US" sz="12800" b="1" dirty="0" smtClean="0"/>
              <a:t> CSA</a:t>
            </a:r>
          </a:p>
          <a:p>
            <a:pPr algn="l" rtl="0"/>
            <a:endParaRPr lang="en-US" sz="11200" dirty="0" smtClean="0"/>
          </a:p>
          <a:p>
            <a:pPr algn="l" rtl="0"/>
            <a:r>
              <a:rPr lang="en-US" sz="11200" dirty="0" smtClean="0"/>
              <a:t> WBC: 7400   HB: 8.4    plate:642000   </a:t>
            </a:r>
            <a:r>
              <a:rPr lang="en-US" sz="11200" dirty="0" err="1" smtClean="0"/>
              <a:t>Retic</a:t>
            </a:r>
            <a:r>
              <a:rPr lang="en-US" sz="11200" dirty="0" smtClean="0"/>
              <a:t> : 1%   </a:t>
            </a:r>
          </a:p>
          <a:p>
            <a:pPr algn="l" rtl="0"/>
            <a:r>
              <a:rPr lang="en-US" sz="11200" dirty="0" smtClean="0"/>
              <a:t>Coombs: </a:t>
            </a:r>
            <a:r>
              <a:rPr lang="en-US" sz="11200" dirty="0" err="1" smtClean="0"/>
              <a:t>neg</a:t>
            </a:r>
            <a:r>
              <a:rPr lang="en-US" sz="11200" dirty="0" smtClean="0"/>
              <a:t>                      AB screening :</a:t>
            </a:r>
            <a:r>
              <a:rPr lang="en-US" sz="11200" dirty="0" err="1" smtClean="0"/>
              <a:t>Neg</a:t>
            </a:r>
            <a:endParaRPr lang="en-US" sz="11200" dirty="0" smtClean="0"/>
          </a:p>
          <a:p>
            <a:pPr algn="l" rtl="0"/>
            <a:r>
              <a:rPr lang="en-US" sz="11200" dirty="0" smtClean="0"/>
              <a:t> LDH 440                           BILT/D: </a:t>
            </a:r>
            <a:r>
              <a:rPr lang="en-US" sz="11200" dirty="0" err="1" smtClean="0"/>
              <a:t>Nl</a:t>
            </a:r>
            <a:r>
              <a:rPr lang="en-US" sz="11200" dirty="0" smtClean="0"/>
              <a:t>     </a:t>
            </a:r>
          </a:p>
          <a:p>
            <a:pPr algn="l" rtl="0"/>
            <a:r>
              <a:rPr lang="en-US" sz="11200" b="1" dirty="0" err="1" smtClean="0">
                <a:solidFill>
                  <a:srgbClr val="C00000"/>
                </a:solidFill>
              </a:rPr>
              <a:t>Ferritin</a:t>
            </a:r>
            <a:r>
              <a:rPr lang="en-US" sz="11200" b="1" dirty="0" smtClean="0">
                <a:solidFill>
                  <a:srgbClr val="C00000"/>
                </a:solidFill>
              </a:rPr>
              <a:t>: 1090</a:t>
            </a:r>
          </a:p>
          <a:p>
            <a:pPr algn="l" rtl="0"/>
            <a:r>
              <a:rPr lang="en-US" sz="11200" dirty="0" smtClean="0"/>
              <a:t>Ca: 10  P:5    ALK: 738         VIT D3: 31   </a:t>
            </a:r>
          </a:p>
          <a:p>
            <a:pPr algn="l" rtl="0"/>
            <a:r>
              <a:rPr lang="en-US" sz="11200" dirty="0" smtClean="0"/>
              <a:t> ALT/AST: 46/6                    BILT/D: </a:t>
            </a:r>
            <a:r>
              <a:rPr lang="en-US" sz="11200" dirty="0" err="1" smtClean="0"/>
              <a:t>Nl</a:t>
            </a:r>
            <a:endParaRPr lang="en-US" sz="11200" dirty="0" smtClean="0"/>
          </a:p>
          <a:p>
            <a:pPr algn="l" rtl="0"/>
            <a:r>
              <a:rPr lang="en-US" sz="11200" dirty="0" smtClean="0"/>
              <a:t> </a:t>
            </a:r>
            <a:r>
              <a:rPr lang="en-US" sz="11200" b="1" dirty="0" smtClean="0"/>
              <a:t>EF: </a:t>
            </a:r>
            <a:r>
              <a:rPr lang="en-US" sz="11200" b="1" dirty="0" err="1" smtClean="0"/>
              <a:t>Nl</a:t>
            </a:r>
            <a:r>
              <a:rPr lang="en-US" sz="11200" b="1" dirty="0" smtClean="0"/>
              <a:t>      GFR:102              HBSAB; 238         </a:t>
            </a:r>
            <a:r>
              <a:rPr lang="en-US" sz="11200" b="1" dirty="0" err="1" smtClean="0"/>
              <a:t>CMVIgG:Pos</a:t>
            </a:r>
            <a:endParaRPr lang="fa-IR" sz="1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Case 2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14882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Admission : 1/98</a:t>
            </a:r>
          </a:p>
          <a:p>
            <a:pPr algn="l" rtl="0"/>
            <a:r>
              <a:rPr lang="en-US" sz="2800" b="1" dirty="0" smtClean="0"/>
              <a:t>Protocol: BU, CY +Low dose ATG x2 days</a:t>
            </a:r>
          </a:p>
          <a:p>
            <a:pPr algn="l" rtl="0"/>
            <a:r>
              <a:rPr lang="en-US" sz="2800" b="1" dirty="0" smtClean="0"/>
              <a:t>GVHD  </a:t>
            </a:r>
            <a:r>
              <a:rPr lang="en-US" sz="2800" b="1" dirty="0" err="1" smtClean="0"/>
              <a:t>Prophylaxia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Cyclospurine</a:t>
            </a:r>
            <a:r>
              <a:rPr lang="en-US" sz="2800" b="1" dirty="0" smtClean="0"/>
              <a:t> + MMF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GCSF: Day+10</a:t>
            </a:r>
          </a:p>
          <a:p>
            <a:pPr algn="l" rtl="0"/>
            <a:r>
              <a:rPr lang="en-US" sz="2800" b="1" dirty="0" smtClean="0"/>
              <a:t>DONOR:  Mother ,  </a:t>
            </a:r>
            <a:r>
              <a:rPr lang="en-US" sz="2800" dirty="0" smtClean="0"/>
              <a:t>MRD ,Full match, </a:t>
            </a:r>
            <a:r>
              <a:rPr lang="en-US" sz="2800" b="1" dirty="0" smtClean="0"/>
              <a:t>PB</a:t>
            </a:r>
            <a:endParaRPr lang="en-US" sz="2800" dirty="0" smtClean="0"/>
          </a:p>
          <a:p>
            <a:pPr algn="l" rtl="0"/>
            <a:r>
              <a:rPr lang="en-US" sz="2800" dirty="0" smtClean="0"/>
              <a:t> BG: A </a:t>
            </a:r>
            <a:r>
              <a:rPr lang="en-US" sz="2800" dirty="0" err="1" smtClean="0"/>
              <a:t>neg</a:t>
            </a:r>
            <a:r>
              <a:rPr lang="en-US" sz="2800" dirty="0" smtClean="0"/>
              <a:t>     </a:t>
            </a:r>
            <a:r>
              <a:rPr lang="en-US" sz="2800" b="1" dirty="0" err="1" smtClean="0">
                <a:solidFill>
                  <a:srgbClr val="C00000"/>
                </a:solidFill>
              </a:rPr>
              <a:t>Reciep</a:t>
            </a:r>
            <a:r>
              <a:rPr lang="en-US" sz="2800" b="1" dirty="0" smtClean="0">
                <a:solidFill>
                  <a:srgbClr val="C00000"/>
                </a:solidFill>
              </a:rPr>
              <a:t>: O+  </a:t>
            </a:r>
            <a:r>
              <a:rPr lang="en-US" sz="2800" b="1" u="sng" dirty="0" smtClean="0"/>
              <a:t>D&amp;R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CMVIgG</a:t>
            </a:r>
            <a:r>
              <a:rPr lang="en-US" sz="2800" b="1" dirty="0" smtClean="0"/>
              <a:t>: pos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C00000"/>
                </a:solidFill>
              </a:rPr>
              <a:t>TNC/kg: 51x108/kg           D34/kg:30x106/kg      </a:t>
            </a:r>
            <a:r>
              <a:rPr lang="en-US" sz="2800" dirty="0" smtClean="0"/>
              <a:t>CD3/kg:1188x106/kg     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Half cells was infused</a:t>
            </a:r>
          </a:p>
          <a:p>
            <a:pPr algn="l" rtl="0"/>
            <a:r>
              <a:rPr lang="en-US" sz="2800" dirty="0" smtClean="0"/>
              <a:t>Day 0  SC  infusion        </a:t>
            </a:r>
            <a:r>
              <a:rPr lang="en-US" sz="2800" b="1" dirty="0" smtClean="0">
                <a:solidFill>
                  <a:srgbClr val="C00000"/>
                </a:solidFill>
              </a:rPr>
              <a:t>Engrafted  : Day+18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2200" b="1" dirty="0" smtClean="0">
                <a:solidFill>
                  <a:schemeClr val="tx1"/>
                </a:solidFill>
              </a:rPr>
              <a:t/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3100" b="1" dirty="0" smtClean="0">
                <a:solidFill>
                  <a:srgbClr val="C00000"/>
                </a:solidFill>
              </a:rPr>
              <a:t>Complication :Skin GVHD , Stage 3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Follow UP :On </a:t>
            </a:r>
            <a:r>
              <a:rPr lang="en-US" sz="2400" b="1" dirty="0" err="1" smtClean="0">
                <a:solidFill>
                  <a:schemeClr val="tx1"/>
                </a:solidFill>
              </a:rPr>
              <a:t>Cyclospurine</a:t>
            </a:r>
            <a:r>
              <a:rPr lang="en-US" sz="2400" b="1" dirty="0" smtClean="0">
                <a:solidFill>
                  <a:schemeClr val="tx1"/>
                </a:solidFill>
              </a:rPr>
              <a:t>  , NO GVHD  , </a:t>
            </a:r>
            <a:r>
              <a:rPr lang="en-US" sz="2400" b="1" dirty="0" err="1" smtClean="0">
                <a:solidFill>
                  <a:srgbClr val="C00000"/>
                </a:solidFill>
              </a:rPr>
              <a:t>Chimerism</a:t>
            </a:r>
            <a:r>
              <a:rPr lang="en-US" sz="2400" b="1" dirty="0" smtClean="0">
                <a:solidFill>
                  <a:srgbClr val="C00000"/>
                </a:solidFill>
              </a:rPr>
              <a:t> &gt; 95%, </a:t>
            </a:r>
            <a:r>
              <a:rPr lang="fa-IR" sz="2000" b="1" dirty="0" smtClean="0">
                <a:solidFill>
                  <a:srgbClr val="C00000"/>
                </a:solidFill>
              </a:rPr>
              <a:t/>
            </a:r>
            <a:br>
              <a:rPr lang="fa-IR" sz="2000" b="1" dirty="0" smtClean="0">
                <a:solidFill>
                  <a:srgbClr val="C00000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/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/>
              <a:t>,</a:t>
            </a:r>
            <a:endParaRPr lang="fa-IR" sz="22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IT\Desktop\sidero blastic anemia  PPT\IMG_47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13553" y="2386787"/>
            <a:ext cx="3987804" cy="3214710"/>
          </a:xfrm>
          <a:prstGeom prst="rect">
            <a:avLst/>
          </a:prstGeom>
          <a:noFill/>
        </p:spPr>
      </p:pic>
      <p:pic>
        <p:nvPicPr>
          <p:cNvPr id="6147" name="Picture 3" descr="C:\Users\IT\Desktop\sidero blastic anemia  PPT\IMG_4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06400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CASE 3</a:t>
            </a:r>
            <a:endParaRPr lang="fa-IR" sz="4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IT\Desktop\IMG_69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186508" cy="404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CASE 3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4829196"/>
          </a:xfrm>
        </p:spPr>
        <p:txBody>
          <a:bodyPr>
            <a:normAutofit/>
          </a:bodyPr>
          <a:lstStyle/>
          <a:p>
            <a:pPr algn="l" rtl="0"/>
            <a:r>
              <a:rPr lang="en-US" sz="1600" dirty="0" smtClean="0"/>
              <a:t> </a:t>
            </a:r>
            <a:r>
              <a:rPr lang="en-US" sz="2000" dirty="0" smtClean="0"/>
              <a:t>A 4 y old boy       parents : First cousin , Presentation -   severe pallor ,   2 mo old  age  </a:t>
            </a:r>
          </a:p>
          <a:p>
            <a:pPr algn="l" rtl="0"/>
            <a:r>
              <a:rPr lang="en-US" sz="2000" dirty="0" smtClean="0"/>
              <a:t>  Blood transfusion &amp; Iron </a:t>
            </a:r>
            <a:r>
              <a:rPr lang="en-US" sz="2000" dirty="0" err="1" smtClean="0"/>
              <a:t>chelator</a:t>
            </a:r>
            <a:r>
              <a:rPr lang="en-US" sz="2000" dirty="0" smtClean="0"/>
              <a:t> ( </a:t>
            </a:r>
            <a:r>
              <a:rPr lang="en-US" sz="2000" dirty="0" err="1" smtClean="0"/>
              <a:t>Ferritin</a:t>
            </a:r>
            <a:r>
              <a:rPr lang="en-US" sz="2000" dirty="0" smtClean="0"/>
              <a:t> &gt;2000)   in  </a:t>
            </a:r>
            <a:r>
              <a:rPr lang="en-US" sz="2000" b="1" dirty="0" smtClean="0">
                <a:solidFill>
                  <a:srgbClr val="C00000"/>
                </a:solidFill>
              </a:rPr>
              <a:t>Children Medical Center &amp; Shiraz </a:t>
            </a:r>
          </a:p>
          <a:p>
            <a:pPr algn="l" rtl="0"/>
            <a:r>
              <a:rPr lang="en-US" sz="2000" b="1" dirty="0" err="1" smtClean="0"/>
              <a:t>Hb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Elec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Hb</a:t>
            </a:r>
            <a:r>
              <a:rPr lang="en-US" sz="2000" b="1" dirty="0" smtClean="0"/>
              <a:t> A :97.6    HBA2: 2.4   at  2 months old,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2000" b="1" dirty="0" smtClean="0"/>
              <a:t>BMA  2 Times: 7 month ,Moderate </a:t>
            </a:r>
            <a:r>
              <a:rPr lang="en-US" sz="2000" b="1" dirty="0" err="1" smtClean="0"/>
              <a:t>Erythroied</a:t>
            </a:r>
            <a:r>
              <a:rPr lang="en-US" sz="2000" b="1" dirty="0" smtClean="0"/>
              <a:t> Hyper </a:t>
            </a:r>
            <a:r>
              <a:rPr lang="en-US" sz="2000" b="1" dirty="0" err="1" smtClean="0"/>
              <a:t>plasia</a:t>
            </a:r>
            <a:r>
              <a:rPr lang="en-US" sz="2000" b="1" dirty="0" smtClean="0"/>
              <a:t>  , </a:t>
            </a:r>
            <a:r>
              <a:rPr lang="en-US" sz="2000" b="1" u="sng" dirty="0" smtClean="0">
                <a:solidFill>
                  <a:srgbClr val="C00000"/>
                </a:solidFill>
              </a:rPr>
              <a:t>suggestive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sideroblastic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anemia</a:t>
            </a:r>
          </a:p>
          <a:p>
            <a:pPr algn="l" rtl="0"/>
            <a:r>
              <a:rPr lang="en-US" sz="2000" dirty="0" smtClean="0"/>
              <a:t>WBC: </a:t>
            </a:r>
            <a:r>
              <a:rPr lang="en-US" sz="2000" b="1" dirty="0" smtClean="0">
                <a:solidFill>
                  <a:srgbClr val="C00000"/>
                </a:solidFill>
              </a:rPr>
              <a:t>11000     Hb:8  </a:t>
            </a:r>
            <a:r>
              <a:rPr lang="en-US" sz="2000" dirty="0" smtClean="0"/>
              <a:t>    PLT:347000     </a:t>
            </a:r>
            <a:r>
              <a:rPr lang="en-US" sz="2000" b="1" dirty="0" smtClean="0">
                <a:solidFill>
                  <a:srgbClr val="C00000"/>
                </a:solidFill>
              </a:rPr>
              <a:t>MCV: 78       MCH: 27   </a:t>
            </a:r>
          </a:p>
          <a:p>
            <a:pPr algn="l" rtl="0"/>
            <a:r>
              <a:rPr lang="en-US" sz="2000" b="1" dirty="0" err="1" smtClean="0">
                <a:solidFill>
                  <a:srgbClr val="C00000"/>
                </a:solidFill>
              </a:rPr>
              <a:t>Retic</a:t>
            </a:r>
            <a:r>
              <a:rPr lang="en-US" sz="2000" b="1" dirty="0" smtClean="0">
                <a:solidFill>
                  <a:srgbClr val="C00000"/>
                </a:solidFill>
              </a:rPr>
              <a:t> : 0.1%        </a:t>
            </a:r>
            <a:r>
              <a:rPr lang="en-US" sz="2000" dirty="0" smtClean="0"/>
              <a:t>LDH: 424         </a:t>
            </a:r>
            <a:r>
              <a:rPr lang="en-US" sz="2000" dirty="0" err="1" smtClean="0"/>
              <a:t>Ferritin</a:t>
            </a:r>
            <a:r>
              <a:rPr lang="en-US" sz="2000" dirty="0" smtClean="0"/>
              <a:t> :  1685</a:t>
            </a:r>
            <a:r>
              <a:rPr lang="en-US" sz="2000" b="1" dirty="0" smtClean="0">
                <a:solidFill>
                  <a:srgbClr val="C00000"/>
                </a:solidFill>
              </a:rPr>
              <a:t>        </a:t>
            </a:r>
            <a:r>
              <a:rPr lang="en-US" sz="2000" dirty="0" smtClean="0"/>
              <a:t>Coombs: </a:t>
            </a:r>
            <a:r>
              <a:rPr lang="en-US" sz="2000" dirty="0" err="1" smtClean="0"/>
              <a:t>Neg</a:t>
            </a:r>
            <a:r>
              <a:rPr lang="en-US" sz="2000" dirty="0" smtClean="0"/>
              <a:t>  </a:t>
            </a:r>
          </a:p>
          <a:p>
            <a:pPr algn="l" rtl="0"/>
            <a:r>
              <a:rPr lang="en-US" sz="2000" dirty="0" smtClean="0"/>
              <a:t> Bil:0.6/0.2         </a:t>
            </a:r>
            <a:r>
              <a:rPr lang="en-US" sz="2000" b="1" dirty="0" smtClean="0"/>
              <a:t>SGOT/SGPT:155/160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l" rtl="0"/>
            <a:r>
              <a:rPr lang="en-US" sz="2000" b="1" dirty="0" err="1" smtClean="0"/>
              <a:t>Sono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Splenomegaly</a:t>
            </a:r>
            <a:endParaRPr lang="en-US" sz="2000" b="1" dirty="0" smtClean="0"/>
          </a:p>
          <a:p>
            <a:pPr algn="l" rtl="0"/>
            <a:r>
              <a:rPr lang="en-US" sz="2000" b="1" dirty="0" smtClean="0"/>
              <a:t> No response to B6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CASE 3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b="1" dirty="0" smtClean="0"/>
              <a:t>Complication Blood transfusion</a:t>
            </a:r>
          </a:p>
          <a:p>
            <a:pPr algn="l" rtl="0">
              <a:buFont typeface="Courier New" pitchFamily="49" charset="0"/>
              <a:buChar char="o"/>
            </a:pPr>
            <a:endParaRPr lang="en-US" sz="3200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3200" b="1" dirty="0" err="1" smtClean="0"/>
              <a:t>Ab</a:t>
            </a:r>
            <a:r>
              <a:rPr lang="en-US" sz="3200" b="1" dirty="0" smtClean="0"/>
              <a:t> screening  test (IDC)  </a:t>
            </a:r>
            <a:r>
              <a:rPr lang="en-US" sz="3200" b="1" dirty="0" smtClean="0">
                <a:solidFill>
                  <a:srgbClr val="C00000"/>
                </a:solidFill>
              </a:rPr>
              <a:t>K and E </a:t>
            </a:r>
            <a:r>
              <a:rPr lang="en-US" sz="3200" b="1" dirty="0" err="1" smtClean="0">
                <a:solidFill>
                  <a:srgbClr val="C00000"/>
                </a:solidFill>
              </a:rPr>
              <a:t>Positicve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.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200" b="1" dirty="0" smtClean="0"/>
              <a:t>Anti </a:t>
            </a:r>
            <a:r>
              <a:rPr lang="en-US" sz="3200" b="1" dirty="0" err="1" smtClean="0"/>
              <a:t>IgG</a:t>
            </a:r>
            <a:r>
              <a:rPr lang="en-US" sz="3200" b="1" dirty="0" smtClean="0"/>
              <a:t> C3d: pos  Anti </a:t>
            </a:r>
            <a:r>
              <a:rPr lang="en-US" sz="3200" b="1" dirty="0" err="1" smtClean="0"/>
              <a:t>IgG</a:t>
            </a:r>
            <a:endParaRPr lang="en-US" sz="3200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3200" b="1" u="sng" dirty="0" smtClean="0"/>
              <a:t>N </a:t>
            </a:r>
            <a:r>
              <a:rPr lang="en-US" sz="3200" b="1" u="sng" dirty="0" err="1" smtClean="0"/>
              <a:t>eg</a:t>
            </a:r>
            <a:r>
              <a:rPr lang="en-US" sz="3200" b="1" u="sng" dirty="0" smtClean="0"/>
              <a:t> K </a:t>
            </a:r>
            <a:r>
              <a:rPr lang="en-US" sz="3200" b="1" u="sng" dirty="0" err="1" smtClean="0"/>
              <a:t>neg</a:t>
            </a:r>
            <a:r>
              <a:rPr lang="en-US" sz="3200" b="1" u="sng" dirty="0" smtClean="0"/>
              <a:t> E </a:t>
            </a:r>
            <a:r>
              <a:rPr lang="en-US" sz="3200" b="1" u="sng" dirty="0" err="1" smtClean="0"/>
              <a:t>neg</a:t>
            </a:r>
            <a:r>
              <a:rPr lang="en-US" sz="3200" b="1" u="sng" dirty="0" smtClean="0"/>
              <a:t> </a:t>
            </a:r>
            <a:r>
              <a:rPr lang="en-US" sz="3200" b="1" dirty="0" smtClean="0"/>
              <a:t>Blood transfusion 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200" b="1" dirty="0" smtClean="0"/>
              <a:t> He </a:t>
            </a:r>
            <a:r>
              <a:rPr lang="en-US" sz="3200" b="1" dirty="0" err="1" smtClean="0"/>
              <a:t>recieved</a:t>
            </a:r>
            <a:r>
              <a:rPr lang="en-US" sz="3200" b="1" dirty="0" smtClean="0"/>
              <a:t>  IVIG , </a:t>
            </a:r>
            <a:r>
              <a:rPr lang="en-US" sz="3200" b="1" dirty="0" err="1" smtClean="0"/>
              <a:t>Corticosteroieds</a:t>
            </a:r>
            <a:r>
              <a:rPr lang="en-US" sz="3200" b="1" dirty="0" smtClean="0"/>
              <a:t>, 4 course of </a:t>
            </a:r>
            <a:r>
              <a:rPr lang="en-US" sz="3200" b="1" dirty="0" err="1" smtClean="0"/>
              <a:t>Rituximab</a:t>
            </a:r>
            <a:endParaRPr lang="en-US" sz="3200" b="1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57260"/>
          </a:xfrm>
        </p:spPr>
        <p:txBody>
          <a:bodyPr>
            <a:noAutofit/>
          </a:bodyPr>
          <a:lstStyle/>
          <a:p>
            <a:pPr rtl="0"/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Resolution of </a:t>
            </a:r>
            <a:r>
              <a:rPr lang="en-US" sz="1800" dirty="0" err="1" smtClean="0">
                <a:solidFill>
                  <a:schemeClr val="tx1"/>
                </a:solidFill>
              </a:rPr>
              <a:t>alloimmunization</a:t>
            </a:r>
            <a:r>
              <a:rPr lang="en-US" sz="1800" dirty="0" smtClean="0">
                <a:solidFill>
                  <a:schemeClr val="tx1"/>
                </a:solidFill>
              </a:rPr>
              <a:t> and refractory autoimmune hemolytic anemia in a multi-transfused beta-</a:t>
            </a:r>
            <a:r>
              <a:rPr lang="en-US" sz="1800" dirty="0" err="1" smtClean="0">
                <a:solidFill>
                  <a:schemeClr val="tx1"/>
                </a:solidFill>
              </a:rPr>
              <a:t>thalassemia</a:t>
            </a:r>
            <a:r>
              <a:rPr lang="en-US" sz="1800" dirty="0" smtClean="0">
                <a:solidFill>
                  <a:schemeClr val="tx1"/>
                </a:solidFill>
              </a:rPr>
              <a:t> major patient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Joseph Philip</a:t>
            </a:r>
            <a:r>
              <a:rPr lang="en-US" sz="2400" b="1" dirty="0" smtClean="0">
                <a:solidFill>
                  <a:schemeClr val="tx1"/>
                </a:solidFill>
              </a:rPr>
              <a:t> &amp;  </a:t>
            </a:r>
            <a:r>
              <a:rPr lang="en-US" sz="2400" b="1" dirty="0" err="1" smtClean="0">
                <a:solidFill>
                  <a:schemeClr val="tx1"/>
                </a:solidFill>
                <a:hlinkClick r:id="rId3"/>
              </a:rPr>
              <a:t>Neelesh</a:t>
            </a:r>
            <a:r>
              <a:rPr lang="en-US" sz="2400" b="1" dirty="0" smtClean="0">
                <a:solidFill>
                  <a:schemeClr val="tx1"/>
                </a:solidFill>
                <a:hlinkClick r:id="rId3"/>
              </a:rPr>
              <a:t> Jain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r>
              <a:rPr lang="fa-IR" sz="2400" b="1" dirty="0" smtClean="0">
                <a:solidFill>
                  <a:schemeClr val="tx1"/>
                </a:solidFill>
              </a:rPr>
              <a:t>  </a:t>
            </a:r>
            <a:r>
              <a:rPr lang="en-US" sz="2400" b="1" dirty="0" smtClean="0">
                <a:solidFill>
                  <a:schemeClr val="tx1"/>
                </a:solidFill>
              </a:rPr>
              <a:t>2014</a:t>
            </a:r>
            <a:r>
              <a:rPr lang="fa-IR" sz="2400" b="1" dirty="0" smtClean="0">
                <a:solidFill>
                  <a:schemeClr val="tx1"/>
                </a:solidFill>
              </a:rPr>
              <a:t> 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fa-IR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Complicated cases of </a:t>
            </a:r>
            <a:r>
              <a:rPr lang="en-US" b="1" dirty="0" err="1" smtClean="0"/>
              <a:t>thalassemia</a:t>
            </a:r>
            <a:r>
              <a:rPr lang="en-US" dirty="0" smtClean="0"/>
              <a:t>:  </a:t>
            </a:r>
            <a:r>
              <a:rPr lang="en-US" dirty="0" err="1" smtClean="0">
                <a:solidFill>
                  <a:srgbClr val="C00000"/>
                </a:solidFill>
              </a:rPr>
              <a:t>A</a:t>
            </a:r>
            <a:r>
              <a:rPr lang="en-US" b="1" dirty="0" err="1" smtClean="0">
                <a:solidFill>
                  <a:srgbClr val="C00000"/>
                </a:solidFill>
              </a:rPr>
              <a:t>lloimmunization</a:t>
            </a:r>
            <a:r>
              <a:rPr lang="en-US" b="1" dirty="0" smtClean="0"/>
              <a:t> along with </a:t>
            </a:r>
            <a:r>
              <a:rPr lang="en-US" b="1" dirty="0" smtClean="0">
                <a:solidFill>
                  <a:srgbClr val="C00000"/>
                </a:solidFill>
              </a:rPr>
              <a:t>refractory autoimmunization </a:t>
            </a:r>
            <a:r>
              <a:rPr lang="en-US" dirty="0" smtClean="0"/>
              <a:t>leading to AIHA, are very </a:t>
            </a:r>
            <a:r>
              <a:rPr lang="en-US" b="1" dirty="0" smtClean="0"/>
              <a:t>difficult to treat.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Corticosteroid</a:t>
            </a:r>
            <a:r>
              <a:rPr lang="en-US" dirty="0" smtClean="0"/>
              <a:t> drug therapy followed </a:t>
            </a:r>
            <a:r>
              <a:rPr lang="en-US" b="1" dirty="0" smtClean="0"/>
              <a:t>by </a:t>
            </a:r>
            <a:r>
              <a:rPr lang="en-US" b="1" dirty="0" err="1" smtClean="0"/>
              <a:t>IVIg</a:t>
            </a:r>
            <a:r>
              <a:rPr lang="en-US" b="1" dirty="0" smtClean="0"/>
              <a:t> and </a:t>
            </a:r>
            <a:r>
              <a:rPr lang="en-US" b="1" dirty="0" err="1" smtClean="0"/>
              <a:t>rituximab</a:t>
            </a:r>
            <a:r>
              <a:rPr lang="en-US" b="1" dirty="0" smtClean="0"/>
              <a:t> </a:t>
            </a:r>
            <a:r>
              <a:rPr lang="en-US" dirty="0" smtClean="0"/>
              <a:t>with the </a:t>
            </a:r>
            <a:r>
              <a:rPr lang="en-US" b="1" dirty="0" smtClean="0"/>
              <a:t>regular transfusion of extended red cell </a:t>
            </a:r>
            <a:r>
              <a:rPr lang="en-US" b="1" dirty="0" smtClean="0">
                <a:solidFill>
                  <a:srgbClr val="C00000"/>
                </a:solidFill>
              </a:rPr>
              <a:t>phenotype-matched blood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a very effective regimen for such patients.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This </a:t>
            </a:r>
            <a:r>
              <a:rPr lang="en-US" b="1" dirty="0" smtClean="0"/>
              <a:t>combined approach </a:t>
            </a:r>
            <a:r>
              <a:rPr lang="en-US" dirty="0" smtClean="0"/>
              <a:t>could be a </a:t>
            </a:r>
            <a:r>
              <a:rPr lang="en-US" b="1" dirty="0" smtClean="0"/>
              <a:t>good regimen </a:t>
            </a:r>
            <a:r>
              <a:rPr lang="en-US" dirty="0" smtClean="0"/>
              <a:t>for other complicated cases of </a:t>
            </a:r>
            <a:r>
              <a:rPr lang="en-US" b="1" dirty="0" smtClean="0">
                <a:solidFill>
                  <a:srgbClr val="C00000"/>
                </a:solidFill>
              </a:rPr>
              <a:t>Auto and/or </a:t>
            </a:r>
            <a:r>
              <a:rPr lang="en-US" b="1" dirty="0" err="1" smtClean="0">
                <a:solidFill>
                  <a:srgbClr val="C00000"/>
                </a:solidFill>
              </a:rPr>
              <a:t>Alloimmunization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also, who require regular periodic blood transfusions.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CASE 3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4829196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17/12/98  BMA; All  </a:t>
            </a:r>
            <a:r>
              <a:rPr lang="en-US" sz="2400" b="1" dirty="0" err="1" smtClean="0"/>
              <a:t>Hemto</a:t>
            </a:r>
            <a:r>
              <a:rPr lang="en-US" sz="2400" b="1" dirty="0" smtClean="0"/>
              <a:t> cells  are present with evidence of maturation , E: 25%,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u="sng" dirty="0" smtClean="0">
                <a:solidFill>
                  <a:srgbClr val="C00000"/>
                </a:solidFill>
              </a:rPr>
              <a:t>BMA , Staining for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Sideroblast</a:t>
            </a:r>
            <a:r>
              <a:rPr lang="en-US" sz="2400" b="1" u="sng" dirty="0" smtClean="0">
                <a:solidFill>
                  <a:srgbClr val="C00000"/>
                </a:solidFill>
              </a:rPr>
              <a:t> positive</a:t>
            </a:r>
            <a:endParaRPr lang="en-US" sz="2400" b="1" u="sng" dirty="0" smtClean="0"/>
          </a:p>
          <a:p>
            <a:pPr algn="l" rtl="0"/>
            <a:r>
              <a:rPr lang="en-US" sz="2400" b="1" u="sng" dirty="0" smtClean="0"/>
              <a:t> Plan : HSCT,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Age of HSCT  :3 . 9Y 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ECHO :60%   GFR:104</a:t>
            </a:r>
          </a:p>
          <a:p>
            <a:pPr algn="l" rtl="0"/>
            <a:endParaRPr lang="en-US" sz="3200" b="1" u="sng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3200" b="1" u="sng" dirty="0" err="1" smtClean="0">
                <a:solidFill>
                  <a:srgbClr val="C00000"/>
                </a:solidFill>
              </a:rPr>
              <a:t>Ferritin</a:t>
            </a:r>
            <a:r>
              <a:rPr lang="en-US" sz="3200" b="1" u="sng" dirty="0" smtClean="0">
                <a:solidFill>
                  <a:srgbClr val="C00000"/>
                </a:solidFill>
              </a:rPr>
              <a:t> :  3400 - 4500</a:t>
            </a:r>
            <a:r>
              <a:rPr lang="en-US" sz="3200" b="1" dirty="0" smtClean="0"/>
              <a:t>          LFT  :High </a:t>
            </a:r>
          </a:p>
          <a:p>
            <a:pPr algn="l" rtl="0"/>
            <a:r>
              <a:rPr lang="en-US" sz="2800" b="1" dirty="0" smtClean="0"/>
              <a:t>Evaluation  for Iron  over load :  Liver Biopsy ; </a:t>
            </a:r>
            <a:r>
              <a:rPr lang="en-US" sz="2800" b="1" dirty="0" err="1" smtClean="0"/>
              <a:t>Heptic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Hemosiderosis</a:t>
            </a:r>
            <a:r>
              <a:rPr lang="en-US" sz="2800" b="1" dirty="0" smtClean="0"/>
              <a:t> ( iron storage grade4+ ). no nodule formation ( Dr </a:t>
            </a:r>
            <a:r>
              <a:rPr lang="en-US" sz="2800" b="1" dirty="0" err="1" smtClean="0"/>
              <a:t>Nilipour</a:t>
            </a:r>
            <a:r>
              <a:rPr lang="en-US" sz="2800" b="1" dirty="0" smtClean="0"/>
              <a:t>)12/3/95</a:t>
            </a:r>
            <a:endParaRPr lang="fa-I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CASE 3</a:t>
            </a:r>
            <a:endParaRPr lang="fa-I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Admission In HSCT ward .</a:t>
            </a:r>
          </a:p>
          <a:p>
            <a:pPr algn="l" rtl="0"/>
            <a:r>
              <a:rPr lang="en-US" sz="2000" b="1" dirty="0" smtClean="0"/>
              <a:t>Chemo Condition:  BU ,CY + low dose ATG x 2 days</a:t>
            </a:r>
          </a:p>
          <a:p>
            <a:pPr algn="l" rtl="0"/>
            <a:r>
              <a:rPr lang="en-US" sz="2000" b="1" dirty="0" smtClean="0"/>
              <a:t> GVHD -P: </a:t>
            </a:r>
            <a:r>
              <a:rPr lang="en-US" sz="2000" b="1" dirty="0" err="1" smtClean="0"/>
              <a:t>Cyclos</a:t>
            </a:r>
            <a:r>
              <a:rPr lang="en-US" sz="2000" b="1" dirty="0" smtClean="0"/>
              <a:t> + MTX + Methyl </a:t>
            </a:r>
          </a:p>
          <a:p>
            <a:pPr algn="l" rtl="0"/>
            <a:r>
              <a:rPr lang="en-US" sz="2000" b="1" dirty="0" smtClean="0"/>
              <a:t>Day 0: Stem  cell infusion        Day +14 GCSF</a:t>
            </a:r>
          </a:p>
          <a:p>
            <a:pPr algn="l" rtl="0"/>
            <a:r>
              <a:rPr lang="en-US" sz="2000" b="1" dirty="0" smtClean="0"/>
              <a:t>DONOR: MSD , </a:t>
            </a:r>
            <a:r>
              <a:rPr lang="en-US" sz="2000" b="1" dirty="0" err="1" smtClean="0"/>
              <a:t>BM,Sister</a:t>
            </a:r>
            <a:r>
              <a:rPr lang="en-US" sz="2000" b="1" dirty="0" smtClean="0"/>
              <a:t>   Full match  ,9 years old      D&amp;R </a:t>
            </a:r>
            <a:r>
              <a:rPr lang="en-US" sz="2000" dirty="0" smtClean="0">
                <a:solidFill>
                  <a:srgbClr val="C00000"/>
                </a:solidFill>
              </a:rPr>
              <a:t>CMV ;pos    </a:t>
            </a:r>
            <a:r>
              <a:rPr lang="en-US" sz="2000" b="1" dirty="0" smtClean="0">
                <a:solidFill>
                  <a:srgbClr val="C00000"/>
                </a:solidFill>
              </a:rPr>
              <a:t> BG:AB pos         </a:t>
            </a:r>
            <a:r>
              <a:rPr lang="en-US" sz="2000" dirty="0" err="1" smtClean="0"/>
              <a:t>HBsAB</a:t>
            </a:r>
            <a:r>
              <a:rPr lang="en-US" sz="2000" dirty="0" smtClean="0"/>
              <a:t>: 84</a:t>
            </a: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000" b="1" dirty="0" err="1" smtClean="0">
                <a:solidFill>
                  <a:srgbClr val="C00000"/>
                </a:solidFill>
              </a:rPr>
              <a:t>reciep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en-US" sz="2000" b="1" dirty="0" smtClean="0"/>
              <a:t>BG A+</a:t>
            </a:r>
          </a:p>
          <a:p>
            <a:pPr algn="l" rtl="0"/>
            <a:r>
              <a:rPr lang="en-US" sz="2000" b="1" dirty="0" smtClean="0"/>
              <a:t>TNC/kg:3x108 /kg       CD34/KG: 2x106/kg                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Day + 16  </a:t>
            </a:r>
            <a:r>
              <a:rPr lang="en-US" sz="2000" b="1" dirty="0" err="1" smtClean="0">
                <a:solidFill>
                  <a:srgbClr val="C00000"/>
                </a:solidFill>
              </a:rPr>
              <a:t>Engarftment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2000" b="1" dirty="0" err="1" smtClean="0"/>
              <a:t>Chimerisnm</a:t>
            </a:r>
            <a:r>
              <a:rPr lang="en-US" sz="2000" b="1" dirty="0" smtClean="0"/>
              <a:t>: 90%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u="sng" dirty="0" smtClean="0">
                <a:solidFill>
                  <a:srgbClr val="C00000"/>
                </a:solidFill>
              </a:rPr>
              <a:t>SIZE</a:t>
            </a:r>
            <a:r>
              <a:rPr lang="fa-IR" b="1" dirty="0" smtClean="0">
                <a:solidFill>
                  <a:srgbClr val="C00000"/>
                </a:solidFill>
              </a:rPr>
              <a:t> in CLASSIFICATION OF ANEMA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IT\Desktop\anaemia-in-children-10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786741" cy="438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CASE 3</a:t>
            </a:r>
            <a:endParaRPr lang="fa-IR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033838" cy="45720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Complication 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CMV positive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Day +26)</a:t>
            </a:r>
          </a:p>
          <a:p>
            <a:pPr algn="l" rtl="0">
              <a:buFont typeface="Courier New" pitchFamily="49" charset="0"/>
              <a:buChar char="o"/>
            </a:pPr>
            <a:r>
              <a:rPr lang="fa-IR" b="1" dirty="0" smtClean="0">
                <a:solidFill>
                  <a:srgbClr val="C00000"/>
                </a:solidFill>
              </a:rPr>
              <a:t>PRES</a:t>
            </a:r>
            <a:endParaRPr lang="en-US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 High </a:t>
            </a:r>
            <a:r>
              <a:rPr lang="en-US" b="1" dirty="0" err="1" smtClean="0"/>
              <a:t>Ferritin</a:t>
            </a:r>
            <a:r>
              <a:rPr lang="en-US" b="1" dirty="0" smtClean="0"/>
              <a:t> level : </a:t>
            </a:r>
            <a:r>
              <a:rPr lang="en-US" b="1" dirty="0" err="1" smtClean="0"/>
              <a:t>Desferal</a:t>
            </a:r>
            <a:endParaRPr lang="en-US" b="1" dirty="0" smtClean="0"/>
          </a:p>
          <a:p>
            <a:pPr algn="l" rtl="0">
              <a:buFont typeface="Courier New" pitchFamily="49" charset="0"/>
              <a:buChar char="o"/>
            </a:pPr>
            <a:endParaRPr lang="en-US" sz="3200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3200" b="1" dirty="0" smtClean="0"/>
              <a:t> Now&gt; 3 years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Chimerism</a:t>
            </a:r>
            <a:r>
              <a:rPr lang="en-US" sz="3200" b="1" dirty="0" smtClean="0">
                <a:solidFill>
                  <a:srgbClr val="C00000"/>
                </a:solidFill>
              </a:rPr>
              <a:t>: 70%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200" b="1" dirty="0" err="1" smtClean="0">
                <a:solidFill>
                  <a:srgbClr val="C00000"/>
                </a:solidFill>
              </a:rPr>
              <a:t>Ferritin</a:t>
            </a:r>
            <a:r>
              <a:rPr lang="en-US" sz="3200" b="1" dirty="0" smtClean="0">
                <a:solidFill>
                  <a:srgbClr val="C00000"/>
                </a:solidFill>
              </a:rPr>
              <a:t> : 9/ 98 : 310</a:t>
            </a:r>
            <a:endParaRPr lang="fa-IR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IT\Desktop\IMG_69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45050" y="1785926"/>
            <a:ext cx="38862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85822"/>
          </a:xfrm>
        </p:spPr>
        <p:txBody>
          <a:bodyPr>
            <a:normAutofit fontScale="90000"/>
          </a:bodyPr>
          <a:lstStyle/>
          <a:p>
            <a:r>
              <a:rPr lang="fa-IR" sz="2200" dirty="0" smtClean="0">
                <a:solidFill>
                  <a:schemeClr val="tx1"/>
                </a:solidFill>
              </a:rPr>
              <a:t/>
            </a:r>
            <a:br>
              <a:rPr lang="fa-IR" sz="2200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>Iron Toxicity and </a:t>
            </a:r>
            <a:r>
              <a:rPr lang="en-US" sz="2700" b="1" dirty="0" err="1" smtClean="0">
                <a:solidFill>
                  <a:schemeClr val="tx1"/>
                </a:solidFill>
              </a:rPr>
              <a:t>Hemopoietic</a:t>
            </a:r>
            <a:r>
              <a:rPr lang="en-US" sz="2700" b="1" dirty="0" smtClean="0">
                <a:solidFill>
                  <a:schemeClr val="tx1"/>
                </a:solidFill>
              </a:rPr>
              <a:t> Cell Transplantation: Time to Change the Paradigm.</a:t>
            </a:r>
            <a:r>
              <a:rPr lang="en-US" sz="2700" b="1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hlinkClick r:id="rId2"/>
              </a:rPr>
              <a:t>Mediterr</a:t>
            </a:r>
            <a:r>
              <a:rPr lang="en-US" sz="2700" b="1" dirty="0" smtClean="0">
                <a:solidFill>
                  <a:schemeClr val="tx1"/>
                </a:solidFill>
                <a:hlinkClick r:id="rId2"/>
              </a:rPr>
              <a:t> J </a:t>
            </a:r>
            <a:r>
              <a:rPr lang="en-US" sz="2700" b="1" dirty="0" err="1" smtClean="0">
                <a:solidFill>
                  <a:schemeClr val="tx1"/>
                </a:solidFill>
                <a:hlinkClick r:id="rId2"/>
              </a:rPr>
              <a:t>Hematol</a:t>
            </a:r>
            <a:r>
              <a:rPr lang="en-US" sz="2700" b="1" dirty="0" smtClean="0">
                <a:solidFill>
                  <a:schemeClr val="tx1"/>
                </a:solidFill>
                <a:hlinkClick r:id="rId2"/>
              </a:rPr>
              <a:t> Infect Dis</a:t>
            </a:r>
            <a:r>
              <a:rPr lang="en-US" sz="2700" b="1" dirty="0" smtClean="0">
                <a:solidFill>
                  <a:schemeClr val="tx1"/>
                </a:solidFill>
              </a:rPr>
              <a:t>. 2019; 11(1). Italy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fa-IR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sz="4600" b="1" dirty="0" smtClean="0">
                <a:solidFill>
                  <a:srgbClr val="C00000"/>
                </a:solidFill>
              </a:rPr>
              <a:t>Iron over load </a:t>
            </a:r>
            <a:r>
              <a:rPr lang="en-US" sz="3800" b="1" dirty="0" smtClean="0"/>
              <a:t>:Reactive oxygen species (ROS)</a:t>
            </a:r>
          </a:p>
          <a:p>
            <a:pPr algn="l" rtl="0"/>
            <a:r>
              <a:rPr lang="en-US" b="1" dirty="0" smtClean="0"/>
              <a:t> </a:t>
            </a:r>
            <a:r>
              <a:rPr lang="en-US" sz="4000" b="1" dirty="0" smtClean="0"/>
              <a:t>Impair the stem cells </a:t>
            </a:r>
            <a:r>
              <a:rPr lang="en-US" sz="4000" b="1" dirty="0" err="1" smtClean="0"/>
              <a:t>clonality</a:t>
            </a:r>
            <a:r>
              <a:rPr lang="en-US" sz="4000" b="1" dirty="0" smtClean="0"/>
              <a:t> capacity, proliferation and maturation &amp; </a:t>
            </a:r>
            <a:r>
              <a:rPr lang="en-US" sz="4000" b="1" u="sng" dirty="0" smtClean="0"/>
              <a:t>Microenvironment</a:t>
            </a:r>
          </a:p>
          <a:p>
            <a:pPr algn="l" rtl="0"/>
            <a:r>
              <a:rPr lang="en-US" sz="4500" b="1" dirty="0" smtClean="0"/>
              <a:t>Important issue: Engraftment</a:t>
            </a:r>
          </a:p>
          <a:p>
            <a:pPr algn="l" rtl="0"/>
            <a:endParaRPr lang="en-US" sz="3400" b="1" dirty="0" smtClean="0"/>
          </a:p>
          <a:p>
            <a:pPr algn="l" rtl="0"/>
            <a:r>
              <a:rPr lang="en-US" sz="3400" b="1" dirty="0" err="1" smtClean="0"/>
              <a:t>Phlebotomy:Start</a:t>
            </a:r>
            <a:r>
              <a:rPr lang="en-US" sz="3400" b="1" dirty="0" smtClean="0"/>
              <a:t> once Engraftment is sustained </a:t>
            </a:r>
            <a:r>
              <a:rPr lang="en-US" sz="3400" dirty="0" smtClean="0"/>
              <a:t>&amp;  </a:t>
            </a:r>
            <a:r>
              <a:rPr lang="en-US" sz="3400" b="1" dirty="0" smtClean="0">
                <a:solidFill>
                  <a:srgbClr val="C00000"/>
                </a:solidFill>
              </a:rPr>
              <a:t>preferably after immunosuppressive therapy ending</a:t>
            </a:r>
          </a:p>
          <a:p>
            <a:pPr algn="l" rtl="0"/>
            <a:r>
              <a:rPr lang="en-US" sz="3400" b="1" dirty="0" err="1" smtClean="0"/>
              <a:t>Deferasirox</a:t>
            </a:r>
            <a:r>
              <a:rPr lang="en-US" sz="3400" b="1" dirty="0" smtClean="0"/>
              <a:t> : </a:t>
            </a:r>
            <a:r>
              <a:rPr lang="en-US" sz="3400" dirty="0" smtClean="0"/>
              <a:t>6 months post-transplanted :</a:t>
            </a:r>
            <a:r>
              <a:rPr lang="en-US" sz="3400" dirty="0" err="1" smtClean="0"/>
              <a:t>Deferasirox</a:t>
            </a:r>
            <a:r>
              <a:rPr lang="en-US" sz="3400" dirty="0" smtClean="0"/>
              <a:t> at a starting dose of </a:t>
            </a:r>
            <a:r>
              <a:rPr lang="en-US" sz="3400" b="1" dirty="0" smtClean="0"/>
              <a:t>10 mg/kg/day for 52 weeks </a:t>
            </a:r>
            <a:r>
              <a:rPr lang="en-US" sz="3400" dirty="0" smtClean="0"/>
              <a:t>or until serum </a:t>
            </a:r>
            <a:r>
              <a:rPr lang="en-US" sz="3400" b="1" dirty="0" err="1" smtClean="0"/>
              <a:t>ferritin</a:t>
            </a:r>
            <a:r>
              <a:rPr lang="en-US" sz="3400" b="1" dirty="0" smtClean="0"/>
              <a:t> &lt; than 400 </a:t>
            </a:r>
            <a:r>
              <a:rPr lang="en-US" sz="3400" b="1" dirty="0" err="1" smtClean="0"/>
              <a:t>ng</a:t>
            </a:r>
            <a:r>
              <a:rPr lang="en-US" sz="3400" b="1" dirty="0" smtClean="0"/>
              <a:t>/</a:t>
            </a:r>
            <a:r>
              <a:rPr lang="en-US" sz="3400" b="1" dirty="0" err="1" smtClean="0"/>
              <a:t>mL</a:t>
            </a:r>
            <a:r>
              <a:rPr lang="en-US" sz="3400" b="1" dirty="0" smtClean="0"/>
              <a:t>      </a:t>
            </a:r>
            <a:r>
              <a:rPr lang="en-US" sz="3400" dirty="0" smtClean="0"/>
              <a:t>on 2 consecutive occasions</a:t>
            </a:r>
          </a:p>
          <a:p>
            <a:pPr algn="l" rtl="0"/>
            <a:r>
              <a:rPr lang="en-US" sz="3400" dirty="0" smtClean="0"/>
              <a:t> </a:t>
            </a:r>
            <a:r>
              <a:rPr lang="en-US" sz="3400" b="1" dirty="0" smtClean="0"/>
              <a:t>Both; same effect  in trials ???</a:t>
            </a:r>
            <a:endParaRPr lang="fa-IR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Reduced-toxicity ALLO-HSCT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 in CSA.  </a:t>
            </a:r>
            <a:r>
              <a:rPr lang="en-US" sz="2400" b="1" dirty="0" smtClean="0">
                <a:solidFill>
                  <a:srgbClr val="C00000"/>
                </a:solidFill>
              </a:rPr>
              <a:t>Min </a:t>
            </a:r>
            <a:r>
              <a:rPr lang="en-US" sz="2400" b="1" dirty="0" err="1" smtClean="0">
                <a:solidFill>
                  <a:srgbClr val="C00000"/>
                </a:solidFill>
              </a:rPr>
              <a:t>Hee</a:t>
            </a:r>
            <a:r>
              <a:rPr lang="en-US" sz="2400" b="1" dirty="0" smtClean="0">
                <a:solidFill>
                  <a:srgbClr val="C00000"/>
                </a:solidFill>
              </a:rPr>
              <a:t> Kim</a:t>
            </a:r>
            <a:r>
              <a:rPr lang="fa-IR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9600" b="1" dirty="0" err="1" smtClean="0"/>
              <a:t>Nonsyndromic</a:t>
            </a:r>
            <a:r>
              <a:rPr lang="en-US" sz="9600" b="1" dirty="0" smtClean="0"/>
              <a:t> types CSA: </a:t>
            </a:r>
          </a:p>
          <a:p>
            <a:pPr algn="l" rtl="0"/>
            <a:r>
              <a:rPr lang="en-US" sz="9600" b="1" dirty="0" smtClean="0"/>
              <a:t>4 years old</a:t>
            </a:r>
            <a:r>
              <a:rPr lang="en-US" sz="9600" dirty="0" smtClean="0"/>
              <a:t>  girl , severe  anemia , 2 mo , Transfusion dependence, ALLO HSCT </a:t>
            </a:r>
          </a:p>
          <a:p>
            <a:pPr algn="l" rtl="0"/>
            <a:r>
              <a:rPr lang="en-US" sz="9600" b="1" dirty="0" smtClean="0"/>
              <a:t> </a:t>
            </a:r>
            <a:r>
              <a:rPr lang="en-US" sz="9600" dirty="0" smtClean="0"/>
              <a:t>Novel molecular defect in </a:t>
            </a:r>
            <a:r>
              <a:rPr lang="en-US" sz="9600" b="1" dirty="0" smtClean="0"/>
              <a:t>mitochondrial transporter </a:t>
            </a:r>
            <a:r>
              <a:rPr lang="en-US" sz="9600" b="1" dirty="0" smtClean="0">
                <a:solidFill>
                  <a:srgbClr val="C00000"/>
                </a:solidFill>
              </a:rPr>
              <a:t>SLC25A38</a:t>
            </a:r>
          </a:p>
          <a:p>
            <a:pPr algn="l" rtl="0"/>
            <a:r>
              <a:rPr lang="en-US" sz="9600" dirty="0" smtClean="0"/>
              <a:t>,  Modified </a:t>
            </a:r>
            <a:r>
              <a:rPr lang="en-US" sz="9600" b="1" dirty="0" smtClean="0"/>
              <a:t>reduced-intensity conditioning </a:t>
            </a:r>
            <a:r>
              <a:rPr lang="en-US" sz="9600" b="1" dirty="0" err="1" smtClean="0"/>
              <a:t>regimen:</a:t>
            </a:r>
            <a:r>
              <a:rPr lang="en-US" sz="9600" dirty="0" err="1" smtClean="0"/>
              <a:t>BU</a:t>
            </a:r>
            <a:r>
              <a:rPr lang="en-US" sz="9600" dirty="0" smtClean="0"/>
              <a:t>, FLU, </a:t>
            </a:r>
            <a:r>
              <a:rPr lang="en-US" sz="9600" dirty="0" err="1" smtClean="0"/>
              <a:t>Alemtuzumab</a:t>
            </a:r>
            <a:r>
              <a:rPr lang="en-US" sz="9600" dirty="0" smtClean="0"/>
              <a:t> (GVHD)</a:t>
            </a:r>
          </a:p>
          <a:p>
            <a:pPr algn="l" rtl="0"/>
            <a:r>
              <a:rPr lang="en-US" sz="9600" dirty="0" smtClean="0"/>
              <a:t>prophylaxis :MTX  + </a:t>
            </a:r>
            <a:r>
              <a:rPr lang="en-US" sz="9600" dirty="0" err="1" smtClean="0"/>
              <a:t>Tacrolimus</a:t>
            </a:r>
            <a:endParaRPr lang="en-US" sz="9600" dirty="0" smtClean="0"/>
          </a:p>
          <a:p>
            <a:pPr algn="l" rtl="0"/>
            <a:r>
              <a:rPr lang="en-US" sz="9600" b="1" dirty="0" smtClean="0"/>
              <a:t> Iron Overload:  Serial </a:t>
            </a:r>
            <a:r>
              <a:rPr lang="en-US" sz="9600" b="1" dirty="0" smtClean="0">
                <a:solidFill>
                  <a:srgbClr val="C00000"/>
                </a:solidFill>
              </a:rPr>
              <a:t>phlebotomy</a:t>
            </a:r>
            <a:r>
              <a:rPr lang="en-US" sz="9600" b="1" dirty="0" smtClean="0"/>
              <a:t> at 1 year post-transplant</a:t>
            </a:r>
          </a:p>
          <a:p>
            <a:pPr algn="l" rtl="0"/>
            <a:r>
              <a:rPr lang="en-US" sz="9600" dirty="0" smtClean="0"/>
              <a:t>Healthy 5 years post transplant.</a:t>
            </a:r>
          </a:p>
          <a:p>
            <a:pPr rtl="0"/>
            <a:endParaRPr lang="en-US" sz="7200" b="1" dirty="0" smtClean="0"/>
          </a:p>
          <a:p>
            <a:pPr rtl="0"/>
            <a:r>
              <a:rPr lang="en-US" sz="7200" b="1" dirty="0" err="1" smtClean="0"/>
              <a:t>Clin</a:t>
            </a:r>
            <a:r>
              <a:rPr lang="en-US" sz="7200" b="1" dirty="0" smtClean="0"/>
              <a:t> Case Rep. </a:t>
            </a:r>
            <a:r>
              <a:rPr lang="en-US" sz="7200" b="1" dirty="0" smtClean="0">
                <a:solidFill>
                  <a:srgbClr val="C00000"/>
                </a:solidFill>
              </a:rPr>
              <a:t>2018</a:t>
            </a:r>
            <a:r>
              <a:rPr lang="en-US" sz="7200" b="1" dirty="0" smtClean="0"/>
              <a:t>;6:1841–1844.</a:t>
            </a:r>
            <a:r>
              <a:rPr lang="fa-IR" sz="7200" b="1" dirty="0" smtClean="0"/>
              <a:t>.</a:t>
            </a:r>
            <a:r>
              <a:rPr lang="en-US" sz="7200" b="1" dirty="0" smtClean="0"/>
              <a:t>2018.USA</a:t>
            </a:r>
          </a:p>
          <a:p>
            <a:pPr rtl="0">
              <a:buNone/>
            </a:pPr>
            <a:r>
              <a:rPr lang="en-US" sz="7200" b="1" dirty="0" err="1" smtClean="0">
                <a:solidFill>
                  <a:srgbClr val="C00000"/>
                </a:solidFill>
              </a:rPr>
              <a:t>Biol</a:t>
            </a:r>
            <a:r>
              <a:rPr lang="en-US" sz="7200" b="1" dirty="0" smtClean="0">
                <a:solidFill>
                  <a:srgbClr val="C00000"/>
                </a:solidFill>
              </a:rPr>
              <a:t> Blood Marrow Transplant 22 (2016</a:t>
            </a:r>
            <a:r>
              <a:rPr lang="en-US" sz="4200" b="1" dirty="0" smtClean="0">
                <a:solidFill>
                  <a:srgbClr val="C00000"/>
                </a:solidFill>
              </a:rPr>
              <a:t>)</a:t>
            </a:r>
            <a:endParaRPr lang="fa-IR" sz="4200" b="1" dirty="0" smtClean="0">
              <a:solidFill>
                <a:srgbClr val="C00000"/>
              </a:solidFill>
            </a:endParaRPr>
          </a:p>
          <a:p>
            <a:pPr rtl="0">
              <a:buNone/>
            </a:pPr>
            <a:endParaRPr lang="fa-IR" sz="4200" dirty="0"/>
          </a:p>
        </p:txBody>
      </p:sp>
      <p:pic>
        <p:nvPicPr>
          <p:cNvPr id="4" name="Picture 2" descr="C:\Users\IT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442915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Congenital </a:t>
            </a:r>
            <a:r>
              <a:rPr lang="en-US" sz="2400" b="1" dirty="0" err="1" smtClean="0">
                <a:solidFill>
                  <a:schemeClr val="tx1"/>
                </a:solidFill>
              </a:rPr>
              <a:t>sideroblastic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anaemia</a:t>
            </a:r>
            <a:r>
              <a:rPr lang="en-US" sz="2400" b="1" dirty="0" smtClean="0">
                <a:solidFill>
                  <a:schemeClr val="tx1"/>
                </a:solidFill>
              </a:rPr>
              <a:t> successfully treated using ALLO </a:t>
            </a:r>
            <a:r>
              <a:rPr lang="en-US" sz="2400" b="1" dirty="0" err="1" smtClean="0">
                <a:solidFill>
                  <a:schemeClr val="tx1"/>
                </a:solidFill>
              </a:rPr>
              <a:t>hSCT</a:t>
            </a:r>
            <a:r>
              <a:rPr lang="en-US" sz="2400" b="1" dirty="0" smtClean="0">
                <a:solidFill>
                  <a:schemeClr val="tx1"/>
                </a:solidFill>
              </a:rPr>
              <a:t> .</a:t>
            </a:r>
            <a:r>
              <a:rPr lang="en-US" sz="2400" b="1" dirty="0" err="1" smtClean="0">
                <a:solidFill>
                  <a:schemeClr val="tx1"/>
                </a:solidFill>
              </a:rPr>
              <a:t>Mouhab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Ayas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20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en-US" sz="1200" dirty="0" smtClean="0"/>
          </a:p>
          <a:p>
            <a:pPr algn="l" rtl="0"/>
            <a:r>
              <a:rPr lang="en-US" sz="9600" b="1" dirty="0" smtClean="0">
                <a:solidFill>
                  <a:srgbClr val="C00000"/>
                </a:solidFill>
              </a:rPr>
              <a:t>3 children with CSA </a:t>
            </a:r>
          </a:p>
          <a:p>
            <a:pPr algn="l" rtl="0"/>
            <a:r>
              <a:rPr lang="en-US" sz="8000" b="1" dirty="0" smtClean="0">
                <a:solidFill>
                  <a:srgbClr val="C00000"/>
                </a:solidFill>
              </a:rPr>
              <a:t>All: </a:t>
            </a:r>
            <a:r>
              <a:rPr lang="en-US" sz="8000" b="1" dirty="0" err="1" smtClean="0">
                <a:solidFill>
                  <a:srgbClr val="C00000"/>
                </a:solidFill>
              </a:rPr>
              <a:t>Hepatosplenomegaly</a:t>
            </a:r>
            <a:endParaRPr lang="en-US" sz="8000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8000" dirty="0" smtClean="0"/>
              <a:t>No response   to trial of </a:t>
            </a:r>
            <a:r>
              <a:rPr lang="en-US" sz="8000" b="1" dirty="0" smtClean="0"/>
              <a:t>high dose pyridoxine</a:t>
            </a:r>
          </a:p>
          <a:p>
            <a:pPr algn="l" rtl="0"/>
            <a:r>
              <a:rPr lang="en-US" sz="9600" b="1" dirty="0" smtClean="0"/>
              <a:t>Blood transfusion dependent </a:t>
            </a:r>
          </a:p>
          <a:p>
            <a:pPr algn="l" rtl="0"/>
            <a:r>
              <a:rPr lang="en-US" sz="9600" dirty="0" smtClean="0"/>
              <a:t>Serum </a:t>
            </a:r>
            <a:r>
              <a:rPr lang="en-US" sz="9600" dirty="0" err="1" smtClean="0"/>
              <a:t>ferritin</a:t>
            </a:r>
            <a:r>
              <a:rPr lang="en-US" sz="9600" dirty="0" smtClean="0"/>
              <a:t> levels prior to SCT ; 856, 209 and 2047 mg/l</a:t>
            </a:r>
          </a:p>
          <a:p>
            <a:pPr algn="l" rtl="0"/>
            <a:r>
              <a:rPr lang="en-US" sz="9600" b="1" dirty="0" smtClean="0">
                <a:solidFill>
                  <a:srgbClr val="00B050"/>
                </a:solidFill>
              </a:rPr>
              <a:t>No liver biopsies were done</a:t>
            </a:r>
          </a:p>
          <a:p>
            <a:pPr algn="l" rtl="0"/>
            <a:r>
              <a:rPr lang="en-US" sz="9600" b="1" dirty="0" smtClean="0">
                <a:solidFill>
                  <a:srgbClr val="C00000"/>
                </a:solidFill>
              </a:rPr>
              <a:t>Ages at SCT , MSD   , BM  at 1, 2 and 8 years. </a:t>
            </a:r>
          </a:p>
          <a:p>
            <a:pPr algn="l" rtl="0"/>
            <a:r>
              <a:rPr lang="en-US" sz="9600" dirty="0" smtClean="0"/>
              <a:t>Conditioning : CPM +Bu  +(ATG)</a:t>
            </a:r>
          </a:p>
          <a:p>
            <a:pPr algn="l" rtl="0"/>
            <a:r>
              <a:rPr lang="en-US" sz="9600" dirty="0" smtClean="0"/>
              <a:t>GVHD : </a:t>
            </a:r>
            <a:r>
              <a:rPr lang="en-US" sz="9600" dirty="0" err="1" smtClean="0"/>
              <a:t>Cyclosporin</a:t>
            </a:r>
            <a:r>
              <a:rPr lang="en-US" sz="9600" dirty="0" smtClean="0"/>
              <a:t> A &amp; MTX </a:t>
            </a:r>
          </a:p>
          <a:p>
            <a:pPr algn="l" rtl="0"/>
            <a:r>
              <a:rPr lang="en-US" sz="9600" dirty="0" smtClean="0"/>
              <a:t> </a:t>
            </a:r>
            <a:r>
              <a:rPr lang="en-US" sz="9600" b="1" dirty="0" smtClean="0"/>
              <a:t>Engrafted, alive &amp;  transfusion independent</a:t>
            </a:r>
          </a:p>
          <a:p>
            <a:pPr rtl="0">
              <a:buNone/>
            </a:pPr>
            <a:r>
              <a:rPr lang="en-US" sz="7200" dirty="0" smtClean="0"/>
              <a:t>British Journal of </a:t>
            </a:r>
            <a:r>
              <a:rPr lang="en-US" sz="7200" dirty="0" err="1" smtClean="0"/>
              <a:t>Haematology</a:t>
            </a:r>
            <a:r>
              <a:rPr lang="en-US" sz="7200" dirty="0" smtClean="0"/>
              <a:t>, </a:t>
            </a:r>
            <a:r>
              <a:rPr lang="en-US" sz="7200" b="1" dirty="0" smtClean="0"/>
              <a:t>2001</a:t>
            </a:r>
            <a:r>
              <a:rPr lang="en-US" sz="7200" dirty="0" smtClean="0"/>
              <a:t>, 113, 938±939</a:t>
            </a:r>
          </a:p>
          <a:p>
            <a:pPr algn="l" rtl="0"/>
            <a:endParaRPr lang="en-US" sz="9600" dirty="0" smtClean="0"/>
          </a:p>
          <a:p>
            <a:pPr algn="l" rtl="0"/>
            <a:endParaRPr lang="en-US" sz="9600" dirty="0" smtClean="0"/>
          </a:p>
          <a:p>
            <a:pPr algn="l" rtl="0"/>
            <a:endParaRPr lang="en-US" sz="3400" dirty="0" smtClean="0"/>
          </a:p>
          <a:p>
            <a:pPr algn="l" rtl="0"/>
            <a:endParaRPr lang="en-US" sz="3400" dirty="0" smtClean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 smtClean="0"/>
          </a:p>
          <a:p>
            <a:pPr algn="l" rtl="0"/>
            <a:endParaRPr lang="en-US" sz="1200" dirty="0" smtClean="0"/>
          </a:p>
          <a:p>
            <a:pPr rtl="0">
              <a:buNone/>
            </a:pPr>
            <a:r>
              <a:rPr lang="en-US" sz="1400" b="1" dirty="0" smtClean="0"/>
              <a:t>British Journal of </a:t>
            </a:r>
            <a:r>
              <a:rPr lang="en-US" sz="1400" b="1" dirty="0" err="1" smtClean="0"/>
              <a:t>Haematology</a:t>
            </a:r>
            <a:r>
              <a:rPr lang="en-US" sz="1400" b="1" dirty="0" smtClean="0"/>
              <a:t>, 2001, 113, 938±939</a:t>
            </a:r>
            <a:endParaRPr lang="fa-IR" sz="1400" b="1" dirty="0" smtClean="0"/>
          </a:p>
          <a:p>
            <a:endParaRPr lang="fa-IR" sz="1200" dirty="0" smtClean="0"/>
          </a:p>
          <a:p>
            <a:endParaRPr lang="fa-IR" sz="1200" dirty="0" smtClean="0"/>
          </a:p>
          <a:p>
            <a:endParaRPr lang="fa-IR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fa-I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HSCT in Congenital </a:t>
            </a:r>
            <a:r>
              <a:rPr lang="en-US" sz="3600" b="1" dirty="0" err="1" smtClean="0">
                <a:solidFill>
                  <a:srgbClr val="C00000"/>
                </a:solidFill>
              </a:rPr>
              <a:t>Siderobalstic</a:t>
            </a:r>
            <a:r>
              <a:rPr lang="en-US" sz="3600" b="1" dirty="0" smtClean="0">
                <a:solidFill>
                  <a:srgbClr val="C00000"/>
                </a:solidFill>
              </a:rPr>
              <a:t> Anemia</a:t>
            </a:r>
            <a:endParaRPr lang="fa-IR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 smtClean="0"/>
              <a:t>Mutations in genes involved in </a:t>
            </a:r>
            <a:r>
              <a:rPr lang="en-US" b="1" dirty="0" err="1" smtClean="0"/>
              <a:t>heme</a:t>
            </a:r>
            <a:r>
              <a:rPr lang="en-US" b="1" dirty="0" smtClean="0"/>
              <a:t> biosynthesis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Among  , 6 patients - CSA </a:t>
            </a:r>
            <a:r>
              <a:rPr lang="en-US" dirty="0" smtClean="0"/>
              <a:t>of undefined cause who were treated with HSCT, </a:t>
            </a:r>
          </a:p>
          <a:p>
            <a:pPr algn="l" rtl="0"/>
            <a:r>
              <a:rPr lang="en-US" dirty="0" smtClean="0"/>
              <a:t>5  received MA conditioning with Bu-Cy +/− (ATG)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1 patient,  with </a:t>
            </a:r>
            <a:r>
              <a:rPr lang="en-US" dirty="0" err="1" smtClean="0"/>
              <a:t>comorbidities</a:t>
            </a:r>
            <a:r>
              <a:rPr lang="en-US" dirty="0" smtClean="0"/>
              <a:t> ; conditioning  : FLU  low‐dose TBI , &amp; ATG. </a:t>
            </a:r>
          </a:p>
          <a:p>
            <a:pPr algn="l" rtl="0"/>
            <a:r>
              <a:rPr lang="en-US" dirty="0" smtClean="0"/>
              <a:t> Despite full engraftment, he succumbed to </a:t>
            </a:r>
            <a:r>
              <a:rPr lang="en-US" b="1" dirty="0" smtClean="0"/>
              <a:t>GVHD and prior iron overload on day +190.</a:t>
            </a:r>
          </a:p>
          <a:p>
            <a:pPr algn="l" rtl="0"/>
            <a:endParaRPr lang="en-US" b="1" dirty="0" smtClean="0"/>
          </a:p>
          <a:p>
            <a:pPr rtl="0">
              <a:buNone/>
            </a:pPr>
            <a:endParaRPr lang="en-US" b="1" dirty="0" smtClean="0"/>
          </a:p>
          <a:p>
            <a:pPr rtl="0">
              <a:buNone/>
            </a:pPr>
            <a:r>
              <a:rPr lang="en-US" dirty="0" err="1" smtClean="0"/>
              <a:t>Biol</a:t>
            </a:r>
            <a:r>
              <a:rPr lang="en-US" dirty="0" smtClean="0"/>
              <a:t> Blood Marrow Transplant 22 (2016)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Nonmyeloablative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allogeneic</a:t>
            </a:r>
            <a:r>
              <a:rPr lang="en-US" sz="2400" b="1" dirty="0" smtClean="0">
                <a:solidFill>
                  <a:schemeClr val="tx1"/>
                </a:solidFill>
              </a:rPr>
              <a:t> HSCT for congenital </a:t>
            </a:r>
            <a:r>
              <a:rPr lang="en-US" sz="2400" b="1" dirty="0" err="1" smtClean="0">
                <a:solidFill>
                  <a:schemeClr val="tx1"/>
                </a:solidFill>
              </a:rPr>
              <a:t>sideroblastic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anemia.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fa-IR" sz="2400" b="1" dirty="0" smtClean="0">
                <a:solidFill>
                  <a:schemeClr val="tx1"/>
                </a:solidFill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</a:rPr>
              <a:t>2003. USA. BC Medeiros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u="sng" dirty="0" smtClean="0"/>
              <a:t>Non </a:t>
            </a:r>
            <a:r>
              <a:rPr lang="en-US" u="sng" dirty="0" err="1" smtClean="0"/>
              <a:t>Myeloablative</a:t>
            </a:r>
            <a:r>
              <a:rPr lang="en-US" u="sng" dirty="0" smtClean="0"/>
              <a:t> </a:t>
            </a:r>
            <a:r>
              <a:rPr lang="en-US" u="sng" dirty="0" err="1" smtClean="0"/>
              <a:t>Allogeneic</a:t>
            </a:r>
            <a:r>
              <a:rPr lang="en-US" u="sng" dirty="0" smtClean="0"/>
              <a:t> </a:t>
            </a:r>
            <a:r>
              <a:rPr lang="en-US" dirty="0" smtClean="0"/>
              <a:t>HSCT : </a:t>
            </a:r>
            <a:r>
              <a:rPr lang="en-US" b="1" dirty="0" smtClean="0"/>
              <a:t>22 years old  </a:t>
            </a:r>
          </a:p>
          <a:p>
            <a:pPr algn="l" rtl="0"/>
            <a:r>
              <a:rPr lang="en-US" b="1" dirty="0" err="1" smtClean="0"/>
              <a:t>Allo</a:t>
            </a:r>
            <a:r>
              <a:rPr lang="en-US" b="1" dirty="0" smtClean="0"/>
              <a:t>-grafting</a:t>
            </a:r>
          </a:p>
          <a:p>
            <a:pPr algn="l" rtl="0"/>
            <a:r>
              <a:rPr lang="en-US" b="1" dirty="0" smtClean="0"/>
              <a:t>Complete donor </a:t>
            </a:r>
            <a:r>
              <a:rPr lang="en-US" b="1" dirty="0" err="1" smtClean="0"/>
              <a:t>chimerism</a:t>
            </a:r>
            <a:r>
              <a:rPr lang="en-US" b="1" dirty="0" smtClean="0"/>
              <a:t> </a:t>
            </a:r>
            <a:r>
              <a:rPr lang="en-US" dirty="0" smtClean="0"/>
              <a:t>was observed day +131.</a:t>
            </a:r>
          </a:p>
          <a:p>
            <a:pPr algn="l" rtl="0"/>
            <a:r>
              <a:rPr lang="en-US" dirty="0" smtClean="0"/>
              <a:t> Early after transplant, transfusion independent</a:t>
            </a:r>
          </a:p>
          <a:p>
            <a:pPr algn="l" rtl="0"/>
            <a:r>
              <a:rPr lang="en-US" dirty="0" smtClean="0"/>
              <a:t>  </a:t>
            </a:r>
            <a:r>
              <a:rPr lang="en-US" b="1" dirty="0" smtClean="0"/>
              <a:t>iron </a:t>
            </a:r>
            <a:r>
              <a:rPr lang="en-US" b="1" dirty="0" err="1" smtClean="0"/>
              <a:t>chelation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C00000"/>
                </a:solidFill>
              </a:rPr>
              <a:t>phlebotomy</a:t>
            </a:r>
          </a:p>
          <a:p>
            <a:pPr algn="l" rtl="0"/>
            <a:r>
              <a:rPr lang="en-US" dirty="0" smtClean="0"/>
              <a:t> </a:t>
            </a:r>
            <a:r>
              <a:rPr lang="en-US" sz="3200" b="1" dirty="0" smtClean="0"/>
              <a:t>On day +190: Death</a:t>
            </a:r>
            <a:endParaRPr lang="fa-I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Free Radical Biology and Medicine 133 (2019) 179–185 </a:t>
            </a:r>
            <a:r>
              <a:rPr lang="fa-IR" sz="2400" b="1" dirty="0" smtClean="0"/>
              <a:t/>
            </a:r>
            <a:br>
              <a:rPr lang="fa-IR" sz="2400" b="1" dirty="0" smtClean="0"/>
            </a:br>
            <a:r>
              <a:rPr lang="en-US" sz="2400" b="1" dirty="0" err="1" smtClean="0">
                <a:solidFill>
                  <a:srgbClr val="C00000"/>
                </a:solidFill>
              </a:rPr>
              <a:t>Pathophysiology</a:t>
            </a:r>
            <a:r>
              <a:rPr lang="en-US" sz="2400" b="1" dirty="0" smtClean="0">
                <a:solidFill>
                  <a:srgbClr val="C00000"/>
                </a:solidFill>
              </a:rPr>
              <a:t>-HSCT</a:t>
            </a:r>
            <a:endParaRPr lang="fa-IR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  </a:t>
            </a:r>
            <a:r>
              <a:rPr lang="en-US" sz="4400" b="1" dirty="0" smtClean="0"/>
              <a:t>Gene  Mutations  , </a:t>
            </a:r>
            <a:r>
              <a:rPr lang="en-US" sz="3600" b="1" dirty="0" smtClean="0">
                <a:solidFill>
                  <a:srgbClr val="C00000"/>
                </a:solidFill>
              </a:rPr>
              <a:t>3 Subtypes</a:t>
            </a:r>
          </a:p>
          <a:p>
            <a:pPr algn="l" rtl="0">
              <a:buFont typeface="Courier New" pitchFamily="49" charset="0"/>
              <a:buChar char="o"/>
            </a:pPr>
            <a:endParaRPr lang="en-US" sz="3600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3600" b="1" dirty="0" err="1" smtClean="0"/>
              <a:t>Heme</a:t>
            </a:r>
            <a:r>
              <a:rPr lang="en-US" sz="3600" b="1" dirty="0" smtClean="0"/>
              <a:t> </a:t>
            </a:r>
            <a:r>
              <a:rPr lang="en-US" sz="3600" b="1" dirty="0" smtClean="0"/>
              <a:t>biosynthesis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600" b="1" dirty="0" smtClean="0"/>
              <a:t>Iron–sulfur (Fe–S) cluster Biosynthesis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600" b="1" dirty="0" smtClean="0"/>
              <a:t> Mitochondrial protein synthesis</a:t>
            </a:r>
            <a:endParaRPr lang="fa-IR" sz="3600" b="1" dirty="0"/>
          </a:p>
        </p:txBody>
      </p:sp>
      <p:pic>
        <p:nvPicPr>
          <p:cNvPr id="5" name="Picture 2" descr="C:\Users\IT\Desktop\1-s2.0-S0891584918313558-fx1_lr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930" y="1928803"/>
            <a:ext cx="3520440" cy="348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000" b="1" i="1" dirty="0" smtClean="0">
                <a:solidFill>
                  <a:schemeClr val="tx1"/>
                </a:solidFill>
              </a:rPr>
              <a:t>. Fujiwara, H.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Harigae</a:t>
            </a:r>
            <a:r>
              <a:rPr lang="en-US" sz="2000" b="1" i="1" dirty="0" smtClean="0">
                <a:solidFill>
                  <a:schemeClr val="tx1"/>
                </a:solidFill>
              </a:rPr>
              <a:t> Free Radical Biology and Medicine 133 (2019) 179–185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dirty="0" err="1" smtClean="0">
                <a:solidFill>
                  <a:srgbClr val="C00000"/>
                </a:solidFill>
              </a:rPr>
              <a:t>Heme</a:t>
            </a:r>
            <a:r>
              <a:rPr lang="en-US" sz="2000" b="1" dirty="0" smtClean="0">
                <a:solidFill>
                  <a:srgbClr val="C00000"/>
                </a:solidFill>
              </a:rPr>
              <a:t> Biosynthetic pathway in </a:t>
            </a:r>
            <a:r>
              <a:rPr lang="en-US" sz="2000" b="1" dirty="0" err="1" smtClean="0">
                <a:solidFill>
                  <a:srgbClr val="C00000"/>
                </a:solidFill>
              </a:rPr>
              <a:t>Erythroid</a:t>
            </a:r>
            <a:r>
              <a:rPr lang="en-US" sz="2000" b="1" dirty="0" smtClean="0">
                <a:solidFill>
                  <a:srgbClr val="C00000"/>
                </a:solidFill>
              </a:rPr>
              <a:t> Cells</a:t>
            </a:r>
            <a:endParaRPr lang="fa-IR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76400"/>
            <a:ext cx="7643866" cy="453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Classification / </a:t>
            </a:r>
            <a:r>
              <a:rPr lang="en-US" sz="4000" b="1" dirty="0" err="1" smtClean="0">
                <a:solidFill>
                  <a:schemeClr val="tx1"/>
                </a:solidFill>
              </a:rPr>
              <a:t>Sideroblastic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Anemias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643998" cy="4829196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12800" b="1" dirty="0" smtClean="0"/>
              <a:t>Hereditary </a:t>
            </a:r>
            <a:r>
              <a:rPr lang="en-US" sz="12800" b="1" dirty="0" err="1" smtClean="0"/>
              <a:t>Syndromic</a:t>
            </a:r>
            <a:r>
              <a:rPr lang="en-US" sz="12800" b="1" dirty="0" smtClean="0"/>
              <a:t> conditions</a:t>
            </a:r>
            <a:r>
              <a:rPr lang="en-US" sz="7400" b="1" dirty="0" smtClean="0"/>
              <a:t>: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9600" dirty="0" smtClean="0"/>
              <a:t>X-linked  CSA  &amp;  </a:t>
            </a:r>
            <a:r>
              <a:rPr lang="en-US" sz="9600" b="1" dirty="0" err="1" smtClean="0"/>
              <a:t>Spino</a:t>
            </a:r>
            <a:r>
              <a:rPr lang="en-US" sz="9600" b="1" dirty="0" smtClean="0"/>
              <a:t> </a:t>
            </a:r>
            <a:r>
              <a:rPr lang="en-US" sz="8000" b="1" dirty="0" err="1" smtClean="0"/>
              <a:t>cerebellar</a:t>
            </a:r>
            <a:r>
              <a:rPr lang="en-US" sz="8000" b="1" dirty="0" smtClean="0"/>
              <a:t> Ataxia (</a:t>
            </a:r>
            <a:r>
              <a:rPr lang="en-US" sz="9600" b="1" dirty="0" smtClean="0"/>
              <a:t>ABCB7)</a:t>
            </a:r>
            <a:endParaRPr lang="en-US" sz="9600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9600" b="1" dirty="0" err="1" smtClean="0"/>
              <a:t>Myopathy</a:t>
            </a:r>
            <a:r>
              <a:rPr lang="en-US" sz="9600" dirty="0" smtClean="0"/>
              <a:t>, </a:t>
            </a:r>
            <a:r>
              <a:rPr lang="en-US" sz="9600" b="1" dirty="0" smtClean="0"/>
              <a:t>Lactic acidosis </a:t>
            </a:r>
            <a:r>
              <a:rPr lang="en-US" sz="9600" dirty="0" smtClean="0"/>
              <a:t>&amp; </a:t>
            </a:r>
            <a:r>
              <a:rPr lang="en-US" sz="9600" dirty="0" err="1" smtClean="0"/>
              <a:t>Sideroblastic</a:t>
            </a:r>
            <a:r>
              <a:rPr lang="en-US" sz="9600" dirty="0" smtClean="0"/>
              <a:t> anemia </a:t>
            </a:r>
            <a:r>
              <a:rPr lang="en-US" sz="9600" b="1" dirty="0" smtClean="0"/>
              <a:t>(  MLASA1-PUS1, MLASA2-YARS2)</a:t>
            </a:r>
            <a:endParaRPr lang="en-US" sz="9600" b="1" dirty="0" smtClean="0">
              <a:solidFill>
                <a:srgbClr val="C00000"/>
              </a:solidFill>
            </a:endParaRPr>
          </a:p>
          <a:p>
            <a:pPr algn="l" rtl="0">
              <a:buFont typeface="Courier New" pitchFamily="49" charset="0"/>
              <a:buChar char="o"/>
            </a:pPr>
            <a:r>
              <a:rPr lang="en-US" sz="9600" b="1" dirty="0" err="1" smtClean="0"/>
              <a:t>Ragers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synrome</a:t>
            </a:r>
            <a:r>
              <a:rPr lang="en-US" sz="9600" b="1" dirty="0" smtClean="0"/>
              <a:t> :Thiamine (B1) –responsive  </a:t>
            </a:r>
            <a:r>
              <a:rPr lang="en-US" sz="9600" dirty="0" err="1" smtClean="0"/>
              <a:t>Megaloblastic</a:t>
            </a:r>
            <a:r>
              <a:rPr lang="en-US" sz="9600" dirty="0" smtClean="0"/>
              <a:t>  </a:t>
            </a:r>
            <a:r>
              <a:rPr lang="en-US" sz="9600" dirty="0" err="1" smtClean="0"/>
              <a:t>Anemia</a:t>
            </a:r>
            <a:r>
              <a:rPr lang="en-US" sz="9600" dirty="0" err="1" smtClean="0">
                <a:solidFill>
                  <a:srgbClr val="C00000"/>
                </a:solidFill>
              </a:rPr>
              <a:t>,Germline</a:t>
            </a:r>
            <a:r>
              <a:rPr lang="en-US" sz="9600" dirty="0" smtClean="0">
                <a:solidFill>
                  <a:srgbClr val="C00000"/>
                </a:solidFill>
              </a:rPr>
              <a:t> mutations / SLC19A2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9600" b="1" dirty="0" smtClean="0">
                <a:solidFill>
                  <a:srgbClr val="C00000"/>
                </a:solidFill>
              </a:rPr>
              <a:t>Pearson marrow-pancreas syndrome( Mitochondrial DNA deletion)</a:t>
            </a:r>
          </a:p>
          <a:p>
            <a:pPr algn="l" rtl="0"/>
            <a:r>
              <a:rPr lang="en-US" sz="12800" b="1" dirty="0" smtClean="0"/>
              <a:t>Acquired </a:t>
            </a:r>
            <a:r>
              <a:rPr lang="en-US" sz="12800" b="1" dirty="0" err="1" smtClean="0"/>
              <a:t>Sideroblastic</a:t>
            </a:r>
            <a:r>
              <a:rPr lang="en-US" sz="12800" b="1" dirty="0" smtClean="0"/>
              <a:t> </a:t>
            </a:r>
            <a:r>
              <a:rPr lang="en-US" sz="12800" b="1" dirty="0" err="1" smtClean="0"/>
              <a:t>Anemias</a:t>
            </a:r>
            <a:r>
              <a:rPr lang="en-US" sz="12800" b="1" dirty="0" smtClean="0"/>
              <a:t>: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9600" b="1" dirty="0" smtClean="0"/>
              <a:t>Drug-(</a:t>
            </a:r>
            <a:r>
              <a:rPr lang="en-US" sz="9600" b="1" dirty="0" err="1" smtClean="0"/>
              <a:t>Isoniazide</a:t>
            </a:r>
            <a:r>
              <a:rPr lang="en-US" sz="9600" b="1" dirty="0" smtClean="0"/>
              <a:t> ,………….</a:t>
            </a:r>
            <a:r>
              <a:rPr lang="en-US" sz="9600" dirty="0" smtClean="0"/>
              <a:t> Ethanol)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9600" b="1" dirty="0" smtClean="0"/>
              <a:t>MDS :</a:t>
            </a:r>
            <a:r>
              <a:rPr lang="en-US" sz="12500" dirty="0" smtClean="0"/>
              <a:t> RARS, RARS-T</a:t>
            </a:r>
          </a:p>
          <a:p>
            <a:pPr algn="l" rtl="0"/>
            <a:endParaRPr lang="en-US" sz="12500" dirty="0" smtClean="0">
              <a:solidFill>
                <a:srgbClr val="C00000"/>
              </a:solidFill>
            </a:endParaRPr>
          </a:p>
          <a:p>
            <a:pPr algn="l" rtl="0">
              <a:buFont typeface="Courier New" pitchFamily="49" charset="0"/>
              <a:buChar char="o"/>
            </a:pPr>
            <a:endParaRPr lang="en-US" sz="9600" dirty="0" smtClean="0">
              <a:solidFill>
                <a:srgbClr val="C00000"/>
              </a:solidFill>
            </a:endParaRPr>
          </a:p>
          <a:p>
            <a:pPr algn="l" rtl="0">
              <a:buFont typeface="Courier New" pitchFamily="49" charset="0"/>
              <a:buChar char="o"/>
            </a:pPr>
            <a:endParaRPr lang="fa-IR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Congenital </a:t>
            </a:r>
            <a:r>
              <a:rPr lang="en-US" b="1" dirty="0" err="1" smtClean="0">
                <a:solidFill>
                  <a:schemeClr val="tx1"/>
                </a:solidFill>
              </a:rPr>
              <a:t>Sideroblastic</a:t>
            </a:r>
            <a:r>
              <a:rPr lang="en-US" b="1" dirty="0" smtClean="0">
                <a:solidFill>
                  <a:schemeClr val="tx1"/>
                </a:solidFill>
              </a:rPr>
              <a:t> Anemia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"/>
          </p:nvPr>
        </p:nvSpPr>
        <p:spPr>
          <a:xfrm>
            <a:off x="609600" y="2000240"/>
            <a:ext cx="2890830" cy="3571900"/>
          </a:xfrm>
        </p:spPr>
        <p:txBody>
          <a:bodyPr>
            <a:normAutofit fontScale="92500" lnSpcReduction="20000"/>
          </a:bodyPr>
          <a:lstStyle/>
          <a:p>
            <a:pPr algn="ctr" rtl="0"/>
            <a:r>
              <a:rPr lang="en-US" sz="4000" dirty="0" smtClean="0">
                <a:solidFill>
                  <a:schemeClr val="tx1"/>
                </a:solidFill>
              </a:rPr>
              <a:t>Next-generation sequencing technology</a:t>
            </a:r>
          </a:p>
          <a:p>
            <a:pPr algn="ctr" rtl="0"/>
            <a:r>
              <a:rPr lang="en-US" sz="4000" dirty="0" smtClean="0">
                <a:solidFill>
                  <a:schemeClr val="tx1"/>
                </a:solidFill>
              </a:rPr>
              <a:t>&amp;</a:t>
            </a:r>
          </a:p>
          <a:p>
            <a:pPr algn="ctr" rtl="0"/>
            <a:r>
              <a:rPr lang="en-US" sz="4300" dirty="0" err="1" smtClean="0">
                <a:solidFill>
                  <a:schemeClr val="tx1"/>
                </a:solidFill>
              </a:rPr>
              <a:t>Gentic</a:t>
            </a:r>
            <a:r>
              <a:rPr lang="en-US" sz="4300" dirty="0" smtClean="0">
                <a:solidFill>
                  <a:schemeClr val="tx1"/>
                </a:solidFill>
              </a:rPr>
              <a:t> Consult</a:t>
            </a:r>
            <a:endParaRPr lang="fa-IR" sz="43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3643306" y="1857364"/>
            <a:ext cx="5043494" cy="416243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b="1" i="1" dirty="0" smtClean="0">
                <a:solidFill>
                  <a:srgbClr val="C00000"/>
                </a:solidFill>
              </a:rPr>
              <a:t>ALAS2  XR (</a:t>
            </a:r>
            <a:r>
              <a:rPr lang="el-GR" sz="3200" dirty="0" smtClean="0">
                <a:solidFill>
                  <a:srgbClr val="C00000"/>
                </a:solidFill>
              </a:rPr>
              <a:t>δ-</a:t>
            </a:r>
            <a:r>
              <a:rPr lang="en-US" sz="3200" dirty="0" smtClean="0">
                <a:solidFill>
                  <a:srgbClr val="C00000"/>
                </a:solidFill>
              </a:rPr>
              <a:t>amino </a:t>
            </a:r>
            <a:r>
              <a:rPr lang="en-US" sz="3200" dirty="0" err="1" smtClean="0">
                <a:solidFill>
                  <a:srgbClr val="C00000"/>
                </a:solidFill>
              </a:rPr>
              <a:t>levulinic</a:t>
            </a:r>
            <a:r>
              <a:rPr lang="en-US" sz="3200" dirty="0" smtClean="0">
                <a:solidFill>
                  <a:srgbClr val="C00000"/>
                </a:solidFill>
              </a:rPr>
              <a:t> acid </a:t>
            </a:r>
            <a:r>
              <a:rPr lang="en-US" sz="3200" dirty="0" err="1" smtClean="0">
                <a:solidFill>
                  <a:srgbClr val="C00000"/>
                </a:solidFill>
              </a:rPr>
              <a:t>synthase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37%)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 </a:t>
            </a:r>
            <a:r>
              <a:rPr lang="en-US" sz="3200" b="1" i="1" dirty="0" smtClean="0"/>
              <a:t>LC25A38-AR 15%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SLC19A2 AR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200" dirty="0" smtClean="0"/>
              <a:t> Other : </a:t>
            </a:r>
            <a:r>
              <a:rPr lang="en-US" sz="3200" b="1" i="1" dirty="0" smtClean="0"/>
              <a:t>PUS1</a:t>
            </a:r>
            <a:r>
              <a:rPr lang="en-US" sz="3200" b="1" dirty="0" smtClean="0"/>
              <a:t>,   </a:t>
            </a:r>
            <a:r>
              <a:rPr lang="en-US" sz="3200" b="1" i="1" dirty="0" smtClean="0"/>
              <a:t>ABCB7</a:t>
            </a:r>
            <a:r>
              <a:rPr lang="en-US" sz="3200" b="1" dirty="0" smtClean="0"/>
              <a:t> ,</a:t>
            </a:r>
            <a:r>
              <a:rPr lang="en-US" sz="3200" b="1" i="1" dirty="0" smtClean="0"/>
              <a:t> GLRX5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C00000"/>
                </a:solidFill>
              </a:rPr>
              <a:t>Gene  Analysis :%40 of cases of CSA remains unexplained</a:t>
            </a:r>
            <a:endParaRPr lang="en-US" sz="3200" b="1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Classification  of MICROCYTIC ANEMIA</a:t>
            </a:r>
            <a:endParaRPr lang="fa-IR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IT\Desktop\download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3286148" cy="1714512"/>
          </a:xfrm>
          <a:prstGeom prst="rect">
            <a:avLst/>
          </a:prstGeom>
          <a:noFill/>
        </p:spPr>
      </p:pic>
      <p:pic>
        <p:nvPicPr>
          <p:cNvPr id="5125" name="Picture 5" descr="C:\Users\IT\Desktop\3-Figure2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85926"/>
            <a:ext cx="4429156" cy="2266938"/>
          </a:xfrm>
          <a:prstGeom prst="rect">
            <a:avLst/>
          </a:prstGeom>
          <a:noFill/>
        </p:spPr>
      </p:pic>
      <p:pic>
        <p:nvPicPr>
          <p:cNvPr id="5126" name="Picture 6" descr="C:\Users\IT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72074"/>
            <a:ext cx="3429024" cy="1600200"/>
          </a:xfrm>
          <a:prstGeom prst="rect">
            <a:avLst/>
          </a:prstGeom>
          <a:noFill/>
        </p:spPr>
      </p:pic>
      <p:pic>
        <p:nvPicPr>
          <p:cNvPr id="5127" name="Picture 7" descr="C:\Users\IT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214818"/>
            <a:ext cx="4143404" cy="2214578"/>
          </a:xfrm>
          <a:prstGeom prst="rect">
            <a:avLst/>
          </a:prstGeom>
          <a:noFill/>
        </p:spPr>
      </p:pic>
      <p:pic>
        <p:nvPicPr>
          <p:cNvPr id="13" name="Picture 2" descr="C:\Users\IT\Desktop\Iron-Deficiency-Anem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785926"/>
            <a:ext cx="342902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53400" cy="84294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Ring </a:t>
            </a:r>
            <a:r>
              <a:rPr lang="en-US" sz="2400" b="1" dirty="0" err="1" smtClean="0">
                <a:solidFill>
                  <a:schemeClr val="tx1"/>
                </a:solidFill>
              </a:rPr>
              <a:t>sideroblasts</a:t>
            </a:r>
            <a:r>
              <a:rPr lang="en-US" sz="2400" b="1" dirty="0" smtClean="0">
                <a:solidFill>
                  <a:schemeClr val="tx1"/>
                </a:solidFill>
              </a:rPr>
              <a:t> and </a:t>
            </a:r>
            <a:r>
              <a:rPr lang="en-US" sz="2400" b="1" dirty="0" err="1" smtClean="0">
                <a:solidFill>
                  <a:schemeClr val="tx1"/>
                </a:solidFill>
              </a:rPr>
              <a:t>sideroblastic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anemias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Mario </a:t>
            </a:r>
            <a:r>
              <a:rPr lang="en-US" sz="2400" b="1" dirty="0" err="1" smtClean="0">
                <a:solidFill>
                  <a:srgbClr val="C00000"/>
                </a:solidFill>
              </a:rPr>
              <a:t>Cazzola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5800" b="1" dirty="0" smtClean="0">
                <a:solidFill>
                  <a:srgbClr val="C00000"/>
                </a:solidFill>
              </a:rPr>
              <a:t>ALAS2  37%</a:t>
            </a:r>
          </a:p>
          <a:p>
            <a:pPr algn="l" rtl="0">
              <a:buFont typeface="Courier New" pitchFamily="49" charset="0"/>
              <a:buChar char="o"/>
            </a:pPr>
            <a:endParaRPr lang="en-US" sz="4400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sz="4400" b="1" dirty="0" smtClean="0"/>
              <a:t>XLSA : (Xp11.21) , </a:t>
            </a:r>
            <a:r>
              <a:rPr lang="en-US" sz="4400" b="1" dirty="0" err="1" smtClean="0"/>
              <a:t>Hemizygous</a:t>
            </a:r>
            <a:r>
              <a:rPr lang="en-US" sz="4400" b="1" dirty="0" smtClean="0"/>
              <a:t> males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4400" b="1" dirty="0" err="1" smtClean="0"/>
              <a:t>Hypochromic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Microcytic</a:t>
            </a:r>
            <a:r>
              <a:rPr lang="en-US" sz="4400" b="1" dirty="0" smtClean="0"/>
              <a:t> anemia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4400" b="1" dirty="0" err="1" smtClean="0"/>
              <a:t>Germline</a:t>
            </a:r>
            <a:r>
              <a:rPr lang="en-US" sz="4400" b="1" dirty="0" smtClean="0"/>
              <a:t> mutations in the </a:t>
            </a:r>
            <a:r>
              <a:rPr lang="en-US" sz="4400" b="1" dirty="0" err="1" smtClean="0"/>
              <a:t>Eerythroid</a:t>
            </a:r>
            <a:r>
              <a:rPr lang="en-US" sz="4400" b="1" dirty="0" smtClean="0"/>
              <a:t>-specific ALA </a:t>
            </a:r>
            <a:r>
              <a:rPr lang="en-US" sz="4400" b="1" dirty="0" err="1" smtClean="0"/>
              <a:t>synthase</a:t>
            </a:r>
            <a:r>
              <a:rPr lang="en-US" sz="4400" b="1" dirty="0" smtClean="0"/>
              <a:t> gene (ALAS2)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4400" b="1" dirty="0" smtClean="0"/>
              <a:t>Ineffective </a:t>
            </a:r>
            <a:r>
              <a:rPr lang="en-US" sz="4400" b="1" dirty="0" err="1" smtClean="0"/>
              <a:t>Erythropoiesis</a:t>
            </a:r>
            <a:r>
              <a:rPr lang="en-US" sz="4400" b="1" dirty="0" smtClean="0"/>
              <a:t> &amp; secondary iron overload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4400" b="1" dirty="0" smtClean="0"/>
              <a:t>Most patients with XLSA are </a:t>
            </a:r>
            <a:r>
              <a:rPr lang="en-US" sz="4400" b="1" dirty="0" smtClean="0">
                <a:solidFill>
                  <a:srgbClr val="C00000"/>
                </a:solidFill>
              </a:rPr>
              <a:t>responsive, to pyridoxine</a:t>
            </a:r>
          </a:p>
          <a:p>
            <a:pPr algn="l" rtl="0">
              <a:buFont typeface="Courier New" pitchFamily="49" charset="0"/>
              <a:buChar char="o"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rtl="0">
              <a:buFont typeface="Courier New" pitchFamily="49" charset="0"/>
              <a:buChar char="o"/>
            </a:pPr>
            <a:endParaRPr lang="en-US" sz="2800" b="1" dirty="0" smtClean="0"/>
          </a:p>
          <a:p>
            <a:pPr rtl="0">
              <a:buNone/>
            </a:pPr>
            <a:r>
              <a:rPr lang="en-US" sz="3300" b="1" dirty="0" err="1" smtClean="0"/>
              <a:t>Haematologica</a:t>
            </a:r>
            <a:r>
              <a:rPr lang="en-US" sz="3300" b="1" dirty="0" smtClean="0"/>
              <a:t> | 2011; 96(6</a:t>
            </a:r>
            <a:r>
              <a:rPr lang="en-US" sz="3200" b="1" dirty="0" smtClean="0"/>
              <a:t>)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Conclusion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0562" y="1589567"/>
            <a:ext cx="4230539" cy="4839829"/>
          </a:xfrm>
        </p:spPr>
        <p:txBody>
          <a:bodyPr>
            <a:normAutofit fontScale="32500" lnSpcReduction="20000"/>
          </a:bodyPr>
          <a:lstStyle/>
          <a:p>
            <a:pPr algn="l" rtl="0"/>
            <a:endParaRPr lang="en-US" sz="3600" b="1" dirty="0" smtClean="0"/>
          </a:p>
          <a:p>
            <a:pPr algn="l" rtl="0"/>
            <a:r>
              <a:rPr lang="en-US" sz="16000" b="1" dirty="0" smtClean="0">
                <a:solidFill>
                  <a:srgbClr val="C00000"/>
                </a:solidFill>
              </a:rPr>
              <a:t>  Some  patients</a:t>
            </a:r>
          </a:p>
          <a:p>
            <a:pPr algn="l" rtl="0">
              <a:buNone/>
            </a:pPr>
            <a:r>
              <a:rPr lang="en-US" sz="16000" b="1" dirty="0" smtClean="0">
                <a:solidFill>
                  <a:srgbClr val="C00000"/>
                </a:solidFill>
              </a:rPr>
              <a:t>  in  group of </a:t>
            </a:r>
            <a:r>
              <a:rPr lang="en-US" sz="16000" b="1" u="sng" dirty="0" smtClean="0"/>
              <a:t>CSA</a:t>
            </a:r>
            <a:r>
              <a:rPr lang="en-US" sz="16000" b="1" dirty="0" smtClean="0">
                <a:solidFill>
                  <a:srgbClr val="C00000"/>
                </a:solidFill>
              </a:rPr>
              <a:t>  </a:t>
            </a:r>
            <a:r>
              <a:rPr lang="en-US" sz="16000" b="1" dirty="0" smtClean="0"/>
              <a:t>may</a:t>
            </a:r>
            <a:r>
              <a:rPr lang="en-US" sz="16000" b="1" dirty="0" smtClean="0">
                <a:solidFill>
                  <a:srgbClr val="C00000"/>
                </a:solidFill>
              </a:rPr>
              <a:t> </a:t>
            </a:r>
            <a:r>
              <a:rPr lang="en-US" sz="16000" b="1" dirty="0" smtClean="0"/>
              <a:t>be</a:t>
            </a:r>
            <a:r>
              <a:rPr lang="en-US" sz="16000" b="1" dirty="0" smtClean="0">
                <a:solidFill>
                  <a:srgbClr val="C00000"/>
                </a:solidFill>
              </a:rPr>
              <a:t> </a:t>
            </a:r>
            <a:r>
              <a:rPr lang="en-US" sz="16000" b="1" dirty="0" smtClean="0"/>
              <a:t>cured</a:t>
            </a:r>
            <a:r>
              <a:rPr lang="en-US" sz="16000" b="1" dirty="0" smtClean="0">
                <a:solidFill>
                  <a:srgbClr val="C00000"/>
                </a:solidFill>
              </a:rPr>
              <a:t> BY </a:t>
            </a:r>
            <a:r>
              <a:rPr lang="en-US" sz="16000" b="1" dirty="0" smtClean="0"/>
              <a:t>HSCT</a:t>
            </a:r>
            <a:r>
              <a:rPr lang="en-US" sz="16000" b="1" dirty="0" smtClean="0">
                <a:solidFill>
                  <a:srgbClr val="C00000"/>
                </a:solidFill>
              </a:rPr>
              <a:t> </a:t>
            </a:r>
            <a:endParaRPr lang="fa-IR" sz="160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IT\Desktop\1-s2.0-S0891584918313558-fx1_lr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351870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fa-IR" b="1" dirty="0" smtClean="0"/>
          </a:p>
          <a:p>
            <a:pPr algn="ctr">
              <a:buNone/>
            </a:pPr>
            <a:endParaRPr lang="fa-IR" b="1" dirty="0" smtClean="0"/>
          </a:p>
          <a:p>
            <a:pPr algn="ctr">
              <a:buNone/>
            </a:pPr>
            <a:endParaRPr lang="fa-IR" b="1" dirty="0" smtClean="0"/>
          </a:p>
          <a:p>
            <a:pPr algn="ctr">
              <a:buNone/>
            </a:pPr>
            <a:r>
              <a:rPr lang="fa-IR" sz="6000" b="1" dirty="0" smtClean="0"/>
              <a:t>THANK YOU</a:t>
            </a:r>
          </a:p>
          <a:p>
            <a:pPr algn="ctr">
              <a:buNone/>
            </a:pPr>
            <a:endParaRPr lang="fa-IR" b="1" dirty="0" smtClean="0"/>
          </a:p>
          <a:p>
            <a:pPr algn="ctr">
              <a:buNone/>
            </a:pPr>
            <a:endParaRPr lang="fa-IR" b="1" dirty="0" smtClean="0"/>
          </a:p>
          <a:p>
            <a:pPr algn="ctr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</a:rPr>
              <a:t>Sideroblastic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Anemias</a:t>
            </a:r>
            <a:endParaRPr lang="fa-IR" sz="6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248152" cy="45720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Heterogeneous </a:t>
            </a:r>
            <a:r>
              <a:rPr lang="en-US" sz="4000" b="1" dirty="0" smtClean="0"/>
              <a:t>group</a:t>
            </a: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Inherited (X linked , AR, </a:t>
            </a:r>
            <a:r>
              <a:rPr lang="en-US" b="1" dirty="0" err="1" smtClean="0">
                <a:solidFill>
                  <a:srgbClr val="C00000"/>
                </a:solidFill>
              </a:rPr>
              <a:t>Syndromic</a:t>
            </a:r>
            <a:r>
              <a:rPr lang="en-US" b="1" dirty="0" smtClean="0">
                <a:solidFill>
                  <a:srgbClr val="C00000"/>
                </a:solidFill>
              </a:rPr>
              <a:t> or non </a:t>
            </a:r>
            <a:r>
              <a:rPr lang="en-US" b="1" dirty="0" err="1" smtClean="0">
                <a:solidFill>
                  <a:srgbClr val="C00000"/>
                </a:solidFill>
              </a:rPr>
              <a:t>Syn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</a:p>
          <a:p>
            <a:pPr algn="l" rtl="0">
              <a:buFont typeface="Courier New" pitchFamily="49" charset="0"/>
              <a:buChar char="o"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Acquired  :(INH ,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Chloramphenicol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Penicillamine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, Lead,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C00000"/>
                </a:solidFill>
              </a:rPr>
              <a:t>    Copper deficiency, Ethanol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MDS</a:t>
            </a:r>
          </a:p>
          <a:p>
            <a:pPr algn="l" rtl="0"/>
            <a:r>
              <a:rPr lang="en-US" sz="3200" b="1" dirty="0" smtClean="0"/>
              <a:t>Anemia of varying severity</a:t>
            </a:r>
            <a:endParaRPr lang="fa-IR" sz="3200" dirty="0"/>
          </a:p>
        </p:txBody>
      </p:sp>
      <p:pic>
        <p:nvPicPr>
          <p:cNvPr id="7" name="Picture 7" descr="C:\Users\IT\Desktop\imag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85765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Presentation  / CSA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buNone/>
            </a:pPr>
            <a:r>
              <a:rPr lang="en-US" sz="5100" b="1" dirty="0" smtClean="0"/>
              <a:t>Presentation :</a:t>
            </a:r>
          </a:p>
          <a:p>
            <a:pPr algn="l" rtl="0"/>
            <a:r>
              <a:rPr lang="en-US" sz="3400" b="1" dirty="0" err="1" smtClean="0"/>
              <a:t>Hypochromic</a:t>
            </a:r>
            <a:r>
              <a:rPr lang="en-US" sz="3400" b="1" dirty="0" smtClean="0"/>
              <a:t> –</a:t>
            </a:r>
            <a:r>
              <a:rPr lang="en-US" sz="3400" b="1" dirty="0" err="1" smtClean="0"/>
              <a:t>Microcytic</a:t>
            </a:r>
            <a:r>
              <a:rPr lang="en-US" sz="3400" b="1" dirty="0" smtClean="0"/>
              <a:t> anemia</a:t>
            </a:r>
          </a:p>
          <a:p>
            <a:pPr algn="l" rtl="0"/>
            <a:r>
              <a:rPr lang="en-US" sz="3400" b="1" dirty="0" smtClean="0"/>
              <a:t>Ineffective </a:t>
            </a:r>
            <a:r>
              <a:rPr lang="en-US" sz="3400" b="1" dirty="0" err="1" smtClean="0"/>
              <a:t>Erythropoiesis</a:t>
            </a:r>
            <a:endParaRPr lang="en-US" sz="3400" b="1" dirty="0" smtClean="0"/>
          </a:p>
          <a:p>
            <a:pPr algn="l" rtl="0"/>
            <a:r>
              <a:rPr lang="en-US" sz="3400" b="1" dirty="0" smtClean="0"/>
              <a:t>Increased total body iron</a:t>
            </a:r>
          </a:p>
          <a:p>
            <a:pPr algn="l" rtl="0"/>
            <a:r>
              <a:rPr lang="en-US" sz="3400" b="1" dirty="0" smtClean="0">
                <a:solidFill>
                  <a:srgbClr val="C00000"/>
                </a:solidFill>
              </a:rPr>
              <a:t>Presence of large numbers of `Ringed' </a:t>
            </a:r>
            <a:r>
              <a:rPr lang="en-US" sz="3400" b="1" dirty="0" err="1" smtClean="0">
                <a:solidFill>
                  <a:srgbClr val="C00000"/>
                </a:solidFill>
              </a:rPr>
              <a:t>sideroblasts</a:t>
            </a:r>
            <a:r>
              <a:rPr lang="en-US" sz="3400" b="1" dirty="0" smtClean="0">
                <a:solidFill>
                  <a:srgbClr val="C00000"/>
                </a:solidFill>
              </a:rPr>
              <a:t> in the </a:t>
            </a:r>
            <a:r>
              <a:rPr lang="en-US" sz="3400" b="1" u="sng" dirty="0" smtClean="0">
                <a:solidFill>
                  <a:srgbClr val="C00000"/>
                </a:solidFill>
              </a:rPr>
              <a:t>BM</a:t>
            </a:r>
          </a:p>
          <a:p>
            <a:pPr algn="l" rtl="0">
              <a:buNone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Except : Some  rare  Syndromes -   </a:t>
            </a:r>
            <a:r>
              <a:rPr lang="en-US" sz="4600" b="1" u="sng" dirty="0" err="1" smtClean="0">
                <a:solidFill>
                  <a:srgbClr val="C00000"/>
                </a:solidFill>
              </a:rPr>
              <a:t>Macrocytic</a:t>
            </a:r>
            <a:r>
              <a:rPr lang="en-US" sz="4600" b="1" u="sng" dirty="0" smtClean="0">
                <a:solidFill>
                  <a:srgbClr val="C00000"/>
                </a:solidFill>
              </a:rPr>
              <a:t> 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400" b="1" dirty="0" smtClean="0"/>
              <a:t>Pearson's syndrome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400" b="1" dirty="0" smtClean="0"/>
              <a:t>(DIDMOAD) syndrome</a:t>
            </a:r>
            <a:r>
              <a:rPr lang="en-US" sz="3400" dirty="0" smtClean="0"/>
              <a:t>;  </a:t>
            </a:r>
            <a:r>
              <a:rPr lang="en-US" sz="3400" b="1" dirty="0" smtClean="0"/>
              <a:t>Diabetes </a:t>
            </a:r>
            <a:r>
              <a:rPr lang="en-US" sz="3400" b="1" dirty="0" err="1" smtClean="0"/>
              <a:t>Insipidus</a:t>
            </a:r>
            <a:r>
              <a:rPr lang="en-US" sz="3400" b="1" dirty="0" smtClean="0"/>
              <a:t>, Diabetes Mellitus, Optic Atrophy and Deafness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3800" b="1" dirty="0" err="1" smtClean="0"/>
              <a:t>Ragers</a:t>
            </a:r>
            <a:r>
              <a:rPr lang="en-US" sz="3800" b="1" dirty="0" smtClean="0"/>
              <a:t> Syndrome</a:t>
            </a:r>
            <a:r>
              <a:rPr lang="en-US" sz="2400" dirty="0" smtClean="0"/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Megaloblastic</a:t>
            </a:r>
            <a:r>
              <a:rPr lang="en-US" sz="3800" b="1" dirty="0" smtClean="0">
                <a:solidFill>
                  <a:srgbClr val="C00000"/>
                </a:solidFill>
              </a:rPr>
              <a:t> anemia, progressive </a:t>
            </a:r>
            <a:r>
              <a:rPr lang="en-US" sz="3800" b="1" dirty="0" err="1" smtClean="0">
                <a:solidFill>
                  <a:srgbClr val="C00000"/>
                </a:solidFill>
              </a:rPr>
              <a:t>sensorineural</a:t>
            </a:r>
            <a:r>
              <a:rPr lang="en-US" sz="3800" b="1" dirty="0" smtClean="0">
                <a:solidFill>
                  <a:srgbClr val="C00000"/>
                </a:solidFill>
              </a:rPr>
              <a:t> hearing loss, Diabetes mellitus</a:t>
            </a:r>
            <a:endParaRPr lang="fa-IR" sz="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000" dirty="0" smtClean="0">
                <a:solidFill>
                  <a:schemeClr val="tx1"/>
                </a:solidFill>
              </a:rPr>
              <a:t/>
            </a:r>
            <a:br>
              <a:rPr lang="fa-IR" sz="20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CONGENITAL SIDEROBLASTIC ANEMIA</a:t>
            </a:r>
            <a:endParaRPr lang="fa-IR" sz="2800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142976" y="1857364"/>
            <a:ext cx="6643734" cy="640080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dirty="0" smtClean="0"/>
              <a:t> </a:t>
            </a:r>
            <a:r>
              <a:rPr lang="fa-IR" sz="4000" dirty="0" smtClean="0">
                <a:solidFill>
                  <a:schemeClr val="tx1"/>
                </a:solidFill>
              </a:rPr>
              <a:t>BMA :</a:t>
            </a:r>
            <a:r>
              <a:rPr lang="fa-IR" sz="3600" dirty="0" smtClean="0">
                <a:solidFill>
                  <a:schemeClr val="tx1"/>
                </a:solidFill>
              </a:rPr>
              <a:t>RING  SIDERO+BLST                </a:t>
            </a:r>
            <a:endParaRPr lang="fa-IR" sz="36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43182"/>
            <a:ext cx="585791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lang="en-US" sz="1400" b="1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Diagnosis: Congenital </a:t>
            </a:r>
            <a:r>
              <a:rPr lang="en-US" sz="2800" b="1" dirty="0" err="1" smtClean="0">
                <a:solidFill>
                  <a:schemeClr val="tx1"/>
                </a:solidFill>
              </a:rPr>
              <a:t>Siderobalstic</a:t>
            </a:r>
            <a:r>
              <a:rPr lang="en-US" sz="2800" b="1" dirty="0" smtClean="0">
                <a:solidFill>
                  <a:schemeClr val="tx1"/>
                </a:solidFill>
              </a:rPr>
              <a:t> Anemia</a:t>
            </a:r>
            <a:endParaRPr lang="fa-IR" sz="28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IT\Desktop\3-s2.0-B9780702066962000151-f15-03-97807020669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642910" y="3000372"/>
            <a:ext cx="3857652" cy="2938458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103345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/>
              <a:t>Accumulation of iron-containing granules in </a:t>
            </a:r>
            <a:r>
              <a:rPr lang="en-US" sz="2800" dirty="0" err="1" smtClean="0"/>
              <a:t>normoblasts</a:t>
            </a:r>
            <a:endParaRPr lang="fa-IR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500306"/>
            <a:ext cx="3886200" cy="351949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Iron-laden mitochondria </a:t>
            </a:r>
            <a:r>
              <a:rPr lang="en-US" dirty="0" smtClean="0"/>
              <a:t>form a </a:t>
            </a:r>
            <a:r>
              <a:rPr lang="en-US" b="1" dirty="0" smtClean="0"/>
              <a:t>ring</a:t>
            </a:r>
            <a:r>
              <a:rPr lang="en-US" dirty="0" smtClean="0"/>
              <a:t> around the </a:t>
            </a:r>
            <a:r>
              <a:rPr lang="en-US" b="1" dirty="0" smtClean="0"/>
              <a:t>nucleus.</a:t>
            </a:r>
          </a:p>
          <a:p>
            <a:pPr algn="l" rtl="0"/>
            <a:r>
              <a:rPr lang="en-US" dirty="0" smtClean="0"/>
              <a:t>RS:  </a:t>
            </a:r>
            <a:r>
              <a:rPr lang="en-US" b="1" dirty="0" smtClean="0">
                <a:solidFill>
                  <a:srgbClr val="C00000"/>
                </a:solidFill>
              </a:rPr>
              <a:t>Bone Marrow</a:t>
            </a:r>
          </a:p>
          <a:p>
            <a:pPr algn="l" rtl="0"/>
            <a:r>
              <a:rPr lang="en-US" dirty="0" smtClean="0"/>
              <a:t>Ring must encircle </a:t>
            </a:r>
            <a:r>
              <a:rPr lang="en-US" b="1" dirty="0" smtClean="0"/>
              <a:t>a third(1/3) or more of the nucleus </a:t>
            </a:r>
            <a:r>
              <a:rPr lang="en-US" dirty="0" smtClean="0"/>
              <a:t>&amp;  contain </a:t>
            </a:r>
            <a:r>
              <a:rPr lang="en-US" b="1" dirty="0" smtClean="0"/>
              <a:t>5 or more iron granules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RING SIDERO  + BLAST</a:t>
            </a:r>
            <a:endParaRPr lang="fa-I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9527</TotalTime>
  <Words>2192</Words>
  <Application>Microsoft Office PowerPoint</Application>
  <PresentationFormat>On-screen Show (4:3)</PresentationFormat>
  <Paragraphs>363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Median</vt:lpstr>
      <vt:lpstr>             </vt:lpstr>
      <vt:lpstr> Allogenic  HSCT  in Congenital Sideroblastic Anemia </vt:lpstr>
      <vt:lpstr>  Etiology : Production , Destruction , Blood Loss</vt:lpstr>
      <vt:lpstr>SIZE in CLASSIFICATION OF ANEMA</vt:lpstr>
      <vt:lpstr> Classification  of MICROCYTIC ANEMIA</vt:lpstr>
      <vt:lpstr>Sideroblastic Anemias</vt:lpstr>
      <vt:lpstr> Presentation  / CSA</vt:lpstr>
      <vt:lpstr> CONGENITAL SIDEROBLASTIC ANEMIA</vt:lpstr>
      <vt:lpstr> Diagnosis: Congenital Siderobalstic Anemia</vt:lpstr>
      <vt:lpstr>WHO International Working Group on Morphology of MDS (IWGM-MDS)</vt:lpstr>
      <vt:lpstr> Congenital Siderobalstic Anemia  Perls Prussian blue stain </vt:lpstr>
      <vt:lpstr> PLAN –SA ????</vt:lpstr>
      <vt:lpstr>Hematopoietic stem cell transplantation (HSCT)</vt:lpstr>
      <vt:lpstr>Type  &amp; sources of HSCT: Allogenic,   BM, PB , CB</vt:lpstr>
      <vt:lpstr>Slide 15</vt:lpstr>
      <vt:lpstr>ALLOGEIC HSCT in Congenital Sideroblastic Anemia</vt:lpstr>
      <vt:lpstr> 1 CASE</vt:lpstr>
      <vt:lpstr> 1 CASE</vt:lpstr>
      <vt:lpstr> Hematologist Report</vt:lpstr>
      <vt:lpstr> 1 CASE</vt:lpstr>
      <vt:lpstr> 1 CASE</vt:lpstr>
      <vt:lpstr>1 CASE</vt:lpstr>
      <vt:lpstr>Case1 - ACUTE  SKIN GVHD </vt:lpstr>
      <vt:lpstr>   After  treatment of Skin GVHD   Follow UP: &gt; 3 years :    CBC : Nl  . Off drugs  Chimerism:&gt;95% Neurosurgery consult ( For cosmetic) : No indication</vt:lpstr>
      <vt:lpstr> CASE 2</vt:lpstr>
      <vt:lpstr> CASE 2</vt:lpstr>
      <vt:lpstr> Pathologist Report </vt:lpstr>
      <vt:lpstr>Genetic Lab  Report</vt:lpstr>
      <vt:lpstr>Sideroblastic anaemias : Heterogeneous group of disorders</vt:lpstr>
      <vt:lpstr>SLC25A38 CSA</vt:lpstr>
      <vt:lpstr> CASE 2</vt:lpstr>
      <vt:lpstr> Case 2</vt:lpstr>
      <vt:lpstr>   Complication :Skin GVHD , Stage 3   Follow UP :On Cyclospurine  , NO GVHD  , Chimerism &gt; 95%,   ,</vt:lpstr>
      <vt:lpstr> CASE 3</vt:lpstr>
      <vt:lpstr> CASE 3</vt:lpstr>
      <vt:lpstr> CASE 3</vt:lpstr>
      <vt:lpstr> Resolution of alloimmunization and refractory autoimmune hemolytic anemia in a multi-transfused beta-thalassemia major patient Joseph Philip &amp;  Neelesh Jain.  2014   </vt:lpstr>
      <vt:lpstr> CASE 3</vt:lpstr>
      <vt:lpstr> CASE 3</vt:lpstr>
      <vt:lpstr> CASE 3</vt:lpstr>
      <vt:lpstr> Iron Toxicity and Hemopoietic Cell Transplantation: Time to Change the Paradigm. Mediterr J Hematol Infect Dis. 2019; 11(1). Italy </vt:lpstr>
      <vt:lpstr> Reduced-toxicity ALLO-HSCT   in CSA.  Min Hee Kim. </vt:lpstr>
      <vt:lpstr>Congenital sideroblastic anaemia successfully treated using ALLO hSCT .Mouhab Ayas</vt:lpstr>
      <vt:lpstr> HSCT in Congenital Siderobalstic Anemia</vt:lpstr>
      <vt:lpstr>Nonmyeloablative allogeneic HSCT for congenital sideroblastic  anemia. .2003. USA. BC Medeiros.</vt:lpstr>
      <vt:lpstr>Free Radical Biology and Medicine 133 (2019) 179–185  Pathophysiology-HSCT</vt:lpstr>
      <vt:lpstr>T. Fujiwara, H. Harigae Free Radical Biology and Medicine 133 (2019) 179–185 Heme Biosynthetic pathway in Erythroid Cells</vt:lpstr>
      <vt:lpstr>Classification / Sideroblastic Anemias.</vt:lpstr>
      <vt:lpstr>Congenital Sideroblastic Anemia</vt:lpstr>
      <vt:lpstr>Ring sideroblasts and sideroblastic anemias Mario Cazzola</vt:lpstr>
      <vt:lpstr> Conclusion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</dc:creator>
  <cp:lastModifiedBy>IT</cp:lastModifiedBy>
  <cp:revision>169</cp:revision>
  <dcterms:created xsi:type="dcterms:W3CDTF">2018-12-22T16:44:31Z</dcterms:created>
  <dcterms:modified xsi:type="dcterms:W3CDTF">2019-12-19T03:29:14Z</dcterms:modified>
</cp:coreProperties>
</file>