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0" r:id="rId3"/>
    <p:sldId id="391" r:id="rId4"/>
    <p:sldId id="403" r:id="rId5"/>
    <p:sldId id="447" r:id="rId6"/>
    <p:sldId id="395" r:id="rId7"/>
    <p:sldId id="401" r:id="rId8"/>
    <p:sldId id="443" r:id="rId9"/>
    <p:sldId id="396" r:id="rId10"/>
    <p:sldId id="399" r:id="rId11"/>
    <p:sldId id="400" r:id="rId12"/>
    <p:sldId id="387" r:id="rId13"/>
    <p:sldId id="380" r:id="rId14"/>
    <p:sldId id="450" r:id="rId15"/>
    <p:sldId id="444" r:id="rId16"/>
    <p:sldId id="381" r:id="rId17"/>
    <p:sldId id="415" r:id="rId18"/>
    <p:sldId id="448" r:id="rId19"/>
    <p:sldId id="446" r:id="rId20"/>
    <p:sldId id="382" r:id="rId21"/>
    <p:sldId id="414" r:id="rId22"/>
    <p:sldId id="410" r:id="rId23"/>
    <p:sldId id="271" r:id="rId24"/>
    <p:sldId id="407" r:id="rId25"/>
    <p:sldId id="451" r:id="rId26"/>
    <p:sldId id="335" r:id="rId27"/>
    <p:sldId id="426" r:id="rId28"/>
    <p:sldId id="280" r:id="rId29"/>
    <p:sldId id="272" r:id="rId30"/>
    <p:sldId id="281" r:id="rId31"/>
    <p:sldId id="299" r:id="rId32"/>
    <p:sldId id="357" r:id="rId33"/>
    <p:sldId id="353" r:id="rId34"/>
    <p:sldId id="354" r:id="rId35"/>
    <p:sldId id="356" r:id="rId36"/>
    <p:sldId id="424" r:id="rId37"/>
    <p:sldId id="360" r:id="rId38"/>
    <p:sldId id="355" r:id="rId39"/>
    <p:sldId id="314" r:id="rId40"/>
    <p:sldId id="366" r:id="rId41"/>
    <p:sldId id="367" r:id="rId42"/>
    <p:sldId id="425" r:id="rId43"/>
    <p:sldId id="429" r:id="rId44"/>
    <p:sldId id="431" r:id="rId45"/>
    <p:sldId id="434" r:id="rId46"/>
    <p:sldId id="437" r:id="rId47"/>
    <p:sldId id="438" r:id="rId48"/>
    <p:sldId id="442" r:id="rId49"/>
    <p:sldId id="439" r:id="rId50"/>
    <p:sldId id="440" r:id="rId51"/>
    <p:sldId id="441" r:id="rId52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1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94674"/>
  </p:normalViewPr>
  <p:slideViewPr>
    <p:cSldViewPr>
      <p:cViewPr varScale="1">
        <p:scale>
          <a:sx n="94" d="100"/>
          <a:sy n="94" d="100"/>
        </p:scale>
        <p:origin x="4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66C7-ACD2-413A-BE12-262F1B4E905F}" type="datetimeFigureOut">
              <a:rPr lang="fa-IR" smtClean="0"/>
              <a:pPr/>
              <a:t>1441/4/21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BD9B-5D67-4DE6-A787-13632CB28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66C7-ACD2-413A-BE12-262F1B4E905F}" type="datetimeFigureOut">
              <a:rPr lang="fa-IR" smtClean="0"/>
              <a:pPr/>
              <a:t>1441/4/21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BD9B-5D67-4DE6-A787-13632CB28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66C7-ACD2-413A-BE12-262F1B4E905F}" type="datetimeFigureOut">
              <a:rPr lang="fa-IR" smtClean="0"/>
              <a:pPr/>
              <a:t>1441/4/21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BD9B-5D67-4DE6-A787-13632CB28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66C7-ACD2-413A-BE12-262F1B4E905F}" type="datetimeFigureOut">
              <a:rPr lang="fa-IR" smtClean="0"/>
              <a:pPr/>
              <a:t>1441/4/21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BD9B-5D67-4DE6-A787-13632CB28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66C7-ACD2-413A-BE12-262F1B4E905F}" type="datetimeFigureOut">
              <a:rPr lang="fa-IR" smtClean="0"/>
              <a:pPr/>
              <a:t>1441/4/21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BD9B-5D67-4DE6-A787-13632CB28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66C7-ACD2-413A-BE12-262F1B4E905F}" type="datetimeFigureOut">
              <a:rPr lang="fa-IR" smtClean="0"/>
              <a:pPr/>
              <a:t>1441/4/21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BD9B-5D67-4DE6-A787-13632CB28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66C7-ACD2-413A-BE12-262F1B4E905F}" type="datetimeFigureOut">
              <a:rPr lang="fa-IR" smtClean="0"/>
              <a:pPr/>
              <a:t>1441/4/21 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BD9B-5D67-4DE6-A787-13632CB28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66C7-ACD2-413A-BE12-262F1B4E905F}" type="datetimeFigureOut">
              <a:rPr lang="fa-IR" smtClean="0"/>
              <a:pPr/>
              <a:t>1441/4/21 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BD9B-5D67-4DE6-A787-13632CB28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66C7-ACD2-413A-BE12-262F1B4E905F}" type="datetimeFigureOut">
              <a:rPr lang="fa-IR" smtClean="0"/>
              <a:pPr/>
              <a:t>1441/4/21 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BD9B-5D67-4DE6-A787-13632CB28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66C7-ACD2-413A-BE12-262F1B4E905F}" type="datetimeFigureOut">
              <a:rPr lang="fa-IR" smtClean="0"/>
              <a:pPr/>
              <a:t>1441/4/21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BD9B-5D67-4DE6-A787-13632CB28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66C7-ACD2-413A-BE12-262F1B4E905F}" type="datetimeFigureOut">
              <a:rPr lang="fa-IR" smtClean="0"/>
              <a:pPr/>
              <a:t>1441/4/21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2BD9B-5D67-4DE6-A787-13632CB28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766C7-ACD2-413A-BE12-262F1B4E905F}" type="datetimeFigureOut">
              <a:rPr lang="fa-IR" smtClean="0"/>
              <a:pPr/>
              <a:t>1441/4/21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2BD9B-5D67-4DE6-A787-13632CB284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Sideroblastic Anemia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b="1" dirty="0" smtClean="0">
                <a:solidFill>
                  <a:srgbClr val="7030A0"/>
                </a:solidFill>
              </a:rPr>
              <a:t>M. </a:t>
            </a:r>
            <a:r>
              <a:rPr lang="en-US" b="1" dirty="0" err="1" smtClean="0">
                <a:solidFill>
                  <a:srgbClr val="7030A0"/>
                </a:solidFill>
              </a:rPr>
              <a:t>Kazemi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Aghdam</a:t>
            </a:r>
            <a:r>
              <a:rPr lang="en-US" b="1" dirty="0" smtClean="0">
                <a:solidFill>
                  <a:srgbClr val="7030A0"/>
                </a:solidFill>
              </a:rPr>
              <a:t>, MD, APCP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endParaRPr lang="en-US" sz="2800" dirty="0"/>
          </a:p>
          <a:p>
            <a:pPr algn="l" rtl="0"/>
            <a:r>
              <a:rPr lang="en-US" sz="2800" dirty="0"/>
              <a:t>On electron microscopy, they correspond to iron-laden mitochondria. </a:t>
            </a:r>
            <a:endParaRPr lang="en-US" sz="2800" dirty="0" smtClean="0"/>
          </a:p>
          <a:p>
            <a:pPr algn="l" rtl="0"/>
            <a:endParaRPr lang="en-US" sz="2800" dirty="0"/>
          </a:p>
          <a:p>
            <a:pPr algn="l" rtl="0"/>
            <a:r>
              <a:rPr lang="en-US" sz="2800" dirty="0"/>
              <a:t>For a diagnosis of SA, ring </a:t>
            </a:r>
            <a:r>
              <a:rPr lang="en-US" sz="2800" dirty="0" err="1"/>
              <a:t>sideroblasts</a:t>
            </a:r>
            <a:r>
              <a:rPr lang="en-US" sz="2800" dirty="0"/>
              <a:t> must make up at least 15% of erythroblasts in the BM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672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i="1" dirty="0" err="1" smtClean="0"/>
              <a:t>Perls</a:t>
            </a:r>
            <a:r>
              <a:rPr lang="en-US" sz="2000" i="1" dirty="0" smtClean="0"/>
              <a:t>’ staining of the bone marrow of a patient with refractory </a:t>
            </a:r>
            <a:r>
              <a:rPr lang="en-US" sz="2000" i="1" dirty="0" err="1" smtClean="0"/>
              <a:t>anaemia</a:t>
            </a:r>
            <a:r>
              <a:rPr lang="en-US" sz="2000" i="1" dirty="0" smtClean="0"/>
              <a:t> with ring </a:t>
            </a:r>
            <a:r>
              <a:rPr lang="en-US" sz="2000" i="1" dirty="0" err="1" smtClean="0"/>
              <a:t>sideroblasts</a:t>
            </a:r>
            <a:r>
              <a:rPr lang="en-US" sz="2000" i="1" dirty="0" smtClean="0"/>
              <a:t> (RARS)</a:t>
            </a:r>
            <a:br>
              <a:rPr lang="en-US" sz="2000" i="1" dirty="0" smtClean="0"/>
            </a:br>
            <a:r>
              <a:rPr lang="en-US" sz="2000" i="1" dirty="0" smtClean="0"/>
              <a:t>(left); Electron microscopy showing iron deposits in </a:t>
            </a:r>
            <a:r>
              <a:rPr lang="en-US" sz="2000" i="1" dirty="0" err="1" smtClean="0"/>
              <a:t>perinuclear</a:t>
            </a:r>
            <a:r>
              <a:rPr lang="en-US" sz="2000" i="1" dirty="0" smtClean="0"/>
              <a:t> mitochondria</a:t>
            </a:r>
            <a:endParaRPr 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858765"/>
            <a:ext cx="3827930" cy="342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0283" y="1858765"/>
            <a:ext cx="3859356" cy="3427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b="1" i="1" dirty="0"/>
              <a:t>Perls’ stain for iron</a:t>
            </a:r>
            <a:br>
              <a:rPr lang="en-US" b="1" i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dirty="0"/>
              <a:t>Perls’ stain on </a:t>
            </a:r>
            <a:r>
              <a:rPr lang="en-US" dirty="0" smtClean="0"/>
              <a:t>BMA is </a:t>
            </a:r>
            <a:r>
              <a:rPr lang="en-US" dirty="0"/>
              <a:t>an important tool not only for assessing the iron stores, </a:t>
            </a:r>
            <a:r>
              <a:rPr lang="en-US" dirty="0" smtClean="0"/>
              <a:t>but </a:t>
            </a:r>
            <a:r>
              <a:rPr lang="en-US" dirty="0"/>
              <a:t>also to study abnormal </a:t>
            </a:r>
            <a:r>
              <a:rPr lang="en-US" dirty="0" err="1"/>
              <a:t>sideroblasts</a:t>
            </a:r>
            <a:r>
              <a:rPr lang="en-US" dirty="0"/>
              <a:t>.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/>
              <a:t>I</a:t>
            </a:r>
            <a:r>
              <a:rPr lang="en-US" dirty="0" smtClean="0"/>
              <a:t>t </a:t>
            </a:r>
            <a:r>
              <a:rPr lang="en-US" dirty="0" smtClean="0"/>
              <a:t>allows assessment of both the amount of iron in </a:t>
            </a:r>
            <a:r>
              <a:rPr lang="en-US" dirty="0" err="1" smtClean="0"/>
              <a:t>reticulo</a:t>
            </a:r>
            <a:r>
              <a:rPr lang="en-US" dirty="0" smtClean="0"/>
              <a:t>-endothelial stores and the availability of iron to developing erythroblasts. </a:t>
            </a:r>
            <a:endParaRPr lang="en-US" dirty="0" smtClean="0"/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Assessment of storage iron requires that an adequate number of fragments are obtained.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0" eaLnBrk="1" latinLnBrk="0" hangingPunct="1">
              <a:spcBef>
                <a:spcPct val="0"/>
              </a:spcBef>
              <a:buNone/>
            </a:pPr>
            <a:r>
              <a:rPr lang="en-US" b="1" dirty="0" smtClean="0"/>
              <a:t>PBS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/>
              <a:t>Congenital and secondary sideroblastic </a:t>
            </a:r>
            <a:r>
              <a:rPr lang="en-US" dirty="0" err="1"/>
              <a:t>anaemias</a:t>
            </a:r>
            <a:r>
              <a:rPr lang="en-US" dirty="0"/>
              <a:t> are associated with </a:t>
            </a:r>
            <a:r>
              <a:rPr lang="en-US" dirty="0" err="1"/>
              <a:t>microcytosis</a:t>
            </a:r>
            <a:r>
              <a:rPr lang="en-US" dirty="0"/>
              <a:t> and </a:t>
            </a:r>
            <a:r>
              <a:rPr lang="en-US" dirty="0" err="1" smtClean="0"/>
              <a:t>hypochromia</a:t>
            </a:r>
            <a:r>
              <a:rPr lang="en-US" dirty="0" smtClean="0"/>
              <a:t>, </a:t>
            </a:r>
            <a:r>
              <a:rPr lang="en-US" dirty="0"/>
              <a:t>in contrast to the </a:t>
            </a:r>
            <a:r>
              <a:rPr lang="en-US" dirty="0" err="1"/>
              <a:t>macrocytosis</a:t>
            </a:r>
            <a:r>
              <a:rPr lang="en-US" dirty="0"/>
              <a:t> which is usual when sideroblastic erythropoiesis is a feature of MDS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/>
              <a:t> Thiamine-responsive megaloblastic anemia </a:t>
            </a:r>
            <a:r>
              <a:rPr lang="en-US" dirty="0" smtClean="0"/>
              <a:t>syndrome and </a:t>
            </a:r>
            <a:r>
              <a:rPr lang="en-US" dirty="0"/>
              <a:t>Pearson syndrome </a:t>
            </a:r>
            <a:r>
              <a:rPr lang="en-US" dirty="0" smtClean="0"/>
              <a:t>: </a:t>
            </a:r>
            <a:r>
              <a:rPr lang="en-US" dirty="0"/>
              <a:t>macrocytic </a:t>
            </a:r>
            <a:r>
              <a:rPr lang="en-US" dirty="0" err="1"/>
              <a:t>sideroblastic</a:t>
            </a:r>
            <a:r>
              <a:rPr lang="en-US" dirty="0"/>
              <a:t> </a:t>
            </a:r>
            <a:r>
              <a:rPr lang="en-US" dirty="0" smtClean="0"/>
              <a:t>anemia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837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In some patients the peripheral blood film is dimorphic with a mixture of hypochromic </a:t>
            </a:r>
            <a:r>
              <a:rPr lang="en-US" dirty="0" err="1"/>
              <a:t>microcytes</a:t>
            </a:r>
            <a:r>
              <a:rPr lang="en-US" dirty="0"/>
              <a:t> and normochromic </a:t>
            </a:r>
            <a:r>
              <a:rPr lang="en-US" dirty="0" err="1"/>
              <a:t>normocytes</a:t>
            </a:r>
            <a:r>
              <a:rPr lang="en-US" dirty="0"/>
              <a:t>. </a:t>
            </a:r>
          </a:p>
          <a:p>
            <a:pPr algn="l" rtl="0"/>
            <a:r>
              <a:rPr lang="en-US" b="1" dirty="0" err="1"/>
              <a:t>Anisopoikilocytosis</a:t>
            </a:r>
            <a:r>
              <a:rPr lang="en-US" b="1" dirty="0"/>
              <a:t>, basophilic stippling, </a:t>
            </a:r>
            <a:r>
              <a:rPr lang="en-US" b="1" dirty="0" err="1"/>
              <a:t>polychromasia</a:t>
            </a:r>
            <a:r>
              <a:rPr lang="en-US" b="1" dirty="0"/>
              <a:t>, </a:t>
            </a:r>
            <a:r>
              <a:rPr lang="en-US" dirty="0"/>
              <a:t>Pappenheimer bodies </a:t>
            </a:r>
            <a:r>
              <a:rPr lang="en-US" b="1" dirty="0"/>
              <a:t>and </a:t>
            </a:r>
            <a:r>
              <a:rPr lang="en-US" b="1" dirty="0" err="1"/>
              <a:t>nRBCs</a:t>
            </a:r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19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 sz="2000" dirty="0"/>
              <a:t>congenital sideroblastic </a:t>
            </a:r>
            <a:r>
              <a:rPr lang="en-US" sz="2000" dirty="0" err="1"/>
              <a:t>anaemia</a:t>
            </a:r>
            <a:r>
              <a:rPr lang="en-US" sz="2000" dirty="0"/>
              <a:t> showing many hypochromic and microcytic cells; there is moderate </a:t>
            </a:r>
            <a:r>
              <a:rPr lang="en-US" sz="2000" dirty="0" err="1"/>
              <a:t>poikilocytosis</a:t>
            </a:r>
            <a:r>
              <a:rPr lang="en-US" sz="2000" dirty="0"/>
              <a:t> and one cell containing multiple Pappenheimer bodies 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6" y="2028030"/>
            <a:ext cx="7405816" cy="4809620"/>
          </a:xfrm>
        </p:spPr>
      </p:pic>
    </p:spTree>
    <p:extLst>
      <p:ext uri="{BB962C8B-B14F-4D97-AF65-F5344CB8AC3E}">
        <p14:creationId xmlns:p14="http://schemas.microsoft.com/office/powerpoint/2010/main" val="127746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b="1" i="1" dirty="0"/>
              <a:t>Bone marrow cytology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M</a:t>
            </a:r>
            <a:r>
              <a:rPr lang="en-US" dirty="0" smtClean="0"/>
              <a:t>ild </a:t>
            </a:r>
            <a:r>
              <a:rPr lang="en-US" dirty="0" err="1"/>
              <a:t>hypercellularity</a:t>
            </a:r>
            <a:r>
              <a:rPr lang="en-US" dirty="0"/>
              <a:t> and mild erythroid hyperplasia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 smtClean="0"/>
              <a:t> </a:t>
            </a:r>
            <a:r>
              <a:rPr lang="en-US" dirty="0"/>
              <a:t>A proportion of the </a:t>
            </a:r>
            <a:r>
              <a:rPr lang="en-US" dirty="0" smtClean="0"/>
              <a:t>erythroblasts </a:t>
            </a:r>
            <a:r>
              <a:rPr lang="en-US" dirty="0"/>
              <a:t>show </a:t>
            </a:r>
            <a:r>
              <a:rPr lang="en-US" dirty="0" err="1"/>
              <a:t>micronormoblastic</a:t>
            </a:r>
            <a:r>
              <a:rPr lang="en-US" dirty="0"/>
              <a:t> maturation and defective </a:t>
            </a:r>
            <a:r>
              <a:rPr lang="en-US" dirty="0" err="1"/>
              <a:t>haemoglobinization</a:t>
            </a:r>
            <a:r>
              <a:rPr lang="en-US" dirty="0"/>
              <a:t> with ragged or vacuolated </a:t>
            </a:r>
            <a:r>
              <a:rPr lang="en-US" dirty="0" smtClean="0"/>
              <a:t>cytoplasm. </a:t>
            </a:r>
          </a:p>
          <a:p>
            <a:pPr algn="l" rtl="0"/>
            <a:r>
              <a:rPr lang="en-US" dirty="0"/>
              <a:t>A</a:t>
            </a:r>
            <a:r>
              <a:rPr lang="en-US" dirty="0" smtClean="0"/>
              <a:t>bnormal </a:t>
            </a:r>
            <a:r>
              <a:rPr lang="en-US" dirty="0" err="1"/>
              <a:t>sideroblasts</a:t>
            </a:r>
            <a:r>
              <a:rPr lang="en-US" dirty="0"/>
              <a:t> </a:t>
            </a:r>
            <a:r>
              <a:rPr lang="en-US" dirty="0" smtClean="0"/>
              <a:t>including </a:t>
            </a:r>
            <a:r>
              <a:rPr lang="en-US" dirty="0"/>
              <a:t>ring </a:t>
            </a:r>
            <a:r>
              <a:rPr lang="en-US" dirty="0" err="1" smtClean="0"/>
              <a:t>sideroblast</a:t>
            </a:r>
            <a:endParaRPr lang="en-US" dirty="0" smtClean="0"/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8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 sz="3600" b="1" dirty="0"/>
              <a:t>Bone marrow aspirate showing erythroid hyperplasia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084" y="1951830"/>
            <a:ext cx="5676228" cy="427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6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 sz="2000" dirty="0"/>
              <a:t>congenital sideroblastic </a:t>
            </a:r>
            <a:r>
              <a:rPr lang="en-US" sz="2000" dirty="0" err="1"/>
              <a:t>anaemia</a:t>
            </a:r>
            <a:r>
              <a:rPr lang="en-US" sz="2000" dirty="0"/>
              <a:t> </a:t>
            </a:r>
            <a:r>
              <a:rPr lang="en-US" sz="2000" dirty="0" smtClean="0"/>
              <a:t>showing </a:t>
            </a:r>
            <a:r>
              <a:rPr lang="en-US" sz="2000" dirty="0"/>
              <a:t>granulocyte precursors and five erythroblasts, one of which has a very severe defect in </a:t>
            </a:r>
            <a:r>
              <a:rPr lang="en-US" sz="2000" dirty="0" err="1"/>
              <a:t>haemoglobinization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01993"/>
            <a:ext cx="7407468" cy="4856007"/>
          </a:xfrm>
        </p:spPr>
      </p:pic>
    </p:spTree>
    <p:extLst>
      <p:ext uri="{BB962C8B-B14F-4D97-AF65-F5344CB8AC3E}">
        <p14:creationId xmlns:p14="http://schemas.microsoft.com/office/powerpoint/2010/main" val="1187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" y="404664"/>
            <a:ext cx="8229600" cy="1143000"/>
          </a:xfrm>
        </p:spPr>
        <p:txBody>
          <a:bodyPr>
            <a:noAutofit/>
          </a:bodyPr>
          <a:lstStyle/>
          <a:p>
            <a:pPr rtl="0"/>
            <a:r>
              <a:rPr lang="en-US" sz="2400" dirty="0" err="1"/>
              <a:t>Pearsonís</a:t>
            </a:r>
            <a:r>
              <a:rPr lang="en-US" sz="2400" dirty="0"/>
              <a:t> syndrome </a:t>
            </a:r>
            <a:r>
              <a:rPr lang="en-US" sz="2400" dirty="0" smtClean="0"/>
              <a:t>with ring </a:t>
            </a:r>
            <a:r>
              <a:rPr lang="en-US" sz="2400" dirty="0" err="1"/>
              <a:t>sideroblasts</a:t>
            </a:r>
            <a:r>
              <a:rPr lang="en-US" sz="2400" dirty="0"/>
              <a:t>, large vacuoles in the erythroid and myeloid precursors.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2082970"/>
            <a:ext cx="6408712" cy="360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1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b="1" dirty="0"/>
              <a:t>Siderocytes and </a:t>
            </a:r>
            <a:r>
              <a:rPr lang="en-US" b="1" dirty="0" err="1"/>
              <a:t>Sideroblasts</a:t>
            </a:r>
            <a:r>
              <a:rPr lang="en-US" b="1" dirty="0"/>
              <a:t>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 rtl="0"/>
            <a:r>
              <a:rPr lang="en-US" dirty="0"/>
              <a:t>Siderocytes are </a:t>
            </a:r>
            <a:r>
              <a:rPr lang="en-US" dirty="0" smtClean="0"/>
              <a:t>RBCs containing </a:t>
            </a:r>
            <a:r>
              <a:rPr lang="en-US" dirty="0"/>
              <a:t>granules of non-</a:t>
            </a:r>
            <a:r>
              <a:rPr lang="en-US" dirty="0" err="1"/>
              <a:t>haem</a:t>
            </a:r>
            <a:r>
              <a:rPr lang="en-US" dirty="0"/>
              <a:t> iron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 smtClean="0"/>
              <a:t> </a:t>
            </a:r>
            <a:r>
              <a:rPr lang="en-US" dirty="0"/>
              <a:t>The granules are formed of a water- insoluble complex of ferric iron, lipid, protein and carbo- hydrate. </a:t>
            </a:r>
            <a:endParaRPr lang="en-US" dirty="0" smtClean="0"/>
          </a:p>
          <a:p>
            <a:pPr algn="l" rtl="0"/>
            <a:r>
              <a:rPr lang="en-US" dirty="0" smtClean="0"/>
              <a:t>This </a:t>
            </a:r>
            <a:r>
              <a:rPr lang="en-US" dirty="0" err="1"/>
              <a:t>siderotic</a:t>
            </a:r>
            <a:r>
              <a:rPr lang="en-US" dirty="0"/>
              <a:t> material (or </a:t>
            </a:r>
            <a:r>
              <a:rPr lang="en-US" dirty="0" err="1"/>
              <a:t>haemosiderin</a:t>
            </a:r>
            <a:r>
              <a:rPr lang="en-US" dirty="0"/>
              <a:t>) reacts with potassium </a:t>
            </a:r>
            <a:r>
              <a:rPr lang="en-US" dirty="0" err="1"/>
              <a:t>ferrocyanide</a:t>
            </a:r>
            <a:r>
              <a:rPr lang="en-US" dirty="0"/>
              <a:t> to form a blue compound, </a:t>
            </a:r>
            <a:r>
              <a:rPr lang="en-US" dirty="0" err="1"/>
              <a:t>ferriferrocyanide</a:t>
            </a:r>
            <a:r>
              <a:rPr lang="en-US" dirty="0"/>
              <a:t>; this reaction is the basis of a positive Prussian-blue (Perls’) reaction. </a:t>
            </a:r>
          </a:p>
        </p:txBody>
      </p:sp>
    </p:spTree>
    <p:extLst>
      <p:ext uri="{BB962C8B-B14F-4D97-AF65-F5344CB8AC3E}">
        <p14:creationId xmlns:p14="http://schemas.microsoft.com/office/powerpoint/2010/main" val="7775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b="1" i="1" dirty="0"/>
              <a:t>Bone marrow histology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 rtl="0"/>
            <a:r>
              <a:rPr lang="en-US" dirty="0"/>
              <a:t>S</a:t>
            </a:r>
            <a:r>
              <a:rPr lang="en-US" dirty="0" smtClean="0"/>
              <a:t>ome </a:t>
            </a:r>
            <a:r>
              <a:rPr lang="en-US" dirty="0"/>
              <a:t>degree of erythroid hyperplasia. </a:t>
            </a:r>
            <a:endParaRPr lang="en-US" dirty="0" smtClean="0"/>
          </a:p>
          <a:p>
            <a:pPr algn="l" rtl="0"/>
            <a:r>
              <a:rPr lang="en-US" dirty="0" smtClean="0"/>
              <a:t>Increased </a:t>
            </a:r>
            <a:r>
              <a:rPr lang="en-US" dirty="0"/>
              <a:t>storage iron and ring </a:t>
            </a:r>
            <a:r>
              <a:rPr lang="en-US" dirty="0" err="1"/>
              <a:t>sideroblasts</a:t>
            </a:r>
            <a:r>
              <a:rPr lang="en-US" dirty="0"/>
              <a:t> are detectable in resin-embedded sections but abnormal </a:t>
            </a:r>
            <a:r>
              <a:rPr lang="en-US" dirty="0" err="1"/>
              <a:t>sideroblasts</a:t>
            </a:r>
            <a:r>
              <a:rPr lang="en-US" dirty="0"/>
              <a:t> are not </a:t>
            </a:r>
            <a:r>
              <a:rPr lang="en-US" dirty="0" smtClean="0"/>
              <a:t>detectable </a:t>
            </a:r>
            <a:r>
              <a:rPr lang="en-US" dirty="0"/>
              <a:t>in sections of decalcified paraffin-embedded biopsy specimens and although increased storage iron may be recognizable it cannot be quantified reliably. </a:t>
            </a:r>
            <a:endParaRPr lang="en-US" dirty="0" smtClean="0"/>
          </a:p>
          <a:p>
            <a:pPr algn="l" rtl="0"/>
            <a:r>
              <a:rPr lang="en-US" dirty="0" smtClean="0"/>
              <a:t>Plasma </a:t>
            </a:r>
            <a:r>
              <a:rPr lang="en-US" dirty="0"/>
              <a:t>cells may contain </a:t>
            </a:r>
            <a:r>
              <a:rPr lang="en-US" dirty="0" err="1" smtClean="0"/>
              <a:t>haemosiderin</a:t>
            </a:r>
            <a:r>
              <a:rPr lang="en-US" dirty="0" smtClean="0"/>
              <a:t>. </a:t>
            </a:r>
          </a:p>
          <a:p>
            <a:pPr algn="l" rtl="0"/>
            <a:r>
              <a:rPr lang="en-US" dirty="0" smtClean="0"/>
              <a:t>A </a:t>
            </a:r>
            <a:r>
              <a:rPr lang="en-US" dirty="0"/>
              <a:t>trephine biopsy is not indicated in the investigation of suspected congenital </a:t>
            </a:r>
            <a:r>
              <a:rPr lang="en-US" dirty="0" smtClean="0"/>
              <a:t>sideroblastic </a:t>
            </a:r>
            <a:r>
              <a:rPr lang="en-US" dirty="0" err="1"/>
              <a:t>anaemia</a:t>
            </a:r>
            <a:r>
              <a:rPr lang="en-US" dirty="0"/>
              <a:t> but is useful if acquired sideroblastic </a:t>
            </a:r>
            <a:r>
              <a:rPr lang="en-US" dirty="0" err="1"/>
              <a:t>anaemia</a:t>
            </a:r>
            <a:r>
              <a:rPr lang="en-US" dirty="0"/>
              <a:t>, particularly as a feature of MDS, is suspected </a:t>
            </a:r>
          </a:p>
          <a:p>
            <a:pPr algn="l" rtl="0"/>
            <a:endParaRPr lang="en-US" dirty="0"/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07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 sz="3200" dirty="0" err="1"/>
              <a:t>H</a:t>
            </a:r>
            <a:r>
              <a:rPr lang="en-US" sz="3200" dirty="0" err="1" smtClean="0"/>
              <a:t>ypercellular</a:t>
            </a:r>
            <a:r>
              <a:rPr lang="en-US" sz="3200" dirty="0" smtClean="0"/>
              <a:t> </a:t>
            </a:r>
            <a:r>
              <a:rPr lang="en-US" sz="3200" dirty="0"/>
              <a:t>marrow </a:t>
            </a:r>
            <a:r>
              <a:rPr lang="en-US" sz="3200" dirty="0" smtClean="0"/>
              <a:t>with erythroid hyperplasia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2569206"/>
            <a:ext cx="4290137" cy="3228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514640"/>
            <a:ext cx="4381262" cy="32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Interpretation </a:t>
            </a:r>
            <a:r>
              <a:rPr lang="en-US" dirty="0"/>
              <a:t>of iron stores on a </a:t>
            </a:r>
            <a:r>
              <a:rPr lang="en-US" dirty="0" smtClean="0"/>
              <a:t>decalcified </a:t>
            </a:r>
            <a:r>
              <a:rPr lang="en-US" dirty="0"/>
              <a:t>trephine section requires caution because the absence of storage iron in such specimens may be due to chelation during </a:t>
            </a:r>
            <a:r>
              <a:rPr lang="en-US" dirty="0" smtClean="0"/>
              <a:t>decalcification </a:t>
            </a:r>
            <a:r>
              <a:rPr lang="en-US" dirty="0"/>
              <a:t>and not true iron </a:t>
            </a:r>
            <a:r>
              <a:rPr lang="en-US" dirty="0" smtClean="0"/>
              <a:t>depletion.</a:t>
            </a:r>
          </a:p>
          <a:p>
            <a:pPr algn="l" rtl="0"/>
            <a:r>
              <a:rPr lang="en-US" dirty="0">
                <a:solidFill>
                  <a:srgbClr val="C00000"/>
                </a:solidFill>
              </a:rPr>
              <a:t>A diagnosis of </a:t>
            </a:r>
            <a:r>
              <a:rPr lang="en-US" dirty="0" err="1">
                <a:solidFill>
                  <a:srgbClr val="C00000"/>
                </a:solidFill>
              </a:rPr>
              <a:t>sideroblastic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anaemia</a:t>
            </a:r>
            <a:r>
              <a:rPr lang="en-US" dirty="0">
                <a:solidFill>
                  <a:srgbClr val="C00000"/>
                </a:solidFill>
              </a:rPr>
              <a:t> cannot be made from acid-decalcified trephine biopsy specimens. </a:t>
            </a:r>
          </a:p>
          <a:p>
            <a:pPr algn="l" rtl="0"/>
            <a:endParaRPr lang="en-US" dirty="0" smtClean="0"/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b="1" dirty="0"/>
              <a:t>Problems and pitfalls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Since iron is distributed irregularly within bone marrow macrophages, it is necessary to assess adequate </a:t>
            </a:r>
            <a:r>
              <a:rPr lang="en-US" dirty="0"/>
              <a:t>marrow </a:t>
            </a:r>
            <a:r>
              <a:rPr lang="en-US" dirty="0" smtClean="0"/>
              <a:t>particles to </a:t>
            </a:r>
            <a:r>
              <a:rPr lang="en-US" dirty="0"/>
              <a:t>reliably assess iron stores</a:t>
            </a:r>
            <a:r>
              <a:rPr lang="en-US" dirty="0" smtClean="0"/>
              <a:t>.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 smtClean="0"/>
              <a:t>Stain deposit on the slide must be distinguished from </a:t>
            </a:r>
            <a:r>
              <a:rPr lang="en-US" dirty="0" err="1" smtClean="0"/>
              <a:t>haemosiderin</a:t>
            </a:r>
            <a:r>
              <a:rPr lang="en-US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A minimum of seven particles must be examined to establish the absence of stainable iron. A minimum of nine particles must be reviewed to see the maximum iron stores in 100% of samples.</a:t>
            </a:r>
            <a:endParaRPr lang="en-US" b="1" dirty="0"/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 </a:t>
            </a:r>
            <a:r>
              <a:rPr lang="en-US" dirty="0" smtClean="0"/>
              <a:t>I</a:t>
            </a:r>
            <a:r>
              <a:rPr lang="en-US" dirty="0" smtClean="0"/>
              <a:t>f </a:t>
            </a:r>
            <a:r>
              <a:rPr lang="en-US" dirty="0"/>
              <a:t>necessary using more than one slide for this purpose</a:t>
            </a:r>
          </a:p>
          <a:p>
            <a:pPr algn="l" rtl="0"/>
            <a:endParaRPr lang="en-US" dirty="0"/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39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841" y="1600200"/>
            <a:ext cx="602831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3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b="1" dirty="0"/>
              <a:t>Grading of bone marrow storage iron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5306" y="1844824"/>
            <a:ext cx="7913388" cy="480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73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332656"/>
            <a:ext cx="6028318" cy="45259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flipH="1">
            <a:off x="2123728" y="5301208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/>
              <a:t>The iron is normal from 1+ to 3+ for women and from 2+ to 3+ for men. </a:t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77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b="1" dirty="0"/>
              <a:t>Marrow film, Prussian blue reaction. </a:t>
            </a:r>
            <a:r>
              <a:rPr lang="en-US" sz="1800" dirty="0"/>
              <a:t>Depleted iron stores: No blue-green staining iron is visible.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36" y="2086787"/>
            <a:ext cx="6280127" cy="4752528"/>
          </a:xfrm>
        </p:spPr>
      </p:pic>
    </p:spTree>
    <p:extLst>
      <p:ext uri="{BB962C8B-B14F-4D97-AF65-F5344CB8AC3E}">
        <p14:creationId xmlns:p14="http://schemas.microsoft.com/office/powerpoint/2010/main" val="162284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Aspirate of normal BM:</a:t>
            </a:r>
            <a:br>
              <a:rPr lang="en-US" smtClean="0"/>
            </a:br>
            <a:r>
              <a:rPr lang="en-US" smtClean="0"/>
              <a:t>bluish-black iron in macrophages</a:t>
            </a:r>
            <a:br>
              <a:rPr lang="en-US" smtClean="0"/>
            </a:br>
            <a:r>
              <a:rPr lang="en-US" smtClean="0"/>
              <a:t>in a fragment.</a:t>
            </a:r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31640" y="2396330"/>
            <a:ext cx="6822878" cy="446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708920"/>
            <a:ext cx="8507288" cy="3417243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The material also stains </a:t>
            </a:r>
            <a:r>
              <a:rPr lang="en-US" dirty="0" smtClean="0"/>
              <a:t>with </a:t>
            </a:r>
            <a:r>
              <a:rPr lang="en-US" dirty="0" err="1"/>
              <a:t>Romanowsky</a:t>
            </a:r>
            <a:r>
              <a:rPr lang="en-US" dirty="0"/>
              <a:t> dyes and then appears as basophilic granules, which have been referred to as ‘Pappenheimer </a:t>
            </a:r>
            <a:r>
              <a:rPr lang="en-US" dirty="0" smtClean="0"/>
              <a:t>bodies.</a:t>
            </a:r>
          </a:p>
          <a:p>
            <a:pPr algn="l" rt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437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100" b="1" dirty="0"/>
              <a:t>Marrow film, Prussian blue </a:t>
            </a:r>
            <a:r>
              <a:rPr lang="en-US" sz="2100" b="1" dirty="0" smtClean="0"/>
              <a:t>reaction</a:t>
            </a:r>
            <a:r>
              <a:rPr lang="en-US" sz="2100" b="1" dirty="0"/>
              <a:t>,</a:t>
            </a:r>
            <a:r>
              <a:rPr lang="en-US" sz="2100" b="1" dirty="0" smtClean="0"/>
              <a:t> </a:t>
            </a:r>
            <a:r>
              <a:rPr lang="en-US" sz="2100" dirty="0" smtClean="0"/>
              <a:t>markedly </a:t>
            </a:r>
            <a:r>
              <a:rPr lang="en-US" sz="2100" dirty="0"/>
              <a:t>increased </a:t>
            </a:r>
            <a:br>
              <a:rPr lang="en-US" sz="2100" dirty="0"/>
            </a:br>
            <a:endParaRPr lang="en-US" sz="2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88840"/>
            <a:ext cx="6638290" cy="4869160"/>
          </a:xfrm>
        </p:spPr>
      </p:pic>
    </p:spTree>
    <p:extLst>
      <p:ext uri="{BB962C8B-B14F-4D97-AF65-F5344CB8AC3E}">
        <p14:creationId xmlns:p14="http://schemas.microsoft.com/office/powerpoint/2010/main" val="124657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 sz="2000" dirty="0" err="1" smtClean="0"/>
              <a:t>Sideroblastic</a:t>
            </a:r>
            <a:r>
              <a:rPr lang="en-US" sz="2000" dirty="0" smtClean="0"/>
              <a:t> </a:t>
            </a:r>
            <a:r>
              <a:rPr lang="en-US" sz="2000" dirty="0" err="1" smtClean="0"/>
              <a:t>anaemias</a:t>
            </a:r>
            <a:r>
              <a:rPr lang="en-US" sz="2000" dirty="0" smtClean="0"/>
              <a:t>, </a:t>
            </a:r>
            <a:r>
              <a:rPr lang="en-US" sz="2000" dirty="0" err="1" smtClean="0"/>
              <a:t>Perls</a:t>
            </a:r>
            <a:r>
              <a:rPr lang="en-US" sz="2000" dirty="0"/>
              <a:t>’ reaction. 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26594"/>
            <a:ext cx="4553700" cy="5531406"/>
          </a:xfrm>
        </p:spPr>
      </p:pic>
    </p:spTree>
    <p:extLst>
      <p:ext uri="{BB962C8B-B14F-4D97-AF65-F5344CB8AC3E}">
        <p14:creationId xmlns:p14="http://schemas.microsoft.com/office/powerpoint/2010/main" val="66176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Bone marrow smear from a patient with RARS. </a:t>
            </a:r>
            <a:r>
              <a:rPr lang="en-US" sz="2000" dirty="0" err="1" smtClean="0"/>
              <a:t>Perls</a:t>
            </a:r>
            <a:r>
              <a:rPr lang="en-US" sz="2000" dirty="0" smtClean="0"/>
              <a:t> staining</a:t>
            </a:r>
            <a:br>
              <a:rPr lang="en-US" sz="2000" dirty="0" smtClean="0"/>
            </a:br>
            <a:r>
              <a:rPr lang="fa-IR" sz="2000" dirty="0" smtClean="0"/>
              <a:t>(</a:t>
            </a:r>
            <a:r>
              <a:rPr lang="en-US" sz="2000" dirty="0" smtClean="0"/>
              <a:t>shows that most erythroblasts have positive granules (ring </a:t>
            </a:r>
            <a:r>
              <a:rPr lang="en-US" sz="2000" dirty="0" err="1" smtClean="0"/>
              <a:t>sideroblasts</a:t>
            </a:r>
            <a:endParaRPr lang="en-US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22644" y="1600200"/>
            <a:ext cx="6417708" cy="525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4491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55064"/>
            <a:ext cx="7488832" cy="5381310"/>
          </a:xfrm>
        </p:spPr>
      </p:pic>
    </p:spTree>
    <p:extLst>
      <p:ext uri="{BB962C8B-B14F-4D97-AF65-F5344CB8AC3E}">
        <p14:creationId xmlns:p14="http://schemas.microsoft.com/office/powerpoint/2010/main" val="63622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Bone marrow smear iron grading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Bone marrow smears were graded by the </a:t>
            </a:r>
            <a:r>
              <a:rPr lang="en-US" dirty="0" smtClean="0">
                <a:solidFill>
                  <a:srgbClr val="C00000"/>
                </a:solidFill>
              </a:rPr>
              <a:t>conventional Gale’s method </a:t>
            </a:r>
            <a:r>
              <a:rPr lang="en-US" dirty="0" smtClean="0"/>
              <a:t>and by a new more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intensive grading method.</a:t>
            </a:r>
          </a:p>
          <a:p>
            <a:pPr algn="l" rtl="0"/>
            <a:endParaRPr lang="en-US" dirty="0" smtClean="0"/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All marrow smears were then systematically assessed using an</a:t>
            </a:r>
            <a:r>
              <a:rPr lang="en-US" dirty="0">
                <a:solidFill>
                  <a:srgbClr val="C00000"/>
                </a:solidFill>
              </a:rPr>
              <a:t> intensive histological grading method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33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>
                <a:solidFill>
                  <a:srgbClr val="C00000"/>
                </a:solidFill>
              </a:rPr>
              <a:t>intensive histological grading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 rtl="0"/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which iron is assessed in three sites—the fragments (as in Gale’s method), macrophages and erythroblasts. </a:t>
            </a:r>
          </a:p>
          <a:p>
            <a:pPr algn="l" rtl="0"/>
            <a:r>
              <a:rPr lang="en-US" dirty="0"/>
              <a:t>Iron assessed in the fragments and macrophages represented iron stores while iron in the erythroblast represented </a:t>
            </a:r>
            <a:r>
              <a:rPr lang="en-US" dirty="0" err="1"/>
              <a:t>utilisable</a:t>
            </a:r>
            <a:r>
              <a:rPr lang="en-US" dirty="0"/>
              <a:t> iron. </a:t>
            </a:r>
          </a:p>
          <a:p>
            <a:pPr algn="l" rtl="0"/>
            <a:r>
              <a:rPr lang="en-US" dirty="0"/>
              <a:t>Additionally, 20 fields around and behind the fragments were examined at high </a:t>
            </a:r>
            <a:r>
              <a:rPr lang="en-US" dirty="0" smtClean="0"/>
              <a:t>power </a:t>
            </a:r>
            <a:r>
              <a:rPr lang="en-US" dirty="0"/>
              <a:t>and all macrophages in these fields were examined for the presence of iron. </a:t>
            </a:r>
            <a:endParaRPr lang="en-US" dirty="0" smtClean="0"/>
          </a:p>
          <a:p>
            <a:pPr algn="l" rtl="0"/>
            <a:r>
              <a:rPr lang="en-US" dirty="0" smtClean="0"/>
              <a:t>At </a:t>
            </a:r>
            <a:r>
              <a:rPr lang="en-US" dirty="0"/>
              <a:t>high power </a:t>
            </a:r>
            <a:r>
              <a:rPr lang="en-US" dirty="0" smtClean="0"/>
              <a:t>magnification, </a:t>
            </a:r>
            <a:r>
              <a:rPr lang="en-US" dirty="0"/>
              <a:t>100 erythroblasts were examined and the percentage containing iron granules in their cytoplasm (</a:t>
            </a:r>
            <a:r>
              <a:rPr lang="en-US" dirty="0" err="1"/>
              <a:t>ie</a:t>
            </a:r>
            <a:r>
              <a:rPr lang="en-US" dirty="0"/>
              <a:t>, </a:t>
            </a:r>
            <a:r>
              <a:rPr lang="en-US" dirty="0" err="1"/>
              <a:t>sideroblasts</a:t>
            </a:r>
            <a:r>
              <a:rPr lang="en-US" dirty="0"/>
              <a:t>) were enumerated</a:t>
            </a:r>
            <a:r>
              <a:rPr lang="en-US" dirty="0" smtClean="0"/>
              <a:t>.</a:t>
            </a:r>
          </a:p>
          <a:p>
            <a:pPr algn="l" rtl="0"/>
            <a:r>
              <a:rPr lang="en-US" dirty="0" smtClean="0"/>
              <a:t>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Erythroblast iron deficiency was defined when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&lt;30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% of erythroblasts had visible iron granules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99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Bone marrow fragment showing iron deposits at (top), and showing erythroblasts,</a:t>
            </a:r>
            <a:br>
              <a:rPr lang="en-US" sz="1800" dirty="0" smtClean="0"/>
            </a:br>
            <a:r>
              <a:rPr lang="en-US" sz="1800" dirty="0" smtClean="0"/>
              <a:t>iron and malaria pigment within macrophages (bottom)</a:t>
            </a:r>
            <a:endParaRPr lang="en-US" sz="1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35696" y="1332858"/>
            <a:ext cx="5400600" cy="552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799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504" y="896680"/>
            <a:ext cx="9036496" cy="538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742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US" dirty="0"/>
              <a:t>Results were interpreted </a:t>
            </a:r>
            <a:r>
              <a:rPr lang="en-US" dirty="0" smtClean="0"/>
              <a:t>as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 algn="l" rtl="0"/>
            <a:r>
              <a:rPr lang="en-US" sz="2800" dirty="0" smtClean="0">
                <a:solidFill>
                  <a:srgbClr val="00B050"/>
                </a:solidFill>
              </a:rPr>
              <a:t>Normal status </a:t>
            </a:r>
            <a:r>
              <a:rPr lang="en-US" sz="2000" dirty="0" smtClean="0"/>
              <a:t>(normal iron stores and normal erythroblast iron)</a:t>
            </a:r>
          </a:p>
          <a:p>
            <a:pPr algn="l" rtl="0"/>
            <a:endParaRPr lang="en-US" sz="2000" dirty="0" smtClean="0"/>
          </a:p>
          <a:p>
            <a:pPr algn="l" rtl="0"/>
            <a:r>
              <a:rPr lang="en-US" sz="2800" dirty="0" smtClean="0"/>
              <a:t>Functional iron deficiency </a:t>
            </a:r>
            <a:r>
              <a:rPr lang="en-US" sz="2000" dirty="0" smtClean="0"/>
              <a:t>(normal iron stores and deficient erythroblast iron)</a:t>
            </a:r>
          </a:p>
          <a:p>
            <a:pPr algn="l" rtl="0"/>
            <a:endParaRPr lang="en-US" sz="2000" dirty="0" smtClean="0"/>
          </a:p>
          <a:p>
            <a:pPr algn="l" rtl="0"/>
            <a:r>
              <a:rPr lang="en-US" sz="2800" dirty="0"/>
              <a:t>I</a:t>
            </a:r>
            <a:r>
              <a:rPr lang="en-US" sz="2800" dirty="0" smtClean="0"/>
              <a:t>ron stores deficiency </a:t>
            </a:r>
            <a:r>
              <a:rPr lang="en-US" sz="2000" dirty="0" smtClean="0"/>
              <a:t>(depleted iron stores and normal erythroblast iron)</a:t>
            </a:r>
          </a:p>
          <a:p>
            <a:pPr algn="l" rtl="0"/>
            <a:endParaRPr lang="en-US" sz="2000" dirty="0" smtClean="0"/>
          </a:p>
          <a:p>
            <a:pPr algn="l" rtl="0"/>
            <a:r>
              <a:rPr lang="en-US" sz="2800" dirty="0"/>
              <a:t>C</a:t>
            </a:r>
            <a:r>
              <a:rPr lang="en-US" sz="2800" dirty="0" smtClean="0"/>
              <a:t>ombined functional iron and iron stores deficiency </a:t>
            </a:r>
            <a:r>
              <a:rPr lang="en-US" sz="2000" dirty="0" smtClean="0"/>
              <a:t>(depleted iron stores and deficient erythroblast iron).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03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Bone marrow iron staining has been the “gold </a:t>
            </a:r>
            <a:r>
              <a:rPr lang="en-US" dirty="0" err="1" smtClean="0"/>
              <a:t>standard”method</a:t>
            </a:r>
            <a:r>
              <a:rPr lang="en-US" dirty="0" smtClean="0"/>
              <a:t> of assessing the iron stores. However, the commonly used method of grading iron stores remains highly subjective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b="1" dirty="0"/>
              <a:t>Pappenheimer bodies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53520"/>
            <a:ext cx="6400444" cy="5723149"/>
          </a:xfrm>
        </p:spPr>
      </p:pic>
    </p:spTree>
    <p:extLst>
      <p:ext uri="{BB962C8B-B14F-4D97-AF65-F5344CB8AC3E}">
        <p14:creationId xmlns:p14="http://schemas.microsoft.com/office/powerpoint/2010/main" val="51737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1550447378\Desktop\New folder\DSC08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49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1550447378\Desktop\New folder\DSC08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5735" y="2906713"/>
            <a:ext cx="6298977" cy="1500187"/>
          </a:xfrm>
        </p:spPr>
        <p:txBody>
          <a:bodyPr>
            <a:normAutofit/>
          </a:bodyPr>
          <a:lstStyle/>
          <a:p>
            <a: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6600" b="1" dirty="0" smtClean="0">
                <a:solidFill>
                  <a:srgbClr val="7030A0"/>
                </a:solidFill>
              </a:rPr>
              <a:t>Liver </a:t>
            </a:r>
            <a:r>
              <a:rPr lang="en-US" sz="6600" b="1" smtClean="0">
                <a:solidFill>
                  <a:srgbClr val="7030A0"/>
                </a:solidFill>
              </a:rPr>
              <a:t>iron store</a:t>
            </a:r>
            <a:endParaRPr lang="en-US" sz="66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1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Many iron grading systems have been proposed over the </a:t>
            </a:r>
            <a:r>
              <a:rPr lang="en-US" dirty="0" smtClean="0"/>
              <a:t>years</a:t>
            </a:r>
            <a:endParaRPr lang="en-US" dirty="0"/>
          </a:p>
          <a:p>
            <a:pPr algn="l" rtl="0"/>
            <a:r>
              <a:rPr lang="en-US" dirty="0" smtClean="0"/>
              <a:t>Some </a:t>
            </a:r>
            <a:r>
              <a:rPr lang="en-US" dirty="0"/>
              <a:t>systems are based on the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zonation of iron distribution</a:t>
            </a:r>
            <a:r>
              <a:rPr lang="en-US" dirty="0"/>
              <a:t>, some on the </a:t>
            </a:r>
            <a:r>
              <a:rPr lang="en-US" b="1" dirty="0">
                <a:solidFill>
                  <a:srgbClr val="C00000"/>
                </a:solidFill>
              </a:rPr>
              <a:t>lowest magnification that discernible </a:t>
            </a:r>
            <a:r>
              <a:rPr lang="en-US" b="1" dirty="0" smtClean="0">
                <a:solidFill>
                  <a:srgbClr val="C00000"/>
                </a:solidFill>
              </a:rPr>
              <a:t>granules</a:t>
            </a:r>
            <a:r>
              <a:rPr lang="en-US" dirty="0" smtClean="0"/>
              <a:t> </a:t>
            </a:r>
            <a:r>
              <a:rPr lang="en-US" dirty="0"/>
              <a:t>can be seen, and some on the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percentage of hepatocytes </a:t>
            </a:r>
            <a:r>
              <a:rPr lang="en-US" dirty="0"/>
              <a:t>positive for iron. </a:t>
            </a:r>
            <a:endParaRPr lang="en-US" dirty="0" smtClean="0"/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44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1" y="2348880"/>
            <a:ext cx="8386580" cy="3096344"/>
          </a:xfrm>
        </p:spPr>
      </p:pic>
    </p:spTree>
    <p:extLst>
      <p:ext uri="{BB962C8B-B14F-4D97-AF65-F5344CB8AC3E}">
        <p14:creationId xmlns:p14="http://schemas.microsoft.com/office/powerpoint/2010/main" val="78166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0" eaLnBrk="1" latinLnBrk="0" hangingPunct="1">
              <a:spcBef>
                <a:spcPct val="0"/>
              </a:spcBef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32006"/>
            <a:ext cx="7679952" cy="2969201"/>
          </a:xfrm>
        </p:spPr>
      </p:pic>
    </p:spTree>
    <p:extLst>
      <p:ext uri="{BB962C8B-B14F-4D97-AF65-F5344CB8AC3E}">
        <p14:creationId xmlns:p14="http://schemas.microsoft.com/office/powerpoint/2010/main" val="130414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2275681"/>
            <a:ext cx="5067300" cy="3175000"/>
          </a:xfrm>
        </p:spPr>
      </p:pic>
    </p:spTree>
    <p:extLst>
      <p:ext uri="{BB962C8B-B14F-4D97-AF65-F5344CB8AC3E}">
        <p14:creationId xmlns:p14="http://schemas.microsoft.com/office/powerpoint/2010/main" val="3661128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2478881"/>
            <a:ext cx="5054600" cy="2768600"/>
          </a:xfrm>
        </p:spPr>
      </p:pic>
    </p:spTree>
    <p:extLst>
      <p:ext uri="{BB962C8B-B14F-4D97-AF65-F5344CB8AC3E}">
        <p14:creationId xmlns:p14="http://schemas.microsoft.com/office/powerpoint/2010/main" val="7188448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59309"/>
            <a:ext cx="8229600" cy="28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752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l" rtl="0"/>
            <a:r>
              <a:rPr lang="en-US" dirty="0"/>
              <a:t>0, </a:t>
            </a:r>
            <a:r>
              <a:rPr lang="en-US" dirty="0" smtClean="0"/>
              <a:t>No </a:t>
            </a:r>
            <a:r>
              <a:rPr lang="en-US" dirty="0"/>
              <a:t>visible iron on high-power </a:t>
            </a:r>
            <a:r>
              <a:rPr lang="en-US" dirty="0" smtClean="0"/>
              <a:t>magnification </a:t>
            </a:r>
            <a:r>
              <a:rPr lang="en-US" dirty="0"/>
              <a:t>(400×) </a:t>
            </a:r>
          </a:p>
          <a:p>
            <a:pPr algn="l" rtl="0"/>
            <a:r>
              <a:rPr lang="en-US" dirty="0"/>
              <a:t> 1+, granules scanty on medium (200×) and high power in the </a:t>
            </a:r>
            <a:r>
              <a:rPr lang="en-US" dirty="0" err="1"/>
              <a:t>periportal</a:t>
            </a:r>
            <a:r>
              <a:rPr lang="en-US" dirty="0"/>
              <a:t> liver cells </a:t>
            </a:r>
          </a:p>
          <a:p>
            <a:pPr algn="l" rtl="0"/>
            <a:r>
              <a:rPr lang="en-US" dirty="0"/>
              <a:t> 2+, iron easily discernible in </a:t>
            </a:r>
            <a:r>
              <a:rPr lang="en-US" dirty="0" err="1"/>
              <a:t>periportal</a:t>
            </a:r>
            <a:r>
              <a:rPr lang="en-US" dirty="0"/>
              <a:t> </a:t>
            </a:r>
            <a:r>
              <a:rPr lang="en-US" dirty="0" smtClean="0"/>
              <a:t>hepatocytes </a:t>
            </a:r>
            <a:r>
              <a:rPr lang="en-US" dirty="0"/>
              <a:t>on low (100×) and medium power </a:t>
            </a:r>
          </a:p>
          <a:p>
            <a:pPr algn="l" rtl="0"/>
            <a:r>
              <a:rPr lang="en-US" dirty="0"/>
              <a:t> 3+, iron easily seen in </a:t>
            </a:r>
            <a:r>
              <a:rPr lang="en-US" dirty="0" err="1"/>
              <a:t>periportal</a:t>
            </a:r>
            <a:r>
              <a:rPr lang="en-US" dirty="0"/>
              <a:t> liver cells </a:t>
            </a:r>
            <a:r>
              <a:rPr lang="en-US" dirty="0" smtClean="0"/>
              <a:t> with extension </a:t>
            </a:r>
            <a:r>
              <a:rPr lang="en-US" dirty="0"/>
              <a:t>into the </a:t>
            </a:r>
            <a:r>
              <a:rPr lang="en-US" dirty="0" err="1"/>
              <a:t>midzones</a:t>
            </a:r>
            <a:r>
              <a:rPr lang="en-US" dirty="0"/>
              <a:t> in some </a:t>
            </a:r>
            <a:r>
              <a:rPr lang="en-US" dirty="0" smtClean="0"/>
              <a:t>lobules </a:t>
            </a:r>
            <a:r>
              <a:rPr lang="en-US" dirty="0"/>
              <a:t>on low power (100×) </a:t>
            </a:r>
          </a:p>
          <a:p>
            <a:pPr algn="l" rtl="0"/>
            <a:r>
              <a:rPr lang="en-US" dirty="0"/>
              <a:t> 4+, iron present in virtually all hepatocytes </a:t>
            </a:r>
          </a:p>
          <a:p>
            <a:pPr algn="l" rtl="0"/>
            <a:r>
              <a:rPr lang="en-US" dirty="0"/>
              <a:t>(40× and discernible on gross examination of the slide) </a:t>
            </a:r>
          </a:p>
          <a:p>
            <a: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593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 sz="1600" dirty="0" err="1" smtClean="0"/>
              <a:t>Siderotic</a:t>
            </a:r>
            <a:r>
              <a:rPr lang="en-US" sz="1600" dirty="0" smtClean="0"/>
              <a:t> </a:t>
            </a:r>
            <a:r>
              <a:rPr lang="en-US" sz="1600" dirty="0"/>
              <a:t>granules and Pappenheimer </a:t>
            </a:r>
            <a:r>
              <a:rPr lang="en-US" sz="1600" dirty="0" smtClean="0"/>
              <a:t>bodies, patient </a:t>
            </a:r>
            <a:r>
              <a:rPr lang="en-US" sz="1600" dirty="0"/>
              <a:t>with a myelodysplastic syndrome (refractory </a:t>
            </a:r>
            <a:r>
              <a:rPr lang="en-US" sz="1600" dirty="0" err="1"/>
              <a:t>anaemia</a:t>
            </a:r>
            <a:r>
              <a:rPr lang="en-US" sz="1600" dirty="0"/>
              <a:t> with ring </a:t>
            </a:r>
            <a:r>
              <a:rPr lang="en-US" sz="1600" dirty="0" err="1"/>
              <a:t>sideroblasts</a:t>
            </a:r>
            <a:r>
              <a:rPr lang="en-US" sz="1600" dirty="0"/>
              <a:t>) showing Pappenheimer bodies: </a:t>
            </a:r>
            <a:r>
              <a:rPr lang="en-US" sz="1600" dirty="0" smtClean="0"/>
              <a:t>Giemsa </a:t>
            </a:r>
            <a:r>
              <a:rPr lang="en-US" sz="1600" dirty="0"/>
              <a:t>(</a:t>
            </a:r>
            <a:r>
              <a:rPr lang="en-US" sz="1600" dirty="0" smtClean="0"/>
              <a:t>A) and Perls</a:t>
            </a:r>
            <a:r>
              <a:rPr lang="en-US" sz="1600" dirty="0"/>
              <a:t>’ reaction (B). 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85" y="1600200"/>
            <a:ext cx="6768829" cy="4525963"/>
          </a:xfrm>
        </p:spPr>
      </p:pic>
    </p:spTree>
    <p:extLst>
      <p:ext uri="{BB962C8B-B14F-4D97-AF65-F5344CB8AC3E}">
        <p14:creationId xmlns:p14="http://schemas.microsoft.com/office/powerpoint/2010/main" val="139903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542673"/>
            <a:ext cx="8229600" cy="264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53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00738"/>
            <a:ext cx="8229600" cy="392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3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Sideroblasts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algn="l" rtl="0"/>
            <a:r>
              <a:rPr lang="en-US" dirty="0" smtClean="0"/>
              <a:t>A proportion of normal erythroblasts (</a:t>
            </a:r>
            <a:r>
              <a:rPr lang="en-US" b="1" dirty="0" smtClean="0"/>
              <a:t>Nucleated RBCs)</a:t>
            </a:r>
            <a:r>
              <a:rPr lang="en-US" dirty="0" smtClean="0"/>
              <a:t> have a few (one to five) fine iron-containing granules randomly distributed in the cytoplasm</a:t>
            </a:r>
            <a:r>
              <a:rPr lang="en-US" smtClean="0"/>
              <a:t>.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sz="2400" dirty="0" smtClean="0"/>
              <a:t>In </a:t>
            </a:r>
            <a:r>
              <a:rPr lang="en-US" sz="2400" dirty="0" err="1" smtClean="0"/>
              <a:t>haematologically</a:t>
            </a:r>
            <a:r>
              <a:rPr lang="en-US" sz="2400" dirty="0" smtClean="0"/>
              <a:t> normal subjects with adequate iron stores, 20–50% of </a:t>
            </a:r>
            <a:r>
              <a:rPr lang="en-US" sz="2400" dirty="0" smtClean="0"/>
              <a:t>erythroblasts </a:t>
            </a:r>
            <a:r>
              <a:rPr lang="en-US" sz="2400" dirty="0" smtClean="0"/>
              <a:t>are </a:t>
            </a:r>
            <a:r>
              <a:rPr lang="en-US" sz="2400" dirty="0" err="1" smtClean="0"/>
              <a:t>sideroblasts</a:t>
            </a:r>
            <a:r>
              <a:rPr lang="en-US" sz="2400" dirty="0" smtClean="0"/>
              <a:t>.</a:t>
            </a:r>
          </a:p>
          <a:p>
            <a:pPr algn="l" rtl="0"/>
            <a:endParaRPr lang="en-US" sz="2400" dirty="0" smtClean="0"/>
          </a:p>
          <a:p>
            <a:pPr algn="l" rtl="0"/>
            <a:r>
              <a:rPr lang="en-US" sz="2400" dirty="0" smtClean="0"/>
              <a:t>Examination of an iron stain allows detection not only of an increased or decreased proportion of </a:t>
            </a:r>
            <a:r>
              <a:rPr lang="en-US" sz="2400" dirty="0" err="1" smtClean="0"/>
              <a:t>sideroblasts</a:t>
            </a:r>
            <a:r>
              <a:rPr lang="en-US" sz="2400" dirty="0" smtClean="0"/>
              <a:t> but also of abnormal </a:t>
            </a:r>
            <a:r>
              <a:rPr lang="en-US" sz="2400" dirty="0" err="1" smtClean="0"/>
              <a:t>sideroblasts</a:t>
            </a:r>
            <a:r>
              <a:rPr lang="en-US" sz="2400" dirty="0" smtClean="0"/>
              <a:t>. </a:t>
            </a:r>
          </a:p>
          <a:p>
            <a:pPr algn="l" rtl="0"/>
            <a:endParaRPr lang="en-US" sz="2400" dirty="0" smtClean="0"/>
          </a:p>
          <a:p>
            <a:pPr algn="l" rtl="0"/>
            <a:r>
              <a:rPr lang="en-US" sz="2400" dirty="0" smtClean="0"/>
              <a:t>Abnormal </a:t>
            </a:r>
            <a:r>
              <a:rPr lang="en-US" sz="2400" dirty="0" err="1" smtClean="0"/>
              <a:t>sideroblasts</a:t>
            </a:r>
            <a:r>
              <a:rPr lang="en-US" sz="2400" dirty="0" smtClean="0"/>
              <a:t>: </a:t>
            </a:r>
            <a:r>
              <a:rPr lang="en-US" sz="2400" dirty="0" err="1" smtClean="0"/>
              <a:t>siderotic</a:t>
            </a:r>
            <a:r>
              <a:rPr lang="en-US" sz="2400" dirty="0" smtClean="0"/>
              <a:t> granules are merely increased in </a:t>
            </a:r>
            <a:r>
              <a:rPr lang="en-US" sz="2400" dirty="0" smtClean="0">
                <a:solidFill>
                  <a:srgbClr val="C00000"/>
                </a:solidFill>
              </a:rPr>
              <a:t>size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1817C0"/>
                </a:solidFill>
              </a:rPr>
              <a:t>number</a:t>
            </a:r>
            <a:r>
              <a:rPr lang="en-US" sz="2400" dirty="0" smtClean="0"/>
              <a:t> and those in which granules are also </a:t>
            </a:r>
            <a:r>
              <a:rPr lang="en-US" sz="2400" dirty="0" smtClean="0">
                <a:solidFill>
                  <a:srgbClr val="7030A0"/>
                </a:solidFill>
              </a:rPr>
              <a:t>distributed abnormally </a:t>
            </a:r>
            <a:r>
              <a:rPr lang="en-US" sz="2400" dirty="0" smtClean="0"/>
              <a:t>within the cytoplasm, being sited in a ring around the nucleus rather than randomly (ring </a:t>
            </a:r>
            <a:r>
              <a:rPr lang="en-US" sz="2400" dirty="0" err="1" smtClean="0"/>
              <a:t>sideroblasts</a:t>
            </a:r>
            <a:r>
              <a:rPr lang="en-US" sz="2400" dirty="0" smtClean="0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4074"/>
            <a:ext cx="8229600" cy="399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l" rtl="0"/>
            <a:r>
              <a:rPr lang="en-US" dirty="0"/>
              <a:t>The WHO International Working Group </a:t>
            </a:r>
            <a:r>
              <a:rPr lang="en-US" dirty="0" smtClean="0"/>
              <a:t>defined </a:t>
            </a:r>
            <a:r>
              <a:rPr lang="en-US" dirty="0"/>
              <a:t>three types of </a:t>
            </a:r>
            <a:r>
              <a:rPr lang="en-US" dirty="0" err="1"/>
              <a:t>sideroblasts</a:t>
            </a:r>
            <a:r>
              <a:rPr lang="en-US" dirty="0"/>
              <a:t>: </a:t>
            </a:r>
            <a:endParaRPr lang="en-US" dirty="0" smtClean="0"/>
          </a:p>
          <a:p>
            <a:pPr algn="l" rtl="0"/>
            <a:endParaRPr lang="en-US" dirty="0"/>
          </a:p>
          <a:p>
            <a:pPr algn="l" rtl="0"/>
            <a:r>
              <a:rPr lang="en-US" b="1" dirty="0"/>
              <a:t>Type 1 </a:t>
            </a:r>
            <a:r>
              <a:rPr lang="en-US" b="1" dirty="0" err="1"/>
              <a:t>sideroblasts</a:t>
            </a:r>
            <a:r>
              <a:rPr lang="en-US" dirty="0"/>
              <a:t>: fewer than 5 </a:t>
            </a:r>
            <a:r>
              <a:rPr lang="en-US" dirty="0" err="1"/>
              <a:t>siderotic</a:t>
            </a:r>
            <a:r>
              <a:rPr lang="en-US" dirty="0"/>
              <a:t> granules in the </a:t>
            </a:r>
            <a:r>
              <a:rPr lang="en-US" dirty="0" smtClean="0"/>
              <a:t>cytoplasm</a:t>
            </a:r>
          </a:p>
          <a:p>
            <a:pPr algn="l" rtl="0"/>
            <a:endParaRPr lang="en-US" dirty="0"/>
          </a:p>
          <a:p>
            <a:pPr algn="l" rtl="0"/>
            <a:r>
              <a:rPr lang="en-US" b="1" dirty="0"/>
              <a:t>Type 2 </a:t>
            </a:r>
            <a:r>
              <a:rPr lang="en-US" b="1" dirty="0" err="1"/>
              <a:t>sideroblasts</a:t>
            </a:r>
            <a:r>
              <a:rPr lang="en-US" dirty="0"/>
              <a:t>: 5 or more </a:t>
            </a:r>
            <a:r>
              <a:rPr lang="en-US" dirty="0" err="1"/>
              <a:t>siderotic</a:t>
            </a:r>
            <a:r>
              <a:rPr lang="en-US" dirty="0"/>
              <a:t> granules, but not in a perinuclear </a:t>
            </a:r>
            <a:r>
              <a:rPr lang="en-US" dirty="0" smtClean="0"/>
              <a:t>distribution</a:t>
            </a:r>
          </a:p>
          <a:p>
            <a:pPr algn="l" rtl="0"/>
            <a:endParaRPr lang="en-US" dirty="0"/>
          </a:p>
          <a:p>
            <a:pPr algn="l" rtl="0"/>
            <a:r>
              <a:rPr lang="en-US" b="1" dirty="0"/>
              <a:t>Type 3 or ring </a:t>
            </a:r>
            <a:r>
              <a:rPr lang="en-US" b="1" dirty="0" err="1"/>
              <a:t>sideroblasts</a:t>
            </a:r>
            <a:r>
              <a:rPr lang="en-US" dirty="0"/>
              <a:t>: 5 or more granules in a perinuclear position, surrounding the nucleus or encompassing at least one third of the nuclear circumference</a:t>
            </a:r>
            <a:r>
              <a:rPr lang="en-US" dirty="0" smtClean="0"/>
              <a:t>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Type 1 and type 2 are found in non-</a:t>
            </a:r>
            <a:r>
              <a:rPr lang="en-US" dirty="0" err="1"/>
              <a:t>sideroblastic</a:t>
            </a:r>
            <a:r>
              <a:rPr lang="en-US" dirty="0"/>
              <a:t> anemias. Type 3 is found only in sideroblastic anemia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4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2969</TotalTime>
  <Words>1134</Words>
  <Application>Microsoft Macintosh PowerPoint</Application>
  <PresentationFormat>On-screen Show (4:3)</PresentationFormat>
  <Paragraphs>102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Calibri</vt:lpstr>
      <vt:lpstr>Times New Roman</vt:lpstr>
      <vt:lpstr>Arial</vt:lpstr>
      <vt:lpstr>Office Theme</vt:lpstr>
      <vt:lpstr>Sideroblastic Anemia</vt:lpstr>
      <vt:lpstr>Siderocytes and Sideroblasts  </vt:lpstr>
      <vt:lpstr>PowerPoint Presentation</vt:lpstr>
      <vt:lpstr>Pappenheimer bodies</vt:lpstr>
      <vt:lpstr>Siderotic granules and Pappenheimer bodies, patient with a myelodysplastic syndrome (refractory anaemia with ring sideroblasts) showing Pappenheimer bodies: Giemsa (A) and Perls’ reaction (B).  </vt:lpstr>
      <vt:lpstr>Sideroblasts</vt:lpstr>
      <vt:lpstr>PowerPoint Presentation</vt:lpstr>
      <vt:lpstr>PowerPoint Presentation</vt:lpstr>
      <vt:lpstr>PowerPoint Presentation</vt:lpstr>
      <vt:lpstr>PowerPoint Presentation</vt:lpstr>
      <vt:lpstr>Perls’ staining of the bone marrow of a patient with refractory anaemia with ring sideroblasts (RARS) (left); Electron microscopy showing iron deposits in perinuclear mitochondria</vt:lpstr>
      <vt:lpstr>Perls’ stain for iron </vt:lpstr>
      <vt:lpstr>PBS</vt:lpstr>
      <vt:lpstr>  </vt:lpstr>
      <vt:lpstr>congenital sideroblastic anaemia showing many hypochromic and microcytic cells; there is moderate poikilocytosis and one cell containing multiple Pappenheimer bodies  </vt:lpstr>
      <vt:lpstr>Bone marrow cytology  </vt:lpstr>
      <vt:lpstr>Bone marrow aspirate showing erythroid hyperplasia</vt:lpstr>
      <vt:lpstr>congenital sideroblastic anaemia showing granulocyte precursors and five erythroblasts, one of which has a very severe defect in haemoglobinization  </vt:lpstr>
      <vt:lpstr>Pearsonís syndrome with ring sideroblasts, large vacuoles in the erythroid and myeloid precursors.</vt:lpstr>
      <vt:lpstr>Bone marrow histology  </vt:lpstr>
      <vt:lpstr>Hypercellular marrow with erythroid hyperplasia</vt:lpstr>
      <vt:lpstr>PowerPoint Presentation</vt:lpstr>
      <vt:lpstr>Problems and pitfalls </vt:lpstr>
      <vt:lpstr>PowerPoint Presentation</vt:lpstr>
      <vt:lpstr>PowerPoint Presentation</vt:lpstr>
      <vt:lpstr>Grading of bone marrow storage iron</vt:lpstr>
      <vt:lpstr>PowerPoint Presentation</vt:lpstr>
      <vt:lpstr>Marrow film, Prussian blue reaction. Depleted iron stores: No blue-green staining iron is visible. </vt:lpstr>
      <vt:lpstr>Aspirate of normal BM: bluish-black iron in macrophages in a fragment.</vt:lpstr>
      <vt:lpstr>Marrow film, Prussian blue reaction, markedly increased  </vt:lpstr>
      <vt:lpstr>Sideroblastic anaemias, Perls’ reaction.  </vt:lpstr>
      <vt:lpstr>Bone marrow smear from a patient with RARS. Perls staining (shows that most erythroblasts have positive granules (ring sideroblasts</vt:lpstr>
      <vt:lpstr>PowerPoint Presentation</vt:lpstr>
      <vt:lpstr>Bone marrow smear iron grading </vt:lpstr>
      <vt:lpstr>intensive histological grading method</vt:lpstr>
      <vt:lpstr>Bone marrow fragment showing iron deposits at (top), and showing erythroblasts, iron and malaria pigment within macrophages (bottom)</vt:lpstr>
      <vt:lpstr>PowerPoint Presentation</vt:lpstr>
      <vt:lpstr>Results were interpreted 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Sideroblastic Anemia</dc:title>
  <dc:creator>1550447378</dc:creator>
  <cp:lastModifiedBy>Microsoft Office User</cp:lastModifiedBy>
  <cp:revision>254</cp:revision>
  <dcterms:created xsi:type="dcterms:W3CDTF">2019-12-04T03:47:19Z</dcterms:created>
  <dcterms:modified xsi:type="dcterms:W3CDTF">2019-12-18T18:34:49Z</dcterms:modified>
</cp:coreProperties>
</file>