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377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11" r:id="rId37"/>
    <p:sldId id="303" r:id="rId38"/>
    <p:sldId id="304" r:id="rId39"/>
    <p:sldId id="305" r:id="rId40"/>
    <p:sldId id="307" r:id="rId41"/>
    <p:sldId id="345" r:id="rId42"/>
    <p:sldId id="346" r:id="rId43"/>
    <p:sldId id="347" r:id="rId44"/>
    <p:sldId id="348" r:id="rId45"/>
    <p:sldId id="349" r:id="rId46"/>
    <p:sldId id="350" r:id="rId47"/>
    <p:sldId id="352" r:id="rId48"/>
    <p:sldId id="353" r:id="rId49"/>
    <p:sldId id="355" r:id="rId50"/>
    <p:sldId id="356" r:id="rId51"/>
    <p:sldId id="358" r:id="rId52"/>
    <p:sldId id="359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  <p:sldId id="376" r:id="rId67"/>
    <p:sldId id="308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53" autoAdjust="0"/>
    <p:restoredTop sz="92527" autoAdjust="0"/>
  </p:normalViewPr>
  <p:slideViewPr>
    <p:cSldViewPr>
      <p:cViewPr varScale="1">
        <p:scale>
          <a:sx n="64" d="100"/>
          <a:sy n="64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6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1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65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1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4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3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6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5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2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0EFF4-F58E-423C-B637-1212AB2B69E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232E1-C388-4072-8535-7547C69D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6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PET/CT scan and Lymphoma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48600" cy="2133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ABTIN DOROUDINIA MD</a:t>
            </a:r>
          </a:p>
          <a:p>
            <a:r>
              <a:rPr lang="en-US" dirty="0" smtClean="0"/>
              <a:t>Assistant professor of nuclear medicine and molecular imaging</a:t>
            </a:r>
          </a:p>
          <a:p>
            <a:r>
              <a:rPr lang="en-US" dirty="0" err="1" smtClean="0"/>
              <a:t>Masih</a:t>
            </a:r>
            <a:r>
              <a:rPr lang="en-US" dirty="0" smtClean="0"/>
              <a:t> </a:t>
            </a:r>
            <a:r>
              <a:rPr lang="en-US" dirty="0" err="1" smtClean="0"/>
              <a:t>Daneshvari</a:t>
            </a:r>
            <a:r>
              <a:rPr lang="en-US" dirty="0" smtClean="0"/>
              <a:t> hospital</a:t>
            </a:r>
          </a:p>
          <a:p>
            <a:r>
              <a:rPr lang="en-US" dirty="0" err="1" smtClean="0"/>
              <a:t>Shahid</a:t>
            </a:r>
            <a:r>
              <a:rPr lang="en-US" dirty="0" smtClean="0"/>
              <a:t> </a:t>
            </a:r>
            <a:r>
              <a:rPr lang="en-US" dirty="0" err="1" smtClean="0"/>
              <a:t>Beheshti</a:t>
            </a:r>
            <a:r>
              <a:rPr lang="en-US" dirty="0" smtClean="0"/>
              <a:t> University of medical sciences</a:t>
            </a:r>
          </a:p>
          <a:p>
            <a:r>
              <a:rPr lang="en-US" dirty="0" smtClean="0"/>
              <a:t>Tehran-Iran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609600"/>
            <a:ext cx="9723120" cy="6278880"/>
            <a:chOff x="0" y="609600"/>
            <a:chExt cx="9723120" cy="627888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8" t="14166" r="12503"/>
            <a:stretch/>
          </p:blipFill>
          <p:spPr bwMode="auto">
            <a:xfrm>
              <a:off x="0" y="609600"/>
              <a:ext cx="9723120" cy="627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553200" y="31242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NHL: Extra-nodal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7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594360"/>
            <a:ext cx="9753600" cy="6263640"/>
            <a:chOff x="0" y="594360"/>
            <a:chExt cx="9753600" cy="626364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3" t="14375" r="12504"/>
            <a:stretch/>
          </p:blipFill>
          <p:spPr bwMode="auto">
            <a:xfrm>
              <a:off x="0" y="594360"/>
              <a:ext cx="9753600" cy="6263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429000" y="1752600"/>
              <a:ext cx="381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Pulmonary involvement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48640"/>
            <a:ext cx="9707880" cy="6309360"/>
            <a:chOff x="0" y="548640"/>
            <a:chExt cx="9707880" cy="6309360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9" t="13750" r="12739"/>
            <a:stretch/>
          </p:blipFill>
          <p:spPr bwMode="auto">
            <a:xfrm>
              <a:off x="0" y="548640"/>
              <a:ext cx="9707880" cy="630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581400" y="26670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Pulmonary involvement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60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t="13958" r="15549"/>
          <a:stretch/>
        </p:blipFill>
        <p:spPr bwMode="auto">
          <a:xfrm>
            <a:off x="0" y="609600"/>
            <a:ext cx="9326880" cy="629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Pulmonary involvement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09600"/>
            <a:ext cx="9738360" cy="6250898"/>
            <a:chOff x="0" y="609600"/>
            <a:chExt cx="9738360" cy="6250898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3" t="14549" r="12621"/>
            <a:stretch/>
          </p:blipFill>
          <p:spPr bwMode="auto">
            <a:xfrm>
              <a:off x="0" y="609600"/>
              <a:ext cx="9738360" cy="625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581400" y="3886200"/>
              <a:ext cx="304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Pleural and Pericardial effusion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04800" y="609600"/>
            <a:ext cx="9677400" cy="6278880"/>
            <a:chOff x="-304800" y="609600"/>
            <a:chExt cx="9677400" cy="6278880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1" t="14166" r="12620"/>
            <a:stretch/>
          </p:blipFill>
          <p:spPr bwMode="auto">
            <a:xfrm>
              <a:off x="-304800" y="609600"/>
              <a:ext cx="9677400" cy="627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562600" y="36576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PET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0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81000" y="609600"/>
            <a:ext cx="9707880" cy="6263640"/>
            <a:chOff x="-381000" y="609600"/>
            <a:chExt cx="9707880" cy="6263640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7" t="14375" r="12621"/>
            <a:stretch/>
          </p:blipFill>
          <p:spPr bwMode="auto">
            <a:xfrm>
              <a:off x="-381000" y="609600"/>
              <a:ext cx="9707880" cy="6263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962400" y="28956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PET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457200" y="609600"/>
            <a:ext cx="9707880" cy="6263640"/>
            <a:chOff x="-457200" y="609600"/>
            <a:chExt cx="9707880" cy="6263640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7" t="14375" r="12621"/>
            <a:stretch/>
          </p:blipFill>
          <p:spPr bwMode="auto">
            <a:xfrm>
              <a:off x="-457200" y="609600"/>
              <a:ext cx="9707880" cy="6263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648200" y="54102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PET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9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09600"/>
            <a:ext cx="9677400" cy="6263640"/>
            <a:chOff x="0" y="609600"/>
            <a:chExt cx="9677400" cy="6263640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7" t="14375" r="12855"/>
            <a:stretch/>
          </p:blipFill>
          <p:spPr bwMode="auto">
            <a:xfrm>
              <a:off x="0" y="609600"/>
              <a:ext cx="9677400" cy="6263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648200" y="4876800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FDG-PET positive?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2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FDG-PET positive?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472440" y="685800"/>
            <a:ext cx="9692640" cy="6248400"/>
            <a:chOff x="-472440" y="685800"/>
            <a:chExt cx="9692640" cy="6248400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8" t="14584" r="12738"/>
            <a:stretch/>
          </p:blipFill>
          <p:spPr bwMode="auto">
            <a:xfrm>
              <a:off x="-472440" y="685800"/>
              <a:ext cx="969264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524000" y="28956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41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Lymphoma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67000" y="35052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8836" r="194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08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t="14375" r="12738"/>
          <a:stretch/>
        </p:blipFill>
        <p:spPr bwMode="auto">
          <a:xfrm>
            <a:off x="-457200" y="609600"/>
            <a:ext cx="9677400" cy="626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1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12972"/>
          <a:stretch/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Bone marrow?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533400" y="1023582"/>
            <a:ext cx="9744503" cy="6291618"/>
            <a:chOff x="0" y="1023582"/>
            <a:chExt cx="9744503" cy="6291618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7" t="13992" r="12519"/>
            <a:stretch/>
          </p:blipFill>
          <p:spPr bwMode="auto">
            <a:xfrm>
              <a:off x="0" y="1023582"/>
              <a:ext cx="9744503" cy="629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581400" y="4267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18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52400" y="609600"/>
            <a:ext cx="9717207" cy="6291618"/>
            <a:chOff x="-152400" y="609600"/>
            <a:chExt cx="9717207" cy="6291618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2" t="13992" r="12624"/>
            <a:stretch/>
          </p:blipFill>
          <p:spPr bwMode="auto">
            <a:xfrm>
              <a:off x="-152400" y="609600"/>
              <a:ext cx="9717207" cy="6291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400800" y="3755409"/>
              <a:ext cx="381000" cy="359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Therapy response: PET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Lugano Classification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1219200"/>
            <a:ext cx="8797160" cy="5688724"/>
            <a:chOff x="152400" y="1219200"/>
            <a:chExt cx="8797160" cy="5688724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6" t="17962" r="16151"/>
            <a:stretch/>
          </p:blipFill>
          <p:spPr bwMode="auto">
            <a:xfrm>
              <a:off x="152400" y="1219200"/>
              <a:ext cx="8797160" cy="5688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550980" y="1524000"/>
              <a:ext cx="55442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21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14440" r="12637"/>
          <a:stretch/>
        </p:blipFill>
        <p:spPr bwMode="auto">
          <a:xfrm>
            <a:off x="304800" y="609600"/>
            <a:ext cx="8610600" cy="55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Lugano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1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532"/>
            <a:ext cx="9144000" cy="688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7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09600"/>
            <a:ext cx="9632732" cy="6306207"/>
            <a:chOff x="0" y="609600"/>
            <a:chExt cx="9632732" cy="6306207"/>
          </a:xfrm>
        </p:grpSpPr>
        <p:pic>
          <p:nvPicPr>
            <p:cNvPr id="3686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4" t="13793" r="13122"/>
            <a:stretch/>
          </p:blipFill>
          <p:spPr bwMode="auto">
            <a:xfrm>
              <a:off x="0" y="609600"/>
              <a:ext cx="9632732" cy="6306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72200" y="32766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Lugano: Checkpoint inhibitors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3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609601"/>
            <a:ext cx="9144000" cy="5867399"/>
            <a:chOff x="-457200" y="609600"/>
            <a:chExt cx="9695793" cy="6290441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4" t="14008" r="12637"/>
            <a:stretch/>
          </p:blipFill>
          <p:spPr bwMode="auto">
            <a:xfrm>
              <a:off x="-457200" y="609600"/>
              <a:ext cx="9695793" cy="6290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200400" y="54864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Lyric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533400" y="612228"/>
            <a:ext cx="9664263" cy="6321972"/>
            <a:chOff x="-533400" y="612228"/>
            <a:chExt cx="9664263" cy="6321972"/>
          </a:xfrm>
        </p:grpSpPr>
        <p:pic>
          <p:nvPicPr>
            <p:cNvPr id="389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4" t="13577" r="12880"/>
            <a:stretch/>
          </p:blipFill>
          <p:spPr bwMode="auto">
            <a:xfrm>
              <a:off x="-533400" y="612228"/>
              <a:ext cx="9664263" cy="632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057400" y="51054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Lyric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0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79120"/>
            <a:ext cx="9738360" cy="6278880"/>
            <a:chOff x="0" y="579120"/>
            <a:chExt cx="9738360" cy="627888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0" t="14166" r="12503"/>
            <a:stretch/>
          </p:blipFill>
          <p:spPr bwMode="auto">
            <a:xfrm>
              <a:off x="0" y="579120"/>
              <a:ext cx="9738360" cy="627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581400" y="35814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Hodgkin and Non-Hodgkin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7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4440" r="12758"/>
          <a:stretch/>
        </p:blipFill>
        <p:spPr bwMode="auto">
          <a:xfrm>
            <a:off x="346842" y="571500"/>
            <a:ext cx="8797158" cy="566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Lyric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14224" r="13000"/>
          <a:stretch/>
        </p:blipFill>
        <p:spPr bwMode="auto">
          <a:xfrm>
            <a:off x="-304800" y="609600"/>
            <a:ext cx="9680027" cy="62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Lyric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3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51793"/>
            <a:ext cx="9727324" cy="6306207"/>
            <a:chOff x="0" y="551793"/>
            <a:chExt cx="9727324" cy="6306207"/>
          </a:xfrm>
        </p:grpSpPr>
        <p:pic>
          <p:nvPicPr>
            <p:cNvPr id="4198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1" t="13793" r="12637"/>
            <a:stretch/>
          </p:blipFill>
          <p:spPr bwMode="auto">
            <a:xfrm>
              <a:off x="0" y="551793"/>
              <a:ext cx="9727324" cy="6306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286000" y="23622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How do you assess response?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How do you assess response?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85800"/>
            <a:ext cx="8991600" cy="5715000"/>
            <a:chOff x="-457200" y="685800"/>
            <a:chExt cx="9695794" cy="6211614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3" t="15086" r="12638"/>
            <a:stretch/>
          </p:blipFill>
          <p:spPr bwMode="auto">
            <a:xfrm>
              <a:off x="-457200" y="685800"/>
              <a:ext cx="9695794" cy="621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858000" y="5029200"/>
              <a:ext cx="381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35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8600" y="609601"/>
            <a:ext cx="8763000" cy="5562599"/>
            <a:chOff x="-304800" y="609600"/>
            <a:chExt cx="9711560" cy="6243145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3" t="14655" r="12637"/>
            <a:stretch/>
          </p:blipFill>
          <p:spPr bwMode="auto">
            <a:xfrm>
              <a:off x="-304800" y="609600"/>
              <a:ext cx="9711560" cy="6243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590800" y="1676400"/>
              <a:ext cx="457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When do you assess response?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81000" y="630621"/>
            <a:ext cx="9711558" cy="6227379"/>
            <a:chOff x="-381000" y="630621"/>
            <a:chExt cx="9711558" cy="6227379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1" t="14870" r="12758"/>
            <a:stretch/>
          </p:blipFill>
          <p:spPr bwMode="auto">
            <a:xfrm>
              <a:off x="-381000" y="630621"/>
              <a:ext cx="9711558" cy="6227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648200" y="6096000"/>
              <a:ext cx="381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iPET</a:t>
            </a:r>
            <a:r>
              <a:rPr lang="en-US" dirty="0" smtClean="0"/>
              <a:t>: RAPID trial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10914" r="10093" b="3827"/>
          <a:stretch/>
        </p:blipFill>
        <p:spPr bwMode="auto">
          <a:xfrm>
            <a:off x="26277" y="381000"/>
            <a:ext cx="9117723" cy="591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6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609601"/>
            <a:ext cx="8839200" cy="5410199"/>
            <a:chOff x="-381000" y="609600"/>
            <a:chExt cx="9680028" cy="6243145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4" t="14655" r="12759"/>
            <a:stretch/>
          </p:blipFill>
          <p:spPr bwMode="auto">
            <a:xfrm>
              <a:off x="-381000" y="609600"/>
              <a:ext cx="9680028" cy="6243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752600" y="4267200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When do you assess response?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G-CSF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85800"/>
            <a:ext cx="9680028" cy="6211614"/>
            <a:chOff x="0" y="685800"/>
            <a:chExt cx="9680028" cy="6211614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4" t="15086" r="12759"/>
            <a:stretch/>
          </p:blipFill>
          <p:spPr bwMode="auto">
            <a:xfrm>
              <a:off x="0" y="685800"/>
              <a:ext cx="9680028" cy="621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514600" y="3352800"/>
              <a:ext cx="381000" cy="438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59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14224" r="12637"/>
          <a:stretch/>
        </p:blipFill>
        <p:spPr bwMode="auto">
          <a:xfrm>
            <a:off x="228600" y="609600"/>
            <a:ext cx="8610600" cy="556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G-CSF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609600"/>
            <a:ext cx="9753600" cy="6324600"/>
            <a:chOff x="152400" y="609600"/>
            <a:chExt cx="9753600" cy="63246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3" t="13541" r="12503"/>
            <a:stretch/>
          </p:blipFill>
          <p:spPr bwMode="auto">
            <a:xfrm>
              <a:off x="152400" y="609600"/>
              <a:ext cx="9753600" cy="632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239000" y="4114800"/>
              <a:ext cx="2438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defines prognosis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Follow-up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365234" y="630621"/>
            <a:ext cx="9585434" cy="6227379"/>
            <a:chOff x="-365234" y="630621"/>
            <a:chExt cx="9585434" cy="6227379"/>
          </a:xfrm>
        </p:grpSpPr>
        <p:pic>
          <p:nvPicPr>
            <p:cNvPr id="522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6" t="14870" r="13243"/>
            <a:stretch/>
          </p:blipFill>
          <p:spPr bwMode="auto">
            <a:xfrm>
              <a:off x="-365234" y="630621"/>
              <a:ext cx="9585434" cy="6227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0" y="2438400"/>
              <a:ext cx="457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47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 t="18644" r="64360" b="72413"/>
          <a:stretch/>
        </p:blipFill>
        <p:spPr bwMode="auto">
          <a:xfrm>
            <a:off x="0" y="-1"/>
            <a:ext cx="2947888" cy="11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1077" y="1288831"/>
            <a:ext cx="8634970" cy="4273769"/>
            <a:chOff x="221077" y="1133803"/>
            <a:chExt cx="8634970" cy="4273769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2" t="46021" r="49031" b="28323"/>
            <a:stretch/>
          </p:blipFill>
          <p:spPr bwMode="auto">
            <a:xfrm>
              <a:off x="221077" y="1133803"/>
              <a:ext cx="8634970" cy="4273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2057400" y="4343400"/>
              <a:ext cx="59436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43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 t="18644" r="64360" b="72413"/>
          <a:stretch/>
        </p:blipFill>
        <p:spPr bwMode="auto">
          <a:xfrm>
            <a:off x="0" y="-1"/>
            <a:ext cx="2947888" cy="11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33400" y="3467100"/>
            <a:ext cx="8103326" cy="3217479"/>
            <a:chOff x="533400" y="3467100"/>
            <a:chExt cx="8103326" cy="321747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0" t="50000" r="49836" b="28625"/>
            <a:stretch/>
          </p:blipFill>
          <p:spPr bwMode="auto">
            <a:xfrm>
              <a:off x="533400" y="3467100"/>
              <a:ext cx="8103326" cy="321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1066800" y="4648200"/>
              <a:ext cx="6781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33400" y="1219200"/>
            <a:ext cx="8103326" cy="1970690"/>
            <a:chOff x="533400" y="1219200"/>
            <a:chExt cx="8103326" cy="197069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5" t="33267" r="21646" b="54015"/>
            <a:stretch/>
          </p:blipFill>
          <p:spPr bwMode="auto">
            <a:xfrm>
              <a:off x="533400" y="1219200"/>
              <a:ext cx="8103326" cy="1970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1219200" y="2209800"/>
              <a:ext cx="59436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03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 t="18644" r="64360" b="72413"/>
          <a:stretch/>
        </p:blipFill>
        <p:spPr bwMode="auto">
          <a:xfrm>
            <a:off x="0" y="-1"/>
            <a:ext cx="2947888" cy="11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99090" y="1371600"/>
            <a:ext cx="8040413" cy="4042540"/>
            <a:chOff x="599090" y="1371600"/>
            <a:chExt cx="8040413" cy="404254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2" t="60502" r="22303" b="14059"/>
            <a:stretch/>
          </p:blipFill>
          <p:spPr bwMode="auto">
            <a:xfrm>
              <a:off x="599090" y="1371600"/>
              <a:ext cx="8040413" cy="4042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1066800" y="3810000"/>
              <a:ext cx="6781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124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0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51435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800475"/>
            <a:ext cx="52006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4757"/>
            <a:ext cx="9144000" cy="77451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8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14600"/>
            <a:ext cx="566439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2320805"/>
            <a:ext cx="9144000" cy="202259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8600" y="76200"/>
            <a:ext cx="5086350" cy="2057400"/>
            <a:chOff x="228600" y="108155"/>
            <a:chExt cx="5086350" cy="20574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08155"/>
              <a:ext cx="508635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228600" y="1251155"/>
              <a:ext cx="50863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67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9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5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14400" y="3352800"/>
            <a:ext cx="6969466" cy="3200400"/>
            <a:chOff x="914400" y="3276600"/>
            <a:chExt cx="6969466" cy="3200400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276600"/>
              <a:ext cx="6969466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1066800" y="4800600"/>
              <a:ext cx="4572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162800" y="3581400"/>
              <a:ext cx="685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50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661480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1425"/>
            <a:ext cx="6298416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18768" y="2638425"/>
            <a:ext cx="7310882" cy="1019175"/>
            <a:chOff x="1318768" y="2638425"/>
            <a:chExt cx="7310882" cy="1019175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768" y="2638425"/>
              <a:ext cx="7310882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2819400" y="3276600"/>
              <a:ext cx="5791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021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26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04800" y="2684884"/>
            <a:ext cx="5191125" cy="1438275"/>
            <a:chOff x="304800" y="2684884"/>
            <a:chExt cx="5191125" cy="1438275"/>
          </a:xfrm>
        </p:grpSpPr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684884"/>
              <a:ext cx="5191125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381000" y="3200400"/>
              <a:ext cx="50387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010025" y="3962400"/>
            <a:ext cx="5133975" cy="742950"/>
            <a:chOff x="4010025" y="3962400"/>
            <a:chExt cx="5133975" cy="742950"/>
          </a:xfrm>
        </p:grpSpPr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025" y="3962400"/>
              <a:ext cx="5133975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4419600" y="4190999"/>
              <a:ext cx="37338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87024" y="4705350"/>
            <a:ext cx="5332701" cy="2152650"/>
            <a:chOff x="87024" y="4705350"/>
            <a:chExt cx="5332701" cy="2152650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24" y="4705350"/>
              <a:ext cx="5332701" cy="215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152400" y="5410200"/>
              <a:ext cx="5105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38200" y="5867400"/>
              <a:ext cx="1828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6858000"/>
              <a:ext cx="1828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79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76200" y="541338"/>
            <a:ext cx="9784080" cy="6316662"/>
            <a:chOff x="-76200" y="541338"/>
            <a:chExt cx="9784080" cy="631666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9" t="13650" r="12504"/>
            <a:stretch/>
          </p:blipFill>
          <p:spPr bwMode="auto">
            <a:xfrm>
              <a:off x="-76200" y="541338"/>
              <a:ext cx="9784080" cy="6316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828800" y="53340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Stage defines prognosis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8600" y="595313"/>
            <a:ext cx="5867400" cy="1004887"/>
            <a:chOff x="3810000" y="2543175"/>
            <a:chExt cx="5124450" cy="733425"/>
          </a:xfrm>
        </p:grpSpPr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2543175"/>
              <a:ext cx="5124450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4800600" y="2743200"/>
              <a:ext cx="37338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828800" y="2116892"/>
            <a:ext cx="6177197" cy="2683708"/>
            <a:chOff x="228600" y="3495675"/>
            <a:chExt cx="5034213" cy="1914525"/>
          </a:xfrm>
        </p:grpSpPr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13" y="3495675"/>
              <a:ext cx="5029200" cy="191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066800" y="3962400"/>
              <a:ext cx="2438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28600" y="4876799"/>
              <a:ext cx="50292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28600" y="5095875"/>
              <a:ext cx="5029200" cy="95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8600" y="5333999"/>
              <a:ext cx="2286000" cy="95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223212" y="5181600"/>
            <a:ext cx="6091988" cy="1524000"/>
            <a:chOff x="3805988" y="5562600"/>
            <a:chExt cx="5338011" cy="1029616"/>
          </a:xfrm>
        </p:grpSpPr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988" y="5562600"/>
              <a:ext cx="5338011" cy="102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17"/>
            <p:cNvCxnSpPr>
              <a:stCxn id="35845" idx="1"/>
            </p:cNvCxnSpPr>
            <p:nvPr/>
          </p:nvCxnSpPr>
          <p:spPr>
            <a:xfrm>
              <a:off x="3805988" y="6077408"/>
              <a:ext cx="419501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810000" y="6534610"/>
              <a:ext cx="4495800" cy="185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99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" y="3479248"/>
            <a:ext cx="9144000" cy="326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51720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4800" y="2162175"/>
            <a:ext cx="5095875" cy="1190625"/>
            <a:chOff x="304800" y="2162175"/>
            <a:chExt cx="5095875" cy="1190625"/>
          </a:xfrm>
        </p:grpSpPr>
        <p:pic>
          <p:nvPicPr>
            <p:cNvPr id="3686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162175"/>
              <a:ext cx="5095875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1600200" y="3048000"/>
              <a:ext cx="37338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04800" y="3352800"/>
              <a:ext cx="4343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648325" y="381000"/>
            <a:ext cx="3571875" cy="3157063"/>
            <a:chOff x="5648325" y="381000"/>
            <a:chExt cx="3571875" cy="3157063"/>
          </a:xfrm>
        </p:grpSpPr>
        <p:pic>
          <p:nvPicPr>
            <p:cNvPr id="3686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325" y="381000"/>
              <a:ext cx="3495675" cy="315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6096000" y="685799"/>
              <a:ext cx="1143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648325" y="3048000"/>
              <a:ext cx="35718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648325" y="3276599"/>
              <a:ext cx="3495675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104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87796" r="29722" b="1099"/>
          <a:stretch/>
        </p:blipFill>
        <p:spPr bwMode="auto">
          <a:xfrm>
            <a:off x="0" y="5629259"/>
            <a:ext cx="9144000" cy="115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12030" r="29660" b="63678"/>
          <a:stretch/>
        </p:blipFill>
        <p:spPr bwMode="auto">
          <a:xfrm>
            <a:off x="0" y="3647088"/>
            <a:ext cx="9143999" cy="183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3" y="152400"/>
            <a:ext cx="876117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62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r="10487"/>
          <a:stretch/>
        </p:blipFill>
        <p:spPr bwMode="auto">
          <a:xfrm>
            <a:off x="0" y="-8021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3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t="384" r="12707" b="-384"/>
          <a:stretch/>
        </p:blipFill>
        <p:spPr bwMode="auto">
          <a:xfrm>
            <a:off x="28074" y="4011"/>
            <a:ext cx="9115926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0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r="17701"/>
          <a:stretch/>
        </p:blipFill>
        <p:spPr bwMode="auto">
          <a:xfrm>
            <a:off x="32084" y="0"/>
            <a:ext cx="9111916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96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r="16776" b="6250"/>
          <a:stretch/>
        </p:blipFill>
        <p:spPr bwMode="auto">
          <a:xfrm>
            <a:off x="12032" y="0"/>
            <a:ext cx="91319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2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r="9193"/>
          <a:stretch/>
        </p:blipFill>
        <p:spPr bwMode="auto">
          <a:xfrm>
            <a:off x="4011" y="0"/>
            <a:ext cx="91399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6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6250" r="5495" b="3290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4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r="15296"/>
          <a:stretch/>
        </p:blipFill>
        <p:spPr bwMode="auto">
          <a:xfrm>
            <a:off x="1" y="16042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2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14166" r="12387"/>
          <a:stretch/>
        </p:blipFill>
        <p:spPr bwMode="auto">
          <a:xfrm>
            <a:off x="0" y="579120"/>
            <a:ext cx="9753600" cy="627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Staging: What’s recommended?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76600" y="59436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9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4" r="21955"/>
          <a:stretch/>
        </p:blipFill>
        <p:spPr bwMode="auto">
          <a:xfrm>
            <a:off x="0" y="-20053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8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r="15110"/>
          <a:stretch/>
        </p:blipFill>
        <p:spPr bwMode="auto">
          <a:xfrm>
            <a:off x="0" y="-120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8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15111"/>
          <a:stretch/>
        </p:blipFill>
        <p:spPr bwMode="auto">
          <a:xfrm>
            <a:off x="0" y="-16042"/>
            <a:ext cx="9144000" cy="687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6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1" t="11130" r="148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7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8824"/>
          <a:stretch/>
        </p:blipFill>
        <p:spPr bwMode="auto">
          <a:xfrm>
            <a:off x="0" y="0"/>
            <a:ext cx="916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16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" r="1795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7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5789" r="17331" b="6250"/>
          <a:stretch/>
        </p:blipFill>
        <p:spPr bwMode="auto">
          <a:xfrm>
            <a:off x="0" y="533400"/>
            <a:ext cx="9144000" cy="57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1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Take Home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685800"/>
            <a:ext cx="9632731" cy="6211614"/>
            <a:chOff x="0" y="685800"/>
            <a:chExt cx="9632731" cy="621161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85800"/>
              <a:ext cx="9632731" cy="6211614"/>
              <a:chOff x="0" y="685800"/>
              <a:chExt cx="9632731" cy="6211614"/>
            </a:xfrm>
          </p:grpSpPr>
          <p:pic>
            <p:nvPicPr>
              <p:cNvPr id="5325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86" t="15086" r="12880"/>
              <a:stretch/>
            </p:blipFill>
            <p:spPr bwMode="auto">
              <a:xfrm>
                <a:off x="0" y="685800"/>
                <a:ext cx="9632731" cy="6211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2209800" y="3352800"/>
                <a:ext cx="3810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457200" y="1143000"/>
              <a:ext cx="8610600" cy="49530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40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14166" r="12503"/>
          <a:stretch/>
        </p:blipFill>
        <p:spPr bwMode="auto">
          <a:xfrm>
            <a:off x="-76200" y="591410"/>
            <a:ext cx="9799320" cy="627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9000" y="48768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57200" y="548640"/>
            <a:ext cx="9768840" cy="6309360"/>
            <a:chOff x="-457200" y="548640"/>
            <a:chExt cx="9768840" cy="630936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9" t="13750" r="12621"/>
            <a:stretch/>
          </p:blipFill>
          <p:spPr bwMode="auto">
            <a:xfrm>
              <a:off x="-457200" y="548640"/>
              <a:ext cx="9768840" cy="630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572000" y="6019800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52400" y="609600"/>
            <a:ext cx="9753600" cy="6248400"/>
            <a:chOff x="-152400" y="609600"/>
            <a:chExt cx="9753600" cy="624840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3" t="14584" r="12504"/>
            <a:stretch/>
          </p:blipFill>
          <p:spPr bwMode="auto">
            <a:xfrm>
              <a:off x="-152400" y="609600"/>
              <a:ext cx="97536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400800" y="4724400"/>
              <a:ext cx="2286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</TotalTime>
  <Words>118</Words>
  <Application>Microsoft Office PowerPoint</Application>
  <PresentationFormat>On-screen Show (4:3)</PresentationFormat>
  <Paragraphs>43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Calibri</vt:lpstr>
      <vt:lpstr>Office Theme</vt:lpstr>
      <vt:lpstr>PET/CT scan and Lymphoma</vt:lpstr>
      <vt:lpstr>Lymphoma</vt:lpstr>
      <vt:lpstr>Hodgkin and Non-Hodgkin</vt:lpstr>
      <vt:lpstr>Stage defines prognosis</vt:lpstr>
      <vt:lpstr>PowerPoint Presentation</vt:lpstr>
      <vt:lpstr>Staging: What’s recommended?</vt:lpstr>
      <vt:lpstr>Staging</vt:lpstr>
      <vt:lpstr>Staging</vt:lpstr>
      <vt:lpstr>Staging</vt:lpstr>
      <vt:lpstr>NHL: Extra-nodal</vt:lpstr>
      <vt:lpstr>Pulmonary involvement</vt:lpstr>
      <vt:lpstr>Pulmonary involvement</vt:lpstr>
      <vt:lpstr>Pulmonary involvement</vt:lpstr>
      <vt:lpstr>Pleural and Pericardial effusion</vt:lpstr>
      <vt:lpstr>PET</vt:lpstr>
      <vt:lpstr>PET</vt:lpstr>
      <vt:lpstr>PET</vt:lpstr>
      <vt:lpstr>FDG-PET positive?</vt:lpstr>
      <vt:lpstr>FDG-PET positive?</vt:lpstr>
      <vt:lpstr>Staging</vt:lpstr>
      <vt:lpstr>PowerPoint Presentation</vt:lpstr>
      <vt:lpstr>Bone marrow?</vt:lpstr>
      <vt:lpstr>Therapy response: PET</vt:lpstr>
      <vt:lpstr>Lugano Classification</vt:lpstr>
      <vt:lpstr>Lugano Classification</vt:lpstr>
      <vt:lpstr>PowerPoint Presentation</vt:lpstr>
      <vt:lpstr>Lugano: Checkpoint inhibitors</vt:lpstr>
      <vt:lpstr>Lyric</vt:lpstr>
      <vt:lpstr>Lyric</vt:lpstr>
      <vt:lpstr>Lyric</vt:lpstr>
      <vt:lpstr>Lyric</vt:lpstr>
      <vt:lpstr>How do you assess response?</vt:lpstr>
      <vt:lpstr>How do you assess response?</vt:lpstr>
      <vt:lpstr>When do you assess response?</vt:lpstr>
      <vt:lpstr>iPET: RAPID trial</vt:lpstr>
      <vt:lpstr>PowerPoint Presentation</vt:lpstr>
      <vt:lpstr>When do you assess response?</vt:lpstr>
      <vt:lpstr>G-CSF</vt:lpstr>
      <vt:lpstr>G-CSF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PET/CT scan and Lymphoma</dc:title>
  <dc:creator>Abtin Drodinia</dc:creator>
  <cp:lastModifiedBy>Windows User</cp:lastModifiedBy>
  <cp:revision>199</cp:revision>
  <dcterms:created xsi:type="dcterms:W3CDTF">2019-02-24T07:54:44Z</dcterms:created>
  <dcterms:modified xsi:type="dcterms:W3CDTF">2019-02-28T12:05:52Z</dcterms:modified>
</cp:coreProperties>
</file>