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425" r:id="rId2"/>
    <p:sldId id="426" r:id="rId3"/>
    <p:sldId id="402" r:id="rId4"/>
    <p:sldId id="420" r:id="rId5"/>
    <p:sldId id="404" r:id="rId6"/>
    <p:sldId id="405" r:id="rId7"/>
    <p:sldId id="266" r:id="rId8"/>
    <p:sldId id="308" r:id="rId9"/>
    <p:sldId id="265" r:id="rId10"/>
    <p:sldId id="309" r:id="rId11"/>
    <p:sldId id="264" r:id="rId12"/>
    <p:sldId id="311" r:id="rId13"/>
    <p:sldId id="310" r:id="rId14"/>
    <p:sldId id="257" r:id="rId15"/>
    <p:sldId id="316" r:id="rId16"/>
    <p:sldId id="315" r:id="rId17"/>
    <p:sldId id="269" r:id="rId18"/>
    <p:sldId id="317" r:id="rId19"/>
    <p:sldId id="318" r:id="rId20"/>
    <p:sldId id="267" r:id="rId21"/>
    <p:sldId id="320" r:id="rId22"/>
    <p:sldId id="319" r:id="rId23"/>
    <p:sldId id="321" r:id="rId24"/>
    <p:sldId id="323" r:id="rId25"/>
    <p:sldId id="451" r:id="rId26"/>
    <p:sldId id="275" r:id="rId27"/>
    <p:sldId id="327" r:id="rId28"/>
    <p:sldId id="325" r:id="rId29"/>
    <p:sldId id="328" r:id="rId30"/>
    <p:sldId id="329" r:id="rId31"/>
    <p:sldId id="281" r:id="rId32"/>
    <p:sldId id="330" r:id="rId33"/>
    <p:sldId id="332" r:id="rId34"/>
    <p:sldId id="331" r:id="rId35"/>
    <p:sldId id="334" r:id="rId36"/>
    <p:sldId id="336" r:id="rId37"/>
    <p:sldId id="335" r:id="rId38"/>
    <p:sldId id="279" r:id="rId39"/>
    <p:sldId id="338" r:id="rId40"/>
    <p:sldId id="278" r:id="rId41"/>
    <p:sldId id="339" r:id="rId42"/>
    <p:sldId id="340" r:id="rId43"/>
    <p:sldId id="277" r:id="rId44"/>
    <p:sldId id="341" r:id="rId45"/>
    <p:sldId id="342" r:id="rId46"/>
    <p:sldId id="285" r:id="rId47"/>
    <p:sldId id="345" r:id="rId48"/>
    <p:sldId id="344" r:id="rId49"/>
    <p:sldId id="343" r:id="rId50"/>
    <p:sldId id="348" r:id="rId51"/>
    <p:sldId id="352" r:id="rId52"/>
    <p:sldId id="355" r:id="rId53"/>
    <p:sldId id="356" r:id="rId54"/>
    <p:sldId id="428" r:id="rId55"/>
    <p:sldId id="361" r:id="rId56"/>
    <p:sldId id="360" r:id="rId57"/>
    <p:sldId id="362" r:id="rId58"/>
    <p:sldId id="364" r:id="rId59"/>
    <p:sldId id="367" r:id="rId60"/>
    <p:sldId id="370" r:id="rId61"/>
    <p:sldId id="369" r:id="rId62"/>
    <p:sldId id="368" r:id="rId63"/>
    <p:sldId id="373" r:id="rId64"/>
    <p:sldId id="372" r:id="rId65"/>
    <p:sldId id="371" r:id="rId66"/>
    <p:sldId id="292" r:id="rId67"/>
    <p:sldId id="377" r:id="rId68"/>
    <p:sldId id="376" r:id="rId69"/>
    <p:sldId id="382" r:id="rId70"/>
    <p:sldId id="290" r:id="rId71"/>
    <p:sldId id="299" r:id="rId72"/>
    <p:sldId id="429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  <p:sldId id="443" r:id="rId84"/>
    <p:sldId id="444" r:id="rId85"/>
    <p:sldId id="445" r:id="rId86"/>
    <p:sldId id="446" r:id="rId87"/>
    <p:sldId id="301" r:id="rId88"/>
    <p:sldId id="392" r:id="rId89"/>
    <p:sldId id="395" r:id="rId90"/>
    <p:sldId id="396" r:id="rId91"/>
    <p:sldId id="397" r:id="rId92"/>
    <p:sldId id="300" r:id="rId93"/>
    <p:sldId id="398" r:id="rId94"/>
    <p:sldId id="303" r:id="rId95"/>
    <p:sldId id="447" r:id="rId96"/>
    <p:sldId id="448" r:id="rId97"/>
    <p:sldId id="449" r:id="rId98"/>
    <p:sldId id="450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6A6B9-7D25-4207-86FC-13E00A8D7F0A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2B913-9EF0-4ADD-9D49-1406A8EE01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Three NOACs</a:t>
            </a:r>
            <a:r>
              <a:rPr lang="en-AU" baseline="0" dirty="0" smtClean="0"/>
              <a:t> are registered in Australia. They work on different parts of the clotting cascade.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5D718-EE7D-4DDC-A5D8-D5DDF00C8B03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597601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Dosage</a:t>
            </a:r>
          </a:p>
          <a:p>
            <a:pPr eaLnBrk="1" hangingPunct="1"/>
            <a:endParaRPr lang="en-US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Monitoring</a:t>
            </a:r>
          </a:p>
          <a:p>
            <a:pPr eaLnBrk="1" hangingPunct="1"/>
            <a:endParaRPr lang="en-US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Interactions</a:t>
            </a:r>
          </a:p>
          <a:p>
            <a:pPr eaLnBrk="1" hangingPunct="1"/>
            <a:endParaRPr lang="en-US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/>
            <a:r>
              <a:rPr lang="en-US" smtClean="0">
                <a:latin typeface="Helvetica" charset="0"/>
                <a:cs typeface="Helvetica" charset="0"/>
                <a:sym typeface="Helvetica" charset="0"/>
              </a:rPr>
              <a:t>Drug reversal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5D718-EE7D-4DDC-A5D8-D5DDF00C8B03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59760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2B913-9EF0-4ADD-9D49-1406A8EE019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5D718-EE7D-4DDC-A5D8-D5DDF00C8B03}" type="slidenum">
              <a:rPr lang="en-AU" smtClean="0"/>
              <a:pPr/>
              <a:t>54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259760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RE-LY exclude pmh GI bleed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Se dyspepsia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AA3D8F-07F8-4EDA-BDE2-DFB7AD36AFBB}" type="slidenum">
              <a:rPr lang="en-GB" smtClean="0">
                <a:ea typeface="ＭＳ Ｐゴシック" pitchFamily="34" charset="-128"/>
              </a:rPr>
              <a:pPr/>
              <a:t>76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Renal function monitoring see p.15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Calculate  Cr Cl prior to rX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C68A8D-1F8F-4FDE-8F17-942E9BFBC5D9}" type="slidenum">
              <a:rPr lang="en-GB" smtClean="0">
                <a:ea typeface="ＭＳ Ｐゴシック" pitchFamily="34" charset="-128"/>
              </a:rPr>
              <a:pPr/>
              <a:t>77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?clinical benefit of warfarin?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0D4F5E-998D-4CE1-AD72-61B6163EB72F}" type="slidenum">
              <a:rPr lang="en-GB" smtClean="0">
                <a:ea typeface="ＭＳ Ｐゴシック" pitchFamily="34" charset="-128"/>
              </a:rPr>
              <a:pPr/>
              <a:t>79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>
                <a:ea typeface="ＭＳ Ｐゴシック" pitchFamily="34" charset="-128"/>
              </a:rPr>
              <a:t>Dabig: APTT MAY BE LINEAR- beware high APTT in case may not be linear- assay dep. Steep increase at low levels If&gt;2x high risk bleeding</a:t>
            </a:r>
          </a:p>
          <a:p>
            <a:r>
              <a:rPr lang="en-GB" smtClean="0">
                <a:ea typeface="ＭＳ Ｐゴシック" pitchFamily="34" charset="-128"/>
              </a:rPr>
              <a:t>TT may be too sensitive- if normal not therapeutic at least- linear response</a:t>
            </a:r>
          </a:p>
          <a:p>
            <a:r>
              <a:rPr lang="en-GB" smtClean="0">
                <a:ea typeface="ＭＳ Ｐゴシック" pitchFamily="34" charset="-128"/>
              </a:rPr>
              <a:t>Clauss fib false low results- varies with agent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Riv: PT linear- inf normal at least not therapeutic</a:t>
            </a:r>
          </a:p>
          <a:p>
            <a:endParaRPr lang="en-GB" smtClean="0">
              <a:ea typeface="ＭＳ Ｐゴシック" pitchFamily="34" charset="-128"/>
            </a:endParaRPr>
          </a:p>
          <a:p>
            <a:r>
              <a:rPr lang="en-GB" smtClean="0">
                <a:ea typeface="ＭＳ Ｐゴシック" pitchFamily="34" charset="-128"/>
              </a:rPr>
              <a:t>Clauss fib false low result pos I Dabig. No effect I Riv.</a:t>
            </a:r>
          </a:p>
          <a:p>
            <a:r>
              <a:rPr lang="en-GB" smtClean="0">
                <a:ea typeface="ＭＳ Ｐゴシック" pitchFamily="34" charset="-128"/>
              </a:rPr>
              <a:t>Standard comments from lab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EA6FE-AD9B-449C-B704-31BA0DEE20E4}" type="slidenum">
              <a:rPr lang="en-GB" smtClean="0">
                <a:ea typeface="ＭＳ Ｐゴシック" pitchFamily="34" charset="-128"/>
              </a:rPr>
              <a:pPr/>
              <a:t>80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BDAD01-DA92-47EC-8269-75626531F324}" type="slidenum">
              <a:rPr lang="en-GB" smtClean="0">
                <a:ea typeface="ＭＳ Ｐゴシック" pitchFamily="34" charset="-128"/>
              </a:rPr>
              <a:pPr/>
              <a:t>81</a:t>
            </a:fld>
            <a:endParaRPr lang="en-GB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1C15-F69F-42B9-BB1F-6788BA9613A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FF649-D810-4CF6-B7D4-BD9FC3387A4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55027-FE18-45E0-879A-39263B0D73D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9D44-1576-49D1-8503-00E6743C761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DDE62-AEE7-4D2D-9A65-6348CCC8D4FF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EAAB7-907E-4D45-ABB5-A87938D6975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7EA4-9E2C-4598-BAAE-4CEC7E62C683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061A7-52E3-47D8-89D7-29658594612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164D-7CEE-401B-A29C-1ED033B9C7A7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A0C1-CE0C-4A01-B3F1-4CF160F59431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D3CA-C254-4575-9D27-509D7EC04061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BDE95-2D13-4872-A284-858AFBC86CC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C2500-4A34-420E-9870-D250C86FA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39/34/40489?source=see_lin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artarinha.i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19/57/20375?source=see_link" TargetMode="External"/><Relationship Id="rId2" Type="http://schemas.openxmlformats.org/officeDocument/2006/relationships/hyperlink" Target="http://iranuptodate.ir/contents/mobipreview.htm?4/45/4823?source=see_lin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4/45/4823?source=see_lin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4/45/4823?source=see_link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ranuptodate.ir/contents/mobipreview.htm?9/57/10138?source=see_link" TargetMode="External"/><Relationship Id="rId3" Type="http://schemas.openxmlformats.org/officeDocument/2006/relationships/hyperlink" Target="http://iranuptodate.ir/contents/mobipreview.htm?10/31/10746?source=see_link" TargetMode="External"/><Relationship Id="rId7" Type="http://schemas.openxmlformats.org/officeDocument/2006/relationships/hyperlink" Target="http://iranuptodate.ir/contents/mobipreview.htm?22/58/23466?source=see_link" TargetMode="External"/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anuptodate.ir/contents/mobipreview.htm?9/18/9514?source=see_link" TargetMode="External"/><Relationship Id="rId5" Type="http://schemas.openxmlformats.org/officeDocument/2006/relationships/hyperlink" Target="http://iranuptodate.ir/contents/mobipreview.htm?32/34/33312?source=see_link" TargetMode="External"/><Relationship Id="rId4" Type="http://schemas.openxmlformats.org/officeDocument/2006/relationships/hyperlink" Target="http://iranuptodate.ir/contents/mobipreview.htm?0/48/777?source=see_lin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38/52/39750?source=see_link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20/15/20730?source=see_link" TargetMode="External"/><Relationship Id="rId2" Type="http://schemas.openxmlformats.org/officeDocument/2006/relationships/hyperlink" Target="http://iranuptodate.ir/contents/mobipreview.htm?32/34/33312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anuptodate.ir/contents/mobipreview.htm?32/14/32992?source=see_link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27/41/28314?source=see_link" TargetMode="External"/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anuptodate.ir/contents/mobipreview.htm?35/24/36233?source=see_link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39/35/40503?source=see_link" TargetMode="External"/><Relationship Id="rId2" Type="http://schemas.openxmlformats.org/officeDocument/2006/relationships/hyperlink" Target="http://iranuptodate.ir/contents/mobipreview.htm?39/34/40489?source=see_link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9/25/9618?source=see_link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5/16/5384?source=see_link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5/16/5384?source=see_lin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5/16/5384?source=see_link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5/16/5384?source=see_link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32/34/33312?source=see_link" TargetMode="External"/><Relationship Id="rId7" Type="http://schemas.openxmlformats.org/officeDocument/2006/relationships/hyperlink" Target="http://iranuptodate.ir/contents/mobipreview.htm?11/58/12202?source=see_link" TargetMode="External"/><Relationship Id="rId2" Type="http://schemas.openxmlformats.org/officeDocument/2006/relationships/hyperlink" Target="http://iranuptodate.ir/contents/mobipreview.htm?5/16/5384?source=see_li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ranuptodate.ir/contents/mobipreview.htm?32/60/33737?source=see_link" TargetMode="External"/><Relationship Id="rId5" Type="http://schemas.openxmlformats.org/officeDocument/2006/relationships/hyperlink" Target="http://iranuptodate.ir/contents/mobipreview.htm?16/38/17002?source=see_link" TargetMode="External"/><Relationship Id="rId4" Type="http://schemas.openxmlformats.org/officeDocument/2006/relationships/hyperlink" Target="http://iranuptodate.ir/contents/mobipreview.htm?20/15/20730?source=see_link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5/16/5384?source=see_lin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5/16/5384?source=see_link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36/61/37844?source=see_link" TargetMode="External"/><Relationship Id="rId2" Type="http://schemas.openxmlformats.org/officeDocument/2006/relationships/hyperlink" Target="http://iranuptodate.ir/contents/mobipreview.htm?38/52/39750?source=see_link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38/62/39911?source=see_lin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27/41/28314?source=see_link" TargetMode="External"/><Relationship Id="rId2" Type="http://schemas.openxmlformats.org/officeDocument/2006/relationships/hyperlink" Target="http://iranuptodate.ir/contents/mobipreview.htm?39/34/40489?source=see_link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38/62/39911?source=see_link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8/39/8825?source=see_link" TargetMode="External"/><Relationship Id="rId2" Type="http://schemas.openxmlformats.org/officeDocument/2006/relationships/hyperlink" Target="http://iranuptodate.ir/contents/mobipreview.htm?38/62/39911?source=see_link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5/16/5384?source=see_link" TargetMode="External"/><Relationship Id="rId2" Type="http://schemas.openxmlformats.org/officeDocument/2006/relationships/hyperlink" Target="http://iranuptodate.ir/contents/mobipreview.htm?8/39/8825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anuptodate.ir/contents/mobipreview.htm?38/62/39911?source=see_link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8/39/8825?source=see_link" TargetMode="External"/><Relationship Id="rId2" Type="http://schemas.openxmlformats.org/officeDocument/2006/relationships/hyperlink" Target="http://iranuptodate.ir/contents/mobipreview.htm?27/41/28314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anuptodate.ir/contents/mobipreview.htm?5/16/5384?source=see_link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8/39/8825?source=see_link" TargetMode="External"/><Relationship Id="rId2" Type="http://schemas.openxmlformats.org/officeDocument/2006/relationships/hyperlink" Target="http://iranuptodate.ir/contents/mobipreview.htm?27/41/28314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anuptodate.ir/contents/mobipreview.htm?5/16/5384?source=see_link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://iranuptodate.ir/contents/mobipreview.htm?27/41/28314?source=see_link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iranuptodate.ir/contents/mobipreview.htm?27/41/28314?source=see_link" TargetMode="External"/><Relationship Id="rId2" Type="http://schemas.openxmlformats.org/officeDocument/2006/relationships/hyperlink" Target="http://iranuptodate.ir/contents/mobipreview.htm?39/34/40489?source=see_link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ziz\Desktop\birth_month_flowers-primary-1920x1280px_pixab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0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2931-E747-4959-9817-CB788BA393A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787EF-6AE2-4849-A94D-9159475499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Another limitation to </a:t>
            </a:r>
            <a:r>
              <a:rPr lang="en-US" sz="4000" dirty="0" smtClean="0">
                <a:solidFill>
                  <a:srgbClr val="FF0000"/>
                </a:solidFill>
              </a:rPr>
              <a:t>heparin</a:t>
            </a:r>
            <a:r>
              <a:rPr lang="en-US" sz="4000" dirty="0" smtClean="0"/>
              <a:t> is a </a:t>
            </a:r>
            <a:r>
              <a:rPr lang="en-US" sz="4000" i="1" dirty="0" smtClean="0"/>
              <a:t>reduced ability </a:t>
            </a:r>
            <a:r>
              <a:rPr lang="en-US" sz="4000" dirty="0" smtClean="0"/>
              <a:t>to </a:t>
            </a:r>
            <a:r>
              <a:rPr lang="en-US" sz="4000" u="sng" dirty="0" smtClean="0">
                <a:solidFill>
                  <a:srgbClr val="FF0000"/>
                </a:solidFill>
              </a:rPr>
              <a:t>inactivate thrombin that is bound to fibrin</a:t>
            </a:r>
            <a:r>
              <a:rPr lang="en-US" sz="4000" u="sng" dirty="0" smtClean="0"/>
              <a:t> </a:t>
            </a:r>
            <a:r>
              <a:rPr lang="en-US" sz="4000" dirty="0" smtClean="0"/>
              <a:t>and 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</a:t>
            </a:r>
            <a:r>
              <a:rPr lang="en-US" sz="4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</a:t>
            </a:r>
            <a:r>
              <a:rPr lang="en-US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is bound to activated platelets within a thrombus </a:t>
            </a:r>
            <a:r>
              <a:rPr lang="en-US" sz="4000" i="1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759DA-5589-402A-8E71-F25238581C53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Showcard Gothic" pitchFamily="82" charset="0"/>
              </a:rPr>
              <a:t>INTRODUCTION</a:t>
            </a:r>
            <a:endParaRPr lang="en-US" dirty="0">
              <a:latin typeface="Showcard Goth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may be due to the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size of the complex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to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masking of the binding site(s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for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heparin and AT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thrombin molecule following the attachment of thrombin to fibrin or arterial wall matrix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smtClean="0"/>
              <a:t>As </a:t>
            </a:r>
            <a:r>
              <a:rPr lang="en-US" dirty="0"/>
              <a:t>a result, </a:t>
            </a:r>
            <a:r>
              <a:rPr lang="en-US" b="1" dirty="0"/>
              <a:t>a thrombus may continue to grow during heparin therapy or clotting may be reactivated after heparin has been discontinued.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B5B9C-45D5-4EA9-88AC-0315D8E9C74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These </a:t>
            </a:r>
            <a:r>
              <a:rPr lang="en-US" i="1" dirty="0" smtClean="0">
                <a:solidFill>
                  <a:srgbClr val="FF0000"/>
                </a:solidFill>
              </a:rPr>
              <a:t>limitations</a:t>
            </a:r>
            <a:r>
              <a:rPr lang="en-US" i="1" dirty="0" smtClean="0"/>
              <a:t> have provided the impetus for the </a:t>
            </a:r>
            <a:r>
              <a:rPr lang="en-US" b="1" i="1" dirty="0" smtClean="0"/>
              <a:t>development of </a:t>
            </a:r>
            <a:r>
              <a:rPr lang="en-US" b="1" i="1" dirty="0" smtClean="0">
                <a:solidFill>
                  <a:srgbClr val="FF0000"/>
                </a:solidFill>
              </a:rPr>
              <a:t>other antithrombotic agents .</a:t>
            </a:r>
          </a:p>
          <a:p>
            <a:r>
              <a:rPr lang="en-US" dirty="0" smtClean="0"/>
              <a:t>The major examples of these newer anticoagulants are the </a:t>
            </a:r>
            <a:r>
              <a:rPr lang="en-US" dirty="0" smtClean="0">
                <a:solidFill>
                  <a:srgbClr val="FF0000"/>
                </a:solidFill>
              </a:rPr>
              <a:t>factor 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inhibitors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direct thrombin inhibitors</a:t>
            </a:r>
            <a:r>
              <a:rPr lang="en-US" dirty="0" smtClean="0"/>
              <a:t>; some of these newer agents are orally active.</a:t>
            </a:r>
          </a:p>
          <a:p>
            <a:r>
              <a:rPr lang="en-US" dirty="0" smtClean="0"/>
              <a:t> The direct thrombin inhibitors, in contrast to heparin , can inactivate </a:t>
            </a:r>
            <a:r>
              <a:rPr lang="en-US" dirty="0" smtClean="0">
                <a:solidFill>
                  <a:srgbClr val="FF0000"/>
                </a:solidFill>
              </a:rPr>
              <a:t>fibrin-bound thrombin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0C50A-D77A-4D03-9185-22DA4FAC195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HEMOSTASIS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three components of </a:t>
            </a:r>
            <a:r>
              <a:rPr lang="en-US" i="1" dirty="0" err="1" smtClean="0">
                <a:solidFill>
                  <a:srgbClr val="FF0000"/>
                </a:solidFill>
              </a:rPr>
              <a:t>hemostasis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platelet activation,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clotting cascade,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fibrinolysis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while often discussed separately, are closely related to each other in vivo.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D10CE-B2D4-4B64-BB48-21580076BA3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 OF HEMOSTASIS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Thrombin as an anticoagulant target </a:t>
            </a:r>
            <a:r>
              <a:rPr lang="en-US" dirty="0"/>
              <a:t> — Thrombin is the final enzyme of the clotting cascade, and therefore the target of most of the current clinical anticoagulants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A9A3-DEDB-4C35-B35A-86B2DBF62E5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b="1" dirty="0" smtClean="0">
                <a:solidFill>
                  <a:srgbClr val="FF0000"/>
                </a:solidFill>
              </a:rPr>
              <a:t>Recombinant </a:t>
            </a:r>
            <a:r>
              <a:rPr lang="en-US" b="1" dirty="0" err="1" smtClean="0">
                <a:solidFill>
                  <a:srgbClr val="FF0000"/>
                </a:solidFill>
              </a:rPr>
              <a:t>hirudin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Argatroban</a:t>
            </a:r>
            <a:r>
              <a:rPr lang="en-US" b="1" dirty="0" smtClean="0">
                <a:solidFill>
                  <a:srgbClr val="FF0000"/>
                </a:solidFill>
              </a:rPr>
              <a:t> 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Bivalirudin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Dabigatran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/>
              <a:t>Part of the rationale for the </a:t>
            </a:r>
            <a:r>
              <a:rPr lang="en-US" i="1" dirty="0" smtClean="0">
                <a:solidFill>
                  <a:srgbClr val="FF0000"/>
                </a:solidFill>
              </a:rPr>
              <a:t>clinical use of these drugs is their ability to inactivate clot-bound thrombin</a:t>
            </a:r>
            <a:r>
              <a:rPr lang="en-US" dirty="0" smtClean="0"/>
              <a:t>, which is not a property of </a:t>
            </a:r>
            <a:r>
              <a:rPr lang="en-US" dirty="0" smtClean="0">
                <a:hlinkClick r:id="rId2"/>
              </a:rPr>
              <a:t>heparin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322A-7EB5-417E-A5A6-3F5F0D0652A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Such </a:t>
            </a:r>
            <a:r>
              <a:rPr lang="en-US" i="1" dirty="0" smtClean="0">
                <a:solidFill>
                  <a:srgbClr val="FF0000"/>
                </a:solidFill>
              </a:rPr>
              <a:t>clot-bound thrombin acts as an important </a:t>
            </a:r>
            <a:r>
              <a:rPr lang="en-US" i="1" u="sng" dirty="0" err="1" smtClean="0">
                <a:solidFill>
                  <a:srgbClr val="FF0000"/>
                </a:solidFill>
              </a:rPr>
              <a:t>thrombogenic</a:t>
            </a:r>
            <a:r>
              <a:rPr lang="en-US" i="1" u="sng" dirty="0" smtClean="0">
                <a:solidFill>
                  <a:srgbClr val="FF0000"/>
                </a:solidFill>
              </a:rPr>
              <a:t> stimulus</a:t>
            </a:r>
            <a:r>
              <a:rPr lang="en-US" dirty="0" smtClean="0"/>
              <a:t>, such as at a site of coronary thrombosis, particularly following clot disruption by thrombolytic agents.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8ED16-0EB1-48BD-884F-EEDF8DDB53F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comparison to </a:t>
            </a:r>
            <a:r>
              <a:rPr lang="en-US" b="1" dirty="0"/>
              <a:t>heparin</a:t>
            </a:r>
            <a:r>
              <a:rPr lang="en-US" dirty="0"/>
              <a:t>, the </a:t>
            </a:r>
            <a:r>
              <a:rPr lang="en-US" i="1" dirty="0"/>
              <a:t>direct thrombin inhibitors</a:t>
            </a:r>
            <a:r>
              <a:rPr lang="en-US" dirty="0"/>
              <a:t>, which are </a:t>
            </a:r>
            <a:r>
              <a:rPr lang="en-US" b="1" i="1" dirty="0"/>
              <a:t>AT-independent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inhibit clot-bound thrombin because their sites for binding thrombin are not masked by fibrin 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Direct </a:t>
            </a:r>
            <a:r>
              <a:rPr lang="en-US" dirty="0"/>
              <a:t>thrombin inhibition can also </a:t>
            </a:r>
            <a:r>
              <a:rPr lang="en-US" i="1" dirty="0">
                <a:solidFill>
                  <a:srgbClr val="FF0000"/>
                </a:solidFill>
              </a:rPr>
              <a:t>overcome some of the other limitations of standard heparin </a:t>
            </a:r>
            <a:r>
              <a:rPr lang="en-US" i="1" dirty="0" smtClean="0">
                <a:solidFill>
                  <a:srgbClr val="FF0000"/>
                </a:solidFill>
              </a:rPr>
              <a:t>therapy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27B6-F1F1-45D4-947B-6CD3B7F183EF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absence of binding to PF4 </a:t>
            </a:r>
            <a:r>
              <a:rPr lang="en-US" dirty="0" smtClean="0"/>
              <a:t>is important clinically since antibodies responsible for HIT are provoked by the complex of heparin and platelet factor 4 (PF4) on the platelet surface. </a:t>
            </a:r>
          </a:p>
          <a:p>
            <a:r>
              <a:rPr lang="en-US" dirty="0" smtClean="0"/>
              <a:t>Thus, it might be expected that a direct thrombin inhibitor can be used to </a:t>
            </a:r>
            <a:r>
              <a:rPr lang="en-US" dirty="0" smtClean="0">
                <a:solidFill>
                  <a:srgbClr val="FF0000"/>
                </a:solidFill>
              </a:rPr>
              <a:t>treat HIT </a:t>
            </a:r>
            <a:r>
              <a:rPr lang="en-US" dirty="0" smtClean="0"/>
              <a:t>and, in fact, both </a:t>
            </a:r>
            <a:r>
              <a:rPr lang="en-US" i="1" dirty="0" err="1" smtClean="0">
                <a:solidFill>
                  <a:srgbClr val="FF0000"/>
                </a:solidFill>
              </a:rPr>
              <a:t>lepirudin</a:t>
            </a:r>
            <a:r>
              <a:rPr lang="en-US" i="1" dirty="0" smtClean="0">
                <a:solidFill>
                  <a:srgbClr val="FF0000"/>
                </a:solidFill>
              </a:rPr>
              <a:t> and </a:t>
            </a:r>
            <a:r>
              <a:rPr lang="en-US" i="1" dirty="0" err="1" smtClean="0">
                <a:solidFill>
                  <a:srgbClr val="FF0000"/>
                </a:solidFill>
              </a:rPr>
              <a:t>argatroban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have been approved for this purpose.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099D-1166-4075-832E-A12A3491EDC8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Hirudin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 — </a:t>
            </a:r>
            <a:r>
              <a:rPr lang="en-US" dirty="0" err="1" smtClean="0"/>
              <a:t>Hirudin</a:t>
            </a:r>
            <a:r>
              <a:rPr lang="en-US" dirty="0" smtClean="0"/>
              <a:t> is a 65-amino-acid protein originally extracted from the </a:t>
            </a:r>
            <a:r>
              <a:rPr lang="en-US" dirty="0" smtClean="0">
                <a:solidFill>
                  <a:srgbClr val="FF0000"/>
                </a:solidFill>
              </a:rPr>
              <a:t>salivary gland of the medicinal leech </a:t>
            </a:r>
            <a:r>
              <a:rPr lang="en-US" dirty="0" smtClean="0"/>
              <a:t>(</a:t>
            </a:r>
            <a:r>
              <a:rPr lang="en-US" dirty="0" err="1" smtClean="0"/>
              <a:t>Hirudo</a:t>
            </a:r>
            <a:r>
              <a:rPr lang="en-US" dirty="0" smtClean="0"/>
              <a:t> </a:t>
            </a:r>
            <a:r>
              <a:rPr lang="en-US" dirty="0" err="1" smtClean="0"/>
              <a:t>medicinalis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A few </a:t>
            </a:r>
            <a:r>
              <a:rPr lang="en-US" dirty="0" err="1" smtClean="0"/>
              <a:t>hirudin</a:t>
            </a:r>
            <a:r>
              <a:rPr lang="en-US" dirty="0" smtClean="0"/>
              <a:t> analogs are commercially available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bivalirudin</a:t>
            </a:r>
            <a:r>
              <a:rPr lang="en-US" dirty="0" smtClean="0"/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desirudin</a:t>
            </a:r>
            <a:r>
              <a:rPr lang="en-US" dirty="0" smtClean="0"/>
              <a:t> ) 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9537-F2A1-49C1-A7A8-E3644F9BBF99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://cdn.bartarinha.ir/files/fa/news/1392/11/19/251103_936.jpg">
            <a:hlinkClick r:id="rId2" tooltip="&quot;بیماری فون ویلبراند چیست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20891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E5D9-5F43-4658-A258-05831326377F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3" descr="http://medmags.com/images/stories/Disease/hemophili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2948781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79712" y="5517232"/>
            <a:ext cx="50040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Dr.A.Eghbali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a-IR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Pediatric Hematologist &amp;oncologist </a:t>
            </a:r>
          </a:p>
          <a:p>
            <a:pPr lvl="0"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Arak</a:t>
            </a:r>
            <a:r>
              <a:rPr lang="en-US" sz="2400" dirty="0" smtClean="0">
                <a:solidFill>
                  <a:srgbClr val="FF0000"/>
                </a:solidFill>
              </a:rPr>
              <a:t> University of Medical Sciences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Hirudin</a:t>
            </a:r>
            <a:r>
              <a:rPr lang="en-US" dirty="0"/>
              <a:t> binds to thrombin via direct interaction with the active site,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anticoagulant activity of </a:t>
            </a:r>
            <a:r>
              <a:rPr lang="en-US" dirty="0" err="1"/>
              <a:t>hirudin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monitored </a:t>
            </a:r>
            <a:r>
              <a:rPr lang="en-US" dirty="0"/>
              <a:t>by 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aPTT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Its potential </a:t>
            </a:r>
            <a:r>
              <a:rPr lang="en-US" dirty="0">
                <a:solidFill>
                  <a:srgbClr val="FF0000"/>
                </a:solidFill>
              </a:rPr>
              <a:t>disadvantages</a:t>
            </a:r>
            <a:r>
              <a:rPr lang="en-US" dirty="0"/>
              <a:t> are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 and the lack of an effective </a:t>
            </a:r>
            <a:r>
              <a:rPr lang="en-US" dirty="0">
                <a:solidFill>
                  <a:srgbClr val="FF0000"/>
                </a:solidFill>
              </a:rPr>
              <a:t>antidote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Subjects receiving </a:t>
            </a:r>
            <a:r>
              <a:rPr lang="en-US" dirty="0" err="1">
                <a:solidFill>
                  <a:srgbClr val="FF0000"/>
                </a:solidFill>
              </a:rPr>
              <a:t>desirudin</a:t>
            </a:r>
            <a:r>
              <a:rPr lang="en-US" dirty="0"/>
              <a:t> appear to develop </a:t>
            </a:r>
            <a:r>
              <a:rPr lang="en-US" dirty="0" err="1">
                <a:solidFill>
                  <a:srgbClr val="FF0000"/>
                </a:solidFill>
              </a:rPr>
              <a:t>antihirudin</a:t>
            </a:r>
            <a:r>
              <a:rPr lang="en-US" dirty="0">
                <a:solidFill>
                  <a:srgbClr val="FF0000"/>
                </a:solidFill>
              </a:rPr>
              <a:t> antibodies </a:t>
            </a:r>
            <a:r>
              <a:rPr lang="en-US" dirty="0"/>
              <a:t>at a rate similar to that seen in patients with heparin -induced thrombocytopenia who received </a:t>
            </a:r>
            <a:r>
              <a:rPr lang="en-US" dirty="0" err="1" smtClean="0">
                <a:solidFill>
                  <a:srgbClr val="FF0000"/>
                </a:solidFill>
              </a:rPr>
              <a:t>lepirudin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A1B8-2D27-44A5-B85D-987E9CA1D342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Anaphylactoid</a:t>
            </a:r>
            <a:r>
              <a:rPr lang="en-US" sz="4000" dirty="0" smtClean="0">
                <a:solidFill>
                  <a:srgbClr val="FF0000"/>
                </a:solidFill>
              </a:rPr>
              <a:t> reactions </a:t>
            </a:r>
            <a:r>
              <a:rPr lang="en-US" sz="4000" dirty="0" smtClean="0"/>
              <a:t>have been reported with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hirudin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and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hirudin</a:t>
            </a:r>
            <a:r>
              <a:rPr lang="en-US" sz="4000" dirty="0" smtClean="0">
                <a:solidFill>
                  <a:srgbClr val="FF0000"/>
                </a:solidFill>
              </a:rPr>
              <a:t> analogs</a:t>
            </a:r>
            <a:r>
              <a:rPr lang="en-US" sz="4000" dirty="0" smtClean="0"/>
              <a:t>.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69C5-6EEB-487B-99DE-D4AE2E2D962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Bivalirudin</a:t>
            </a:r>
            <a:r>
              <a:rPr lang="en-US" dirty="0" smtClean="0"/>
              <a:t>  </a:t>
            </a:r>
          </a:p>
          <a:p>
            <a:r>
              <a:rPr lang="en-US" dirty="0" smtClean="0"/>
              <a:t>—  </a:t>
            </a:r>
            <a:r>
              <a:rPr lang="en-US" dirty="0" err="1" smtClean="0"/>
              <a:t>Bivalirudin</a:t>
            </a:r>
            <a:r>
              <a:rPr lang="en-US" dirty="0" smtClean="0"/>
              <a:t> (</a:t>
            </a:r>
            <a:r>
              <a:rPr lang="en-US" dirty="0" err="1" smtClean="0"/>
              <a:t>hirulog</a:t>
            </a:r>
            <a:r>
              <a:rPr lang="en-US" dirty="0" smtClean="0"/>
              <a:t>) is a direct thrombin inhibitor frequently used for anticoagulation in the setting of </a:t>
            </a:r>
            <a:r>
              <a:rPr lang="en-US" dirty="0" smtClean="0">
                <a:solidFill>
                  <a:srgbClr val="FF0000"/>
                </a:solidFill>
              </a:rPr>
              <a:t>invasive cardiology</a:t>
            </a:r>
            <a:r>
              <a:rPr lang="en-US" dirty="0" smtClean="0"/>
              <a:t>, particularly </a:t>
            </a:r>
            <a:r>
              <a:rPr lang="en-US" dirty="0" err="1" smtClean="0"/>
              <a:t>percutaneous</a:t>
            </a:r>
            <a:r>
              <a:rPr lang="en-US" dirty="0" smtClean="0"/>
              <a:t> coronary intervention (</a:t>
            </a:r>
            <a:r>
              <a:rPr lang="en-US" dirty="0" smtClean="0">
                <a:solidFill>
                  <a:srgbClr val="FF0000"/>
                </a:solidFill>
              </a:rPr>
              <a:t>PCI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It has a </a:t>
            </a:r>
            <a:r>
              <a:rPr lang="en-US" dirty="0" smtClean="0">
                <a:solidFill>
                  <a:srgbClr val="FF0000"/>
                </a:solidFill>
              </a:rPr>
              <a:t>short half-life of approximately </a:t>
            </a:r>
            <a:r>
              <a:rPr lang="en-US" b="1" i="1" dirty="0" smtClean="0">
                <a:solidFill>
                  <a:srgbClr val="FF0000"/>
                </a:solidFill>
              </a:rPr>
              <a:t>25 minutes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FFEF-9F1E-4882-B799-6938D4F9CEE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THROMBIN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Its affinity for thrombin is intermediate between that of </a:t>
            </a:r>
            <a:r>
              <a:rPr lang="en-US" sz="4800" dirty="0" err="1" smtClean="0">
                <a:hlinkClick r:id="rId2"/>
              </a:rPr>
              <a:t>lepirudin</a:t>
            </a:r>
            <a:r>
              <a:rPr lang="en-US" sz="4800" dirty="0" smtClean="0">
                <a:hlinkClick r:id="rId2"/>
              </a:rPr>
              <a:t> </a:t>
            </a:r>
            <a:r>
              <a:rPr lang="en-US" sz="4800" dirty="0" smtClean="0"/>
              <a:t>and </a:t>
            </a:r>
            <a:r>
              <a:rPr lang="en-US" sz="4800" dirty="0" err="1" smtClean="0">
                <a:hlinkClick r:id="rId3"/>
              </a:rPr>
              <a:t>argatroban</a:t>
            </a:r>
            <a:r>
              <a:rPr lang="en-US" sz="4800" dirty="0" smtClean="0">
                <a:hlinkClick r:id="rId3"/>
              </a:rPr>
              <a:t> </a:t>
            </a:r>
            <a:r>
              <a:rPr lang="en-US" sz="4800" dirty="0" smtClean="0"/>
              <a:t>, 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C605-58C8-492D-B901-E69D4AAAFBD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Argatroban</a:t>
            </a:r>
            <a:r>
              <a:rPr lang="en-US" dirty="0" smtClean="0">
                <a:solidFill>
                  <a:srgbClr val="FF0000"/>
                </a:solidFill>
              </a:rPr>
              <a:t> 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is a small molecule that, in contrast to </a:t>
            </a:r>
            <a:r>
              <a:rPr lang="en-US" dirty="0" err="1" smtClean="0"/>
              <a:t>hirudin</a:t>
            </a:r>
            <a:r>
              <a:rPr lang="en-US" dirty="0" smtClean="0"/>
              <a:t>, interacts with the active site of thrombin but </a:t>
            </a:r>
            <a:r>
              <a:rPr lang="en-US" dirty="0" smtClean="0">
                <a:solidFill>
                  <a:srgbClr val="FF0000"/>
                </a:solidFill>
              </a:rPr>
              <a:t>does not make contact with </a:t>
            </a:r>
            <a:r>
              <a:rPr lang="en-US" dirty="0" err="1" smtClean="0">
                <a:solidFill>
                  <a:srgbClr val="FF0000"/>
                </a:solidFill>
              </a:rPr>
              <a:t>exosites</a:t>
            </a:r>
            <a:r>
              <a:rPr lang="en-US" dirty="0" smtClean="0">
                <a:solidFill>
                  <a:srgbClr val="FF0000"/>
                </a:solidFill>
              </a:rPr>
              <a:t> I or II.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It has a short in vivo plasma half-life, and is monitored by the </a:t>
            </a:r>
            <a:r>
              <a:rPr lang="en-US" dirty="0" err="1" smtClean="0">
                <a:solidFill>
                  <a:srgbClr val="FF0000"/>
                </a:solidFill>
              </a:rPr>
              <a:t>aPTT</a:t>
            </a:r>
            <a:r>
              <a:rPr lang="en-US" dirty="0" smtClean="0"/>
              <a:t>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Dosing precautions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recommended </a:t>
            </a:r>
            <a:r>
              <a:rPr lang="en-US" dirty="0" smtClean="0"/>
              <a:t>in patients with </a:t>
            </a:r>
            <a:r>
              <a:rPr lang="en-US" dirty="0" smtClean="0">
                <a:solidFill>
                  <a:srgbClr val="FF0000"/>
                </a:solidFill>
              </a:rPr>
              <a:t>hepatic dysfunction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Dose adjustment</a:t>
            </a:r>
            <a:r>
              <a:rPr lang="en-US" dirty="0" smtClean="0"/>
              <a:t> is apparently </a:t>
            </a:r>
            <a:r>
              <a:rPr lang="en-US" dirty="0" smtClean="0">
                <a:solidFill>
                  <a:srgbClr val="FF0000"/>
                </a:solidFill>
              </a:rPr>
              <a:t>not required </a:t>
            </a:r>
            <a:r>
              <a:rPr lang="en-US" dirty="0" smtClean="0"/>
              <a:t>in the presence of </a:t>
            </a:r>
            <a:r>
              <a:rPr lang="en-US" dirty="0" smtClean="0">
                <a:solidFill>
                  <a:srgbClr val="FF0000"/>
                </a:solidFill>
              </a:rPr>
              <a:t>renal impairment 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DA26-7722-4A05-9609-00660FEEFFF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Thrombin molecule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9D44-1576-49D1-8503-00E6743C761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26" name="Picture 2" descr="C:\Users\aziz\Desktop\F2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24380"/>
            <a:ext cx="8229600" cy="367760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Argatroban</a:t>
            </a:r>
            <a:r>
              <a:rPr lang="en-US" dirty="0" smtClean="0">
                <a:solidFill>
                  <a:srgbClr val="FF0000"/>
                </a:solidFill>
              </a:rPr>
              <a:t> 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Argatroban</a:t>
            </a:r>
            <a:r>
              <a:rPr lang="en-US" dirty="0" smtClean="0"/>
              <a:t> was </a:t>
            </a:r>
            <a:r>
              <a:rPr lang="en-US" dirty="0">
                <a:solidFill>
                  <a:srgbClr val="FF0000"/>
                </a:solidFill>
              </a:rPr>
              <a:t>approved in </a:t>
            </a:r>
            <a:r>
              <a:rPr lang="en-US" dirty="0"/>
              <a:t>June 2000 by the FDA for prophylaxis or treatment of thrombosis in </a:t>
            </a:r>
            <a:r>
              <a:rPr lang="en-US" dirty="0" smtClean="0">
                <a:solidFill>
                  <a:srgbClr val="FF0000"/>
                </a:solidFill>
              </a:rPr>
              <a:t>HIT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Argatroban</a:t>
            </a:r>
            <a:r>
              <a:rPr lang="en-US" dirty="0"/>
              <a:t> has also been evaluated as an adjunct to </a:t>
            </a:r>
            <a:r>
              <a:rPr lang="en-US" dirty="0" err="1">
                <a:solidFill>
                  <a:srgbClr val="FF0000"/>
                </a:solidFill>
              </a:rPr>
              <a:t>thrombolysis</a:t>
            </a:r>
            <a:r>
              <a:rPr lang="en-US" dirty="0"/>
              <a:t> in patients with </a:t>
            </a:r>
            <a:r>
              <a:rPr lang="en-US" i="1" dirty="0">
                <a:solidFill>
                  <a:srgbClr val="FF0000"/>
                </a:solidFill>
              </a:rPr>
              <a:t>acute myocardial infarction 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2834-03DB-4C90-A3CA-F1DE91D5BA4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Lepirudin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—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Lepirudin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a recombinant </a:t>
            </a:r>
            <a:r>
              <a:rPr lang="en-US" dirty="0" err="1" smtClean="0"/>
              <a:t>hirudin</a:t>
            </a:r>
            <a:r>
              <a:rPr lang="en-US" dirty="0" smtClean="0"/>
              <a:t> approved for the treatment of (</a:t>
            </a:r>
            <a:r>
              <a:rPr lang="en-US" dirty="0" smtClean="0">
                <a:solidFill>
                  <a:srgbClr val="FF0000"/>
                </a:solidFill>
              </a:rPr>
              <a:t>HIT</a:t>
            </a:r>
            <a:r>
              <a:rPr lang="en-US" dirty="0" smtClean="0"/>
              <a:t>) .</a:t>
            </a:r>
          </a:p>
          <a:p>
            <a:r>
              <a:rPr lang="en-US" dirty="0" smtClean="0"/>
              <a:t>However, this drug is no longer available.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D879-D757-4186-A059-E97580A2717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Lepirudin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en-US" dirty="0" smtClean="0"/>
              <a:t>The administration of </a:t>
            </a:r>
            <a:r>
              <a:rPr lang="en-US" dirty="0" err="1" smtClean="0"/>
              <a:t>lepirudin</a:t>
            </a:r>
            <a:r>
              <a:rPr lang="en-US" dirty="0" smtClean="0"/>
              <a:t> (0.1 to 0.4 mg/kg bolus followed by 0.1 to 0.15 mg/kg per hour infusion) was associated with a </a:t>
            </a:r>
            <a:r>
              <a:rPr lang="en-US" dirty="0" smtClean="0">
                <a:solidFill>
                  <a:srgbClr val="FF0000"/>
                </a:solidFill>
              </a:rPr>
              <a:t>rapid increase in platelet count in 89 percent of patients,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E9AB-6D2F-4EB2-B64B-60D9D803E4B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Lepirudin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Caution should be used in patients </a:t>
            </a:r>
            <a:r>
              <a:rPr lang="en-US" dirty="0" smtClean="0">
                <a:solidFill>
                  <a:srgbClr val="FF0000"/>
                </a:solidFill>
              </a:rPr>
              <a:t>with renal insufficiency </a:t>
            </a:r>
            <a:r>
              <a:rPr lang="en-US" dirty="0" smtClean="0"/>
              <a:t>since the drug is cleared by the kidney and its anticoagulant effect is not easily reversed.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1EE5-E8E7-4FCE-9539-27320C24BEC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b="1" dirty="0" smtClean="0">
                <a:solidFill>
                  <a:srgbClr val="FF0000"/>
                </a:solidFill>
              </a:rPr>
              <a:t>NOACs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i="1" dirty="0" smtClean="0">
                <a:solidFill>
                  <a:srgbClr val="FF0000"/>
                </a:solidFill>
              </a:rPr>
              <a:t>N</a:t>
            </a:r>
            <a:r>
              <a:rPr lang="en-US" sz="4400" b="1" i="1" dirty="0" smtClean="0"/>
              <a:t>ovel </a:t>
            </a:r>
            <a:r>
              <a:rPr lang="en-US" sz="4400" b="1" i="1" dirty="0" smtClean="0">
                <a:solidFill>
                  <a:srgbClr val="FF0000"/>
                </a:solidFill>
              </a:rPr>
              <a:t>O</a:t>
            </a:r>
            <a:r>
              <a:rPr lang="en-US" sz="4400" b="1" i="1" dirty="0" smtClean="0"/>
              <a:t>ral </a:t>
            </a:r>
            <a:r>
              <a:rPr lang="en-US" sz="4400" b="1" i="1" dirty="0" smtClean="0">
                <a:solidFill>
                  <a:srgbClr val="FF0000"/>
                </a:solidFill>
              </a:rPr>
              <a:t>A</a:t>
            </a:r>
            <a:r>
              <a:rPr lang="en-US" sz="4400" b="1" i="1" dirty="0" smtClean="0"/>
              <a:t>nti</a:t>
            </a:r>
            <a:r>
              <a:rPr lang="en-US" sz="4400" b="1" i="1" dirty="0" smtClean="0">
                <a:solidFill>
                  <a:srgbClr val="FF0000"/>
                </a:solidFill>
              </a:rPr>
              <a:t>c</a:t>
            </a:r>
            <a:r>
              <a:rPr lang="en-US" sz="4400" b="1" i="1" dirty="0" smtClean="0"/>
              <a:t>oagulant</a:t>
            </a:r>
            <a:r>
              <a:rPr lang="en-US" sz="4400" b="1" i="1" dirty="0" smtClean="0">
                <a:solidFill>
                  <a:srgbClr val="FF0000"/>
                </a:solidFill>
              </a:rPr>
              <a:t>s</a:t>
            </a:r>
            <a:r>
              <a:rPr lang="en-US" sz="4400" b="1" i="1" dirty="0" smtClean="0"/>
              <a:t> </a:t>
            </a:r>
          </a:p>
          <a:p>
            <a:r>
              <a:rPr lang="en-AU" sz="4400" b="1" i="1" dirty="0" smtClean="0">
                <a:solidFill>
                  <a:srgbClr val="FF0000"/>
                </a:solidFill>
              </a:rPr>
              <a:t>N</a:t>
            </a:r>
            <a:r>
              <a:rPr lang="en-AU" sz="4400" b="1" i="1" dirty="0" smtClean="0"/>
              <a:t>on-vitamin K antagonist </a:t>
            </a:r>
            <a:r>
              <a:rPr lang="en-AU" sz="4400" b="1" i="1" dirty="0" smtClean="0">
                <a:solidFill>
                  <a:srgbClr val="FF0000"/>
                </a:solidFill>
              </a:rPr>
              <a:t>o</a:t>
            </a:r>
            <a:r>
              <a:rPr lang="en-AU" sz="4400" b="1" i="1" dirty="0" smtClean="0"/>
              <a:t>ral </a:t>
            </a:r>
            <a:r>
              <a:rPr lang="en-AU" sz="4400" b="1" i="1" dirty="0" smtClean="0">
                <a:solidFill>
                  <a:srgbClr val="FF0000"/>
                </a:solidFill>
              </a:rPr>
              <a:t>a</a:t>
            </a:r>
            <a:r>
              <a:rPr lang="en-AU" sz="4400" b="1" i="1" dirty="0" smtClean="0"/>
              <a:t>nti</a:t>
            </a:r>
            <a:r>
              <a:rPr lang="en-AU" sz="4400" b="1" i="1" dirty="0" smtClean="0">
                <a:solidFill>
                  <a:srgbClr val="FF0000"/>
                </a:solidFill>
              </a:rPr>
              <a:t>c</a:t>
            </a:r>
            <a:r>
              <a:rPr lang="en-AU" sz="4400" b="1" i="1" dirty="0" smtClean="0"/>
              <a:t>oagulant</a:t>
            </a:r>
            <a:r>
              <a:rPr lang="en-AU" sz="4400" b="1" i="1" dirty="0" smtClean="0">
                <a:solidFill>
                  <a:srgbClr val="FF0000"/>
                </a:solidFill>
              </a:rPr>
              <a:t>s</a:t>
            </a:r>
            <a:r>
              <a:rPr lang="en-AU" sz="4400" b="1" i="1" dirty="0" smtClean="0"/>
              <a:t> </a:t>
            </a:r>
            <a:r>
              <a:rPr lang="en-AU" sz="4400" dirty="0" smtClean="0"/>
              <a:t/>
            </a:r>
            <a:br>
              <a:rPr lang="en-AU" sz="4400" dirty="0" smtClean="0"/>
            </a:br>
            <a:r>
              <a:rPr lang="en-AU" sz="4400" dirty="0" smtClean="0"/>
              <a:t/>
            </a:r>
            <a:br>
              <a:rPr lang="en-AU" sz="4400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BBF5-44C1-41B5-85A3-E111187EB90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lepirudin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0000"/>
                </a:solidFill>
              </a:rPr>
              <a:t>40 to 70 </a:t>
            </a:r>
            <a:r>
              <a:rPr lang="en-US" dirty="0" smtClean="0"/>
              <a:t>percent of patients treated with </a:t>
            </a:r>
            <a:r>
              <a:rPr lang="en-US" dirty="0" err="1" smtClean="0">
                <a:hlinkClick r:id="rId2"/>
              </a:rPr>
              <a:t>lepirudin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for more than </a:t>
            </a:r>
            <a:r>
              <a:rPr lang="en-US" dirty="0" smtClean="0">
                <a:solidFill>
                  <a:srgbClr val="FF0000"/>
                </a:solidFill>
              </a:rPr>
              <a:t>five days </a:t>
            </a:r>
            <a:r>
              <a:rPr lang="en-US" dirty="0" smtClean="0"/>
              <a:t>develop </a:t>
            </a:r>
            <a:r>
              <a:rPr lang="en-US" dirty="0" err="1" smtClean="0">
                <a:solidFill>
                  <a:srgbClr val="FF0000"/>
                </a:solidFill>
              </a:rPr>
              <a:t>antihirudin</a:t>
            </a:r>
            <a:r>
              <a:rPr lang="en-US" dirty="0" smtClean="0">
                <a:solidFill>
                  <a:srgbClr val="FF0000"/>
                </a:solidFill>
              </a:rPr>
              <a:t> antibodies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are </a:t>
            </a:r>
            <a:r>
              <a:rPr lang="en-US" dirty="0" smtClean="0">
                <a:solidFill>
                  <a:srgbClr val="FF0000"/>
                </a:solidFill>
              </a:rPr>
              <a:t>not neutralizing antibodies </a:t>
            </a:r>
            <a:r>
              <a:rPr lang="en-US" dirty="0" smtClean="0"/>
              <a:t>and may actually </a:t>
            </a:r>
            <a:r>
              <a:rPr lang="en-US" dirty="0" smtClean="0">
                <a:solidFill>
                  <a:srgbClr val="FF0000"/>
                </a:solidFill>
              </a:rPr>
              <a:t>enhance drug potency</a:t>
            </a:r>
            <a:r>
              <a:rPr lang="en-US" dirty="0" smtClean="0"/>
              <a:t>, perhaps by </a:t>
            </a:r>
            <a:r>
              <a:rPr lang="en-US" dirty="0" smtClean="0">
                <a:solidFill>
                  <a:srgbClr val="FF0000"/>
                </a:solidFill>
              </a:rPr>
              <a:t>delaying its clearance </a:t>
            </a:r>
            <a:r>
              <a:rPr lang="en-US" dirty="0" smtClean="0"/>
              <a:t>from the circulation 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F116-0D60-4D65-BDD5-19B4A28CAB68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lepirudin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 </a:t>
            </a:r>
            <a:r>
              <a:rPr lang="en-US" dirty="0"/>
              <a:t>of </a:t>
            </a:r>
            <a:r>
              <a:rPr lang="en-US" dirty="0" err="1"/>
              <a:t>lepirudin</a:t>
            </a:r>
            <a:r>
              <a:rPr lang="en-US" dirty="0"/>
              <a:t> discontinued  —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manufacturer of </a:t>
            </a:r>
            <a:r>
              <a:rPr lang="en-US" dirty="0" err="1">
                <a:hlinkClick r:id="rId2"/>
              </a:rPr>
              <a:t>lepirudin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(Bayer HealthCare) has discontinued marketing of this product as of May 31, 2012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9FFC0-E2D6-4117-81FC-310FA232611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 smtClean="0"/>
              <a:t>Orally active agents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0BDE-FFCE-499F-A540-DD7250625DD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etexilate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the </a:t>
            </a:r>
            <a:r>
              <a:rPr lang="en-US" b="1" i="1" dirty="0" err="1" smtClean="0"/>
              <a:t>prodrug</a:t>
            </a:r>
            <a:r>
              <a:rPr lang="en-US" dirty="0" smtClean="0"/>
              <a:t>, is converted in the liver to the active compound </a:t>
            </a:r>
            <a:r>
              <a:rPr lang="en-US" dirty="0" err="1" smtClean="0">
                <a:hlinkClick r:id="rId2"/>
              </a:rPr>
              <a:t>dabigatran</a:t>
            </a:r>
            <a:endParaRPr lang="en-US" dirty="0" smtClean="0"/>
          </a:p>
          <a:p>
            <a:r>
              <a:rPr lang="en-US" dirty="0" smtClean="0"/>
              <a:t>which then binds directly to thrombin with high affinity and specificity 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E7FE-0123-4A2C-9789-50CDAA6345F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Pharmacokinetics and dosing </a:t>
            </a:r>
          </a:p>
          <a:p>
            <a:r>
              <a:rPr lang="en-US" dirty="0" smtClean="0"/>
              <a:t>— 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has a </a:t>
            </a:r>
            <a:r>
              <a:rPr lang="en-US" dirty="0" smtClean="0">
                <a:solidFill>
                  <a:srgbClr val="FF0000"/>
                </a:solidFill>
              </a:rPr>
              <a:t>half-life</a:t>
            </a:r>
            <a:r>
              <a:rPr lang="en-US" dirty="0" smtClean="0"/>
              <a:t> of approximately </a:t>
            </a:r>
            <a:r>
              <a:rPr lang="en-US" dirty="0" smtClean="0">
                <a:solidFill>
                  <a:srgbClr val="FF0000"/>
                </a:solidFill>
              </a:rPr>
              <a:t>12 to 14 hours </a:t>
            </a:r>
            <a:r>
              <a:rPr lang="en-US" dirty="0" smtClean="0"/>
              <a:t>in adult volunteers with normal renal function, which requires twice daily dosing. </a:t>
            </a:r>
          </a:p>
          <a:p>
            <a:r>
              <a:rPr lang="en-US" dirty="0" smtClean="0"/>
              <a:t>Its absorption is </a:t>
            </a:r>
            <a:r>
              <a:rPr lang="en-US" dirty="0" smtClean="0">
                <a:solidFill>
                  <a:srgbClr val="FF0000"/>
                </a:solidFill>
              </a:rPr>
              <a:t>unaffected by food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Maximum anticoagulant effects </a:t>
            </a:r>
            <a:r>
              <a:rPr lang="en-US" dirty="0" smtClean="0"/>
              <a:t>are achieved within </a:t>
            </a:r>
            <a:r>
              <a:rPr lang="en-US" dirty="0" smtClean="0">
                <a:solidFill>
                  <a:srgbClr val="FF0000"/>
                </a:solidFill>
              </a:rPr>
              <a:t>two to three hours </a:t>
            </a:r>
            <a:r>
              <a:rPr lang="en-US" dirty="0" smtClean="0"/>
              <a:t>of ingestion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36DC-E6E7-4005-9A52-CA26E3021C33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Renal excretion </a:t>
            </a:r>
            <a:r>
              <a:rPr lang="en-US" dirty="0" smtClean="0"/>
              <a:t>of unchanged drug is the </a:t>
            </a:r>
            <a:r>
              <a:rPr lang="en-US" dirty="0" smtClean="0">
                <a:solidFill>
                  <a:srgbClr val="FF0000"/>
                </a:solidFill>
              </a:rPr>
              <a:t>predominant elimination </a:t>
            </a:r>
            <a:r>
              <a:rPr lang="en-US" dirty="0" smtClean="0"/>
              <a:t>pathway, with about </a:t>
            </a:r>
            <a:r>
              <a:rPr lang="en-US" dirty="0" smtClean="0">
                <a:solidFill>
                  <a:srgbClr val="FF0000"/>
                </a:solidFill>
              </a:rPr>
              <a:t>80 percent </a:t>
            </a:r>
            <a:r>
              <a:rPr lang="en-US" dirty="0" smtClean="0"/>
              <a:t>of an intravenous dose being excreted unchanged in the urine .</a:t>
            </a:r>
          </a:p>
          <a:p>
            <a:r>
              <a:rPr lang="en-US" dirty="0" smtClean="0"/>
              <a:t> Drug clearance is </a:t>
            </a:r>
            <a:r>
              <a:rPr lang="en-US" dirty="0" smtClean="0">
                <a:solidFill>
                  <a:srgbClr val="FF0000"/>
                </a:solidFill>
              </a:rPr>
              <a:t>longer in older adults </a:t>
            </a:r>
            <a:r>
              <a:rPr lang="en-US" dirty="0" smtClean="0"/>
              <a:t>and those with reduced renal function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A98E-2180-4775-85DF-E71D7D59677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Dose reduction </a:t>
            </a:r>
            <a:r>
              <a:rPr lang="en-US" dirty="0" smtClean="0"/>
              <a:t>has been recommended for those with a </a:t>
            </a:r>
            <a:r>
              <a:rPr lang="en-US" dirty="0" err="1" smtClean="0"/>
              <a:t>creatinine</a:t>
            </a:r>
            <a:r>
              <a:rPr lang="en-US" dirty="0" smtClean="0"/>
              <a:t> clearance in the range of </a:t>
            </a:r>
            <a:r>
              <a:rPr lang="en-US" dirty="0" smtClean="0">
                <a:solidFill>
                  <a:srgbClr val="FF0000"/>
                </a:solidFill>
              </a:rPr>
              <a:t>15 to 30 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/min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 since such patients otherwise have had marked increases in bleeding events when taking full doses (</a:t>
            </a:r>
            <a:r>
              <a:rPr lang="en-US" dirty="0" err="1" smtClean="0"/>
              <a:t>ie</a:t>
            </a:r>
            <a:r>
              <a:rPr lang="en-US" dirty="0" smtClean="0"/>
              <a:t>, 150 mg twice daily) 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1026-BD4E-4973-B69E-E984ED9FE73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 the Canadian, </a:t>
            </a:r>
            <a:r>
              <a:rPr lang="en-US" dirty="0" smtClean="0">
                <a:solidFill>
                  <a:srgbClr val="FF0000"/>
                </a:solidFill>
              </a:rPr>
              <a:t>UK</a:t>
            </a:r>
            <a:r>
              <a:rPr lang="en-US" dirty="0" smtClean="0"/>
              <a:t> and European Medicines Agency labeling,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is contraindicated for use in patients with a </a:t>
            </a:r>
            <a:r>
              <a:rPr lang="en-US" dirty="0" err="1" smtClean="0"/>
              <a:t>creatinine</a:t>
            </a:r>
            <a:r>
              <a:rPr lang="en-US" dirty="0" smtClean="0"/>
              <a:t> clearance </a:t>
            </a:r>
            <a:r>
              <a:rPr lang="en-US" dirty="0" smtClean="0">
                <a:solidFill>
                  <a:srgbClr val="FF0000"/>
                </a:solidFill>
              </a:rPr>
              <a:t>&lt;30 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/min</a:t>
            </a:r>
          </a:p>
          <a:p>
            <a:pPr lvl="0"/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United States </a:t>
            </a:r>
            <a:r>
              <a:rPr lang="en-US" dirty="0" smtClean="0"/>
              <a:t>labeling,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is not recommended for use in those with a </a:t>
            </a:r>
            <a:r>
              <a:rPr lang="en-US" dirty="0" err="1" smtClean="0"/>
              <a:t>creatinine</a:t>
            </a:r>
            <a:r>
              <a:rPr lang="en-US" dirty="0" smtClean="0"/>
              <a:t> clearance </a:t>
            </a:r>
            <a:r>
              <a:rPr lang="en-US" dirty="0" smtClean="0">
                <a:solidFill>
                  <a:srgbClr val="FF0000"/>
                </a:solidFill>
              </a:rPr>
              <a:t>&lt;15 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/min </a:t>
            </a:r>
            <a:r>
              <a:rPr lang="en-US" dirty="0" smtClean="0"/>
              <a:t>or in those who are </a:t>
            </a:r>
            <a:r>
              <a:rPr lang="en-US" dirty="0" err="1" smtClean="0"/>
              <a:t>hemodialysis</a:t>
            </a:r>
            <a:r>
              <a:rPr lang="en-US" dirty="0" smtClean="0"/>
              <a:t> dependent.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84149-A967-4DEE-BDCC-4F52C642C1B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revised drug labeling indicates that </a:t>
            </a:r>
            <a:r>
              <a:rPr lang="en-US" dirty="0">
                <a:solidFill>
                  <a:srgbClr val="FF0000"/>
                </a:solidFill>
              </a:rPr>
              <a:t>renal function be assessed before starting </a:t>
            </a:r>
            <a:r>
              <a:rPr lang="en-US" dirty="0" err="1">
                <a:hlinkClick r:id="rId2"/>
              </a:rPr>
              <a:t>dabigatran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and at least </a:t>
            </a:r>
            <a:r>
              <a:rPr lang="en-US" dirty="0">
                <a:solidFill>
                  <a:srgbClr val="FF0000"/>
                </a:solidFill>
              </a:rPr>
              <a:t>annually</a:t>
            </a:r>
            <a:r>
              <a:rPr lang="en-US" dirty="0"/>
              <a:t> in those &gt;75 years of age or in those with a </a:t>
            </a:r>
            <a:r>
              <a:rPr lang="en-US" dirty="0" err="1"/>
              <a:t>creatinine</a:t>
            </a:r>
            <a:r>
              <a:rPr lang="en-US" dirty="0"/>
              <a:t> clearance &lt;50 </a:t>
            </a:r>
            <a:r>
              <a:rPr lang="en-US" dirty="0" err="1"/>
              <a:t>mL</a:t>
            </a:r>
            <a:r>
              <a:rPr lang="en-US" dirty="0"/>
              <a:t>/min. </a:t>
            </a:r>
          </a:p>
          <a:p>
            <a:pPr lvl="0"/>
            <a:r>
              <a:rPr lang="en-US" dirty="0"/>
              <a:t>It is unclear how to use </a:t>
            </a:r>
            <a:r>
              <a:rPr lang="en-US" dirty="0" err="1">
                <a:hlinkClick r:id="rId2"/>
              </a:rPr>
              <a:t>dabigatran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in individuals with </a:t>
            </a:r>
            <a:r>
              <a:rPr lang="en-US" dirty="0">
                <a:solidFill>
                  <a:srgbClr val="FF0000"/>
                </a:solidFill>
              </a:rPr>
              <a:t>low body weight </a:t>
            </a:r>
            <a:r>
              <a:rPr lang="en-US" dirty="0"/>
              <a:t>or those who are </a:t>
            </a:r>
            <a:r>
              <a:rPr lang="en-US" dirty="0">
                <a:solidFill>
                  <a:srgbClr val="FF0000"/>
                </a:solidFill>
              </a:rPr>
              <a:t>morbidly obese.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BD7E-5B64-41C7-BDE9-FAAA5786BBE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Drug interactions</a:t>
            </a:r>
          </a:p>
          <a:p>
            <a:r>
              <a:rPr lang="en-US" dirty="0" smtClean="0"/>
              <a:t>  — 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does not interact with the </a:t>
            </a:r>
            <a:r>
              <a:rPr lang="en-US" dirty="0" err="1" smtClean="0"/>
              <a:t>cytochrome</a:t>
            </a:r>
            <a:r>
              <a:rPr lang="en-US" dirty="0" smtClean="0"/>
              <a:t> P450 system.</a:t>
            </a:r>
          </a:p>
          <a:p>
            <a:r>
              <a:rPr lang="en-US" dirty="0" smtClean="0"/>
              <a:t> Its use in those taking certain P-glycoprotein inducers or inhibitors and those agents that alter </a:t>
            </a:r>
            <a:r>
              <a:rPr lang="en-US" dirty="0" err="1" smtClean="0"/>
              <a:t>dabigatran</a:t>
            </a:r>
            <a:r>
              <a:rPr lang="en-US" dirty="0" smtClean="0"/>
              <a:t> bioavailability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>
                <a:hlinkClick r:id="rId3"/>
              </a:rPr>
              <a:t>rifampin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quinidine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ketoconazole</a:t>
            </a:r>
            <a:r>
              <a:rPr lang="en-US" dirty="0" smtClean="0">
                <a:hlinkClick r:id="rId5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verapamil</a:t>
            </a:r>
            <a:r>
              <a:rPr lang="en-US" dirty="0" smtClean="0">
                <a:hlinkClick r:id="rId6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7"/>
              </a:rPr>
              <a:t>amiodarone</a:t>
            </a:r>
            <a:r>
              <a:rPr lang="en-US" dirty="0" smtClean="0">
                <a:hlinkClick r:id="rId7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8"/>
              </a:rPr>
              <a:t>clarithromycin</a:t>
            </a:r>
            <a:r>
              <a:rPr lang="en-US" dirty="0" smtClean="0">
                <a:hlinkClick r:id="rId8"/>
              </a:rPr>
              <a:t> </a:t>
            </a:r>
            <a:r>
              <a:rPr lang="en-US" dirty="0" smtClean="0"/>
              <a:t>), has been considered </a:t>
            </a:r>
            <a:r>
              <a:rPr lang="en-US" dirty="0" smtClean="0">
                <a:solidFill>
                  <a:srgbClr val="FF0000"/>
                </a:solidFill>
              </a:rPr>
              <a:t>contraindicated</a:t>
            </a:r>
            <a:r>
              <a:rPr lang="en-US" dirty="0" smtClean="0"/>
              <a:t> in some labeling.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A5DB-3369-4156-B0E6-7592B335B7F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2403648"/>
            <a:ext cx="4968552" cy="1058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D6A-D795-453A-AF99-AC37BB10049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other labeling, </a:t>
            </a:r>
            <a:r>
              <a:rPr lang="en-US" dirty="0">
                <a:solidFill>
                  <a:srgbClr val="FF0000"/>
                </a:solidFill>
              </a:rPr>
              <a:t>concurrent use of these agents should either be avoided</a:t>
            </a:r>
            <a:r>
              <a:rPr lang="en-US" dirty="0"/>
              <a:t>, administration separated by at least </a:t>
            </a:r>
            <a:r>
              <a:rPr lang="en-US" dirty="0">
                <a:solidFill>
                  <a:srgbClr val="FF0000"/>
                </a:solidFill>
              </a:rPr>
              <a:t>two hours</a:t>
            </a:r>
            <a:r>
              <a:rPr lang="en-US" dirty="0"/>
              <a:t>, or the dose of </a:t>
            </a:r>
            <a:r>
              <a:rPr lang="en-US" dirty="0" err="1"/>
              <a:t>dabigatran</a:t>
            </a:r>
            <a:r>
              <a:rPr lang="en-US" dirty="0"/>
              <a:t> should be appropriately modified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DFFA-49DD-4DAC-BF7B-6E5BAFDB2A8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Drug stability  </a:t>
            </a:r>
            <a:r>
              <a:rPr lang="en-US" dirty="0" smtClean="0"/>
              <a:t>—</a:t>
            </a:r>
          </a:p>
          <a:p>
            <a:r>
              <a:rPr lang="en-US" dirty="0" smtClean="0"/>
              <a:t> Due to the potential for product breakdown from moisture and loss of potency,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capsules should only be dispensed and stored in the original bottle (with desiccant) or blister package.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DFE09-6175-4F83-AAC4-C16AB6682FF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should not store or place this agent in any other container, such as </a:t>
            </a:r>
            <a:r>
              <a:rPr lang="en-US" dirty="0" smtClean="0">
                <a:solidFill>
                  <a:srgbClr val="FF0000"/>
                </a:solidFill>
              </a:rPr>
              <a:t>pill boxes </a:t>
            </a:r>
            <a:r>
              <a:rPr lang="en-US" dirty="0" smtClean="0"/>
              <a:t>or pill organizers.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Once the bottle is opened, the pills inside must be used within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months 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B6E6-B2A8-4358-A331-32E4FB8F8957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capsules should</a:t>
            </a:r>
            <a:r>
              <a:rPr lang="en-US" dirty="0">
                <a:solidFill>
                  <a:srgbClr val="FF0000"/>
                </a:solidFill>
              </a:rPr>
              <a:t> not be crushed </a:t>
            </a:r>
            <a:r>
              <a:rPr lang="en-US" dirty="0"/>
              <a:t>or opened before being administered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Accordingly, </a:t>
            </a:r>
            <a:r>
              <a:rPr lang="en-US" dirty="0" err="1"/>
              <a:t>dabigatran</a:t>
            </a:r>
            <a:r>
              <a:rPr lang="en-US" dirty="0"/>
              <a:t> should not be used in patients who require a </a:t>
            </a:r>
            <a:r>
              <a:rPr lang="en-US" dirty="0">
                <a:solidFill>
                  <a:srgbClr val="FF0000"/>
                </a:solidFill>
              </a:rPr>
              <a:t>feeding tube </a:t>
            </a:r>
            <a:r>
              <a:rPr lang="en-US" dirty="0"/>
              <a:t>for ingestion of medications.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9182-8171-4357-869C-AA84C2985F8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Coagulation testing  —</a:t>
            </a:r>
          </a:p>
          <a:p>
            <a:r>
              <a:rPr lang="en-US" dirty="0" smtClean="0"/>
              <a:t> Because of its predictable pharmacokinetics, </a:t>
            </a:r>
            <a:r>
              <a:rPr lang="en-US" dirty="0" smtClean="0">
                <a:solidFill>
                  <a:srgbClr val="FF0000"/>
                </a:solidFill>
              </a:rPr>
              <a:t>routine monitoring </a:t>
            </a:r>
            <a:r>
              <a:rPr lang="en-US" dirty="0" smtClean="0"/>
              <a:t>of coagulation </a:t>
            </a:r>
            <a:r>
              <a:rPr lang="en-US" dirty="0" smtClean="0">
                <a:solidFill>
                  <a:srgbClr val="FF0000"/>
                </a:solidFill>
              </a:rPr>
              <a:t>is not recommended </a:t>
            </a:r>
            <a:r>
              <a:rPr lang="en-US" dirty="0" smtClean="0"/>
              <a:t>for patients taking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E3E8-74B0-4B0D-BF6D-37710E370D6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</a:t>
            </a:r>
            <a:r>
              <a:rPr lang="en-US" dirty="0" err="1" smtClean="0">
                <a:solidFill>
                  <a:srgbClr val="FF0000"/>
                </a:solidFill>
              </a:rPr>
              <a:t>ecarin</a:t>
            </a:r>
            <a:r>
              <a:rPr lang="en-US" dirty="0" smtClean="0">
                <a:solidFill>
                  <a:srgbClr val="FF0000"/>
                </a:solidFill>
              </a:rPr>
              <a:t> clotting time</a:t>
            </a:r>
            <a:r>
              <a:rPr lang="en-US" dirty="0" smtClean="0"/>
              <a:t>, which is not generally available, is the best method to assess bleeding risk in patients taking </a:t>
            </a:r>
            <a:r>
              <a:rPr lang="en-US" dirty="0" err="1" smtClean="0"/>
              <a:t>dabigatran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the dilute thrombin time and </a:t>
            </a:r>
            <a:r>
              <a:rPr lang="en-US" dirty="0" err="1" smtClean="0">
                <a:solidFill>
                  <a:srgbClr val="FF0000"/>
                </a:solidFill>
              </a:rPr>
              <a:t>aPTT</a:t>
            </a:r>
            <a:r>
              <a:rPr lang="en-US" dirty="0" smtClean="0">
                <a:solidFill>
                  <a:srgbClr val="FF0000"/>
                </a:solidFill>
              </a:rPr>
              <a:t>, and to a limited extent the activated clotting time</a:t>
            </a:r>
            <a:r>
              <a:rPr lang="en-US" dirty="0" smtClean="0"/>
              <a:t>, are the most accessible qualitative methods 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4E69-8D08-49F8-8198-8FD92C966EE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study that compared the PT, </a:t>
            </a:r>
            <a:r>
              <a:rPr lang="en-US" dirty="0" err="1"/>
              <a:t>aPTT</a:t>
            </a:r>
            <a:r>
              <a:rPr lang="en-US" dirty="0"/>
              <a:t>, and TT in plasma to which </a:t>
            </a:r>
            <a:r>
              <a:rPr lang="en-US" dirty="0" err="1"/>
              <a:t>dabigatran</a:t>
            </a:r>
            <a:r>
              <a:rPr lang="en-US" dirty="0"/>
              <a:t> had been added found that the </a:t>
            </a:r>
            <a:r>
              <a:rPr lang="en-US" dirty="0">
                <a:solidFill>
                  <a:srgbClr val="FF0000"/>
                </a:solidFill>
              </a:rPr>
              <a:t>TT was the most sensitive test for detecting low levels of </a:t>
            </a:r>
            <a:r>
              <a:rPr lang="en-US" dirty="0" err="1">
                <a:solidFill>
                  <a:srgbClr val="FF0000"/>
                </a:solidFill>
              </a:rPr>
              <a:t>dabigatran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Some </a:t>
            </a:r>
            <a:r>
              <a:rPr lang="en-US" dirty="0"/>
              <a:t>clinicians find the TT too sensitive, and prefer to use the </a:t>
            </a:r>
            <a:r>
              <a:rPr lang="en-US" dirty="0" err="1"/>
              <a:t>aPTT</a:t>
            </a:r>
            <a:r>
              <a:rPr lang="en-US" dirty="0"/>
              <a:t> to assess the presence of </a:t>
            </a:r>
            <a:r>
              <a:rPr lang="en-US" dirty="0" err="1"/>
              <a:t>dabigatran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A264-9EAF-44D2-A961-288F945260B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Despite the utility of these tests, </a:t>
            </a:r>
            <a:r>
              <a:rPr lang="en-US" sz="4000" dirty="0" smtClean="0">
                <a:solidFill>
                  <a:srgbClr val="FF0000"/>
                </a:solidFill>
              </a:rPr>
              <a:t>none of these tests </a:t>
            </a:r>
            <a:r>
              <a:rPr lang="en-US" sz="4000" dirty="0" smtClean="0"/>
              <a:t>can universally identify patients taking </a:t>
            </a:r>
            <a:r>
              <a:rPr lang="en-US" sz="4000" dirty="0" err="1" smtClean="0">
                <a:hlinkClick r:id="rId2"/>
              </a:rPr>
              <a:t>dabigatran</a:t>
            </a:r>
            <a:r>
              <a:rPr lang="en-US" sz="4000" dirty="0" smtClean="0">
                <a:hlinkClick r:id="rId2"/>
              </a:rPr>
              <a:t> </a:t>
            </a:r>
            <a:r>
              <a:rPr lang="en-US" sz="4000" dirty="0" smtClean="0"/>
              <a:t>as being </a:t>
            </a:r>
            <a:r>
              <a:rPr lang="en-US" sz="4000" dirty="0" err="1" smtClean="0">
                <a:solidFill>
                  <a:srgbClr val="FF0000"/>
                </a:solidFill>
              </a:rPr>
              <a:t>anticoagulated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1D9A-7AAD-4D2E-8385-0114C37FDF1A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Reversal of </a:t>
            </a:r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r>
              <a:rPr lang="en-US" dirty="0" smtClean="0">
                <a:solidFill>
                  <a:srgbClr val="FF0000"/>
                </a:solidFill>
              </a:rPr>
              <a:t> activity </a:t>
            </a:r>
            <a:r>
              <a:rPr lang="en-US" dirty="0" smtClean="0"/>
              <a:t> — </a:t>
            </a:r>
          </a:p>
          <a:p>
            <a:r>
              <a:rPr lang="en-US" dirty="0" smtClean="0"/>
              <a:t>There is </a:t>
            </a:r>
            <a:r>
              <a:rPr lang="en-US" dirty="0" smtClean="0">
                <a:solidFill>
                  <a:srgbClr val="FF0000"/>
                </a:solidFill>
              </a:rPr>
              <a:t>no antidote </a:t>
            </a:r>
            <a:r>
              <a:rPr lang="en-US" dirty="0" smtClean="0"/>
              <a:t>for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Drug discontinuation</a:t>
            </a:r>
            <a:r>
              <a:rPr lang="en-US" dirty="0" smtClean="0"/>
              <a:t> is usually sufficient to control bleeding in most clinical settings, since its half-life is relatively short (12 to 14 hours) in subjects with </a:t>
            </a:r>
            <a:r>
              <a:rPr lang="en-US" b="1" dirty="0" smtClean="0"/>
              <a:t>normal </a:t>
            </a:r>
            <a:r>
              <a:rPr lang="en-US" dirty="0" smtClean="0"/>
              <a:t>renal function.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8FF7-4B3E-4955-880E-E001B575EA27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is about </a:t>
            </a:r>
            <a:r>
              <a:rPr lang="en-US" dirty="0" smtClean="0">
                <a:solidFill>
                  <a:srgbClr val="FF0000"/>
                </a:solidFill>
              </a:rPr>
              <a:t>one-third protein bound</a:t>
            </a:r>
            <a:r>
              <a:rPr lang="en-US" dirty="0" smtClean="0"/>
              <a:t>. It </a:t>
            </a:r>
            <a:r>
              <a:rPr lang="en-US" dirty="0" smtClean="0">
                <a:solidFill>
                  <a:srgbClr val="FF0000"/>
                </a:solidFill>
              </a:rPr>
              <a:t>can be dialyzed </a:t>
            </a:r>
            <a:r>
              <a:rPr lang="en-US" dirty="0" smtClean="0"/>
              <a:t>in patients with renal impairment, with about </a:t>
            </a:r>
            <a:r>
              <a:rPr lang="en-US" dirty="0" smtClean="0">
                <a:solidFill>
                  <a:srgbClr val="FF0000"/>
                </a:solidFill>
              </a:rPr>
              <a:t>60 percent </a:t>
            </a:r>
            <a:r>
              <a:rPr lang="en-US" dirty="0" smtClean="0"/>
              <a:t>being removed after </a:t>
            </a:r>
            <a:r>
              <a:rPr lang="en-US" dirty="0" smtClean="0">
                <a:solidFill>
                  <a:srgbClr val="FF0000"/>
                </a:solidFill>
              </a:rPr>
              <a:t>two to three hours of dialysis 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Charcoal </a:t>
            </a:r>
            <a:r>
              <a:rPr lang="en-US" dirty="0" err="1" smtClean="0">
                <a:solidFill>
                  <a:srgbClr val="FF0000"/>
                </a:solidFill>
              </a:rPr>
              <a:t>hemofiltration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has been suggested; and enhanced </a:t>
            </a:r>
            <a:r>
              <a:rPr lang="en-US" dirty="0" err="1" smtClean="0"/>
              <a:t>diuresis</a:t>
            </a:r>
            <a:r>
              <a:rPr lang="en-US" dirty="0" smtClean="0"/>
              <a:t>, if tolerated, is used to hasten renal excretion. 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Other drugs </a:t>
            </a:r>
            <a:r>
              <a:rPr lang="en-US" dirty="0" smtClean="0"/>
              <a:t>that may </a:t>
            </a:r>
            <a:r>
              <a:rPr lang="en-US" dirty="0" smtClean="0">
                <a:solidFill>
                  <a:srgbClr val="FF0000"/>
                </a:solidFill>
              </a:rPr>
              <a:t>potentiate bleeding </a:t>
            </a:r>
            <a:r>
              <a:rPr lang="en-US" dirty="0" smtClean="0"/>
              <a:t>should be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, if possible.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EFE3-B062-446E-BC2C-366A8AC76E8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FF0000"/>
                </a:solidFill>
              </a:rPr>
              <a:t>There are currently three NOACs registered </a:t>
            </a:r>
            <a:r>
              <a:rPr lang="en-AU" dirty="0" smtClean="0">
                <a:solidFill>
                  <a:srgbClr val="FF0000"/>
                </a:solidFill>
              </a:rPr>
              <a:t>;</a:t>
            </a:r>
            <a:r>
              <a:rPr lang="en-AU" dirty="0">
                <a:solidFill>
                  <a:srgbClr val="FF0000"/>
                </a:solidFill>
              </a:rPr>
              <a:t/>
            </a:r>
            <a:br>
              <a:rPr lang="en-AU" dirty="0">
                <a:solidFill>
                  <a:srgbClr val="FF0000"/>
                </a:solidFill>
              </a:rPr>
            </a:b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3800" b="1" dirty="0" smtClean="0"/>
              <a:t>One </a:t>
            </a:r>
            <a:r>
              <a:rPr lang="en-AU" sz="3800" dirty="0"/>
              <a:t>direct thrombin </a:t>
            </a:r>
            <a:r>
              <a:rPr lang="en-AU" sz="3800" dirty="0" smtClean="0"/>
              <a:t>inhibitor:</a:t>
            </a:r>
          </a:p>
          <a:p>
            <a:pPr marL="0" indent="0">
              <a:spcAft>
                <a:spcPts val="1200"/>
              </a:spcAft>
              <a:buNone/>
            </a:pPr>
            <a:endParaRPr lang="en-AU" sz="3800" b="1" dirty="0"/>
          </a:p>
          <a:p>
            <a:pPr marL="0" indent="0">
              <a:spcAft>
                <a:spcPts val="1200"/>
              </a:spcAft>
              <a:buNone/>
            </a:pPr>
            <a:r>
              <a:rPr lang="en-AU" sz="3800" dirty="0" smtClean="0"/>
              <a:t>Dabigatran (Pradaxa®)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/>
              <a:t> </a:t>
            </a:r>
            <a:endParaRPr lang="en-AU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pPr/>
              <a:t>5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262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184340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6309320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September 2016 Version 2 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831F-AB3B-4F67-9C3B-9AAEC9022C3D}" type="datetime1">
              <a:rPr lang="en-US" smtClean="0"/>
              <a:pPr/>
              <a:t>10/19/2017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1877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of </a:t>
            </a:r>
            <a:r>
              <a:rPr lang="en-US" dirty="0" smtClean="0">
                <a:hlinkClick r:id="rId2"/>
              </a:rPr>
              <a:t>activated charcoal </a:t>
            </a:r>
            <a:r>
              <a:rPr lang="en-US" dirty="0" smtClean="0"/>
              <a:t>may remove </a:t>
            </a:r>
            <a:r>
              <a:rPr lang="en-US" dirty="0" smtClean="0">
                <a:solidFill>
                  <a:srgbClr val="FF0000"/>
                </a:solidFill>
              </a:rPr>
              <a:t>unabsorbed</a:t>
            </a:r>
            <a:r>
              <a:rPr lang="en-US" dirty="0" smtClean="0"/>
              <a:t> drug from the </a:t>
            </a:r>
            <a:r>
              <a:rPr lang="en-US" dirty="0" smtClean="0">
                <a:solidFill>
                  <a:srgbClr val="FF0000"/>
                </a:solidFill>
              </a:rPr>
              <a:t>GI </a:t>
            </a:r>
            <a:r>
              <a:rPr lang="en-US" dirty="0" smtClean="0"/>
              <a:t>tract if given within </a:t>
            </a:r>
            <a:r>
              <a:rPr lang="en-US" dirty="0" smtClean="0">
                <a:solidFill>
                  <a:srgbClr val="FF0000"/>
                </a:solidFill>
              </a:rPr>
              <a:t>two hours </a:t>
            </a:r>
            <a:r>
              <a:rPr lang="en-US" dirty="0" smtClean="0"/>
              <a:t>of ingestion. 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The use of </a:t>
            </a:r>
            <a:r>
              <a:rPr lang="en-US" dirty="0" err="1" smtClean="0">
                <a:solidFill>
                  <a:srgbClr val="FF0000"/>
                </a:solidFill>
              </a:rPr>
              <a:t>unactivated</a:t>
            </a:r>
            <a:r>
              <a:rPr lang="en-US" dirty="0" smtClean="0">
                <a:solidFill>
                  <a:srgbClr val="FF0000"/>
                </a:solidFill>
              </a:rPr>
              <a:t> 4 factor (PCC), activated PCC (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, FEIBA), or recombinant Factor </a:t>
            </a:r>
            <a:r>
              <a:rPr lang="en-US" dirty="0" err="1" smtClean="0">
                <a:solidFill>
                  <a:srgbClr val="FF0000"/>
                </a:solidFill>
              </a:rPr>
              <a:t>VIIa</a:t>
            </a:r>
            <a:r>
              <a:rPr lang="en-US" dirty="0" smtClean="0">
                <a:solidFill>
                  <a:srgbClr val="FF0000"/>
                </a:solidFill>
              </a:rPr>
              <a:t> in high doses has been suggested 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5B039-52D3-4349-A027-6833DAF08D4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>
                <a:solidFill>
                  <a:srgbClr val="FF0000"/>
                </a:solidFill>
              </a:rPr>
              <a:t>Idarucizumab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monoclonal antibody capable of rapidly and completely inhibiting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’s anticoagulant activity in vitro and in vivo in a mouse bleeding model has been developed .</a:t>
            </a:r>
          </a:p>
          <a:p>
            <a:r>
              <a:rPr lang="en-US" dirty="0" smtClean="0"/>
              <a:t> It is currently under further development for use in clinical settings.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A8F0A-1E29-4E1A-9477-259719A2CEC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 well as more detailed information regarding other situations in which the </a:t>
            </a:r>
            <a:r>
              <a:rPr lang="en-US" dirty="0" smtClean="0">
                <a:solidFill>
                  <a:srgbClr val="FF0000"/>
                </a:solidFill>
              </a:rPr>
              <a:t>drug should not be used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hepatic impairment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age &lt;18 years,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lesion at risk of major bleeding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concomitant treatment with another anticoagulant,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concomitant treatment with strong P glycoprotein inhibitors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ketoconazole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cyclosporin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itraconazole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tacrolimus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9064-B7F1-43D8-92C0-02B5070AAA1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Dabigatran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meta-analysis of seven randomized trials of the use of </a:t>
            </a:r>
            <a:r>
              <a:rPr lang="en-US" dirty="0" err="1" smtClean="0">
                <a:hlinkClick r:id="rId2"/>
              </a:rPr>
              <a:t>dabigatran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indicated that use of this medication (when compared with </a:t>
            </a:r>
            <a:r>
              <a:rPr lang="en-US" dirty="0" err="1" smtClean="0">
                <a:hlinkClick r:id="rId3"/>
              </a:rPr>
              <a:t>warfarin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enoxaparin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, or placebo controls) was associated with a </a:t>
            </a:r>
            <a:r>
              <a:rPr lang="en-US" dirty="0" smtClean="0">
                <a:solidFill>
                  <a:srgbClr val="FF0000"/>
                </a:solidFill>
              </a:rPr>
              <a:t>significantly higher risk of myocardial infarction (MI) or acute coronary syndrome (ACS)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63AD-EF4C-4715-BC43-388ADC725692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Two Factor </a:t>
            </a:r>
            <a:r>
              <a:rPr lang="en-AU" dirty="0" err="1"/>
              <a:t>Xa</a:t>
            </a:r>
            <a:r>
              <a:rPr lang="en-AU" dirty="0"/>
              <a:t> inhibitors: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3600" dirty="0" smtClean="0"/>
              <a:t>Apixaban </a:t>
            </a:r>
            <a:r>
              <a:rPr lang="en-AU" sz="3600" dirty="0"/>
              <a:t>(Eliquis®) </a:t>
            </a:r>
            <a:endParaRPr lang="en-AU" sz="36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AU" sz="36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AU" sz="3600" dirty="0" smtClean="0"/>
              <a:t>Rivaroxaban </a:t>
            </a:r>
            <a:r>
              <a:rPr lang="en-AU" sz="3600" dirty="0"/>
              <a:t>(Xarelto®)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pPr/>
              <a:t>54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262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1"/>
            <a:ext cx="3168352" cy="12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144" y="4149080"/>
            <a:ext cx="3051944" cy="11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6309320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September 2016 Version 2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ECD-4E1E-46E6-AE1E-A678A0455D44}" type="datetime1">
              <a:rPr lang="en-US" smtClean="0"/>
              <a:pPr/>
              <a:t>10/19/2017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8551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FACTOR 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Idraparinux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 — The synthetic </a:t>
            </a:r>
            <a:r>
              <a:rPr lang="en-US" dirty="0" smtClean="0">
                <a:hlinkClick r:id="rId2"/>
              </a:rPr>
              <a:t>heparin </a:t>
            </a:r>
            <a:r>
              <a:rPr lang="en-US" dirty="0" err="1" smtClean="0"/>
              <a:t>pentasaccharide</a:t>
            </a:r>
            <a:r>
              <a:rPr lang="en-US" dirty="0" smtClean="0"/>
              <a:t> </a:t>
            </a:r>
            <a:r>
              <a:rPr lang="en-US" dirty="0" err="1" smtClean="0">
                <a:hlinkClick r:id="rId3"/>
              </a:rPr>
              <a:t>fondaparinux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catalyzes factor </a:t>
            </a:r>
            <a:r>
              <a:rPr lang="en-US" dirty="0" err="1" smtClean="0"/>
              <a:t>Xa</a:t>
            </a:r>
            <a:r>
              <a:rPr lang="en-US" dirty="0" smtClean="0"/>
              <a:t> inactivation by AT without inhibiting thrombin .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Idraparinux</a:t>
            </a:r>
            <a:r>
              <a:rPr lang="en-US" dirty="0" smtClean="0">
                <a:solidFill>
                  <a:srgbClr val="FF0000"/>
                </a:solidFill>
              </a:rPr>
              <a:t> is a longer acting analogue of </a:t>
            </a:r>
            <a:r>
              <a:rPr lang="en-US" dirty="0" err="1" smtClean="0">
                <a:solidFill>
                  <a:srgbClr val="FF0000"/>
                </a:solidFill>
              </a:rPr>
              <a:t>fondaparinux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that can be given only </a:t>
            </a:r>
            <a:r>
              <a:rPr lang="en-US" dirty="0" smtClean="0">
                <a:solidFill>
                  <a:srgbClr val="FF0000"/>
                </a:solidFill>
              </a:rPr>
              <a:t>once per week.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C50-79CC-49D0-AA4E-D3C085F5DFB3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FACTOR 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of the concern about </a:t>
            </a:r>
            <a:r>
              <a:rPr lang="en-US" dirty="0" smtClean="0">
                <a:solidFill>
                  <a:srgbClr val="FF0000"/>
                </a:solidFill>
              </a:rPr>
              <a:t>excessive bleeding</a:t>
            </a:r>
            <a:r>
              <a:rPr lang="en-US" dirty="0" smtClean="0"/>
              <a:t> following use of this agent, </a:t>
            </a:r>
            <a:r>
              <a:rPr lang="en-US" dirty="0" smtClean="0">
                <a:solidFill>
                  <a:srgbClr val="FF0000"/>
                </a:solidFill>
              </a:rPr>
              <a:t>the development of </a:t>
            </a:r>
            <a:r>
              <a:rPr lang="en-US" dirty="0" err="1" smtClean="0">
                <a:solidFill>
                  <a:srgbClr val="FF0000"/>
                </a:solidFill>
              </a:rPr>
              <a:t>idraparinux</a:t>
            </a:r>
            <a:r>
              <a:rPr lang="en-US" dirty="0" smtClean="0">
                <a:solidFill>
                  <a:srgbClr val="FF0000"/>
                </a:solidFill>
              </a:rPr>
              <a:t> has been halted </a:t>
            </a:r>
            <a:r>
              <a:rPr lang="en-US" dirty="0" smtClean="0"/>
              <a:t>and focus has turned to a </a:t>
            </a:r>
            <a:r>
              <a:rPr lang="en-US" dirty="0" err="1" smtClean="0"/>
              <a:t>biotinylated</a:t>
            </a:r>
            <a:r>
              <a:rPr lang="en-US" dirty="0" smtClean="0"/>
              <a:t> version, </a:t>
            </a:r>
            <a:r>
              <a:rPr lang="en-US" dirty="0" err="1" smtClean="0"/>
              <a:t>Idrabiotaparinux</a:t>
            </a:r>
            <a:r>
              <a:rPr lang="en-US" dirty="0" smtClean="0"/>
              <a:t> 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5DCF9-4851-4BBA-A5F3-5CEA353CC842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FACTOR 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Idrabiotaparinux</a:t>
            </a:r>
            <a:r>
              <a:rPr lang="en-US" dirty="0" smtClean="0"/>
              <a:t>  </a:t>
            </a:r>
            <a:endParaRPr lang="fa-IR" dirty="0" smtClean="0"/>
          </a:p>
          <a:p>
            <a:r>
              <a:rPr lang="en-US" dirty="0" smtClean="0"/>
              <a:t>— </a:t>
            </a:r>
            <a:r>
              <a:rPr lang="en-US" dirty="0" err="1" smtClean="0"/>
              <a:t>Idrabiotaparinux</a:t>
            </a:r>
            <a:r>
              <a:rPr lang="en-US" dirty="0" smtClean="0"/>
              <a:t> (SSR 126517) is a </a:t>
            </a:r>
            <a:r>
              <a:rPr lang="en-US" dirty="0" err="1" smtClean="0"/>
              <a:t>biotinylated</a:t>
            </a:r>
            <a:r>
              <a:rPr lang="en-US" dirty="0" smtClean="0"/>
              <a:t> version of </a:t>
            </a:r>
            <a:r>
              <a:rPr lang="en-US" dirty="0" err="1" smtClean="0"/>
              <a:t>idraparinux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The rationale for this modification is that it provides a means to </a:t>
            </a:r>
            <a:r>
              <a:rPr lang="en-US" dirty="0" smtClean="0">
                <a:solidFill>
                  <a:srgbClr val="FF0000"/>
                </a:solidFill>
              </a:rPr>
              <a:t>remove the drug from the circulation by intravenous infusion of </a:t>
            </a:r>
            <a:r>
              <a:rPr lang="en-US" dirty="0" err="1" smtClean="0">
                <a:solidFill>
                  <a:srgbClr val="FF0000"/>
                </a:solidFill>
              </a:rPr>
              <a:t>avidin</a:t>
            </a:r>
            <a:r>
              <a:rPr lang="en-US" dirty="0" smtClean="0">
                <a:solidFill>
                  <a:srgbClr val="FF0000"/>
                </a:solidFill>
              </a:rPr>
              <a:t>, which binds to the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biotin </a:t>
            </a:r>
            <a:r>
              <a:rPr lang="en-US" dirty="0" smtClean="0">
                <a:solidFill>
                  <a:srgbClr val="FF0000"/>
                </a:solidFill>
              </a:rPr>
              <a:t>molecule attached to the drug.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6895E-FFE1-4650-8274-09A34F2789D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—  </a:t>
            </a:r>
            <a:r>
              <a:rPr lang="en-US" dirty="0" err="1" smtClean="0">
                <a:hlinkClick r:id="rId2"/>
              </a:rPr>
              <a:t>Rivaroxaban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(BAY 59-7939, </a:t>
            </a:r>
            <a:r>
              <a:rPr lang="en-US" dirty="0" err="1" smtClean="0"/>
              <a:t>Xarelto</a:t>
            </a:r>
            <a:r>
              <a:rPr lang="en-US" dirty="0" smtClean="0"/>
              <a:t>) is an orally available direct factor </a:t>
            </a:r>
            <a:r>
              <a:rPr lang="en-US" dirty="0" err="1" smtClean="0"/>
              <a:t>Xa</a:t>
            </a:r>
            <a:r>
              <a:rPr lang="en-US" dirty="0" smtClean="0"/>
              <a:t> inhibitor with a </a:t>
            </a:r>
            <a:r>
              <a:rPr lang="en-US" dirty="0" smtClean="0">
                <a:solidFill>
                  <a:srgbClr val="FF0000"/>
                </a:solidFill>
              </a:rPr>
              <a:t>bioavailability of 80 </a:t>
            </a:r>
            <a:r>
              <a:rPr lang="en-US" dirty="0" smtClean="0"/>
              <a:t>percent and peak plasma concentrations occurring </a:t>
            </a:r>
            <a:r>
              <a:rPr lang="en-US" dirty="0" smtClean="0">
                <a:solidFill>
                  <a:srgbClr val="FF0000"/>
                </a:solidFill>
              </a:rPr>
              <a:t>2.5 to 4 hours </a:t>
            </a:r>
            <a:r>
              <a:rPr lang="en-US" dirty="0" smtClean="0"/>
              <a:t>after oral administration.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E7B8-7149-46B3-B7D8-E6F80CB971F8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vitro studies have shown that </a:t>
            </a:r>
            <a:r>
              <a:rPr lang="en-US" dirty="0" err="1" smtClean="0">
                <a:hlinkClick r:id="rId2"/>
              </a:rPr>
              <a:t>rivaroxaban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did not cause platelet activation </a:t>
            </a:r>
            <a:r>
              <a:rPr lang="en-US" dirty="0" smtClean="0"/>
              <a:t>or aggregation in the presence of </a:t>
            </a:r>
            <a:r>
              <a:rPr lang="en-US" dirty="0" smtClean="0">
                <a:solidFill>
                  <a:srgbClr val="FF0000"/>
                </a:solidFill>
              </a:rPr>
              <a:t>HIT antibodies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Furthermore, it did not cause the release of, or interact with, platelet factor 4, suggesting the </a:t>
            </a:r>
            <a:r>
              <a:rPr lang="en-US" dirty="0" smtClean="0">
                <a:solidFill>
                  <a:srgbClr val="FF0000"/>
                </a:solidFill>
              </a:rPr>
              <a:t>potential use of this agent in patients with (HIT).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3FE-DB59-4F52-BD3A-D392F8436D4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Two Factor </a:t>
            </a:r>
            <a:r>
              <a:rPr lang="en-AU" dirty="0" err="1"/>
              <a:t>Xa</a:t>
            </a:r>
            <a:r>
              <a:rPr lang="en-AU" dirty="0"/>
              <a:t> inhibitors:</a:t>
            </a:r>
            <a:br>
              <a:rPr lang="en-AU" dirty="0"/>
            </a:b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3600" dirty="0" smtClean="0"/>
              <a:t>Apixaban </a:t>
            </a:r>
            <a:r>
              <a:rPr lang="en-AU" sz="3600" dirty="0"/>
              <a:t>(Eliquis®) </a:t>
            </a:r>
            <a:endParaRPr lang="en-AU" sz="36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/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AU" sz="36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AU" sz="3600" dirty="0" smtClean="0"/>
              <a:t>Rivaroxaban </a:t>
            </a:r>
            <a:r>
              <a:rPr lang="en-AU" sz="3600" dirty="0"/>
              <a:t>(Xarelto®)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262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16831"/>
            <a:ext cx="3168352" cy="126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144" y="4149080"/>
            <a:ext cx="3051944" cy="11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6309320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September 2016 Version 2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0ECD-4E1E-46E6-AE1E-A678A0455D44}" type="datetime1">
              <a:rPr lang="en-US" smtClean="0"/>
              <a:pPr/>
              <a:t>10/19/2017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8551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Dosing and safety issues</a:t>
            </a:r>
            <a:r>
              <a:rPr lang="en-US" dirty="0" smtClean="0"/>
              <a:t>  — 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dirty="0" err="1" smtClean="0">
                <a:hlinkClick r:id="rId2"/>
              </a:rPr>
              <a:t>Rivaroxaban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has been approved in the United States, European Union (EU), and Canada for the prevention of venous </a:t>
            </a:r>
            <a:r>
              <a:rPr lang="en-US" dirty="0" err="1" smtClean="0"/>
              <a:t>thromboembolism</a:t>
            </a:r>
            <a:r>
              <a:rPr lang="en-US" dirty="0" smtClean="0"/>
              <a:t> in adults undergoing </a:t>
            </a:r>
            <a:r>
              <a:rPr lang="en-US" dirty="0" smtClean="0">
                <a:solidFill>
                  <a:srgbClr val="FF0000"/>
                </a:solidFill>
              </a:rPr>
              <a:t>elective hip or knee replacement surgery, at a fixed oral dose of 10 mg/day </a:t>
            </a:r>
            <a:r>
              <a:rPr lang="en-US" dirty="0" smtClean="0"/>
              <a:t>beginning after </a:t>
            </a:r>
            <a:r>
              <a:rPr lang="en-US" dirty="0" err="1" smtClean="0"/>
              <a:t>hemostasis</a:t>
            </a:r>
            <a:r>
              <a:rPr lang="en-US" dirty="0" smtClean="0"/>
              <a:t> has been established.</a:t>
            </a:r>
            <a:endParaRPr lang="fa-IR" dirty="0" smtClean="0"/>
          </a:p>
          <a:p>
            <a:r>
              <a:rPr lang="en-US" dirty="0" smtClean="0"/>
              <a:t> </a:t>
            </a:r>
            <a:r>
              <a:rPr lang="en-US" i="1" dirty="0" smtClean="0"/>
              <a:t>This dose does not require laboratory monitoring or adjustment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DDAF-827D-4390-AAEF-B0E7DC84330A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can be accomplished through the </a:t>
            </a:r>
            <a:r>
              <a:rPr lang="en-US" dirty="0" smtClean="0">
                <a:solidFill>
                  <a:srgbClr val="FF0000"/>
                </a:solidFill>
              </a:rPr>
              <a:t>(PT), (</a:t>
            </a:r>
            <a:r>
              <a:rPr lang="en-US" dirty="0" err="1" smtClean="0">
                <a:solidFill>
                  <a:srgbClr val="FF0000"/>
                </a:solidFill>
              </a:rPr>
              <a:t>aPTT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dirty="0" smtClean="0"/>
              <a:t>or measurement of </a:t>
            </a:r>
            <a:r>
              <a:rPr lang="en-US" dirty="0" smtClean="0">
                <a:solidFill>
                  <a:srgbClr val="FF0000"/>
                </a:solidFill>
              </a:rPr>
              <a:t>anti-</a:t>
            </a:r>
            <a:r>
              <a:rPr lang="en-US" dirty="0" err="1" smtClean="0">
                <a:solidFill>
                  <a:srgbClr val="FF0000"/>
                </a:solidFill>
              </a:rPr>
              <a:t>Xa</a:t>
            </a:r>
            <a:r>
              <a:rPr lang="en-US" dirty="0" smtClean="0">
                <a:solidFill>
                  <a:srgbClr val="FF0000"/>
                </a:solidFill>
              </a:rPr>
              <a:t> activity, 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 The </a:t>
            </a:r>
            <a:r>
              <a:rPr lang="en-US" dirty="0" err="1" smtClean="0">
                <a:solidFill>
                  <a:srgbClr val="FF0000"/>
                </a:solidFill>
              </a:rPr>
              <a:t>aPTT</a:t>
            </a:r>
            <a:r>
              <a:rPr lang="en-US" dirty="0" smtClean="0"/>
              <a:t> may be the more reliable test </a:t>
            </a:r>
            <a:r>
              <a:rPr lang="fa-I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93E3-68BA-4C82-A90B-9875EFB79A01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protocol of the ROCKET-AF trial suggested discontinuation of the drug approximately </a:t>
            </a:r>
            <a:r>
              <a:rPr lang="en-US" dirty="0" smtClean="0">
                <a:solidFill>
                  <a:srgbClr val="FF0000"/>
                </a:solidFill>
              </a:rPr>
              <a:t>two days before elective surgery</a:t>
            </a:r>
            <a:r>
              <a:rPr lang="en-US" dirty="0" smtClean="0"/>
              <a:t> without bridging anticoagulation </a:t>
            </a:r>
            <a:r>
              <a:rPr lang="fa-IR" dirty="0" smtClean="0"/>
              <a:t>.</a:t>
            </a:r>
          </a:p>
          <a:p>
            <a:r>
              <a:rPr lang="en-US" dirty="0" smtClean="0"/>
              <a:t> It can be resumed </a:t>
            </a:r>
            <a:r>
              <a:rPr lang="en-US" dirty="0" smtClean="0">
                <a:solidFill>
                  <a:srgbClr val="FF0000"/>
                </a:solidFill>
              </a:rPr>
              <a:t>6 to 10 </a:t>
            </a:r>
            <a:r>
              <a:rPr lang="en-US" dirty="0" smtClean="0"/>
              <a:t>hours after surgery, provided that </a:t>
            </a:r>
            <a:r>
              <a:rPr lang="en-US" dirty="0" err="1" smtClean="0"/>
              <a:t>hemostasis</a:t>
            </a:r>
            <a:r>
              <a:rPr lang="en-US" dirty="0" smtClean="0"/>
              <a:t> has been established, but it should not be given earlier than six hours after surgery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2E43D-B637-49A9-952A-9D0D101545D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</a:t>
            </a:r>
            <a:r>
              <a:rPr lang="en-US" dirty="0" err="1" smtClean="0">
                <a:hlinkClick r:id="rId2"/>
              </a:rPr>
              <a:t>rivaroxaban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not recommended </a:t>
            </a:r>
            <a:r>
              <a:rPr lang="en-US" dirty="0" smtClean="0"/>
              <a:t>for those with a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creatinine</a:t>
            </a:r>
            <a:r>
              <a:rPr lang="en-US" dirty="0" smtClean="0"/>
              <a:t> clearance </a:t>
            </a:r>
            <a:r>
              <a:rPr lang="en-US" dirty="0" smtClean="0">
                <a:solidFill>
                  <a:srgbClr val="FF0000"/>
                </a:solidFill>
              </a:rPr>
              <a:t>&lt;30 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/min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is considered </a:t>
            </a:r>
            <a:r>
              <a:rPr lang="en-US" dirty="0" smtClean="0">
                <a:solidFill>
                  <a:srgbClr val="FF0000"/>
                </a:solidFill>
              </a:rPr>
              <a:t>contraindicated</a:t>
            </a:r>
            <a:r>
              <a:rPr lang="en-US" dirty="0" smtClean="0"/>
              <a:t> in those with a </a:t>
            </a:r>
            <a:r>
              <a:rPr lang="en-US" dirty="0" err="1" smtClean="0"/>
              <a:t>creatinine</a:t>
            </a:r>
            <a:r>
              <a:rPr lang="en-US" dirty="0" smtClean="0"/>
              <a:t> clearance </a:t>
            </a:r>
            <a:r>
              <a:rPr lang="en-US" dirty="0" smtClean="0">
                <a:solidFill>
                  <a:srgbClr val="FF0000"/>
                </a:solidFill>
              </a:rPr>
              <a:t>&lt;15 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/min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as well as in those with </a:t>
            </a:r>
            <a:r>
              <a:rPr lang="en-US" dirty="0" smtClean="0">
                <a:solidFill>
                  <a:srgbClr val="FF0000"/>
                </a:solidFill>
              </a:rPr>
              <a:t>significant hepatic impairment.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0995-73EC-4EEF-ADBC-D61C3CA497A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Rivaroxaban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not been tested in individuals less than 18 years </a:t>
            </a:r>
            <a:r>
              <a:rPr lang="en-US" dirty="0" smtClean="0"/>
              <a:t>of age and is not recommended in this age group . </a:t>
            </a:r>
            <a:endParaRPr lang="fa-IR" dirty="0" smtClean="0"/>
          </a:p>
          <a:p>
            <a:r>
              <a:rPr lang="en-US" dirty="0" smtClean="0"/>
              <a:t>Due to potential reproductive toxicity, </a:t>
            </a:r>
            <a:r>
              <a:rPr lang="en-US" dirty="0" err="1" smtClean="0"/>
              <a:t>rivaroxaban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contraindicated in pregnancy and not recommended during breastfeeding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16-5310-4CDD-8C79-EB1034684A0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Rivaroxaban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interacts with drugs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systemic </a:t>
            </a:r>
            <a:r>
              <a:rPr lang="en-US" dirty="0" err="1" smtClean="0">
                <a:hlinkClick r:id="rId3"/>
              </a:rPr>
              <a:t>ketoconazole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itraconazole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5"/>
              </a:rPr>
              <a:t>voriconazole</a:t>
            </a:r>
            <a:r>
              <a:rPr lang="en-US" dirty="0" smtClean="0">
                <a:hlinkClick r:id="rId5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posaconazole</a:t>
            </a:r>
            <a:r>
              <a:rPr lang="en-US" dirty="0" smtClean="0">
                <a:hlinkClick r:id="rId6"/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hlinkClick r:id="rId7"/>
              </a:rPr>
              <a:t>ritonavir</a:t>
            </a:r>
            <a:r>
              <a:rPr lang="en-US" dirty="0" smtClean="0">
                <a:hlinkClick r:id="rId7"/>
              </a:rPr>
              <a:t> </a:t>
            </a:r>
            <a:r>
              <a:rPr lang="en-US" dirty="0" smtClean="0"/>
              <a:t>), and </a:t>
            </a:r>
            <a:r>
              <a:rPr lang="en-US" dirty="0" smtClean="0">
                <a:solidFill>
                  <a:srgbClr val="FF0000"/>
                </a:solidFill>
              </a:rPr>
              <a:t>concurrent</a:t>
            </a:r>
            <a:r>
              <a:rPr lang="en-US" dirty="0" smtClean="0"/>
              <a:t> use is contraindicated by Canadian product information 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1DE5-1308-4A2B-B218-1F323235919F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Reversal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rivaroxaban</a:t>
            </a:r>
            <a:r>
              <a:rPr lang="en-US" dirty="0">
                <a:solidFill>
                  <a:srgbClr val="FF0000"/>
                </a:solidFill>
              </a:rPr>
              <a:t> activity </a:t>
            </a:r>
            <a:r>
              <a:rPr lang="en-US" dirty="0"/>
              <a:t> </a:t>
            </a:r>
            <a:r>
              <a:rPr lang="en-US" dirty="0" smtClean="0"/>
              <a:t>—</a:t>
            </a:r>
            <a:endParaRPr lang="fa-IR" dirty="0" smtClean="0"/>
          </a:p>
          <a:p>
            <a:r>
              <a:rPr lang="en-US" sz="4800" dirty="0" smtClean="0"/>
              <a:t>there </a:t>
            </a:r>
            <a:r>
              <a:rPr lang="en-US" sz="4800" dirty="0"/>
              <a:t>is </a:t>
            </a:r>
            <a:r>
              <a:rPr lang="en-US" sz="4800" dirty="0">
                <a:solidFill>
                  <a:srgbClr val="FF0000"/>
                </a:solidFill>
              </a:rPr>
              <a:t>no specific antidote for </a:t>
            </a:r>
            <a:r>
              <a:rPr lang="en-US" sz="4800" dirty="0" err="1">
                <a:solidFill>
                  <a:srgbClr val="FF0000"/>
                </a:solidFill>
                <a:hlinkClick r:id="rId2"/>
              </a:rPr>
              <a:t>rivaroxaban</a:t>
            </a:r>
            <a:r>
              <a:rPr lang="en-US" sz="4800" dirty="0">
                <a:solidFill>
                  <a:srgbClr val="FF0000"/>
                </a:solidFill>
                <a:hlinkClick r:id="rId2"/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. </a:t>
            </a:r>
            <a:endParaRPr lang="fa-IR" sz="48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4342-9DCA-4402-ACAD-2F0B821A1E8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Drug discontinuation </a:t>
            </a:r>
            <a:r>
              <a:rPr lang="en-US" dirty="0" smtClean="0"/>
              <a:t>is usually sufficient to control bleeding in most clinical settings, since its half-life is relatively short (</a:t>
            </a:r>
            <a:r>
              <a:rPr lang="en-US" dirty="0" smtClean="0">
                <a:solidFill>
                  <a:srgbClr val="FF0000"/>
                </a:solidFill>
              </a:rPr>
              <a:t>five to nine hours</a:t>
            </a:r>
            <a:r>
              <a:rPr lang="en-US" dirty="0" smtClean="0"/>
              <a:t>) in subjects with normal renal function. </a:t>
            </a:r>
          </a:p>
          <a:p>
            <a:pPr lvl="0"/>
            <a:r>
              <a:rPr lang="en-US" dirty="0" err="1" smtClean="0">
                <a:solidFill>
                  <a:srgbClr val="FF0000"/>
                </a:solidFill>
                <a:hlinkClick r:id="rId2"/>
              </a:rPr>
              <a:t>Rivaroxaban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over 90 percent protein bound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Accordingly, it cannot be dialyzed; </a:t>
            </a:r>
            <a:r>
              <a:rPr lang="en-US" dirty="0" smtClean="0"/>
              <a:t>charcoal </a:t>
            </a:r>
            <a:r>
              <a:rPr lang="en-US" dirty="0" err="1" smtClean="0"/>
              <a:t>hemofiltration</a:t>
            </a:r>
            <a:r>
              <a:rPr lang="en-US" dirty="0" smtClean="0"/>
              <a:t> has been suggested.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FF5EE-E2A3-4A3E-9315-C572E03E664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Rivaroxaban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Use of </a:t>
            </a:r>
            <a:r>
              <a:rPr lang="en-US" dirty="0" smtClean="0">
                <a:hlinkClick r:id="rId2"/>
              </a:rPr>
              <a:t>activated charcoal </a:t>
            </a:r>
            <a:r>
              <a:rPr lang="en-US" dirty="0" smtClean="0"/>
              <a:t>may remove unabsorbed drug from the gastrointestinal tract. </a:t>
            </a:r>
          </a:p>
          <a:p>
            <a:pPr lvl="0"/>
            <a:r>
              <a:rPr lang="en-US" dirty="0" smtClean="0"/>
              <a:t>Where there is </a:t>
            </a:r>
            <a:r>
              <a:rPr lang="en-US" dirty="0" smtClean="0">
                <a:solidFill>
                  <a:srgbClr val="FF0000"/>
                </a:solidFill>
              </a:rPr>
              <a:t>life-threatening bleeding</a:t>
            </a:r>
            <a:r>
              <a:rPr lang="en-US" dirty="0" smtClean="0"/>
              <a:t>, the use of </a:t>
            </a:r>
            <a:r>
              <a:rPr lang="en-US" dirty="0" err="1" smtClean="0"/>
              <a:t>unactivated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activated </a:t>
            </a:r>
            <a:r>
              <a:rPr lang="en-US" dirty="0" err="1" smtClean="0">
                <a:hlinkClick r:id="rId3"/>
              </a:rPr>
              <a:t>prothrombin</a:t>
            </a:r>
            <a:r>
              <a:rPr lang="en-US" dirty="0" smtClean="0">
                <a:hlinkClick r:id="rId3"/>
              </a:rPr>
              <a:t> complex concentrates </a:t>
            </a:r>
            <a:r>
              <a:rPr lang="en-US" dirty="0" smtClean="0"/>
              <a:t>(PCC) has been suggested.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583-8369-4731-B923-3EB93698FF07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Apixaban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—  </a:t>
            </a:r>
            <a:r>
              <a:rPr lang="en-US" dirty="0" err="1" smtClean="0">
                <a:hlinkClick r:id="rId2"/>
              </a:rPr>
              <a:t>Apixaban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(BMS-562247-01, </a:t>
            </a:r>
            <a:r>
              <a:rPr lang="en-US" dirty="0" err="1" smtClean="0"/>
              <a:t>Eliquis</a:t>
            </a:r>
            <a:r>
              <a:rPr lang="en-US" dirty="0" smtClean="0"/>
              <a:t>) is an orally active factor </a:t>
            </a:r>
            <a:r>
              <a:rPr lang="en-US" dirty="0" err="1" smtClean="0"/>
              <a:t>Xa</a:t>
            </a:r>
            <a:r>
              <a:rPr lang="en-US" dirty="0" smtClean="0"/>
              <a:t> inhibitor that </a:t>
            </a:r>
            <a:r>
              <a:rPr lang="en-US" dirty="0" smtClean="0">
                <a:solidFill>
                  <a:srgbClr val="FF0000"/>
                </a:solidFill>
              </a:rPr>
              <a:t>can be administered at a fixed dose without monitoring. 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EEA-AA0D-4B27-AF03-91EE086369F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r>
              <a:rPr lang="en-US" dirty="0" smtClean="0"/>
              <a:t> 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Traditional anticoagulants </a:t>
            </a:r>
            <a:r>
              <a:rPr lang="en-US" dirty="0"/>
              <a:t>in clinical use for the prevention or treatment of </a:t>
            </a:r>
            <a:r>
              <a:rPr lang="en-US" dirty="0" err="1"/>
              <a:t>thromboembolic</a:t>
            </a:r>
            <a:r>
              <a:rPr lang="en-US" dirty="0"/>
              <a:t> disease are </a:t>
            </a:r>
            <a:r>
              <a:rPr lang="en-US" dirty="0">
                <a:hlinkClick r:id="rId2"/>
              </a:rPr>
              <a:t>heparin </a:t>
            </a:r>
            <a:r>
              <a:rPr lang="en-US" dirty="0"/>
              <a:t>and its analogues and </a:t>
            </a:r>
            <a:r>
              <a:rPr lang="en-US" dirty="0" err="1">
                <a:hlinkClick r:id="rId3"/>
              </a:rPr>
              <a:t>warfarin</a:t>
            </a:r>
            <a:r>
              <a:rPr lang="en-US" dirty="0">
                <a:hlinkClick r:id="rId3"/>
              </a:rPr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However, </a:t>
            </a:r>
            <a:r>
              <a:rPr lang="en-US" dirty="0">
                <a:solidFill>
                  <a:srgbClr val="FF0000"/>
                </a:solidFill>
              </a:rPr>
              <a:t>they have two major limitations: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-a </a:t>
            </a:r>
            <a:r>
              <a:rPr lang="en-US" dirty="0">
                <a:solidFill>
                  <a:srgbClr val="FF0000"/>
                </a:solidFill>
              </a:rPr>
              <a:t>narrow therapeutic window </a:t>
            </a:r>
            <a:r>
              <a:rPr lang="en-US" dirty="0"/>
              <a:t>of adequate anticoagulation without bleeding</a:t>
            </a:r>
            <a:r>
              <a:rPr lang="en-US" dirty="0" smtClean="0"/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- </a:t>
            </a:r>
            <a:r>
              <a:rPr lang="en-US" dirty="0"/>
              <a:t>and a highly </a:t>
            </a:r>
            <a:r>
              <a:rPr lang="en-US" dirty="0">
                <a:solidFill>
                  <a:srgbClr val="FF0000"/>
                </a:solidFill>
              </a:rPr>
              <a:t>variable dose-response </a:t>
            </a:r>
            <a:r>
              <a:rPr lang="en-US" dirty="0"/>
              <a:t>relation among individuals that requires monitoring by laboratory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935FD-C453-46A0-BE0C-C42CE249CB8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Apixaban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Pharmacokinetic </a:t>
            </a:r>
            <a:r>
              <a:rPr lang="en-US" dirty="0">
                <a:solidFill>
                  <a:srgbClr val="FF0000"/>
                </a:solidFill>
              </a:rPr>
              <a:t>and safety </a:t>
            </a:r>
            <a:r>
              <a:rPr lang="en-US" dirty="0" smtClean="0">
                <a:solidFill>
                  <a:srgbClr val="FF0000"/>
                </a:solidFill>
              </a:rPr>
              <a:t>issues</a:t>
            </a:r>
            <a:endParaRPr lang="fa-IR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antidote is available </a:t>
            </a:r>
          </a:p>
          <a:p>
            <a:pPr lvl="0"/>
            <a:r>
              <a:rPr lang="en-US" dirty="0" err="1">
                <a:hlinkClick r:id="rId2"/>
              </a:rPr>
              <a:t>Apixaban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is approximately </a:t>
            </a:r>
            <a:r>
              <a:rPr lang="en-US" dirty="0">
                <a:solidFill>
                  <a:srgbClr val="FF0000"/>
                </a:solidFill>
              </a:rPr>
              <a:t>87 percent protein bound</a:t>
            </a:r>
            <a:r>
              <a:rPr lang="en-US" dirty="0"/>
              <a:t>. It is not expected to be dialyzable 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Renal excretion </a:t>
            </a:r>
            <a:r>
              <a:rPr lang="en-US" dirty="0"/>
              <a:t>of the unchanged drug is </a:t>
            </a:r>
            <a:r>
              <a:rPr lang="en-US" dirty="0">
                <a:solidFill>
                  <a:srgbClr val="FF0000"/>
                </a:solidFill>
              </a:rPr>
              <a:t>25</a:t>
            </a:r>
            <a:r>
              <a:rPr lang="en-US" dirty="0"/>
              <a:t> percent </a:t>
            </a:r>
          </a:p>
          <a:p>
            <a:pPr lvl="0"/>
            <a:r>
              <a:rPr lang="en-US" dirty="0"/>
              <a:t>Its half-life is 8 to 15 hours </a:t>
            </a:r>
          </a:p>
          <a:p>
            <a:pPr lvl="0"/>
            <a:r>
              <a:rPr lang="en-US" dirty="0" err="1">
                <a:hlinkClick r:id="rId2"/>
              </a:rPr>
              <a:t>Apixaban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has </a:t>
            </a:r>
            <a:r>
              <a:rPr lang="en-US" dirty="0">
                <a:solidFill>
                  <a:srgbClr val="FF0000"/>
                </a:solidFill>
              </a:rPr>
              <a:t>minimal impact on the PT, INR, or </a:t>
            </a:r>
            <a:r>
              <a:rPr lang="en-US" dirty="0" err="1">
                <a:solidFill>
                  <a:srgbClr val="FF0000"/>
                </a:solidFill>
              </a:rPr>
              <a:t>aPTT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at therapeutic concentrations, but factor </a:t>
            </a:r>
            <a:r>
              <a:rPr lang="en-US" dirty="0" err="1">
                <a:solidFill>
                  <a:srgbClr val="FF0000"/>
                </a:solidFill>
              </a:rPr>
              <a:t>Xa</a:t>
            </a:r>
            <a:r>
              <a:rPr lang="en-US" dirty="0">
                <a:solidFill>
                  <a:srgbClr val="FF0000"/>
                </a:solidFill>
              </a:rPr>
              <a:t> inhibition </a:t>
            </a:r>
            <a:r>
              <a:rPr lang="en-US" dirty="0"/>
              <a:t>seems appropriately sensitive to detect its presence 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38AE-02E1-4159-9FA4-1D58D18E814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Edoxaban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— </a:t>
            </a:r>
            <a:r>
              <a:rPr lang="en-US" dirty="0" err="1"/>
              <a:t>Edoxaban</a:t>
            </a:r>
            <a:r>
              <a:rPr lang="en-US" dirty="0"/>
              <a:t> is an orally active factor </a:t>
            </a:r>
            <a:r>
              <a:rPr lang="en-US" dirty="0" err="1"/>
              <a:t>Xa</a:t>
            </a:r>
            <a:r>
              <a:rPr lang="en-US" dirty="0"/>
              <a:t> inhibitor used at a single daily dose of 30 mg </a:t>
            </a:r>
            <a:r>
              <a:rPr lang="fa-IR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half life </a:t>
            </a:r>
            <a:r>
              <a:rPr lang="en-US" dirty="0"/>
              <a:t>of </a:t>
            </a:r>
            <a:r>
              <a:rPr lang="en-US" dirty="0" err="1"/>
              <a:t>edoxaban</a:t>
            </a:r>
            <a:r>
              <a:rPr lang="en-US" dirty="0"/>
              <a:t> is in the range of the other factor </a:t>
            </a:r>
            <a:r>
              <a:rPr lang="en-US" dirty="0" err="1"/>
              <a:t>Xa</a:t>
            </a:r>
            <a:r>
              <a:rPr lang="en-US" dirty="0"/>
              <a:t> inhibitors (</a:t>
            </a:r>
            <a:r>
              <a:rPr lang="en-US" dirty="0" err="1"/>
              <a:t>ie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6 to 10 </a:t>
            </a:r>
            <a:r>
              <a:rPr lang="en-US" dirty="0"/>
              <a:t>hours), but unlike </a:t>
            </a:r>
            <a:r>
              <a:rPr lang="en-US" dirty="0" err="1">
                <a:hlinkClick r:id="rId2"/>
              </a:rPr>
              <a:t>apixaban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and the direct thrombin inhibitor </a:t>
            </a:r>
            <a:r>
              <a:rPr lang="en-US" dirty="0" err="1">
                <a:hlinkClick r:id="rId3"/>
              </a:rPr>
              <a:t>dabigatran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edoxaban</a:t>
            </a:r>
            <a:r>
              <a:rPr lang="en-US" dirty="0">
                <a:solidFill>
                  <a:srgbClr val="FF0000"/>
                </a:solidFill>
              </a:rPr>
              <a:t> is administered once daily, and its absorption is unaffected by food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Edoxaban</a:t>
            </a:r>
            <a:r>
              <a:rPr lang="en-US" dirty="0"/>
              <a:t> is </a:t>
            </a:r>
            <a:r>
              <a:rPr lang="en-US" dirty="0" err="1"/>
              <a:t>renally</a:t>
            </a:r>
            <a:r>
              <a:rPr lang="en-US" dirty="0"/>
              <a:t> </a:t>
            </a:r>
            <a:r>
              <a:rPr lang="en-US" dirty="0" smtClean="0"/>
              <a:t>excreted.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56665-09E1-4D78-BFBE-441231D88CE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19D44-1576-49D1-8503-00E6743C761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008063"/>
          </a:xfrm>
          <a:ln w="28575">
            <a:solidFill>
              <a:schemeClr val="accent4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a typeface="+mj-ea"/>
                <a:cs typeface="+mj-cs"/>
              </a:rPr>
              <a:t>Advantages &amp; Disadvantages of NOACs </a:t>
            </a:r>
            <a:br>
              <a:rPr lang="en-US" sz="32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3200" dirty="0">
                <a:solidFill>
                  <a:srgbClr val="FF0000"/>
                </a:solidFill>
                <a:ea typeface="+mj-ea"/>
                <a:cs typeface="+mj-cs"/>
              </a:rPr>
              <a:t>&amp;</a:t>
            </a:r>
            <a:r>
              <a:rPr lang="en-US" sz="3200" dirty="0" smtClean="0">
                <a:solidFill>
                  <a:srgbClr val="FF0000"/>
                </a:solidFill>
                <a:ea typeface="+mj-ea"/>
                <a:cs typeface="+mj-cs"/>
              </a:rPr>
              <a:t> Comparison to Warfarin</a:t>
            </a:r>
            <a:endParaRPr lang="en-GB" sz="3200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1844675"/>
            <a:ext cx="8280400" cy="483209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FF0000"/>
                </a:solidFill>
                <a:ea typeface="ＭＳ Ｐゴシック" pitchFamily="10" charset="-128"/>
              </a:rPr>
              <a:t>Safety data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800" dirty="0">
                <a:ea typeface="ＭＳ Ｐゴシック" pitchFamily="10" charset="-128"/>
              </a:rPr>
              <a:t>NOACs are new drugs with a lack of long-term safety and tolerability data; </a:t>
            </a:r>
            <a:r>
              <a:rPr lang="en-GB" sz="2800" dirty="0" err="1">
                <a:ea typeface="ＭＳ Ｐゴシック" pitchFamily="10" charset="-128"/>
              </a:rPr>
              <a:t>rivaroxaban</a:t>
            </a:r>
            <a:r>
              <a:rPr lang="en-GB" sz="2800" dirty="0">
                <a:ea typeface="ＭＳ Ｐゴシック" pitchFamily="10" charset="-128"/>
              </a:rPr>
              <a:t> is a </a:t>
            </a:r>
            <a:r>
              <a:rPr lang="en-GB" altLang="en-GB" sz="2800" dirty="0">
                <a:ea typeface="ＭＳ Ｐゴシック" pitchFamily="10" charset="-128"/>
              </a:rPr>
              <a:t>‘</a:t>
            </a:r>
            <a:r>
              <a:rPr lang="en-GB" sz="2800" dirty="0">
                <a:ea typeface="ＭＳ Ｐゴシック" pitchFamily="10" charset="-128"/>
              </a:rPr>
              <a:t>black triangle</a:t>
            </a:r>
            <a:r>
              <a:rPr lang="en-GB" altLang="en-GB" sz="2800" dirty="0">
                <a:ea typeface="ＭＳ Ｐゴシック" pitchFamily="10" charset="-128"/>
              </a:rPr>
              <a:t>’</a:t>
            </a:r>
            <a:r>
              <a:rPr lang="en-GB" sz="2800" dirty="0">
                <a:ea typeface="ＭＳ Ｐゴシック" pitchFamily="10" charset="-128"/>
              </a:rPr>
              <a:t> drug </a:t>
            </a:r>
            <a:endParaRPr lang="en-GB" sz="2800" dirty="0" smtClean="0">
              <a:ea typeface="ＭＳ Ｐゴシック" pitchFamily="10" charset="-128"/>
            </a:endParaRP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800" dirty="0" err="1" smtClean="0">
                <a:ea typeface="ＭＳ Ｐゴシック" pitchFamily="10" charset="-128"/>
              </a:rPr>
              <a:t>Warfarin</a:t>
            </a:r>
            <a:r>
              <a:rPr lang="en-GB" sz="2800" dirty="0" smtClean="0">
                <a:ea typeface="ＭＳ Ｐゴシック" pitchFamily="10" charset="-128"/>
              </a:rPr>
              <a:t> </a:t>
            </a:r>
            <a:r>
              <a:rPr lang="en-GB" sz="2800" dirty="0">
                <a:ea typeface="ＭＳ Ｐゴシック" pitchFamily="10" charset="-128"/>
              </a:rPr>
              <a:t>used for many years; long-term safety data available</a:t>
            </a:r>
          </a:p>
          <a:p>
            <a:pPr marL="742950" lvl="1" indent="-285750">
              <a:defRPr/>
            </a:pPr>
            <a:endParaRPr lang="en-GB" sz="2800" dirty="0">
              <a:ea typeface="ＭＳ Ｐゴシック" pitchFamily="10" charset="-128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srgbClr val="FF0000"/>
                </a:solidFill>
                <a:ea typeface="ＭＳ Ｐゴシック" pitchFamily="10" charset="-128"/>
              </a:rPr>
              <a:t>Antidote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800" dirty="0">
                <a:ea typeface="ＭＳ Ｐゴシック" pitchFamily="10" charset="-128"/>
              </a:rPr>
              <a:t>NOACs have no specific antidote</a:t>
            </a:r>
          </a:p>
          <a:p>
            <a:pPr marL="742950" lvl="1" indent="-285750">
              <a:buFont typeface="Wingdings" pitchFamily="2" charset="2"/>
              <a:buChar char="Ø"/>
              <a:defRPr/>
            </a:pPr>
            <a:r>
              <a:rPr lang="en-GB" sz="2800" dirty="0" err="1">
                <a:ea typeface="ＭＳ Ｐゴシック" pitchFamily="10" charset="-128"/>
              </a:rPr>
              <a:t>Warfarin</a:t>
            </a:r>
            <a:r>
              <a:rPr lang="en-GB" sz="2800" dirty="0">
                <a:ea typeface="ＭＳ Ｐゴシック" pitchFamily="10" charset="-128"/>
              </a:rPr>
              <a:t> has specific antidote</a:t>
            </a:r>
          </a:p>
          <a:p>
            <a:pPr marL="742950" lvl="1" indent="-285750">
              <a:defRPr/>
            </a:pPr>
            <a:endParaRPr lang="en-GB" sz="2800" dirty="0">
              <a:ea typeface="ＭＳ Ｐゴシック" pitchFamily="10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FFDE-DD3F-4196-9AE9-59B8872093E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76250"/>
            <a:ext cx="8280400" cy="5905500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Half-life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Dabigatran: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12-14 </a:t>
            </a:r>
            <a:r>
              <a:rPr lang="en-US" sz="3200" dirty="0">
                <a:ea typeface="+mn-ea"/>
              </a:rPr>
              <a:t>hours (normal renal function)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Rivaroxaban: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5-9</a:t>
            </a:r>
            <a:r>
              <a:rPr lang="en-US" sz="3200" dirty="0">
                <a:ea typeface="+mn-ea"/>
              </a:rPr>
              <a:t> hours (young); 11-13 hours (elderly)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Warfarin: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40</a:t>
            </a:r>
            <a:r>
              <a:rPr lang="en-US" sz="3200" dirty="0">
                <a:ea typeface="+mn-ea"/>
              </a:rPr>
              <a:t> hours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 smtClean="0">
                <a:ea typeface="+mn-ea"/>
              </a:rPr>
              <a:t>NOACs </a:t>
            </a:r>
            <a:r>
              <a:rPr lang="en-US" sz="3200" dirty="0">
                <a:ea typeface="+mn-ea"/>
              </a:rPr>
              <a:t>may be suitable for patients who are compliant with warfarin treatment, and yet are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not well controlled </a:t>
            </a:r>
            <a:r>
              <a:rPr lang="en-US" sz="3200" dirty="0" smtClean="0">
                <a:ea typeface="+mn-ea"/>
              </a:rPr>
              <a:t>.</a:t>
            </a:r>
            <a:endParaRPr lang="en-GB" sz="32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4388-669C-429B-9C0A-48752E00B02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549275"/>
            <a:ext cx="8280400" cy="5903913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Swallowing difficulty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Dabigatran: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cannot be crushed </a:t>
            </a:r>
            <a:r>
              <a:rPr lang="en-US" sz="3200" dirty="0">
                <a:ea typeface="+mn-ea"/>
              </a:rPr>
              <a:t>or administered by nasogastric tube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Rivaroxaban: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can be crushed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Warfarin: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can be crushed</a:t>
            </a:r>
            <a:r>
              <a:rPr lang="en-US" sz="3200" dirty="0">
                <a:ea typeface="+mn-ea"/>
              </a:rPr>
              <a:t>; oral solution available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Suitability for monitored dosage systems (MDS)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Dabigatran and warfarin: not suitable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Rivaroxaban: suitable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5347-26E3-4961-A0C6-DFB93449F30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549275"/>
            <a:ext cx="8064500" cy="5472113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GB" dirty="0">
                <a:solidFill>
                  <a:srgbClr val="FF0000"/>
                </a:solidFill>
                <a:ea typeface="+mn-ea"/>
                <a:cs typeface="+mn-cs"/>
              </a:rPr>
              <a:t>Risk of GI bleeding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Dabigatran standard dose (150mg twice daily) causes a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higher risk of GI bleeding</a:t>
            </a:r>
            <a:r>
              <a:rPr lang="en-US" sz="3200" dirty="0">
                <a:ea typeface="+mn-ea"/>
              </a:rPr>
              <a:t>, and at both doses is associated with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increased GI side effects</a:t>
            </a:r>
            <a:r>
              <a:rPr lang="en-US" sz="3200" dirty="0">
                <a:ea typeface="+mn-ea"/>
              </a:rPr>
              <a:t>, compared to warfarin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ea typeface="+mn-ea"/>
              </a:rPr>
              <a:t>Rivaroxaban causes a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higher risk of GI bleeding,</a:t>
            </a:r>
            <a:r>
              <a:rPr lang="en-US" sz="3200" dirty="0">
                <a:ea typeface="+mn-ea"/>
              </a:rPr>
              <a:t> and is associated with increased major GI bleeding and </a:t>
            </a:r>
            <a:r>
              <a:rPr lang="en-US" sz="3200" dirty="0">
                <a:solidFill>
                  <a:srgbClr val="FF0000"/>
                </a:solidFill>
                <a:ea typeface="+mn-ea"/>
              </a:rPr>
              <a:t>increased GI side effects, compared to warfarin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sz="1400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51F0-D1FD-4416-B384-BFD9C1BD5FA3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>Renal impairment</a:t>
            </a:r>
            <a:r>
              <a:rPr lang="en-GB" dirty="0" smtClean="0">
                <a:ea typeface="ＭＳ Ｐゴシック" pitchFamily="34" charset="-128"/>
              </a:rPr>
              <a:t/>
            </a:r>
            <a:br>
              <a:rPr lang="en-GB" dirty="0" smtClean="0">
                <a:ea typeface="ＭＳ Ｐゴシック" pitchFamily="34" charset="-128"/>
              </a:rPr>
            </a:b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929187"/>
          </a:xfrm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  <a:p>
            <a:pPr lvl="1"/>
            <a:r>
              <a:rPr lang="en-GB" dirty="0" err="1" smtClean="0">
                <a:solidFill>
                  <a:srgbClr val="FF0000"/>
                </a:solidFill>
                <a:ea typeface="ＭＳ Ｐゴシック" pitchFamily="34" charset="-128"/>
              </a:rPr>
              <a:t>Dabigatran</a:t>
            </a:r>
            <a:r>
              <a:rPr lang="en-GB" dirty="0" smtClean="0">
                <a:ea typeface="ＭＳ Ｐゴシック" pitchFamily="34" charset="-128"/>
              </a:rPr>
              <a:t>: avoid if </a:t>
            </a:r>
            <a:r>
              <a:rPr lang="en-GB" dirty="0" err="1" smtClean="0">
                <a:ea typeface="ＭＳ Ｐゴシック" pitchFamily="34" charset="-128"/>
              </a:rPr>
              <a:t>creatinine</a:t>
            </a:r>
            <a:r>
              <a:rPr lang="en-GB" dirty="0" smtClean="0">
                <a:ea typeface="ＭＳ Ｐゴシック" pitchFamily="34" charset="-128"/>
              </a:rPr>
              <a:t> clearance &lt;30ml/min; caution advised if </a:t>
            </a:r>
            <a:r>
              <a:rPr lang="en-GB" dirty="0" err="1" smtClean="0">
                <a:ea typeface="ＭＳ Ｐゴシック" pitchFamily="34" charset="-128"/>
              </a:rPr>
              <a:t>eGFR</a:t>
            </a:r>
            <a:r>
              <a:rPr lang="en-GB" dirty="0" smtClean="0">
                <a:ea typeface="ＭＳ Ｐゴシック" pitchFamily="34" charset="-128"/>
              </a:rPr>
              <a:t> 40-50</a:t>
            </a:r>
          </a:p>
          <a:p>
            <a:pPr lvl="1">
              <a:buFont typeface="Arial" pitchFamily="34" charset="0"/>
              <a:buNone/>
            </a:pPr>
            <a:endParaRPr lang="en-GB" dirty="0" smtClean="0">
              <a:ea typeface="ＭＳ Ｐゴシック" pitchFamily="34" charset="-128"/>
            </a:endParaRPr>
          </a:p>
          <a:p>
            <a:pPr lvl="1"/>
            <a:r>
              <a:rPr lang="en-GB" dirty="0" err="1" smtClean="0">
                <a:solidFill>
                  <a:srgbClr val="FF0000"/>
                </a:solidFill>
                <a:ea typeface="ＭＳ Ｐゴシック" pitchFamily="34" charset="-128"/>
              </a:rPr>
              <a:t>Rivaroxaban</a:t>
            </a:r>
            <a:r>
              <a:rPr lang="en-GB" dirty="0" smtClean="0">
                <a:ea typeface="ＭＳ Ｐゴシック" pitchFamily="34" charset="-128"/>
              </a:rPr>
              <a:t>: </a:t>
            </a:r>
            <a:r>
              <a:rPr lang="en-US" dirty="0" smtClean="0">
                <a:ea typeface="ＭＳ Ｐゴシック" pitchFamily="34" charset="-128"/>
              </a:rPr>
              <a:t>avoid if </a:t>
            </a:r>
            <a:r>
              <a:rPr lang="en-US" dirty="0" err="1" smtClean="0">
                <a:ea typeface="ＭＳ Ｐゴシック" pitchFamily="34" charset="-128"/>
              </a:rPr>
              <a:t>creatinine</a:t>
            </a:r>
            <a:r>
              <a:rPr lang="en-US" dirty="0" smtClean="0">
                <a:ea typeface="ＭＳ Ｐゴシック" pitchFamily="34" charset="-128"/>
              </a:rPr>
              <a:t> clearance &lt;15ml/min; caution if </a:t>
            </a:r>
            <a:r>
              <a:rPr lang="en-US" dirty="0" err="1" smtClean="0">
                <a:ea typeface="ＭＳ Ｐゴシック" pitchFamily="34" charset="-128"/>
              </a:rPr>
              <a:t>creatinine</a:t>
            </a:r>
            <a:r>
              <a:rPr lang="en-US" dirty="0" smtClean="0">
                <a:ea typeface="ＭＳ Ｐゴシック" pitchFamily="34" charset="-128"/>
              </a:rPr>
              <a:t> clearance 15-29ml/min; caution advised if </a:t>
            </a:r>
            <a:r>
              <a:rPr lang="en-US" dirty="0" err="1" smtClean="0">
                <a:ea typeface="ＭＳ Ｐゴシック" pitchFamily="34" charset="-128"/>
              </a:rPr>
              <a:t>eGFR</a:t>
            </a:r>
            <a:r>
              <a:rPr lang="en-US" dirty="0" smtClean="0">
                <a:ea typeface="ＭＳ Ｐゴシック" pitchFamily="34" charset="-128"/>
              </a:rPr>
              <a:t> 40-50</a:t>
            </a:r>
          </a:p>
          <a:p>
            <a:pPr lvl="1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GB" b="1" i="1" dirty="0" err="1" smtClean="0">
                <a:ea typeface="ＭＳ Ｐゴシック" pitchFamily="34" charset="-128"/>
              </a:rPr>
              <a:t>Warfarin</a:t>
            </a:r>
            <a:r>
              <a:rPr lang="en-GB" b="1" i="1" dirty="0" smtClean="0">
                <a:ea typeface="ＭＳ Ｐゴシック" pitchFamily="34" charset="-128"/>
              </a:rPr>
              <a:t> is </a:t>
            </a:r>
            <a:r>
              <a:rPr lang="en-GB" b="1" i="1" dirty="0" smtClean="0">
                <a:solidFill>
                  <a:srgbClr val="FF0000"/>
                </a:solidFill>
                <a:ea typeface="ＭＳ Ｐゴシック" pitchFamily="34" charset="-128"/>
              </a:rPr>
              <a:t>not contra-indicated </a:t>
            </a:r>
            <a:r>
              <a:rPr lang="en-GB" b="1" i="1" dirty="0" smtClean="0">
                <a:ea typeface="ＭＳ Ｐゴシック" pitchFamily="34" charset="-128"/>
              </a:rPr>
              <a:t>in renal impairment</a:t>
            </a:r>
          </a:p>
          <a:p>
            <a:endParaRPr lang="en-GB" dirty="0" smtClean="0">
              <a:ea typeface="ＭＳ Ｐゴシック" pitchFamily="34" charset="-128"/>
            </a:endParaRPr>
          </a:p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9A2F-BB14-42A9-A867-5EA8898EF40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>Hepatic impairment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Dabigatran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n-GB" sz="2800" b="1" i="1" dirty="0" smtClean="0">
                <a:ea typeface="ＭＳ Ｐゴシック" pitchFamily="34" charset="-128"/>
              </a:rPr>
              <a:t>avoid in liver disease</a:t>
            </a:r>
            <a:r>
              <a:rPr lang="en-GB" sz="2800" dirty="0" smtClean="0">
                <a:ea typeface="ＭＳ Ｐゴシック" pitchFamily="34" charset="-128"/>
              </a:rPr>
              <a:t>, hepatic impairment expected to impact on survival, elevated liver enzymes &gt;2 upper limit of normal</a:t>
            </a:r>
          </a:p>
          <a:p>
            <a:pPr>
              <a:buFont typeface="Arial" pitchFamily="34" charset="0"/>
              <a:buNone/>
            </a:pPr>
            <a:endParaRPr lang="en-GB" sz="2800" dirty="0" smtClean="0">
              <a:ea typeface="ＭＳ Ｐゴシック" pitchFamily="34" charset="-128"/>
            </a:endParaRPr>
          </a:p>
          <a:p>
            <a:r>
              <a:rPr lang="en-GB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Rivaroxaban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n-GB" sz="2800" b="1" i="1" dirty="0" smtClean="0">
                <a:ea typeface="ＭＳ Ｐゴシック" pitchFamily="34" charset="-128"/>
              </a:rPr>
              <a:t>contraindicated in hepatic disease</a:t>
            </a:r>
            <a:endParaRPr lang="en-GB" sz="2800" dirty="0" smtClean="0">
              <a:ea typeface="ＭＳ Ｐゴシック" pitchFamily="34" charset="-128"/>
            </a:endParaRPr>
          </a:p>
          <a:p>
            <a:r>
              <a:rPr lang="en-GB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Warfarin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34" charset="-128"/>
              </a:rPr>
              <a:t>: </a:t>
            </a:r>
            <a:r>
              <a:rPr lang="en-GB" sz="2800" b="1" i="1" dirty="0" smtClean="0">
                <a:ea typeface="ＭＳ Ｐゴシック" pitchFamily="34" charset="-128"/>
              </a:rPr>
              <a:t>caution </a:t>
            </a:r>
            <a:r>
              <a:rPr lang="en-GB" sz="2800" dirty="0" smtClean="0">
                <a:ea typeface="ＭＳ Ｐゴシック" pitchFamily="34" charset="-128"/>
              </a:rPr>
              <a:t>with unstable liver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03EE-7735-40E4-B3A2-396E3AB93544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476250"/>
            <a:ext cx="7559675" cy="5953125"/>
          </a:xfrm>
          <a:ln>
            <a:solidFill>
              <a:schemeClr val="accent4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Risk of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MI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</a:rPr>
              <a:t>The </a:t>
            </a:r>
            <a:r>
              <a:rPr lang="en-US" dirty="0">
                <a:ea typeface="+mn-ea"/>
              </a:rPr>
              <a:t>standard dose of dabigatran (150mg twice a day) was associated with a </a:t>
            </a:r>
            <a:r>
              <a:rPr lang="en-US" dirty="0">
                <a:solidFill>
                  <a:srgbClr val="FF0000"/>
                </a:solidFill>
                <a:ea typeface="+mn-ea"/>
              </a:rPr>
              <a:t>small but significant increase in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MI;</a:t>
            </a:r>
            <a:r>
              <a:rPr lang="en-US" dirty="0" smtClean="0">
                <a:ea typeface="+mn-ea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i="1" dirty="0" smtClean="0">
                <a:solidFill>
                  <a:srgbClr val="FF0000"/>
                </a:solidFill>
                <a:ea typeface="+mn-ea"/>
              </a:rPr>
              <a:t>Avoid </a:t>
            </a:r>
            <a:r>
              <a:rPr lang="en-US" sz="3200" b="1" i="1" dirty="0" err="1" smtClean="0">
                <a:solidFill>
                  <a:srgbClr val="FF0000"/>
                </a:solidFill>
                <a:ea typeface="+mn-ea"/>
              </a:rPr>
              <a:t>dabigatran</a:t>
            </a:r>
            <a:r>
              <a:rPr lang="en-US" sz="3200" b="1" i="1" dirty="0" smtClean="0">
                <a:solidFill>
                  <a:srgbClr val="FF0000"/>
                </a:solidFill>
                <a:ea typeface="+mn-ea"/>
              </a:rPr>
              <a:t> if high risk of coronary heart disease</a:t>
            </a:r>
            <a:endParaRPr lang="en-US" sz="3200" b="1" i="1" dirty="0">
              <a:solidFill>
                <a:srgbClr val="FF0000"/>
              </a:solidFill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800" dirty="0" smtClean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>
              <a:ea typeface="+mn-ea"/>
              <a:cs typeface="+mn-cs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800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GB" sz="800" dirty="0" smtClean="0">
                <a:ea typeface="+mn-ea"/>
              </a:rPr>
              <a:t>r</a:t>
            </a:r>
            <a:endParaRPr lang="en-GB" sz="800" dirty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8CBD-282C-4EE9-B7DB-B93AD12759AD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variability</a:t>
            </a:r>
            <a:r>
              <a:rPr lang="en-US" dirty="0" smtClean="0"/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unfractionated</a:t>
            </a:r>
            <a:r>
              <a:rPr lang="en-US" dirty="0" smtClean="0">
                <a:solidFill>
                  <a:srgbClr val="FF0000"/>
                </a:solidFill>
              </a:rPr>
              <a:t> heparin </a:t>
            </a:r>
            <a:r>
              <a:rPr lang="en-US" dirty="0" smtClean="0"/>
              <a:t>is due in part to differences in </a:t>
            </a:r>
            <a:r>
              <a:rPr lang="fa-IR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bioavailability of subcutaneous heparin</a:t>
            </a:r>
            <a:r>
              <a:rPr lang="en-US" dirty="0" smtClean="0"/>
              <a:t> and to </a:t>
            </a:r>
            <a:r>
              <a:rPr lang="en-US" dirty="0" smtClean="0">
                <a:solidFill>
                  <a:srgbClr val="FF0000"/>
                </a:solidFill>
              </a:rPr>
              <a:t>competitive occupation of binding sites</a:t>
            </a:r>
            <a:r>
              <a:rPr lang="en-US" dirty="0" smtClean="0"/>
              <a:t> by plasma proteins ,by proteins secreted by platelets (platelet factor 4), and by endothelial cells 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8226-A6C7-4536-8A92-A6CFF52E641C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>Effects on coagulation tests</a:t>
            </a:r>
          </a:p>
        </p:txBody>
      </p:sp>
      <p:sp>
        <p:nvSpPr>
          <p:cNvPr id="28675" name="Text Placeholder 3"/>
          <p:cNvSpPr>
            <a:spLocks noGrp="1"/>
          </p:cNvSpPr>
          <p:nvPr>
            <p:ph type="body" idx="1"/>
          </p:nvPr>
        </p:nvSpPr>
        <p:spPr>
          <a:xfrm>
            <a:off x="357188" y="1357313"/>
            <a:ext cx="4040187" cy="639762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Dabigatran</a:t>
            </a:r>
          </a:p>
        </p:txBody>
      </p:sp>
      <p:sp>
        <p:nvSpPr>
          <p:cNvPr id="2867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APTT and TT prolonged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800" i="1" dirty="0" smtClean="0">
                <a:ea typeface="ＭＳ Ｐゴシック" pitchFamily="34" charset="-128"/>
              </a:rPr>
              <a:t>NOT ACCURATE MEASURE OF ANTICOAGULATION</a:t>
            </a:r>
          </a:p>
          <a:p>
            <a:pPr eaLnBrk="1" hangingPunct="1">
              <a:buFont typeface="Arial" pitchFamily="34" charset="0"/>
              <a:buNone/>
            </a:pPr>
            <a:endParaRPr lang="en-GB" dirty="0" smtClean="0">
              <a:ea typeface="ＭＳ Ｐゴシック" pitchFamily="34" charset="-128"/>
            </a:endParaRP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D-</a:t>
            </a:r>
            <a:r>
              <a:rPr lang="en-GB" dirty="0" err="1" smtClean="0">
                <a:ea typeface="ＭＳ Ｐゴシック" pitchFamily="34" charset="-128"/>
              </a:rPr>
              <a:t>dimers</a:t>
            </a:r>
            <a:r>
              <a:rPr lang="en-GB" dirty="0" smtClean="0">
                <a:ea typeface="ＭＳ Ｐゴシック" pitchFamily="34" charset="-128"/>
              </a:rPr>
              <a:t> lowered!</a:t>
            </a: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r>
              <a:rPr lang="en-GB" dirty="0" err="1" smtClean="0">
                <a:ea typeface="ＭＳ Ｐゴシック" pitchFamily="34" charset="-128"/>
              </a:rPr>
              <a:t>Haemoclot</a:t>
            </a:r>
            <a:r>
              <a:rPr lang="en-GB" dirty="0" smtClean="0">
                <a:ea typeface="ＭＳ Ｐゴシック" pitchFamily="34" charset="-128"/>
              </a:rPr>
              <a:t> Thrombin Inhibition</a:t>
            </a:r>
          </a:p>
          <a:p>
            <a:pPr eaLnBrk="1" hangingPunct="1"/>
            <a:endParaRPr lang="en-GB" b="1" i="1" dirty="0" smtClean="0">
              <a:ea typeface="ＭＳ Ｐゴシック" pitchFamily="34" charset="-128"/>
            </a:endParaRPr>
          </a:p>
        </p:txBody>
      </p:sp>
      <p:sp>
        <p:nvSpPr>
          <p:cNvPr id="28677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3438" y="1357313"/>
            <a:ext cx="4041775" cy="639762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Rivaroxaban</a:t>
            </a:r>
          </a:p>
        </p:txBody>
      </p:sp>
      <p:sp>
        <p:nvSpPr>
          <p:cNvPr id="28678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ea typeface="ＭＳ Ｐゴシック" pitchFamily="34" charset="-128"/>
              </a:rPr>
              <a:t>PT prolonged</a:t>
            </a:r>
          </a:p>
          <a:p>
            <a:pPr eaLnBrk="1" hangingPunct="1">
              <a:buFont typeface="Arial" pitchFamily="34" charset="0"/>
              <a:buNone/>
            </a:pPr>
            <a:r>
              <a:rPr lang="en-GB" i="1" dirty="0" smtClean="0">
                <a:ea typeface="ＭＳ Ｐゴシック" pitchFamily="34" charset="-128"/>
              </a:rPr>
              <a:t> </a:t>
            </a:r>
            <a:r>
              <a:rPr lang="en-GB" sz="1800" i="1" dirty="0" smtClean="0">
                <a:ea typeface="ＭＳ Ｐゴシック" pitchFamily="34" charset="-128"/>
              </a:rPr>
              <a:t>(Do not use INR)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z="1800" i="1" dirty="0" smtClean="0">
                <a:ea typeface="ＭＳ Ｐゴシック" pitchFamily="34" charset="-128"/>
              </a:rPr>
              <a:t>NOT ACCURATE MEASURE OF ANTICOAGULATION</a:t>
            </a: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D-</a:t>
            </a:r>
            <a:r>
              <a:rPr lang="en-GB" dirty="0" err="1" smtClean="0">
                <a:ea typeface="ＭＳ Ｐゴシック" pitchFamily="34" charset="-128"/>
              </a:rPr>
              <a:t>dimers</a:t>
            </a:r>
            <a:r>
              <a:rPr lang="en-GB" dirty="0" smtClean="0">
                <a:ea typeface="ＭＳ Ｐゴシック" pitchFamily="34" charset="-128"/>
              </a:rPr>
              <a:t> lowered!</a:t>
            </a:r>
          </a:p>
          <a:p>
            <a:pPr eaLnBrk="1" hangingPunct="1">
              <a:buFont typeface="Arial" pitchFamily="34" charset="0"/>
              <a:buNone/>
            </a:pPr>
            <a:endParaRPr lang="en-GB" dirty="0" smtClean="0">
              <a:ea typeface="ＭＳ Ｐゴシック" pitchFamily="34" charset="-128"/>
            </a:endParaRPr>
          </a:p>
          <a:p>
            <a:pPr eaLnBrk="1" hangingPunct="1"/>
            <a:r>
              <a:rPr lang="en-GB" dirty="0" smtClean="0">
                <a:ea typeface="ＭＳ Ｐゴシック" pitchFamily="34" charset="-128"/>
              </a:rPr>
              <a:t>Anti-</a:t>
            </a:r>
            <a:r>
              <a:rPr lang="en-GB" dirty="0" err="1" smtClean="0">
                <a:ea typeface="ＭＳ Ｐゴシック" pitchFamily="34" charset="-128"/>
              </a:rPr>
              <a:t>Xa</a:t>
            </a:r>
            <a:r>
              <a:rPr lang="en-GB" dirty="0" smtClean="0">
                <a:ea typeface="ＭＳ Ｐゴシック" pitchFamily="34" charset="-128"/>
              </a:rPr>
              <a:t> specific for </a:t>
            </a:r>
            <a:r>
              <a:rPr lang="en-GB" dirty="0" err="1" smtClean="0">
                <a:ea typeface="ＭＳ Ｐゴシック" pitchFamily="34" charset="-128"/>
              </a:rPr>
              <a:t>Rivaroxaban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C5EC-FD01-47A3-88D7-59CB13BA3836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ea typeface="+mj-ea"/>
                <a:cs typeface="+mj-cs"/>
              </a:rPr>
              <a:t>Management of bleeding on NOACs</a:t>
            </a:r>
            <a:br>
              <a:rPr lang="en-GB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GB" dirty="0" smtClean="0">
                <a:solidFill>
                  <a:srgbClr val="FF0000"/>
                </a:solidFill>
                <a:ea typeface="+mj-ea"/>
                <a:cs typeface="+mj-cs"/>
              </a:rPr>
              <a:t>-specific measures</a:t>
            </a:r>
            <a:endParaRPr lang="en-GB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0723" name="Text Placeholder 5"/>
          <p:cNvSpPr>
            <a:spLocks noGrp="1"/>
          </p:cNvSpPr>
          <p:nvPr>
            <p:ph type="body" idx="1"/>
          </p:nvPr>
        </p:nvSpPr>
        <p:spPr>
          <a:xfrm>
            <a:off x="428625" y="1714500"/>
            <a:ext cx="4040188" cy="639763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Dabigatran</a:t>
            </a:r>
          </a:p>
        </p:txBody>
      </p:sp>
      <p:sp>
        <p:nvSpPr>
          <p:cNvPr id="30724" name="Content Placeholder 6"/>
          <p:cNvSpPr>
            <a:spLocks noGrp="1"/>
          </p:cNvSpPr>
          <p:nvPr>
            <p:ph sz="half" idx="2"/>
          </p:nvPr>
        </p:nvSpPr>
        <p:spPr>
          <a:xfrm>
            <a:off x="142875" y="2714625"/>
            <a:ext cx="4429125" cy="3951288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Oral activated charcoal (if last dose in last 2 hours)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Haemodialysis/haemofiltration and charcoal haemoperfusion</a:t>
            </a:r>
          </a:p>
          <a:p>
            <a:pPr eaLnBrk="1" hangingPunct="1"/>
            <a:r>
              <a:rPr lang="en-GB" smtClean="0">
                <a:ea typeface="ＭＳ Ｐゴシック" pitchFamily="34" charset="-128"/>
              </a:rPr>
              <a:t>APCC (FEIBA), PCC (Octaplex/Beriplex), or rVIIa if ongoing life-threatening</a:t>
            </a:r>
          </a:p>
          <a:p>
            <a:pPr eaLnBrk="1" hangingPunct="1">
              <a:buFont typeface="Arial" pitchFamily="34" charset="0"/>
              <a:buNone/>
            </a:pPr>
            <a:r>
              <a:rPr lang="en-GB" smtClean="0">
                <a:ea typeface="ＭＳ Ｐゴシック" pitchFamily="34" charset="-128"/>
              </a:rPr>
              <a:t>     </a:t>
            </a:r>
          </a:p>
          <a:p>
            <a:pPr eaLnBrk="1" hangingPunct="1">
              <a:buFont typeface="Arial" pitchFamily="34" charset="0"/>
              <a:buNone/>
            </a:pPr>
            <a:endParaRPr lang="en-GB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GB" smtClean="0">
              <a:ea typeface="ＭＳ Ｐゴシック" pitchFamily="34" charset="-128"/>
            </a:endParaRPr>
          </a:p>
        </p:txBody>
      </p:sp>
      <p:sp>
        <p:nvSpPr>
          <p:cNvPr id="3072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214938" y="1714500"/>
            <a:ext cx="3500437" cy="639763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Rivaroxaban</a:t>
            </a:r>
          </a:p>
        </p:txBody>
      </p:sp>
      <p:sp>
        <p:nvSpPr>
          <p:cNvPr id="30726" name="Content Placeholder 8"/>
          <p:cNvSpPr>
            <a:spLocks noGrp="1"/>
          </p:cNvSpPr>
          <p:nvPr>
            <p:ph sz="quarter" idx="4"/>
          </p:nvPr>
        </p:nvSpPr>
        <p:spPr>
          <a:xfrm>
            <a:off x="4857750" y="2714625"/>
            <a:ext cx="4041775" cy="3951288"/>
          </a:xfrm>
        </p:spPr>
        <p:txBody>
          <a:bodyPr/>
          <a:lstStyle/>
          <a:p>
            <a:pPr eaLnBrk="1" hangingPunct="1"/>
            <a:r>
              <a:rPr lang="en-GB" smtClean="0">
                <a:ea typeface="ＭＳ Ｐゴシック" pitchFamily="34" charset="-128"/>
              </a:rPr>
              <a:t>PCC (Octaplex/Beriplex), APCC (FEIBA) or rVIIa if ongoing life-threatening</a:t>
            </a:r>
          </a:p>
          <a:p>
            <a:pPr eaLnBrk="1" hangingPunct="1"/>
            <a:endParaRPr lang="en-GB" smtClean="0">
              <a:ea typeface="ＭＳ Ｐゴシック" pitchFamily="3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9F0D-7672-4A0C-BEC0-9A12C654754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ea typeface="ＭＳ Ｐゴシック" pitchFamily="34" charset="-128"/>
              </a:rPr>
              <a:t>Advantages of NOACs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452596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Standard dosing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 routine monitoring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 food interaction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Fewer drug interactions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Monitored dosage system possible </a:t>
            </a:r>
            <a:r>
              <a:rPr lang="en-US" sz="2400" dirty="0" smtClean="0">
                <a:ea typeface="ＭＳ Ｐゴシック" pitchFamily="34" charset="-128"/>
              </a:rPr>
              <a:t>(</a:t>
            </a:r>
            <a:r>
              <a:rPr lang="en-US" sz="2400" dirty="0" err="1" smtClean="0">
                <a:ea typeface="ＭＳ Ｐゴシック" pitchFamily="34" charset="-128"/>
              </a:rPr>
              <a:t>Rivaroxaban</a:t>
            </a:r>
            <a:r>
              <a:rPr lang="en-US" sz="2400" dirty="0" smtClean="0">
                <a:ea typeface="ＭＳ Ｐゴシック" pitchFamily="34" charset="-128"/>
              </a:rPr>
              <a:t>)</a:t>
            </a:r>
          </a:p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9891-C892-4EFF-A81E-3C2E40E1217F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NOAC </a:t>
            </a:r>
            <a:r>
              <a:rPr lang="en-AU" dirty="0"/>
              <a:t>a</a:t>
            </a:r>
            <a:r>
              <a:rPr lang="en-AU" dirty="0" smtClean="0"/>
              <a:t>dministration instructions: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1801604"/>
              </p:ext>
            </p:extLst>
          </p:nvPr>
        </p:nvGraphicFramePr>
        <p:xfrm>
          <a:off x="395536" y="1124744"/>
          <a:ext cx="7992888" cy="4536504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4172673"/>
                <a:gridCol w="2524071"/>
              </a:tblGrid>
              <a:tr h="1626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</a:rPr>
                        <a:t>Dabigatran (Pradaxa</a:t>
                      </a:r>
                      <a:r>
                        <a:rPr lang="en-AU" sz="1800" baseline="30000" dirty="0">
                          <a:effectLst/>
                          <a:latin typeface="Calibri"/>
                          <a:ea typeface="Times New Roman"/>
                        </a:rPr>
                        <a:t>®</a:t>
                      </a:r>
                      <a:r>
                        <a:rPr lang="en-AU" sz="1800" dirty="0">
                          <a:effectLst/>
                          <a:latin typeface="Calibri"/>
                          <a:ea typeface="Times New Roman"/>
                        </a:rPr>
                        <a:t>)</a:t>
                      </a:r>
                      <a:endParaRPr lang="en-A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Swallow whole with or without food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 not chew or open capsule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Keep in original packaging  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Do not transfer capsule to a dose administration aid 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254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</a:rPr>
                        <a:t>Apixaban (Eliquis</a:t>
                      </a:r>
                      <a:r>
                        <a:rPr lang="en-AU" sz="1800" baseline="30000" dirty="0">
                          <a:effectLst/>
                          <a:latin typeface="Calibri"/>
                          <a:ea typeface="Times New Roman"/>
                        </a:rPr>
                        <a:t>®</a:t>
                      </a:r>
                      <a:r>
                        <a:rPr lang="en-AU" sz="1800" dirty="0">
                          <a:effectLst/>
                          <a:latin typeface="Calibri"/>
                          <a:ea typeface="Times New Roman"/>
                        </a:rPr>
                        <a:t>)</a:t>
                      </a:r>
                      <a:endParaRPr lang="en-A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A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Swallow </a:t>
                      </a: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whole with or without food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 be used in dose administration aids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</a:rPr>
                        <a:t>Rivaroxaban (Xarelto</a:t>
                      </a:r>
                      <a:r>
                        <a:rPr lang="en-AU" sz="1800" baseline="30000" dirty="0">
                          <a:effectLst/>
                          <a:latin typeface="Calibri"/>
                          <a:ea typeface="Times New Roman"/>
                        </a:rPr>
                        <a:t>®</a:t>
                      </a:r>
                      <a:r>
                        <a:rPr lang="en-AU" sz="1800" dirty="0">
                          <a:effectLst/>
                          <a:latin typeface="Calibri"/>
                          <a:ea typeface="Times New Roman"/>
                        </a:rPr>
                        <a:t>)</a:t>
                      </a:r>
                      <a:endParaRPr lang="en-A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 mg tablet may be taken with or without food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 mg and 20 mg tablet should be taken </a:t>
                      </a:r>
                      <a:r>
                        <a:rPr lang="en-AU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 food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AU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Can be used in dose administration aids</a:t>
                      </a: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AU" sz="1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pPr/>
              <a:t>83</a:t>
            </a:fld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417" y="1216101"/>
            <a:ext cx="1584176" cy="13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8931" y="2924944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367" y="4509120"/>
            <a:ext cx="17557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262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949280"/>
            <a:ext cx="2304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Images  courtesy of MIMS Australia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6309320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September 2016 Version 2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F143-A31B-4B18-B6D5-FAB8598852A0}" type="datetime1">
              <a:rPr lang="en-US" smtClean="0"/>
              <a:pPr/>
              <a:t>10/19/2017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098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76909848-21E2-4D17-AD43-4B13DD122CD5}" type="slidenum">
              <a:rPr lang="en-US"/>
              <a:pPr>
                <a:defRPr/>
              </a:pPr>
              <a:t>84</a:t>
            </a:fld>
            <a:endParaRPr lang="en-US"/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 cstate="print"/>
          <a:srcRect l="4492" t="13274" r="4492" b="10365"/>
          <a:stretch>
            <a:fillRect/>
          </a:stretch>
        </p:blipFill>
        <p:spPr bwMode="auto">
          <a:xfrm>
            <a:off x="410766" y="830461"/>
            <a:ext cx="8322469" cy="53935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6" name="AutoShape 2"/>
          <p:cNvSpPr>
            <a:spLocks/>
          </p:cNvSpPr>
          <p:nvPr/>
        </p:nvSpPr>
        <p:spPr bwMode="auto">
          <a:xfrm>
            <a:off x="133945" y="3964781"/>
            <a:ext cx="232172" cy="232172"/>
          </a:xfrm>
          <a:prstGeom prst="rightArrow">
            <a:avLst>
              <a:gd name="adj1" fmla="val 32000"/>
              <a:gd name="adj2" fmla="val 16922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7" name="AutoShape 3"/>
          <p:cNvSpPr>
            <a:spLocks/>
          </p:cNvSpPr>
          <p:nvPr/>
        </p:nvSpPr>
        <p:spPr bwMode="auto">
          <a:xfrm>
            <a:off x="133945" y="3036094"/>
            <a:ext cx="232172" cy="232172"/>
          </a:xfrm>
          <a:prstGeom prst="rightArrow">
            <a:avLst>
              <a:gd name="adj1" fmla="val 32000"/>
              <a:gd name="adj2" fmla="val 16922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8" name="AutoShape 4"/>
          <p:cNvSpPr>
            <a:spLocks/>
          </p:cNvSpPr>
          <p:nvPr/>
        </p:nvSpPr>
        <p:spPr bwMode="auto">
          <a:xfrm>
            <a:off x="133945" y="4679156"/>
            <a:ext cx="232172" cy="232172"/>
          </a:xfrm>
          <a:prstGeom prst="rightArrow">
            <a:avLst>
              <a:gd name="adj1" fmla="val 32000"/>
              <a:gd name="adj2" fmla="val 169227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4ED5-C7EB-42C5-82D1-8C9FB9631E9A}" type="datetime1">
              <a:rPr lang="en-US" smtClean="0"/>
              <a:pPr/>
              <a:t>10/19/2017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err="1" smtClean="0">
                <a:solidFill>
                  <a:srgbClr val="FF0000"/>
                </a:solidFill>
              </a:rPr>
              <a:t>Dabigatran</a:t>
            </a:r>
            <a:r>
              <a:rPr lang="en-AU" sz="3600" dirty="0" smtClean="0">
                <a:solidFill>
                  <a:srgbClr val="FF0000"/>
                </a:solidFill>
              </a:rPr>
              <a:t> reversal with </a:t>
            </a:r>
            <a:r>
              <a:rPr lang="en-AU" sz="3600" dirty="0" err="1" smtClean="0">
                <a:solidFill>
                  <a:srgbClr val="FF0000"/>
                </a:solidFill>
              </a:rPr>
              <a:t>Idarucizumab</a:t>
            </a:r>
            <a:r>
              <a:rPr lang="en-AU" sz="3600" dirty="0" smtClean="0"/>
              <a:t>:</a:t>
            </a:r>
            <a:endParaRPr lang="en-AU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01419"/>
          </a:xfrm>
          <a:ln>
            <a:noFill/>
          </a:ln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AU" sz="3000" dirty="0" err="1" smtClean="0"/>
              <a:t>Idarucizumab</a:t>
            </a:r>
            <a:r>
              <a:rPr lang="en-AU" sz="3000" dirty="0" smtClean="0"/>
              <a:t> (</a:t>
            </a:r>
            <a:r>
              <a:rPr lang="en-AU" sz="3000" dirty="0" err="1" smtClean="0"/>
              <a:t>Praxbind</a:t>
            </a:r>
            <a:r>
              <a:rPr lang="en-AU" sz="3000" dirty="0"/>
              <a:t>®</a:t>
            </a:r>
            <a:r>
              <a:rPr lang="en-AU" sz="3000" dirty="0" smtClean="0"/>
              <a:t>) is used to reverse the anticoagulant effects </a:t>
            </a:r>
            <a:r>
              <a:rPr lang="en-AU" sz="3000" dirty="0"/>
              <a:t>of </a:t>
            </a:r>
            <a:r>
              <a:rPr lang="en-AU" sz="3000" dirty="0" err="1" smtClean="0"/>
              <a:t>dabigatran</a:t>
            </a:r>
            <a:endParaRPr lang="en-AU" sz="3000" dirty="0"/>
          </a:p>
          <a:p>
            <a:pPr>
              <a:spcAft>
                <a:spcPts val="1200"/>
              </a:spcAft>
            </a:pPr>
            <a:r>
              <a:rPr lang="en-AU" sz="3000" dirty="0" smtClean="0"/>
              <a:t>It is indicated when </a:t>
            </a:r>
            <a:r>
              <a:rPr lang="en-AU" sz="3000" dirty="0"/>
              <a:t>rapid reversal </a:t>
            </a:r>
            <a:r>
              <a:rPr lang="en-AU" sz="3000" dirty="0" smtClean="0"/>
              <a:t>of </a:t>
            </a:r>
            <a:r>
              <a:rPr lang="en-AU" sz="3000" dirty="0" err="1" smtClean="0"/>
              <a:t>dabigatran</a:t>
            </a:r>
            <a:r>
              <a:rPr lang="en-AU" sz="3000" dirty="0" smtClean="0"/>
              <a:t> </a:t>
            </a:r>
            <a:r>
              <a:rPr lang="en-AU" sz="3000" dirty="0"/>
              <a:t>is </a:t>
            </a:r>
            <a:r>
              <a:rPr lang="en-AU" sz="3000" dirty="0" smtClean="0"/>
              <a:t>required:</a:t>
            </a:r>
          </a:p>
          <a:p>
            <a:pPr lvl="1">
              <a:spcAft>
                <a:spcPts val="1200"/>
              </a:spcAft>
            </a:pPr>
            <a:r>
              <a:rPr lang="en-AU" sz="2500" dirty="0" smtClean="0"/>
              <a:t>for </a:t>
            </a:r>
            <a:r>
              <a:rPr lang="en-AU" sz="2500" dirty="0"/>
              <a:t>emergency surgery/urgent procedures</a:t>
            </a:r>
          </a:p>
          <a:p>
            <a:pPr lvl="1">
              <a:spcAft>
                <a:spcPts val="1200"/>
              </a:spcAft>
            </a:pPr>
            <a:r>
              <a:rPr lang="en-AU" sz="2500" dirty="0"/>
              <a:t>in life-threatening or uncontrolled </a:t>
            </a:r>
            <a:r>
              <a:rPr lang="en-AU" sz="2500" dirty="0" smtClean="0"/>
              <a:t>bleeding</a:t>
            </a:r>
          </a:p>
          <a:p>
            <a:r>
              <a:rPr lang="en-AU" sz="3000" dirty="0" err="1" smtClean="0"/>
              <a:t>Idarucizumab</a:t>
            </a:r>
            <a:r>
              <a:rPr lang="en-AU" sz="3000" dirty="0" smtClean="0"/>
              <a:t> </a:t>
            </a:r>
            <a:r>
              <a:rPr lang="en-AU" sz="3000" dirty="0"/>
              <a:t>may not be available in all </a:t>
            </a:r>
            <a:r>
              <a:rPr lang="en-AU" sz="3000" dirty="0" smtClean="0"/>
              <a:t>facilities</a:t>
            </a:r>
          </a:p>
          <a:p>
            <a:pPr marL="0" lvl="1" indent="0" algn="ctr">
              <a:buNone/>
            </a:pPr>
            <a:r>
              <a:rPr lang="en-AU" i="1" dirty="0">
                <a:solidFill>
                  <a:srgbClr val="FF0000"/>
                </a:solidFill>
              </a:rPr>
              <a:t>Reversal agents for </a:t>
            </a:r>
            <a:r>
              <a:rPr lang="en-AU" i="1" dirty="0" err="1">
                <a:solidFill>
                  <a:srgbClr val="FF0000"/>
                </a:solidFill>
              </a:rPr>
              <a:t>apixaban</a:t>
            </a:r>
            <a:r>
              <a:rPr lang="en-AU" i="1" dirty="0">
                <a:solidFill>
                  <a:srgbClr val="FF0000"/>
                </a:solidFill>
              </a:rPr>
              <a:t> and </a:t>
            </a:r>
            <a:r>
              <a:rPr lang="en-AU" i="1" dirty="0" err="1">
                <a:solidFill>
                  <a:srgbClr val="FF0000"/>
                </a:solidFill>
              </a:rPr>
              <a:t>rivaroxaban</a:t>
            </a:r>
            <a:r>
              <a:rPr lang="en-AU" i="1" dirty="0">
                <a:solidFill>
                  <a:srgbClr val="FF0000"/>
                </a:solidFill>
              </a:rPr>
              <a:t> are  currently </a:t>
            </a:r>
            <a:r>
              <a:rPr lang="en-AU" b="1" i="1" dirty="0">
                <a:solidFill>
                  <a:srgbClr val="FF0000"/>
                </a:solidFill>
              </a:rPr>
              <a:t>not</a:t>
            </a:r>
            <a:r>
              <a:rPr lang="en-AU" i="1" dirty="0">
                <a:solidFill>
                  <a:srgbClr val="FF0000"/>
                </a:solidFill>
              </a:rPr>
              <a:t> available.</a:t>
            </a:r>
          </a:p>
          <a:p>
            <a:endParaRPr lang="en-AU" dirty="0"/>
          </a:p>
          <a:p>
            <a:pPr marL="457200" lvl="1" indent="0">
              <a:buNone/>
            </a:pPr>
            <a:endParaRPr lang="en-AU" i="1" dirty="0">
              <a:solidFill>
                <a:srgbClr val="FF0000"/>
              </a:solidFill>
            </a:endParaRPr>
          </a:p>
          <a:p>
            <a:pPr lvl="1"/>
            <a:endParaRPr lang="en-AU" dirty="0" smtClean="0"/>
          </a:p>
          <a:p>
            <a:pPr lvl="1">
              <a:spcAft>
                <a:spcPts val="1200"/>
              </a:spcAft>
            </a:pPr>
            <a:endParaRPr lang="en-AU" sz="1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/>
              <a:t> </a:t>
            </a:r>
            <a:endParaRPr lang="en-AU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pPr/>
              <a:t>85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262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6309320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September 2016 Version 2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4956-5E76-4633-B86C-3AF09D0DFBB4}" type="datetime1">
              <a:rPr lang="en-US" smtClean="0"/>
              <a:pPr/>
              <a:t>10/19/2017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989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en-AU" dirty="0" smtClean="0"/>
              <a:t>NOAC adverse effects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endParaRPr lang="en-AU" sz="2200" dirty="0" smtClean="0"/>
          </a:p>
          <a:p>
            <a:pPr lvl="1">
              <a:spcAft>
                <a:spcPts val="1200"/>
              </a:spcAft>
            </a:pPr>
            <a:endParaRPr lang="en-AU" sz="18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/>
              <a:t> </a:t>
            </a:r>
            <a:endParaRPr lang="en-AU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80E15-78A4-492C-A1D5-E96D386E05C8}" type="slidenum">
              <a:rPr lang="en-AU" smtClean="0"/>
              <a:pPr/>
              <a:t>86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262063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6509061"/>
              </p:ext>
            </p:extLst>
          </p:nvPr>
        </p:nvGraphicFramePr>
        <p:xfrm>
          <a:off x="539552" y="1447050"/>
          <a:ext cx="8136904" cy="39360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442202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Dabigatran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Apixaban</a:t>
                      </a:r>
                      <a:endParaRPr lang="en-A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Rivaroxaban</a:t>
                      </a:r>
                      <a:endParaRPr lang="en-AU" dirty="0"/>
                    </a:p>
                  </a:txBody>
                  <a:tcPr anchor="ctr"/>
                </a:tc>
              </a:tr>
              <a:tr h="1655468">
                <a:tc>
                  <a:txBody>
                    <a:bodyPr/>
                    <a:lstStyle/>
                    <a:p>
                      <a:r>
                        <a:rPr lang="en-AU" dirty="0" smtClean="0"/>
                        <a:t>Common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bleeding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nausea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AU" dirty="0" smtClean="0">
                          <a:effectLst/>
                        </a:rPr>
                        <a:t>dyspepsia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gastritis</a:t>
                      </a:r>
                    </a:p>
                    <a:p>
                      <a:pPr marL="0" indent="0" algn="l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</a:t>
                      </a:r>
                      <a:r>
                        <a:rPr lang="en-A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pain</a:t>
                      </a:r>
                      <a:endParaRPr lang="en-A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bleeding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dyspepsia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 bleeding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bleeding</a:t>
                      </a:r>
                    </a:p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anaemia</a:t>
                      </a:r>
                    </a:p>
                    <a:p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peripheral oedema itch, skin blisters</a:t>
                      </a:r>
                    </a:p>
                    <a:p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muscle spasm</a:t>
                      </a:r>
                    </a:p>
                  </a:txBody>
                  <a:tcPr/>
                </a:tc>
              </a:tr>
              <a:tr h="10488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Infrequent</a:t>
                      </a:r>
                    </a:p>
                    <a:p>
                      <a:pPr marL="0" algn="l" defTabSz="914400" rtl="0" eaLnBrk="1" latinLnBrk="0" hangingPunct="1"/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liver enzymes </a:t>
                      </a:r>
                    </a:p>
                    <a:p>
                      <a:pPr marL="0" algn="l" defTabSz="914400" rtl="0" eaLnBrk="1" latinLnBrk="0" hangingPunct="1"/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thrombocytopenia </a:t>
                      </a:r>
                    </a:p>
                    <a:p>
                      <a:pPr marL="0" algn="l" defTabSz="914400" rtl="0" eaLnBrk="1" latinLnBrk="0" hangingPunct="1"/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liver enzymes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liver enzymes </a:t>
                      </a:r>
                    </a:p>
                  </a:txBody>
                  <a:tcPr/>
                </a:tc>
              </a:tr>
              <a:tr h="707654">
                <a:tc>
                  <a:txBody>
                    <a:bodyPr/>
                    <a:lstStyle/>
                    <a:p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Rare</a:t>
                      </a:r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allergic reactions</a:t>
                      </a:r>
                    </a:p>
                    <a:p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allergic reactions</a:t>
                      </a:r>
                    </a:p>
                    <a:p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allergic reactions</a:t>
                      </a:r>
                    </a:p>
                    <a:p>
                      <a:endParaRPr lang="en-A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2160" y="6309320"/>
            <a:ext cx="1656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</a:rPr>
              <a:t>September 2016 Version 2</a:t>
            </a:r>
            <a:endParaRPr lang="en-A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11DA-E956-4CBA-BE32-1E23D71BE0C6}" type="datetime1">
              <a:rPr lang="en-US" smtClean="0"/>
              <a:pPr/>
              <a:t>10/19/2017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165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TO USE THESE NEWER ORAL ANTICOAGULANTS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 — The direct thrombin inhibitors (</a:t>
            </a:r>
            <a:r>
              <a:rPr lang="en-US" dirty="0" err="1"/>
              <a:t>ie</a:t>
            </a:r>
            <a:r>
              <a:rPr lang="en-US" dirty="0"/>
              <a:t>, </a:t>
            </a:r>
            <a:r>
              <a:rPr lang="en-US" dirty="0" err="1">
                <a:hlinkClick r:id="rId2"/>
              </a:rPr>
              <a:t>dabigatran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) and the factor </a:t>
            </a:r>
            <a:r>
              <a:rPr lang="en-US" dirty="0" err="1"/>
              <a:t>Xa</a:t>
            </a:r>
            <a:r>
              <a:rPr lang="en-US" dirty="0"/>
              <a:t> inhibitors (</a:t>
            </a:r>
            <a:r>
              <a:rPr lang="en-US" dirty="0" err="1"/>
              <a:t>ie</a:t>
            </a:r>
            <a:r>
              <a:rPr lang="en-US" dirty="0"/>
              <a:t>, </a:t>
            </a:r>
            <a:r>
              <a:rPr lang="en-US" dirty="0" err="1">
                <a:hlinkClick r:id="rId3"/>
              </a:rPr>
              <a:t>rivaroxaban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, </a:t>
            </a:r>
            <a:r>
              <a:rPr lang="en-US" dirty="0" err="1">
                <a:hlinkClick r:id="rId4"/>
              </a:rPr>
              <a:t>apixaban</a:t>
            </a:r>
            <a:r>
              <a:rPr lang="en-US" dirty="0">
                <a:hlinkClick r:id="rId4"/>
              </a:rPr>
              <a:t> </a:t>
            </a:r>
            <a:r>
              <a:rPr lang="en-US" dirty="0"/>
              <a:t>) </a:t>
            </a:r>
            <a:r>
              <a:rPr lang="en-US" dirty="0">
                <a:solidFill>
                  <a:srgbClr val="FF0000"/>
                </a:solidFill>
              </a:rPr>
              <a:t>differ </a:t>
            </a:r>
            <a:r>
              <a:rPr lang="en-US" dirty="0"/>
              <a:t>significantly from the vitamin K antagonists in terms of </a:t>
            </a:r>
            <a:r>
              <a:rPr lang="en-US" dirty="0" smtClean="0"/>
              <a:t>their</a:t>
            </a:r>
            <a:endParaRPr lang="fa-I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 onset of action, 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half-life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drug-drug </a:t>
            </a:r>
            <a:r>
              <a:rPr lang="en-US" dirty="0">
                <a:solidFill>
                  <a:srgbClr val="FF0000"/>
                </a:solidFill>
              </a:rPr>
              <a:t>interactions, </a:t>
            </a:r>
            <a:endParaRPr lang="fa-IR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need </a:t>
            </a:r>
            <a:r>
              <a:rPr lang="en-US" dirty="0">
                <a:solidFill>
                  <a:srgbClr val="FF0000"/>
                </a:solidFill>
              </a:rPr>
              <a:t>for monitoring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endParaRPr lang="fa-IR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3B2CC-85E6-4AAC-9B25-B3CC9B83A280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TO USE THESE NEWER ORAL ANTICOAGULANTS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Patients already taking </a:t>
            </a:r>
            <a:r>
              <a:rPr lang="en-US" dirty="0" err="1" smtClean="0">
                <a:hlinkClick r:id="rId2"/>
              </a:rPr>
              <a:t>warfarin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for </a:t>
            </a:r>
            <a:r>
              <a:rPr lang="en-US" dirty="0" err="1" smtClean="0"/>
              <a:t>atrial</a:t>
            </a:r>
            <a:r>
              <a:rPr lang="en-US" dirty="0" smtClean="0"/>
              <a:t> fibrillation with excellent INR control may have little to gain by switching to </a:t>
            </a:r>
            <a:r>
              <a:rPr lang="en-US" dirty="0" err="1" smtClean="0">
                <a:hlinkClick r:id="rId3"/>
              </a:rPr>
              <a:t>dabigatran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hlinkClick r:id="rId4"/>
              </a:rPr>
              <a:t>rivaroxaban</a:t>
            </a:r>
            <a:r>
              <a:rPr lang="en-US" dirty="0" smtClean="0">
                <a:hlinkClick r:id="rId4"/>
              </a:rPr>
              <a:t> </a:t>
            </a:r>
            <a:r>
              <a:rPr lang="fa-IR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1A36-3968-4D95-A794-3C021660039A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TO USE THESE NEWER ORAL 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contrast, </a:t>
            </a:r>
            <a:r>
              <a:rPr lang="en-US" dirty="0" err="1" smtClean="0">
                <a:solidFill>
                  <a:srgbClr val="FF0000"/>
                </a:solidFill>
              </a:rPr>
              <a:t>warfarin</a:t>
            </a:r>
            <a:r>
              <a:rPr lang="en-US" dirty="0" smtClean="0">
                <a:solidFill>
                  <a:srgbClr val="FF0000"/>
                </a:solidFill>
              </a:rPr>
              <a:t> monitoring with </a:t>
            </a:r>
            <a:r>
              <a:rPr lang="en-US" dirty="0" smtClean="0"/>
              <a:t>frequent INR checks is less convenient than these newer agents,</a:t>
            </a:r>
            <a:r>
              <a:rPr lang="en-US" dirty="0" smtClean="0">
                <a:solidFill>
                  <a:srgbClr val="FF0000"/>
                </a:solidFill>
              </a:rPr>
              <a:t> which typically do not require monitoring.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D1D9E-5E40-4A3F-B09D-E99E63CA191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Furthermore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some of the heparin-binding proteins are acute phase reactants</a:t>
            </a:r>
            <a:r>
              <a:rPr lang="en-US" dirty="0"/>
              <a:t>, the concentrations of which are increased in </a:t>
            </a:r>
            <a:r>
              <a:rPr lang="en-US" dirty="0">
                <a:solidFill>
                  <a:srgbClr val="FF0000"/>
                </a:solidFill>
              </a:rPr>
              <a:t>sick patients.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6706-0AAC-4FC4-BBBA-EA4FF1940DD5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TO USE THESE NEWER ORAL 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>
                <a:solidFill>
                  <a:srgbClr val="FF0000"/>
                </a:solidFill>
                <a:hlinkClick r:id="rId2"/>
              </a:rPr>
              <a:t>Warfarin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is preferred over </a:t>
            </a:r>
            <a:r>
              <a:rPr lang="en-US" dirty="0" err="1" smtClean="0">
                <a:solidFill>
                  <a:srgbClr val="FF0000"/>
                </a:solidFill>
                <a:hlinkClick r:id="rId3"/>
              </a:rPr>
              <a:t>dabigatran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  <a:hlinkClick r:id="rId4"/>
              </a:rPr>
              <a:t>rivaroxaban</a:t>
            </a:r>
            <a:r>
              <a:rPr lang="en-US" dirty="0" smtClean="0">
                <a:solidFill>
                  <a:srgbClr val="FF0000"/>
                </a:solidFill>
                <a:hlinkClick r:id="rId4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those with reduced renal function (</a:t>
            </a: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creatinine</a:t>
            </a:r>
            <a:r>
              <a:rPr lang="en-US" dirty="0" smtClean="0">
                <a:solidFill>
                  <a:srgbClr val="FF0000"/>
                </a:solidFill>
              </a:rPr>
              <a:t> clearance ≤30 </a:t>
            </a:r>
            <a:r>
              <a:rPr lang="en-US" dirty="0" err="1" smtClean="0">
                <a:solidFill>
                  <a:srgbClr val="FF0000"/>
                </a:solidFill>
              </a:rPr>
              <a:t>mL</a:t>
            </a:r>
            <a:r>
              <a:rPr lang="en-US" dirty="0" smtClean="0">
                <a:solidFill>
                  <a:srgbClr val="FF0000"/>
                </a:solidFill>
              </a:rPr>
              <a:t>/min).</a:t>
            </a:r>
            <a:endParaRPr lang="fa-IR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Patients with gastrointestinal diseases, especially those with a history of bleeding, may not be ideal candidates for treatment with </a:t>
            </a:r>
            <a:r>
              <a:rPr lang="en-US" dirty="0" err="1" smtClean="0">
                <a:hlinkClick r:id="rId3"/>
              </a:rPr>
              <a:t>dabigatran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or </a:t>
            </a:r>
            <a:r>
              <a:rPr lang="en-US" dirty="0" err="1" smtClean="0">
                <a:hlinkClick r:id="rId4"/>
              </a:rPr>
              <a:t>rivaroxaban</a:t>
            </a:r>
            <a:r>
              <a:rPr lang="en-US" dirty="0" smtClean="0">
                <a:hlinkClick r:id="rId4"/>
              </a:rPr>
              <a:t> </a:t>
            </a:r>
            <a:r>
              <a:rPr lang="en-US" dirty="0" smtClean="0"/>
              <a:t>because of the lack of an antidote to these newer agents.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A9EF-0BF4-4925-BE9C-1B086C89FCB1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TO USE THESE NEWER ORAL 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For patients with </a:t>
            </a:r>
            <a:r>
              <a:rPr lang="en-US" dirty="0" smtClean="0">
                <a:solidFill>
                  <a:srgbClr val="FF0000"/>
                </a:solidFill>
              </a:rPr>
              <a:t>unexplained poor </a:t>
            </a:r>
            <a:r>
              <a:rPr lang="en-US" dirty="0" err="1" smtClean="0">
                <a:solidFill>
                  <a:srgbClr val="FF0000"/>
                </a:solidFill>
                <a:hlinkClick r:id="rId2"/>
              </a:rPr>
              <a:t>warfarin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control</a:t>
            </a:r>
            <a:r>
              <a:rPr lang="en-US" dirty="0" smtClean="0"/>
              <a:t>, with a significant portion of time in sub-therapeutic INR range, the</a:t>
            </a:r>
            <a:r>
              <a:rPr lang="en-US" i="1" dirty="0" smtClean="0">
                <a:solidFill>
                  <a:srgbClr val="FF0000"/>
                </a:solidFill>
              </a:rPr>
              <a:t> NOACs </a:t>
            </a:r>
            <a:r>
              <a:rPr lang="en-US" dirty="0" smtClean="0">
                <a:solidFill>
                  <a:srgbClr val="FF0000"/>
                </a:solidFill>
              </a:rPr>
              <a:t>should be considered </a:t>
            </a:r>
            <a:r>
              <a:rPr lang="fa-IR" dirty="0" smtClean="0"/>
              <a:t>.</a:t>
            </a:r>
          </a:p>
          <a:p>
            <a:pPr lvl="0"/>
            <a:r>
              <a:rPr lang="en-US" dirty="0" smtClean="0"/>
              <a:t> However as mentioned above, it is critical to determine that the </a:t>
            </a:r>
            <a:r>
              <a:rPr lang="en-US" dirty="0" smtClean="0">
                <a:solidFill>
                  <a:srgbClr val="FF0000"/>
                </a:solidFill>
              </a:rPr>
              <a:t>INR instability is not due to poor compliance.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91D4-E0D2-4C86-BEBD-53150310E48F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TO USE THESE NEWER ORAL ANTICOAGULANTS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Patients </a:t>
            </a:r>
            <a:r>
              <a:rPr lang="en-US" dirty="0"/>
              <a:t>with a </a:t>
            </a:r>
            <a:r>
              <a:rPr lang="en-US" dirty="0">
                <a:solidFill>
                  <a:srgbClr val="FF0000"/>
                </a:solidFill>
              </a:rPr>
              <a:t>poor level of INR control because of unavoidable drug-drug interactions </a:t>
            </a:r>
            <a:r>
              <a:rPr lang="en-US" dirty="0"/>
              <a:t>(such as frequent need for </a:t>
            </a:r>
            <a:r>
              <a:rPr lang="en-US" dirty="0">
                <a:solidFill>
                  <a:srgbClr val="FF0000"/>
                </a:solidFill>
              </a:rPr>
              <a:t>antibiotics</a:t>
            </a:r>
            <a:r>
              <a:rPr lang="en-US" dirty="0"/>
              <a:t> or a </a:t>
            </a:r>
            <a:r>
              <a:rPr lang="en-US" dirty="0">
                <a:solidFill>
                  <a:srgbClr val="FF0000"/>
                </a:solidFill>
              </a:rPr>
              <a:t>large number of concomitant and variable medications</a:t>
            </a:r>
            <a:r>
              <a:rPr lang="en-US" dirty="0"/>
              <a:t>) may do </a:t>
            </a:r>
            <a:r>
              <a:rPr lang="en-US" dirty="0">
                <a:solidFill>
                  <a:srgbClr val="FF0000"/>
                </a:solidFill>
              </a:rPr>
              <a:t>better</a:t>
            </a:r>
            <a:r>
              <a:rPr lang="en-US" dirty="0"/>
              <a:t> with the </a:t>
            </a:r>
            <a:r>
              <a:rPr lang="en-US" dirty="0" smtClean="0">
                <a:solidFill>
                  <a:srgbClr val="FF0000"/>
                </a:solidFill>
              </a:rPr>
              <a:t>NOACs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B10-E505-421D-A8CB-3199D99BF39E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EMERGENCY TREATMENT OF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— The use of any anticoagulant is associated with an increased risk of bleeding. </a:t>
            </a:r>
            <a:endParaRPr lang="fa-IR" dirty="0" smtClean="0"/>
          </a:p>
          <a:p>
            <a:r>
              <a:rPr lang="en-US" dirty="0" smtClean="0"/>
              <a:t>Unlike </a:t>
            </a:r>
            <a:r>
              <a:rPr lang="en-US" dirty="0" smtClean="0">
                <a:hlinkClick r:id="rId2"/>
              </a:rPr>
              <a:t>heparin </a:t>
            </a:r>
            <a:r>
              <a:rPr lang="en-US" dirty="0" smtClean="0"/>
              <a:t>and </a:t>
            </a:r>
            <a:r>
              <a:rPr lang="en-US" dirty="0" err="1" smtClean="0">
                <a:hlinkClick r:id="rId3"/>
              </a:rPr>
              <a:t>warfarin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, the actions of which can be reversed using </a:t>
            </a:r>
            <a:r>
              <a:rPr lang="en-US" dirty="0" err="1" smtClean="0"/>
              <a:t>protamine</a:t>
            </a:r>
            <a:r>
              <a:rPr lang="en-US" dirty="0" smtClean="0"/>
              <a:t> and vitamin K, respectively, </a:t>
            </a:r>
            <a:r>
              <a:rPr lang="en-US" dirty="0" smtClean="0">
                <a:solidFill>
                  <a:srgbClr val="FF0000"/>
                </a:solidFill>
              </a:rPr>
              <a:t>most of these newer anticoagulants do not have reversing agents or antidotes </a:t>
            </a:r>
            <a:r>
              <a:rPr lang="fa-IR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B50-7DD1-49E0-A2EE-4A1424893DB3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B9E8-1455-44B4-BD85-E2829D73BAF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94</a:t>
            </a:fld>
            <a:endParaRPr lang="en-US"/>
          </a:p>
        </p:txBody>
      </p:sp>
      <p:pic>
        <p:nvPicPr>
          <p:cNvPr id="3074" name="Picture 2" descr="C:\Users\aziz\Desktop\practical-application-of-anticoagulation-therapy-af-and-vte-april-12-28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80920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Warfarin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dirty="0" smtClean="0"/>
              <a:t>Blocks the </a:t>
            </a:r>
            <a:r>
              <a:rPr lang="en-US" dirty="0" err="1" smtClean="0"/>
              <a:t>carboxylation</a:t>
            </a:r>
            <a:r>
              <a:rPr lang="en-US" dirty="0" smtClean="0"/>
              <a:t> of several glutamate residues in </a:t>
            </a:r>
            <a:r>
              <a:rPr lang="en-US" b="1" dirty="0" err="1" smtClean="0"/>
              <a:t>prothrombin</a:t>
            </a:r>
            <a:r>
              <a:rPr lang="en-US" b="1" dirty="0" smtClean="0"/>
              <a:t> &amp; factors VII, IX and X as well as the endogenous anticoagulant proteins C and S</a:t>
            </a:r>
            <a:r>
              <a:rPr lang="en-US" dirty="0" smtClean="0"/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Heparin;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interacts with </a:t>
            </a:r>
            <a:r>
              <a:rPr lang="en-US" b="1" dirty="0" err="1" smtClean="0"/>
              <a:t>antithrombin</a:t>
            </a:r>
            <a:r>
              <a:rPr lang="en-US" dirty="0" smtClean="0"/>
              <a:t> (heparin cofactor) to change its conformation and enhance its ability to inhibit thrombosis by inactivating clotting factor proteases, especially thrombin (</a:t>
            </a:r>
            <a:r>
              <a:rPr lang="en-US" dirty="0" err="1" smtClean="0"/>
              <a:t>IIa</a:t>
            </a:r>
            <a:r>
              <a:rPr lang="en-US" dirty="0" smtClean="0"/>
              <a:t>), </a:t>
            </a:r>
            <a:r>
              <a:rPr lang="en-US" dirty="0" err="1" smtClean="0"/>
              <a:t>IXa</a:t>
            </a:r>
            <a:r>
              <a:rPr lang="en-US" dirty="0" smtClean="0"/>
              <a:t> and </a:t>
            </a:r>
            <a:r>
              <a:rPr lang="en-US" dirty="0" err="1" smtClean="0"/>
              <a:t>Xa</a:t>
            </a:r>
            <a:r>
              <a:rPr lang="en-US" dirty="0" smtClean="0"/>
              <a:t> by forming </a:t>
            </a:r>
            <a:r>
              <a:rPr lang="en-US" dirty="0" err="1" smtClean="0"/>
              <a:t>equimolar</a:t>
            </a:r>
            <a:r>
              <a:rPr lang="en-US" dirty="0" smtClean="0"/>
              <a:t> complexes with them.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2F68-C2CF-4890-9004-C4D1397A689B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Enoxaparin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inhibits clotting factors </a:t>
            </a:r>
            <a:r>
              <a:rPr lang="en-US" dirty="0" err="1" smtClean="0"/>
              <a:t>IIa</a:t>
            </a:r>
            <a:r>
              <a:rPr lang="en-US" dirty="0" smtClean="0"/>
              <a:t> (thrombin) and </a:t>
            </a:r>
            <a:r>
              <a:rPr lang="en-US" dirty="0" err="1" smtClean="0"/>
              <a:t>Xa</a:t>
            </a:r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Dabigatran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Both free and clot-bound thrombin, and thrombin-induced platelet aggregation are inhibited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Rivaroxaban</a:t>
            </a:r>
            <a:r>
              <a:rPr lang="en-US" b="1" dirty="0" smtClean="0"/>
              <a:t>;</a:t>
            </a:r>
            <a:r>
              <a:rPr lang="en-US" dirty="0" smtClean="0"/>
              <a:t> Direct </a:t>
            </a:r>
            <a:r>
              <a:rPr lang="en-US" dirty="0" err="1" smtClean="0"/>
              <a:t>Xa</a:t>
            </a:r>
            <a:r>
              <a:rPr lang="en-US" dirty="0" smtClean="0"/>
              <a:t> inhibitor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Apixaban</a:t>
            </a:r>
            <a:r>
              <a:rPr lang="en-US" b="1" dirty="0" smtClean="0"/>
              <a:t>;</a:t>
            </a:r>
            <a:r>
              <a:rPr lang="en-US" dirty="0" smtClean="0"/>
              <a:t> Direct </a:t>
            </a:r>
            <a:r>
              <a:rPr lang="en-US" dirty="0" err="1" smtClean="0"/>
              <a:t>Xa</a:t>
            </a:r>
            <a:r>
              <a:rPr lang="en-US" dirty="0" smtClean="0"/>
              <a:t> inhibitor</a:t>
            </a:r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EDE5-CBBC-4090-B1FD-B79A1DE2E899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Argatroban</a:t>
            </a:r>
            <a:r>
              <a:rPr lang="en-US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dirty="0" smtClean="0"/>
              <a:t>Direct Thrombin Inhibitor (</a:t>
            </a:r>
            <a:r>
              <a:rPr lang="en-US" dirty="0" err="1" smtClean="0"/>
              <a:t>Parenteral</a:t>
            </a:r>
            <a:r>
              <a:rPr lang="en-US" dirty="0" smtClean="0"/>
              <a:t>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Lepirudin</a:t>
            </a:r>
            <a:r>
              <a:rPr lang="en-US" b="1" dirty="0" smtClean="0"/>
              <a:t> (recombinant </a:t>
            </a:r>
            <a:r>
              <a:rPr lang="en-US" b="1" dirty="0" err="1" smtClean="0"/>
              <a:t>hirudin</a:t>
            </a:r>
            <a:r>
              <a:rPr lang="en-US" b="1" dirty="0" smtClean="0"/>
              <a:t>);</a:t>
            </a:r>
            <a:r>
              <a:rPr lang="en-US" dirty="0" smtClean="0"/>
              <a:t> Direct Thrombin Inhibitor (</a:t>
            </a:r>
            <a:r>
              <a:rPr lang="en-US" dirty="0" err="1" smtClean="0"/>
              <a:t>Parenteral</a:t>
            </a:r>
            <a:r>
              <a:rPr lang="en-US" dirty="0" smtClean="0"/>
              <a:t>)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Fondaparinux</a:t>
            </a:r>
            <a:r>
              <a:rPr lang="en-US" b="1" dirty="0" smtClean="0"/>
              <a:t>;</a:t>
            </a:r>
            <a:r>
              <a:rPr lang="en-US" dirty="0" smtClean="0"/>
              <a:t> Factor </a:t>
            </a:r>
            <a:r>
              <a:rPr lang="en-US" dirty="0" err="1" smtClean="0"/>
              <a:t>Xa</a:t>
            </a:r>
            <a:r>
              <a:rPr lang="en-US" dirty="0" smtClean="0"/>
              <a:t> inhibitor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70A7-B064-43B9-B15C-C5F131BA3B92}" type="datetime1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C2500-4A34-420E-9870-D250C86FA58C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2713734"/>
              </p:ext>
            </p:extLst>
          </p:nvPr>
        </p:nvGraphicFramePr>
        <p:xfrm>
          <a:off x="1447800" y="304800"/>
          <a:ext cx="6096000" cy="53949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60764"/>
                <a:gridCol w="2417618"/>
                <a:gridCol w="2417618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dirty="0" err="1" smtClean="0"/>
                        <a:t>Dabigatran</a:t>
                      </a:r>
                      <a:r>
                        <a:rPr lang="en-US" baseline="0" dirty="0" smtClean="0"/>
                        <a:t>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50000"/>
                        </a:lnSpc>
                      </a:pPr>
                      <a:r>
                        <a:rPr lang="en-US" dirty="0" smtClean="0"/>
                        <a:t>Warfarin Group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age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8.62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8.25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en-US" dirty="0" smtClean="0"/>
                        <a:t>Gender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Recurrent thrombosis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Bleeding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 Case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RFT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LFT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N/L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N/L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Stop</a:t>
                      </a:r>
                      <a:r>
                        <a:rPr lang="en-US" baseline="0" dirty="0" smtClean="0"/>
                        <a:t> taking medicine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dirty="0" smtClean="0"/>
                        <a:t>1 Case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8" name="Flowchart: Connector 47"/>
          <p:cNvSpPr/>
          <p:nvPr/>
        </p:nvSpPr>
        <p:spPr>
          <a:xfrm>
            <a:off x="6459682" y="1725541"/>
            <a:ext cx="332509" cy="332509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639791" y="2061514"/>
            <a:ext cx="0" cy="268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87391" y="2195557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59682" y="173939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2" name="Flowchart: Connector 51"/>
          <p:cNvSpPr/>
          <p:nvPr/>
        </p:nvSpPr>
        <p:spPr>
          <a:xfrm>
            <a:off x="4114800" y="1732103"/>
            <a:ext cx="332509" cy="332509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294909" y="2068076"/>
            <a:ext cx="0" cy="2680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42509" y="2202119"/>
            <a:ext cx="304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114800" y="174595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7" idx="3"/>
          </p:cNvCxnSpPr>
          <p:nvPr/>
        </p:nvCxnSpPr>
        <p:spPr>
          <a:xfrm flipH="1">
            <a:off x="3258483" y="2049587"/>
            <a:ext cx="201196" cy="180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/>
          <p:cNvSpPr/>
          <p:nvPr/>
        </p:nvSpPr>
        <p:spPr>
          <a:xfrm>
            <a:off x="3410984" y="1765773"/>
            <a:ext cx="332509" cy="332509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426395" y="174736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59" name="Straight Arrow Connector 58"/>
          <p:cNvCxnSpPr>
            <a:stCxn id="60" idx="3"/>
          </p:cNvCxnSpPr>
          <p:nvPr/>
        </p:nvCxnSpPr>
        <p:spPr>
          <a:xfrm flipH="1">
            <a:off x="5605970" y="2052331"/>
            <a:ext cx="201196" cy="1805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onnector 59"/>
          <p:cNvSpPr/>
          <p:nvPr/>
        </p:nvSpPr>
        <p:spPr>
          <a:xfrm>
            <a:off x="5758471" y="1768517"/>
            <a:ext cx="332509" cy="332509"/>
          </a:xfrm>
          <a:prstGeom prst="flowChart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773882" y="1750105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2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3351</Words>
  <Application>Microsoft Office PowerPoint</Application>
  <PresentationFormat>On-screen Show (4:3)</PresentationFormat>
  <Paragraphs>654</Paragraphs>
  <Slides>98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Office Theme</vt:lpstr>
      <vt:lpstr>Slide 1</vt:lpstr>
      <vt:lpstr>Slide 2</vt:lpstr>
      <vt:lpstr>NOACs</vt:lpstr>
      <vt:lpstr>Slide 4</vt:lpstr>
      <vt:lpstr>There are currently three NOACs registered ; </vt:lpstr>
      <vt:lpstr> Two Factor Xa inhibitors: </vt:lpstr>
      <vt:lpstr>INTRODUCTION   </vt:lpstr>
      <vt:lpstr>INTRODUCTION</vt:lpstr>
      <vt:lpstr>INTRODUCTION</vt:lpstr>
      <vt:lpstr>INTRODUCTION</vt:lpstr>
      <vt:lpstr>INTRODUCTION</vt:lpstr>
      <vt:lpstr>INTRODUCTION</vt:lpstr>
      <vt:lpstr>OVERVIEW OF HEMOSTASIS</vt:lpstr>
      <vt:lpstr>OVERVIEW OF HEMOSTASIS</vt:lpstr>
      <vt:lpstr>DIRECT THROMBIN INHIBITORS</vt:lpstr>
      <vt:lpstr>DIRECT THROMBIN INHIBITORS</vt:lpstr>
      <vt:lpstr>DIRECT THROMBIN INHIBITORS</vt:lpstr>
      <vt:lpstr>DIRECT THROMBIN INHIBITORS</vt:lpstr>
      <vt:lpstr>DIRECT THROMBIN INHIBITORS</vt:lpstr>
      <vt:lpstr>DIRECT THROMBIN INHIBITORS</vt:lpstr>
      <vt:lpstr>DIRECT THROMBIN INHIBITORS</vt:lpstr>
      <vt:lpstr>DIRECT THROMBIN INHIBITORS</vt:lpstr>
      <vt:lpstr>DIRECT THROMBIN INHIBITORS</vt:lpstr>
      <vt:lpstr>Argatroban  </vt:lpstr>
      <vt:lpstr>Thrombin molecule</vt:lpstr>
      <vt:lpstr>Argatroban  </vt:lpstr>
      <vt:lpstr>Lepirudin  </vt:lpstr>
      <vt:lpstr>Lepirudin  </vt:lpstr>
      <vt:lpstr>Lepirudin  </vt:lpstr>
      <vt:lpstr>lepirudin</vt:lpstr>
      <vt:lpstr>lepirudin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Dabigatran</vt:lpstr>
      <vt:lpstr>Idarucizumab</vt:lpstr>
      <vt:lpstr>Dabigatran</vt:lpstr>
      <vt:lpstr>Dabigatran</vt:lpstr>
      <vt:lpstr> Two Factor Xa inhibitors: </vt:lpstr>
      <vt:lpstr>FACTOR Xa INHIBITORS</vt:lpstr>
      <vt:lpstr>FACTOR Xa INHIBITORS</vt:lpstr>
      <vt:lpstr>FACTOR Xa INHIBITORS</vt:lpstr>
      <vt:lpstr>Rivaroxaban</vt:lpstr>
      <vt:lpstr>Rivaroxaban</vt:lpstr>
      <vt:lpstr>Rivaroxaban</vt:lpstr>
      <vt:lpstr>Rivaroxaban</vt:lpstr>
      <vt:lpstr>Rivaroxaban</vt:lpstr>
      <vt:lpstr>Rivaroxaban</vt:lpstr>
      <vt:lpstr>Rivaroxaban</vt:lpstr>
      <vt:lpstr>Rivaroxaban</vt:lpstr>
      <vt:lpstr>Rivaroxaban</vt:lpstr>
      <vt:lpstr>Rivaroxaban</vt:lpstr>
      <vt:lpstr>Rivaroxaban</vt:lpstr>
      <vt:lpstr>Apixaban</vt:lpstr>
      <vt:lpstr>Apixaban</vt:lpstr>
      <vt:lpstr>Edoxaban</vt:lpstr>
      <vt:lpstr>Slide 72</vt:lpstr>
      <vt:lpstr>Advantages &amp; Disadvantages of NOACs  &amp; Comparison to Warfarin</vt:lpstr>
      <vt:lpstr>Slide 74</vt:lpstr>
      <vt:lpstr>Slide 75</vt:lpstr>
      <vt:lpstr>Slide 76</vt:lpstr>
      <vt:lpstr>Renal impairment </vt:lpstr>
      <vt:lpstr>Hepatic impairment</vt:lpstr>
      <vt:lpstr>Slide 79</vt:lpstr>
      <vt:lpstr>Effects on coagulation tests</vt:lpstr>
      <vt:lpstr>Management of bleeding on NOACs -specific measures</vt:lpstr>
      <vt:lpstr>Advantages of NOACs</vt:lpstr>
      <vt:lpstr>NOAC administration instructions:</vt:lpstr>
      <vt:lpstr>Slide 84</vt:lpstr>
      <vt:lpstr>Dabigatran reversal with Idarucizumab:</vt:lpstr>
      <vt:lpstr>NOAC adverse effects</vt:lpstr>
      <vt:lpstr>WHEN TO USE THESE NEWER ORAL ANTICOAGULANTS</vt:lpstr>
      <vt:lpstr>WHEN TO USE THESE NEWER ORAL ANTICOAGULANTS</vt:lpstr>
      <vt:lpstr>WHEN TO USE THESE NEWER ORAL ANTICOAGULANTS</vt:lpstr>
      <vt:lpstr>WHEN TO USE THESE NEWER ORAL ANTICOAGULANTS</vt:lpstr>
      <vt:lpstr>WHEN TO USE THESE NEWER ORAL ANTICOAGULANTS</vt:lpstr>
      <vt:lpstr>WHEN TO USE THESE NEWER ORAL ANTICOAGULANTS</vt:lpstr>
      <vt:lpstr>EMERGENCY TREATMENT OF BLEEDING</vt:lpstr>
      <vt:lpstr>Slide 94</vt:lpstr>
      <vt:lpstr>Slide 95</vt:lpstr>
      <vt:lpstr>Slide 96</vt:lpstr>
      <vt:lpstr>Slide 97</vt:lpstr>
      <vt:lpstr>Slide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Anticoagulants other than heparin and warfarin</dc:title>
  <dc:creator>aziz</dc:creator>
  <cp:lastModifiedBy>aziz</cp:lastModifiedBy>
  <cp:revision>140</cp:revision>
  <dcterms:created xsi:type="dcterms:W3CDTF">2017-10-14T17:10:26Z</dcterms:created>
  <dcterms:modified xsi:type="dcterms:W3CDTF">2017-10-19T05:48:36Z</dcterms:modified>
</cp:coreProperties>
</file>