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4"/>
  </p:notesMasterIdLst>
  <p:sldIdLst>
    <p:sldId id="256" r:id="rId2"/>
    <p:sldId id="297" r:id="rId3"/>
    <p:sldId id="257" r:id="rId4"/>
    <p:sldId id="258" r:id="rId5"/>
    <p:sldId id="259" r:id="rId6"/>
    <p:sldId id="261" r:id="rId7"/>
    <p:sldId id="262" r:id="rId8"/>
    <p:sldId id="264" r:id="rId9"/>
    <p:sldId id="265" r:id="rId10"/>
    <p:sldId id="268" r:id="rId11"/>
    <p:sldId id="266" r:id="rId12"/>
    <p:sldId id="269" r:id="rId13"/>
    <p:sldId id="270" r:id="rId14"/>
    <p:sldId id="271" r:id="rId15"/>
    <p:sldId id="272" r:id="rId16"/>
    <p:sldId id="273" r:id="rId17"/>
    <p:sldId id="274" r:id="rId18"/>
    <p:sldId id="298" r:id="rId19"/>
    <p:sldId id="275" r:id="rId20"/>
    <p:sldId id="276" r:id="rId21"/>
    <p:sldId id="277" r:id="rId22"/>
    <p:sldId id="299" r:id="rId23"/>
    <p:sldId id="278" r:id="rId24"/>
    <p:sldId id="279" r:id="rId25"/>
    <p:sldId id="280" r:id="rId26"/>
    <p:sldId id="281" r:id="rId27"/>
    <p:sldId id="30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varScale="1">
        <p:scale>
          <a:sx n="90" d="100"/>
          <a:sy n="90" d="100"/>
        </p:scale>
        <p:origin x="896"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1E27C-8547-1544-BBA4-688DBB00280D}" type="datetimeFigureOut">
              <a:rPr lang="en-US" smtClean="0"/>
              <a:t>1/16/19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6E2FD-C0BF-954A-BF02-CFC288AB612D}" type="slidenum">
              <a:rPr lang="en-US" smtClean="0"/>
              <a:t>‹#›</a:t>
            </a:fld>
            <a:endParaRPr lang="en-US"/>
          </a:p>
        </p:txBody>
      </p:sp>
    </p:spTree>
    <p:extLst>
      <p:ext uri="{BB962C8B-B14F-4D97-AF65-F5344CB8AC3E}">
        <p14:creationId xmlns:p14="http://schemas.microsoft.com/office/powerpoint/2010/main" val="34139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1/16/19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1/16/19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1/16/19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In the name of god</a:t>
            </a:r>
            <a:br>
              <a:rPr lang="en-US" dirty="0" smtClean="0"/>
            </a:br>
            <a:r>
              <a:rPr lang="en-US" dirty="0" smtClean="0"/>
              <a:t>brief review on </a:t>
            </a:r>
            <a:r>
              <a:rPr lang="en-US" dirty="0" err="1" smtClean="0"/>
              <a:t>nhl</a:t>
            </a:r>
            <a:endParaRPr lang="en-US" dirty="0"/>
          </a:p>
        </p:txBody>
      </p:sp>
      <p:sp>
        <p:nvSpPr>
          <p:cNvPr id="3" name="Subtitle 2"/>
          <p:cNvSpPr>
            <a:spLocks noGrp="1"/>
          </p:cNvSpPr>
          <p:nvPr>
            <p:ph type="subTitle" idx="1"/>
          </p:nvPr>
        </p:nvSpPr>
        <p:spPr/>
        <p:txBody>
          <a:bodyPr>
            <a:normAutofit fontScale="92500" lnSpcReduction="20000"/>
          </a:bodyPr>
          <a:lstStyle/>
          <a:p>
            <a:pPr algn="ctr"/>
            <a:r>
              <a:rPr lang="en-US" dirty="0" smtClean="0"/>
              <a:t>Presenting by </a:t>
            </a:r>
            <a:r>
              <a:rPr lang="en-US" dirty="0" err="1" smtClean="0"/>
              <a:t>F.Malek</a:t>
            </a:r>
            <a:r>
              <a:rPr lang="en-US" dirty="0" smtClean="0"/>
              <a:t> M.D</a:t>
            </a:r>
          </a:p>
          <a:p>
            <a:pPr algn="ctr"/>
            <a:r>
              <a:rPr lang="en-US" dirty="0" smtClean="0"/>
              <a:t>Assistant Professor Ped Hematologist &amp; Oncologist </a:t>
            </a:r>
          </a:p>
          <a:p>
            <a:pPr algn="ctr"/>
            <a:r>
              <a:rPr lang="en-US" dirty="0" err="1" smtClean="0"/>
              <a:t>Mofid</a:t>
            </a:r>
            <a:r>
              <a:rPr lang="en-US" dirty="0" smtClean="0"/>
              <a:t> Children’s Hospital</a:t>
            </a:r>
          </a:p>
          <a:p>
            <a:pPr algn="ctr"/>
            <a:endParaRPr lang="en-US" dirty="0"/>
          </a:p>
        </p:txBody>
      </p:sp>
    </p:spTree>
    <p:extLst>
      <p:ext uri="{BB962C8B-B14F-4D97-AF65-F5344CB8AC3E}">
        <p14:creationId xmlns:p14="http://schemas.microsoft.com/office/powerpoint/2010/main" val="821370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sz="2700" dirty="0">
                <a:solidFill>
                  <a:srgbClr val="FF0000"/>
                </a:solidFill>
              </a:rPr>
              <a:t>The current criteria for these group designations are as follows:. </a:t>
            </a:r>
            <a:r>
              <a:rPr lang="en-US" dirty="0"/>
              <a:t/>
            </a:r>
            <a:br>
              <a:rPr lang="en-US" dirty="0"/>
            </a:br>
            <a:endParaRPr lang="en-US" dirty="0"/>
          </a:p>
        </p:txBody>
      </p:sp>
      <p:sp>
        <p:nvSpPr>
          <p:cNvPr id="3" name="Content Placeholder 2"/>
          <p:cNvSpPr>
            <a:spLocks noGrp="1"/>
          </p:cNvSpPr>
          <p:nvPr>
            <p:ph idx="1"/>
          </p:nvPr>
        </p:nvSpPr>
        <p:spPr/>
        <p:txBody>
          <a:bodyPr/>
          <a:lstStyle/>
          <a:p>
            <a:r>
              <a:rPr lang="en-US" sz="2400" dirty="0"/>
              <a:t>Group A comprises those with completely resected limited- stage disease, </a:t>
            </a:r>
            <a:endParaRPr lang="en-US" sz="2400" dirty="0" smtClean="0"/>
          </a:p>
          <a:p>
            <a:r>
              <a:rPr lang="en-US" sz="2400" dirty="0" smtClean="0"/>
              <a:t>Group </a:t>
            </a:r>
            <a:r>
              <a:rPr lang="en-US" sz="2400" dirty="0"/>
              <a:t>C includes those with CNS involvement </a:t>
            </a:r>
            <a:r>
              <a:rPr lang="en-US" sz="2400" dirty="0" smtClean="0"/>
              <a:t>and or more than 25</a:t>
            </a:r>
            <a:r>
              <a:rPr lang="en-US" sz="2400" dirty="0"/>
              <a:t>% lymphoma blasts in the bone marrow, </a:t>
            </a:r>
            <a:endParaRPr lang="en-US" sz="2400" dirty="0" smtClean="0"/>
          </a:p>
          <a:p>
            <a:r>
              <a:rPr lang="en-US" sz="2400" dirty="0" smtClean="0"/>
              <a:t>and </a:t>
            </a:r>
            <a:r>
              <a:rPr lang="en-US" sz="2400" dirty="0"/>
              <a:t>Group B includes those not meeting the criteria for either Group A or C</a:t>
            </a:r>
            <a:r>
              <a:rPr lang="en-US" sz="2400" dirty="0" smtClean="0"/>
              <a:t>.</a:t>
            </a:r>
          </a:p>
          <a:p>
            <a:r>
              <a:rPr lang="en-US" sz="2400" dirty="0" smtClean="0"/>
              <a:t> </a:t>
            </a:r>
            <a:r>
              <a:rPr lang="en-US" sz="2400" dirty="0"/>
              <a:t>Outcomes with this regimen were excellent </a:t>
            </a:r>
            <a:endParaRPr lang="en-US" sz="2400" dirty="0" smtClean="0"/>
          </a:p>
          <a:p>
            <a:endParaRPr lang="en-US" dirty="0" smtClean="0"/>
          </a:p>
          <a:p>
            <a:endParaRPr lang="en-US" dirty="0"/>
          </a:p>
        </p:txBody>
      </p:sp>
    </p:spTree>
    <p:extLst>
      <p:ext uri="{BB962C8B-B14F-4D97-AF65-F5344CB8AC3E}">
        <p14:creationId xmlns:p14="http://schemas.microsoft.com/office/powerpoint/2010/main" val="238391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The BFM designed a study featuring </a:t>
            </a:r>
            <a:r>
              <a:rPr lang="en-US" sz="2400" dirty="0">
                <a:solidFill>
                  <a:srgbClr val="FF0000"/>
                </a:solidFill>
              </a:rPr>
              <a:t>a rituximab window and BFM backbone designed for children with BL and DLBCL; the outcome results for this trial are pending </a:t>
            </a:r>
            <a:endParaRPr lang="en-US" sz="2400" dirty="0" smtClean="0">
              <a:solidFill>
                <a:srgbClr val="FF0000"/>
              </a:solidFill>
            </a:endParaRPr>
          </a:p>
          <a:p>
            <a:endParaRPr lang="en-US" sz="2400" dirty="0"/>
          </a:p>
          <a:p>
            <a:r>
              <a:rPr lang="en-US" sz="2400" dirty="0"/>
              <a:t>A current international COG/SFOP (French Society of Pediatric Oncology) trial for children with BL and DLBCL </a:t>
            </a:r>
            <a:r>
              <a:rPr lang="en-US" sz="2400" dirty="0" smtClean="0"/>
              <a:t>demon-</a:t>
            </a:r>
            <a:r>
              <a:rPr lang="en-US" sz="2400" dirty="0" err="1" smtClean="0"/>
              <a:t>strated</a:t>
            </a:r>
            <a:r>
              <a:rPr lang="en-US" sz="2400" dirty="0" smtClean="0"/>
              <a:t> </a:t>
            </a:r>
            <a:r>
              <a:rPr lang="en-US" sz="2400" dirty="0"/>
              <a:t>a survival advantage for those </a:t>
            </a:r>
            <a:r>
              <a:rPr lang="en-US" sz="2400" u="sng" dirty="0">
                <a:solidFill>
                  <a:srgbClr val="FF0000"/>
                </a:solidFill>
              </a:rPr>
              <a:t>higher-risk (stage III with LDH . 2X ULN, stage IV and </a:t>
            </a:r>
            <a:r>
              <a:rPr lang="en-US" sz="2400" u="sng" dirty="0" err="1">
                <a:solidFill>
                  <a:srgbClr val="FF0000"/>
                </a:solidFill>
              </a:rPr>
              <a:t>Burkitt</a:t>
            </a:r>
            <a:r>
              <a:rPr lang="en-US" sz="2400" u="sng" dirty="0">
                <a:solidFill>
                  <a:srgbClr val="FF0000"/>
                </a:solidFill>
              </a:rPr>
              <a:t> leukemia) patients </a:t>
            </a:r>
            <a:r>
              <a:rPr lang="en-US" sz="2400" u="sng" dirty="0">
                <a:solidFill>
                  <a:srgbClr val="FF0000"/>
                </a:solidFill>
              </a:rPr>
              <a:t>(all ,18 years of age) who were randomly selected to receive rituximab </a:t>
            </a:r>
            <a:endParaRPr lang="en-US" sz="2400" u="sng" dirty="0">
              <a:solidFill>
                <a:srgbClr val="FF0000"/>
              </a:solidFill>
            </a:endParaRPr>
          </a:p>
          <a:p>
            <a:endParaRPr lang="en-US" sz="2400" dirty="0"/>
          </a:p>
          <a:p>
            <a:endParaRPr lang="en-US" dirty="0"/>
          </a:p>
        </p:txBody>
      </p:sp>
    </p:spTree>
    <p:extLst>
      <p:ext uri="{BB962C8B-B14F-4D97-AF65-F5344CB8AC3E}">
        <p14:creationId xmlns:p14="http://schemas.microsoft.com/office/powerpoint/2010/main" val="1386410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Anaplastic large-cell lymphoma </a:t>
            </a:r>
            <a:br>
              <a:rPr lang="en-US" dirty="0"/>
            </a:br>
            <a:endParaRPr lang="en-US" dirty="0"/>
          </a:p>
        </p:txBody>
      </p:sp>
      <p:sp>
        <p:nvSpPr>
          <p:cNvPr id="3" name="Content Placeholder 2"/>
          <p:cNvSpPr>
            <a:spLocks noGrp="1"/>
          </p:cNvSpPr>
          <p:nvPr>
            <p:ph idx="1"/>
          </p:nvPr>
        </p:nvSpPr>
        <p:spPr/>
        <p:txBody>
          <a:bodyPr/>
          <a:lstStyle/>
          <a:p>
            <a:r>
              <a:rPr lang="en-US" sz="2400" dirty="0"/>
              <a:t>The ALCLs are primarily of T-cell </a:t>
            </a:r>
            <a:r>
              <a:rPr lang="en-US" sz="2400" dirty="0" err="1"/>
              <a:t>immunophenotype</a:t>
            </a:r>
            <a:r>
              <a:rPr lang="en-US" sz="2400" dirty="0"/>
              <a:t>, although null-type and B-lineage cases have rarely been reported. </a:t>
            </a:r>
          </a:p>
          <a:p>
            <a:endParaRPr lang="en-US" dirty="0" smtClean="0"/>
          </a:p>
          <a:p>
            <a:r>
              <a:rPr lang="en-US" sz="2400" dirty="0"/>
              <a:t>The frequency of genetic abnormalities varies with age in ALCL. </a:t>
            </a:r>
            <a:endParaRPr lang="en-US" sz="2400" dirty="0" smtClean="0"/>
          </a:p>
          <a:p>
            <a:r>
              <a:rPr lang="en-US" sz="2400" dirty="0" smtClean="0"/>
              <a:t>Most </a:t>
            </a:r>
            <a:r>
              <a:rPr lang="en-US" sz="2400" dirty="0"/>
              <a:t>pediatric cases of ALCL are ALK-positive. </a:t>
            </a:r>
            <a:endParaRPr lang="en-US" sz="2400" dirty="0" smtClean="0"/>
          </a:p>
          <a:p>
            <a:endParaRPr lang="en-US" sz="2400" dirty="0"/>
          </a:p>
          <a:p>
            <a:r>
              <a:rPr lang="en-US" sz="2400" dirty="0"/>
              <a:t>The prognosis for children with </a:t>
            </a:r>
            <a:r>
              <a:rPr lang="en-US" sz="2400" dirty="0">
                <a:solidFill>
                  <a:srgbClr val="FF0000"/>
                </a:solidFill>
              </a:rPr>
              <a:t>ALCL is superior </a:t>
            </a:r>
            <a:r>
              <a:rPr lang="en-US" sz="2400" dirty="0"/>
              <a:t>to that observed in adults, which may be driven by the differences in biology described here before. </a:t>
            </a:r>
          </a:p>
          <a:p>
            <a:endParaRPr lang="en-US" dirty="0"/>
          </a:p>
        </p:txBody>
      </p:sp>
    </p:spTree>
    <p:extLst>
      <p:ext uri="{BB962C8B-B14F-4D97-AF65-F5344CB8AC3E}">
        <p14:creationId xmlns:p14="http://schemas.microsoft.com/office/powerpoint/2010/main" val="356605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Anaplastic large-cell lymphoma</a:t>
            </a:r>
          </a:p>
        </p:txBody>
      </p:sp>
      <p:sp>
        <p:nvSpPr>
          <p:cNvPr id="3" name="Content Placeholder 2"/>
          <p:cNvSpPr>
            <a:spLocks noGrp="1"/>
          </p:cNvSpPr>
          <p:nvPr>
            <p:ph idx="1"/>
          </p:nvPr>
        </p:nvSpPr>
        <p:spPr/>
        <p:txBody>
          <a:bodyPr/>
          <a:lstStyle/>
          <a:p>
            <a:r>
              <a:rPr lang="en-US" sz="2400" dirty="0"/>
              <a:t>Varied approaches have been used in the management of pediatric ALCL and range from CHOP-based approaches to those designed for the treatment of BL, with fairly comparable treatment results. </a:t>
            </a:r>
            <a:endParaRPr lang="en-US" sz="2400" dirty="0" smtClean="0"/>
          </a:p>
          <a:p>
            <a:endParaRPr lang="en-US" sz="2400" dirty="0" smtClean="0"/>
          </a:p>
          <a:p>
            <a:r>
              <a:rPr lang="en-US" sz="2400" dirty="0" smtClean="0"/>
              <a:t>Factors </a:t>
            </a:r>
            <a:r>
              <a:rPr lang="en-US" sz="2400" dirty="0"/>
              <a:t>associated with adverse risk include ALK antibody status, minimal disseminated disease (MDD), and minimal residual disease (MRD), and may be used to risk stratify-therapy. </a:t>
            </a:r>
          </a:p>
          <a:p>
            <a:endParaRPr lang="en-US" sz="2400" dirty="0"/>
          </a:p>
          <a:p>
            <a:endParaRPr lang="en-US" dirty="0"/>
          </a:p>
        </p:txBody>
      </p:sp>
    </p:spTree>
    <p:extLst>
      <p:ext uri="{BB962C8B-B14F-4D97-AF65-F5344CB8AC3E}">
        <p14:creationId xmlns:p14="http://schemas.microsoft.com/office/powerpoint/2010/main" val="324944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dirty="0"/>
              <a:t>Anaplastic large-cell lymphoma</a:t>
            </a:r>
          </a:p>
        </p:txBody>
      </p:sp>
      <p:sp>
        <p:nvSpPr>
          <p:cNvPr id="3" name="Content Placeholder 2"/>
          <p:cNvSpPr>
            <a:spLocks noGrp="1"/>
          </p:cNvSpPr>
          <p:nvPr>
            <p:ph idx="1"/>
          </p:nvPr>
        </p:nvSpPr>
        <p:spPr/>
        <p:txBody>
          <a:bodyPr/>
          <a:lstStyle/>
          <a:p>
            <a:r>
              <a:rPr lang="en-US" sz="2400" dirty="0"/>
              <a:t>Targeted therapeutic approaches have been shown to be active in adults and children with relapsed ALCL </a:t>
            </a:r>
            <a:endParaRPr lang="fa-IR" sz="2400" dirty="0" smtClean="0"/>
          </a:p>
          <a:p>
            <a:r>
              <a:rPr lang="en-US" sz="2400" dirty="0"/>
              <a:t>The antibody drug </a:t>
            </a:r>
            <a:r>
              <a:rPr lang="en-US" sz="2400" dirty="0" smtClean="0"/>
              <a:t>conjugate</a:t>
            </a:r>
            <a:r>
              <a:rPr lang="en-US" sz="2400" dirty="0"/>
              <a:t>, </a:t>
            </a:r>
            <a:r>
              <a:rPr lang="en-US" sz="2400" dirty="0" err="1"/>
              <a:t>brentuximab</a:t>
            </a:r>
            <a:r>
              <a:rPr lang="en-US" sz="2400" dirty="0"/>
              <a:t> </a:t>
            </a:r>
            <a:r>
              <a:rPr lang="en-US" sz="2400" dirty="0" err="1"/>
              <a:t>vedotin</a:t>
            </a:r>
            <a:r>
              <a:rPr lang="en-US" sz="2400" dirty="0"/>
              <a:t>, which targets CD30, has demonstrated safety and activity in phase 1 and 2 trials. </a:t>
            </a:r>
          </a:p>
          <a:p>
            <a:r>
              <a:rPr lang="en-US" sz="2400" dirty="0" err="1"/>
              <a:t>Crizotinib</a:t>
            </a:r>
            <a:r>
              <a:rPr lang="en-US" sz="2400" dirty="0"/>
              <a:t>, a small- molecule inhibitor of ALK, has also been shown to be active and well tolerated in both children and adults</a:t>
            </a:r>
            <a:r>
              <a:rPr lang="en-US" sz="2400" dirty="0" smtClean="0"/>
              <a:t>.</a:t>
            </a:r>
            <a:endParaRPr lang="fa-IR" sz="2400" dirty="0" smtClean="0"/>
          </a:p>
          <a:p>
            <a:r>
              <a:rPr lang="en-US" sz="2400" dirty="0" smtClean="0"/>
              <a:t> </a:t>
            </a:r>
            <a:r>
              <a:rPr lang="en-US" sz="2400" u="sng" dirty="0" smtClean="0">
                <a:solidFill>
                  <a:srgbClr val="FF0000"/>
                </a:solidFill>
              </a:rPr>
              <a:t>In </a:t>
            </a:r>
            <a:r>
              <a:rPr lang="en-US" sz="2400" u="sng" dirty="0">
                <a:solidFill>
                  <a:srgbClr val="FF0000"/>
                </a:solidFill>
              </a:rPr>
              <a:t>this regard, both </a:t>
            </a:r>
            <a:r>
              <a:rPr lang="en-US" sz="2400" u="sng" dirty="0" err="1" smtClean="0">
                <a:solidFill>
                  <a:srgbClr val="FF0000"/>
                </a:solidFill>
              </a:rPr>
              <a:t>brentuximab</a:t>
            </a:r>
            <a:r>
              <a:rPr lang="en-US" sz="2400" u="sng" dirty="0" smtClean="0">
                <a:solidFill>
                  <a:srgbClr val="FF0000"/>
                </a:solidFill>
              </a:rPr>
              <a:t> </a:t>
            </a:r>
            <a:r>
              <a:rPr lang="en-US" sz="2400" u="sng" dirty="0" err="1">
                <a:solidFill>
                  <a:srgbClr val="FF0000"/>
                </a:solidFill>
              </a:rPr>
              <a:t>vedotin</a:t>
            </a:r>
            <a:r>
              <a:rPr lang="en-US" sz="2400" u="sng" dirty="0">
                <a:solidFill>
                  <a:srgbClr val="FF0000"/>
                </a:solidFill>
              </a:rPr>
              <a:t> and </a:t>
            </a:r>
            <a:r>
              <a:rPr lang="en-US" sz="2400" u="sng" dirty="0" err="1">
                <a:solidFill>
                  <a:srgbClr val="FF0000"/>
                </a:solidFill>
              </a:rPr>
              <a:t>crizotinib</a:t>
            </a:r>
            <a:r>
              <a:rPr lang="en-US" sz="2400" u="sng" dirty="0">
                <a:solidFill>
                  <a:srgbClr val="FF0000"/>
                </a:solidFill>
              </a:rPr>
              <a:t> have both been incorporated into the current frontline COG trial for children with newly diagnosed ALCL </a:t>
            </a:r>
          </a:p>
          <a:p>
            <a:endParaRPr lang="en-US" sz="2400" dirty="0"/>
          </a:p>
          <a:p>
            <a: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1086463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dirty="0"/>
              <a:t>Lymphoblastic lymphoma </a:t>
            </a:r>
            <a:br>
              <a:rPr lang="en-US" dirty="0"/>
            </a:br>
            <a:endParaRPr lang="en-US" dirty="0"/>
          </a:p>
        </p:txBody>
      </p:sp>
      <p:sp>
        <p:nvSpPr>
          <p:cNvPr id="3" name="Content Placeholder 2"/>
          <p:cNvSpPr>
            <a:spLocks noGrp="1"/>
          </p:cNvSpPr>
          <p:nvPr>
            <p:ph idx="1"/>
          </p:nvPr>
        </p:nvSpPr>
        <p:spPr/>
        <p:txBody>
          <a:bodyPr>
            <a:normAutofit/>
          </a:bodyPr>
          <a:lstStyle/>
          <a:p>
            <a:pPr algn="l"/>
            <a:r>
              <a:rPr lang="en-US" sz="2600" dirty="0"/>
              <a:t>Lymphoblastic lymphomas (LLs) comprise both precursor-T and precursor-B phenotypes</a:t>
            </a:r>
            <a:r>
              <a:rPr lang="en-US" sz="2600" dirty="0" smtClean="0"/>
              <a:t>. </a:t>
            </a:r>
            <a:r>
              <a:rPr lang="en-US" sz="2600" dirty="0"/>
              <a:t>Among the pediatric age group, the majority have a precursor-T </a:t>
            </a:r>
            <a:r>
              <a:rPr lang="en-US" sz="2600" dirty="0" err="1"/>
              <a:t>immunophenotype</a:t>
            </a:r>
            <a:r>
              <a:rPr lang="en-US" sz="2600" dirty="0"/>
              <a:t> </a:t>
            </a:r>
          </a:p>
          <a:p>
            <a:r>
              <a:rPr lang="en-US" sz="2600" dirty="0"/>
              <a:t>Current strategies for the treatment of LL have largely been derived from successful approaches to the treatment of T-ALL</a:t>
            </a:r>
            <a:r>
              <a:rPr lang="en-US" sz="2600" dirty="0" smtClean="0"/>
              <a:t>.</a:t>
            </a:r>
            <a:endParaRPr lang="fa-IR" sz="2600" dirty="0" smtClean="0"/>
          </a:p>
          <a:p>
            <a:endParaRPr lang="en-US" sz="2600" dirty="0"/>
          </a:p>
          <a:p>
            <a:r>
              <a:rPr lang="en-US" sz="2600" dirty="0"/>
              <a:t>Two randomized trials in the United States demonstrated that HDMTX can be safely eliminated for most children with LL, as long as sufficient intrathecal chemotherapy is administered. </a:t>
            </a:r>
          </a:p>
          <a:p>
            <a:pPr marL="182880" indent="-182880" algn="l" defTabSz="914400"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569955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dirty="0"/>
              <a:t>Lymphoblastic lymphoma</a:t>
            </a:r>
          </a:p>
        </p:txBody>
      </p:sp>
      <p:sp>
        <p:nvSpPr>
          <p:cNvPr id="3" name="Content Placeholder 2"/>
          <p:cNvSpPr>
            <a:spLocks noGrp="1"/>
          </p:cNvSpPr>
          <p:nvPr>
            <p:ph idx="1"/>
          </p:nvPr>
        </p:nvSpPr>
        <p:spPr/>
        <p:txBody>
          <a:bodyPr/>
          <a:lstStyle/>
          <a:p>
            <a:r>
              <a:rPr lang="en-US" sz="2400" dirty="0"/>
              <a:t>Several trials have demonstrated that </a:t>
            </a:r>
            <a:r>
              <a:rPr lang="en-US" sz="2400" dirty="0">
                <a:solidFill>
                  <a:srgbClr val="FF0000"/>
                </a:solidFill>
              </a:rPr>
              <a:t>prophylactic cranial irradiation can be safely eliminated without compromising outcome</a:t>
            </a:r>
            <a:r>
              <a:rPr lang="en-US" sz="2400" dirty="0"/>
              <a:t>. </a:t>
            </a:r>
            <a:endParaRPr lang="en-US" sz="2400" dirty="0"/>
          </a:p>
          <a:p>
            <a:pPr algn="l"/>
            <a:r>
              <a:rPr lang="en-US" sz="2400" dirty="0" smtClean="0"/>
              <a:t>The </a:t>
            </a:r>
            <a:r>
              <a:rPr lang="en-US" sz="2400" dirty="0"/>
              <a:t>measurement of minimal disseminated disease </a:t>
            </a:r>
            <a:r>
              <a:rPr lang="en-US" sz="2400" dirty="0">
                <a:solidFill>
                  <a:srgbClr val="FF0000"/>
                </a:solidFill>
              </a:rPr>
              <a:t>(MDD) in the bone marrow at diagnosis</a:t>
            </a:r>
            <a:r>
              <a:rPr lang="en-US" sz="2400" dirty="0"/>
              <a:t> has been shown to have prognostic significance. </a:t>
            </a:r>
          </a:p>
          <a:p>
            <a:r>
              <a:rPr lang="en-US" sz="2400" dirty="0"/>
              <a:t>Current trials are including this risk factor in trial design with some form of intensification for those with increased MDD </a:t>
            </a:r>
          </a:p>
          <a:p>
            <a:pPr marL="182880" indent="-182880" algn="l" defTabSz="914400"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561943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follicular lymphomas</a:t>
            </a:r>
            <a:endParaRPr lang="en-US" dirty="0"/>
          </a:p>
        </p:txBody>
      </p:sp>
      <p:sp>
        <p:nvSpPr>
          <p:cNvPr id="3" name="Content Placeholder 2"/>
          <p:cNvSpPr>
            <a:spLocks noGrp="1"/>
          </p:cNvSpPr>
          <p:nvPr>
            <p:ph idx="1"/>
          </p:nvPr>
        </p:nvSpPr>
        <p:spPr/>
        <p:txBody>
          <a:bodyPr>
            <a:normAutofit lnSpcReduction="10000"/>
          </a:bodyPr>
          <a:lstStyle/>
          <a:p>
            <a:pPr algn="l"/>
            <a:r>
              <a:rPr lang="en-US" sz="2400" dirty="0"/>
              <a:t>The follicular lymphomas (FLs) are mature low-grade B-cell neoplasms </a:t>
            </a:r>
            <a:endParaRPr lang="fa-IR" sz="2400" dirty="0" smtClean="0"/>
          </a:p>
          <a:p>
            <a:pPr algn="l"/>
            <a:endParaRPr lang="en-US" sz="2400" dirty="0"/>
          </a:p>
          <a:p>
            <a:pPr algn="l"/>
            <a:r>
              <a:rPr lang="en-US" sz="2400" dirty="0"/>
              <a:t>Historically, most children with FL have received some type of conservative management approach, which generally </a:t>
            </a:r>
            <a:r>
              <a:rPr lang="en-US" sz="2400" dirty="0" smtClean="0"/>
              <a:t>includes </a:t>
            </a:r>
            <a:r>
              <a:rPr lang="en-US" sz="2400" dirty="0"/>
              <a:t>surgical resection and chemotherapy, although some have been treated successfully with surgery alone </a:t>
            </a:r>
          </a:p>
          <a:p>
            <a:r>
              <a:rPr lang="en-US" sz="2400" dirty="0"/>
              <a:t>In this regard, most </a:t>
            </a:r>
            <a:r>
              <a:rPr lang="en-US" sz="2400" u="sng" dirty="0">
                <a:solidFill>
                  <a:srgbClr val="FF0000"/>
                </a:solidFill>
              </a:rPr>
              <a:t>children with completely resected “pediatric” FL (BCL-2– and lacking the t(14;18)) are currently treated with close observation without chemotherapy or radiotherapy. Additional data for this “watchful waiting” approach are needed. </a:t>
            </a:r>
          </a:p>
          <a:p>
            <a:pPr marL="182880" indent="-182880" algn="l" defTabSz="914400"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2099548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9975" y="771526"/>
            <a:ext cx="10058400" cy="5378846"/>
          </a:xfrm>
          <a:prstGeom prst="rect">
            <a:avLst/>
          </a:prstGeom>
        </p:spPr>
      </p:pic>
    </p:spTree>
    <p:extLst>
      <p:ext uri="{BB962C8B-B14F-4D97-AF65-F5344CB8AC3E}">
        <p14:creationId xmlns:p14="http://schemas.microsoft.com/office/powerpoint/2010/main" val="758505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1"/>
            <a:r>
              <a:rPr lang="en-US" sz="4400" dirty="0"/>
              <a:t>Risk factors and treatment of childhood and adolescent </a:t>
            </a:r>
            <a:r>
              <a:rPr lang="en-US" sz="4400" dirty="0" err="1"/>
              <a:t>Burkitt</a:t>
            </a:r>
            <a:r>
              <a:rPr lang="en-US" sz="4400" dirty="0"/>
              <a:t> lymphoma/</a:t>
            </a:r>
            <a:r>
              <a:rPr lang="en-US" sz="4400" dirty="0" err="1"/>
              <a:t>leukaemia</a:t>
            </a:r>
            <a:r>
              <a:rPr lang="en-US" sz="4400" dirty="0"/>
              <a:t> </a:t>
            </a:r>
            <a:r>
              <a:rPr lang="en-US" dirty="0"/>
              <a:t/>
            </a:r>
            <a:br>
              <a:rPr lang="en-US" dirty="0"/>
            </a:br>
            <a:endParaRPr lang="en-US" dirty="0"/>
          </a:p>
        </p:txBody>
      </p:sp>
      <p:sp>
        <p:nvSpPr>
          <p:cNvPr id="3" name="Content Placeholder 2"/>
          <p:cNvSpPr>
            <a:spLocks noGrp="1"/>
          </p:cNvSpPr>
          <p:nvPr>
            <p:ph idx="1"/>
          </p:nvPr>
        </p:nvSpPr>
        <p:spPr/>
        <p:txBody>
          <a:bodyPr/>
          <a:lstStyle/>
          <a:p>
            <a:pPr algn="l"/>
            <a:r>
              <a:rPr lang="en-US" sz="2400" dirty="0" err="1"/>
              <a:t>Burkitt</a:t>
            </a:r>
            <a:r>
              <a:rPr lang="en-US" sz="2400" dirty="0"/>
              <a:t> lymphoma/</a:t>
            </a:r>
            <a:r>
              <a:rPr lang="en-US" sz="2400" dirty="0" err="1"/>
              <a:t>leukaemia</a:t>
            </a:r>
            <a:r>
              <a:rPr lang="en-US" sz="2400" dirty="0"/>
              <a:t> is the most common (40%) form of non-Hodgkin lymphoma that occurs in children and adolescents. </a:t>
            </a:r>
            <a:endParaRPr lang="fa-IR" sz="2400" dirty="0" smtClean="0"/>
          </a:p>
          <a:p>
            <a:r>
              <a:rPr lang="en-US" sz="2400" dirty="0"/>
              <a:t>Currently, the </a:t>
            </a:r>
            <a:r>
              <a:rPr lang="en-US" sz="2400" dirty="0" smtClean="0"/>
              <a:t>prognosis </a:t>
            </a:r>
            <a:r>
              <a:rPr lang="en-US" sz="2400" dirty="0"/>
              <a:t>for the </a:t>
            </a:r>
            <a:r>
              <a:rPr lang="en-US" sz="2400" dirty="0" smtClean="0"/>
              <a:t>advanced </a:t>
            </a:r>
            <a:r>
              <a:rPr lang="en-US" sz="2400" dirty="0"/>
              <a:t>stage has a 5-year EFS of 85– 90% with &lt;6 months of chemotherapy only. </a:t>
            </a:r>
            <a:endParaRPr lang="fa-IR" sz="2400" dirty="0" smtClean="0"/>
          </a:p>
          <a:p>
            <a:endParaRPr lang="fa-IR" sz="2400" dirty="0" smtClean="0"/>
          </a:p>
          <a:p>
            <a:r>
              <a:rPr lang="en-US" sz="2400" u="sng" dirty="0" smtClean="0">
                <a:solidFill>
                  <a:srgbClr val="FF0000"/>
                </a:solidFill>
              </a:rPr>
              <a:t>Radiation </a:t>
            </a:r>
            <a:r>
              <a:rPr lang="en-US" sz="2400" u="sng" dirty="0">
                <a:solidFill>
                  <a:srgbClr val="FF0000"/>
                </a:solidFill>
              </a:rPr>
              <a:t>therapy has been eliminated for children and adolescents with </a:t>
            </a:r>
            <a:r>
              <a:rPr lang="en-US" sz="2400" u="sng" dirty="0" err="1">
                <a:solidFill>
                  <a:srgbClr val="FF0000"/>
                </a:solidFill>
              </a:rPr>
              <a:t>Burkitt</a:t>
            </a:r>
            <a:r>
              <a:rPr lang="en-US" sz="2400" u="sng" dirty="0">
                <a:solidFill>
                  <a:srgbClr val="FF0000"/>
                </a:solidFill>
              </a:rPr>
              <a:t> lymphoma/</a:t>
            </a:r>
            <a:r>
              <a:rPr lang="en-US" sz="2400" u="sng" dirty="0" err="1">
                <a:solidFill>
                  <a:srgbClr val="FF0000"/>
                </a:solidFill>
              </a:rPr>
              <a:t>leukaemia</a:t>
            </a:r>
            <a:r>
              <a:rPr lang="en-US" sz="2400" u="sng" dirty="0">
                <a:solidFill>
                  <a:srgbClr val="FF0000"/>
                </a:solidFill>
              </a:rPr>
              <a:t> except in emergencies, such as superior vena cava syndrome and acute </a:t>
            </a:r>
            <a:r>
              <a:rPr lang="en-US" sz="2400" u="sng" dirty="0" smtClean="0">
                <a:solidFill>
                  <a:srgbClr val="FF0000"/>
                </a:solidFill>
              </a:rPr>
              <a:t>neurological </a:t>
            </a:r>
            <a:r>
              <a:rPr lang="en-US" sz="2400" u="sng" dirty="0">
                <a:solidFill>
                  <a:srgbClr val="FF0000"/>
                </a:solidFill>
              </a:rPr>
              <a:t>impairment or in patients with relapse/progression. </a:t>
            </a:r>
          </a:p>
          <a:p>
            <a:pPr algn="l"/>
            <a:endParaRPr lang="en-US" dirty="0"/>
          </a:p>
          <a:p>
            <a: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1265148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9975" y="1100138"/>
            <a:ext cx="10058400" cy="4972050"/>
          </a:xfrm>
          <a:prstGeom prst="rect">
            <a:avLst/>
          </a:prstGeom>
        </p:spPr>
      </p:pic>
    </p:spTree>
    <p:extLst>
      <p:ext uri="{BB962C8B-B14F-4D97-AF65-F5344CB8AC3E}">
        <p14:creationId xmlns:p14="http://schemas.microsoft.com/office/powerpoint/2010/main" val="863025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a:r>
              <a:rPr lang="en-US" sz="2400" dirty="0"/>
              <a:t>Current risk factors in the prognosis of childhood and adolescent </a:t>
            </a:r>
            <a:r>
              <a:rPr lang="en-US" sz="2400" dirty="0" err="1"/>
              <a:t>Burkitt</a:t>
            </a:r>
            <a:r>
              <a:rPr lang="en-US" sz="2400" dirty="0"/>
              <a:t> lymphoma/</a:t>
            </a:r>
            <a:r>
              <a:rPr lang="en-US" sz="2400" dirty="0" err="1"/>
              <a:t>leukaemia</a:t>
            </a:r>
            <a:r>
              <a:rPr lang="en-US" sz="2400" dirty="0"/>
              <a:t> include</a:t>
            </a:r>
            <a:r>
              <a:rPr lang="en-US" sz="2400" dirty="0" smtClean="0"/>
              <a:t>:</a:t>
            </a:r>
            <a:endParaRPr lang="fa-IR" sz="2400" dirty="0" smtClean="0"/>
          </a:p>
          <a:p>
            <a:pPr algn="l"/>
            <a:r>
              <a:rPr lang="en-US" sz="2400" dirty="0" smtClean="0"/>
              <a:t> </a:t>
            </a:r>
            <a:r>
              <a:rPr lang="en-US" sz="2400" dirty="0"/>
              <a:t>lactate dehydrogenase level </a:t>
            </a:r>
            <a:endParaRPr lang="fa-IR" sz="2400" dirty="0" smtClean="0"/>
          </a:p>
          <a:p>
            <a:pPr algn="l"/>
            <a:r>
              <a:rPr lang="en-US" sz="2400" dirty="0" smtClean="0"/>
              <a:t>bone </a:t>
            </a:r>
            <a:r>
              <a:rPr lang="en-US" sz="2400" dirty="0"/>
              <a:t>marrow </a:t>
            </a:r>
            <a:endParaRPr lang="fa-IR" sz="2400" dirty="0"/>
          </a:p>
          <a:p>
            <a:pPr algn="l"/>
            <a:r>
              <a:rPr lang="en-US" sz="2400" dirty="0" smtClean="0"/>
              <a:t>central </a:t>
            </a:r>
            <a:r>
              <a:rPr lang="en-US" sz="2400" dirty="0"/>
              <a:t>nervous system </a:t>
            </a:r>
            <a:r>
              <a:rPr lang="en-US" sz="2400" dirty="0" smtClean="0"/>
              <a:t>involvement</a:t>
            </a:r>
            <a:r>
              <a:rPr lang="en-US" sz="2400" dirty="0"/>
              <a:t>, </a:t>
            </a:r>
            <a:endParaRPr lang="fa-IR" sz="2400" dirty="0" smtClean="0"/>
          </a:p>
          <a:p>
            <a:pPr algn="l"/>
            <a:r>
              <a:rPr lang="en-US" sz="2400" dirty="0" smtClean="0"/>
              <a:t>poor </a:t>
            </a:r>
            <a:r>
              <a:rPr lang="en-US" sz="2400" dirty="0"/>
              <a:t>response to cyclophosphamide, vincristine and prednisone reduction therapy </a:t>
            </a:r>
            <a:endParaRPr lang="fa-IR" sz="2400" dirty="0" smtClean="0"/>
          </a:p>
          <a:p>
            <a:pPr algn="l"/>
            <a:r>
              <a:rPr lang="en-US" sz="2400" dirty="0" smtClean="0"/>
              <a:t>poor </a:t>
            </a:r>
            <a:r>
              <a:rPr lang="en-US" sz="2400" dirty="0"/>
              <a:t>risk cytogenetics </a:t>
            </a:r>
          </a:p>
          <a:p>
            <a: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122650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dirty="0"/>
              <a:t>Immunotherapy </a:t>
            </a:r>
            <a:br>
              <a:rPr lang="en-US" dirty="0"/>
            </a:br>
            <a:endParaRPr lang="en-US" dirty="0"/>
          </a:p>
        </p:txBody>
      </p:sp>
      <p:sp>
        <p:nvSpPr>
          <p:cNvPr id="3" name="Content Placeholder 2"/>
          <p:cNvSpPr>
            <a:spLocks noGrp="1"/>
          </p:cNvSpPr>
          <p:nvPr>
            <p:ph idx="1"/>
          </p:nvPr>
        </p:nvSpPr>
        <p:spPr/>
        <p:txBody>
          <a:bodyPr/>
          <a:lstStyle/>
          <a:p>
            <a:pPr algn="l"/>
            <a:r>
              <a:rPr lang="en-US" sz="2400" dirty="0"/>
              <a:t>Rituximab was safe and well-tolerated when combined with FAB B4 therapy in children with stage III/IV BL resulting in a 95% 3 year EFS (Cairo et al, 2010b). </a:t>
            </a:r>
            <a:endParaRPr lang="fa-IR" sz="2400" dirty="0" smtClean="0"/>
          </a:p>
          <a:p>
            <a:pPr algn="l"/>
            <a:r>
              <a:rPr lang="en-US" sz="2400" dirty="0" smtClean="0"/>
              <a:t>Also</a:t>
            </a:r>
            <a:r>
              <a:rPr lang="en-US" sz="2400" dirty="0"/>
              <a:t>, the addition of rituximab to FAB Group C therapy for children and adolescents with CNS disease was associated with a 93% 3-year EFS and OS </a:t>
            </a:r>
            <a:endParaRPr lang="fa-IR" sz="2400" dirty="0" smtClean="0"/>
          </a:p>
          <a:p>
            <a:r>
              <a:rPr lang="en-US" sz="2400" dirty="0"/>
              <a:t>These studies demonstrated the safety of this agent in children and adolescents with CD20-positive NHL. </a:t>
            </a:r>
          </a:p>
          <a:p>
            <a:pPr algn="l"/>
            <a:endParaRPr lang="en-US" sz="2400" dirty="0"/>
          </a:p>
          <a:p>
            <a: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pPr>
            <a:endParaRPr lang="en-US" dirty="0"/>
          </a:p>
        </p:txBody>
      </p:sp>
    </p:spTree>
    <p:extLst>
      <p:ext uri="{BB962C8B-B14F-4D97-AF65-F5344CB8AC3E}">
        <p14:creationId xmlns:p14="http://schemas.microsoft.com/office/powerpoint/2010/main" val="501919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71539" y="871538"/>
            <a:ext cx="9915524" cy="5300662"/>
          </a:xfrm>
          <a:prstGeom prst="rect">
            <a:avLst/>
          </a:prstGeom>
        </p:spPr>
      </p:pic>
    </p:spTree>
    <p:extLst>
      <p:ext uri="{BB962C8B-B14F-4D97-AF65-F5344CB8AC3E}">
        <p14:creationId xmlns:p14="http://schemas.microsoft.com/office/powerpoint/2010/main" val="739783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Safety and efficacy of intrathecal rituximab in children with B cell lymphoid CD201 malignancies: An international retrospective study </a:t>
            </a:r>
            <a:r>
              <a:rPr lang="en-US" dirty="0"/>
              <a:t/>
            </a:r>
            <a:br>
              <a:rPr lang="en-US" dirty="0"/>
            </a:br>
            <a:endParaRPr lang="en-US" dirty="0"/>
          </a:p>
        </p:txBody>
      </p:sp>
      <p:sp>
        <p:nvSpPr>
          <p:cNvPr id="3" name="Content Placeholder 2"/>
          <p:cNvSpPr>
            <a:spLocks noGrp="1"/>
          </p:cNvSpPr>
          <p:nvPr>
            <p:ph idx="1"/>
          </p:nvPr>
        </p:nvSpPr>
        <p:spPr/>
        <p:txBody>
          <a:bodyPr/>
          <a:lstStyle/>
          <a:p>
            <a:r>
              <a:rPr lang="en-US" sz="2400" dirty="0"/>
              <a:t>Primary or recurrent B cell lymphoid malignancies involving the central nervous system (CNS) remain a therapeutic challenge, irrespective of the subtype. </a:t>
            </a:r>
          </a:p>
          <a:p>
            <a:r>
              <a:rPr lang="en-US" sz="2400" dirty="0"/>
              <a:t>Intensive conventional chemotherapy, intravenous rituximab and hematopoietic stem cell transplantation (HSCT) are limited in efficacy in the treatment of CNS disease, partly because of the drug/antibody penetration of the blood brain barrier </a:t>
            </a:r>
          </a:p>
          <a:p>
            <a:r>
              <a:rPr lang="en-US" sz="2400" dirty="0"/>
              <a:t>In contrast, regional delivery of drugs directly into the CSF is pharmacologically advantageous, with small doses producing high CSF concentrations with minimal systemic exposure </a:t>
            </a:r>
          </a:p>
          <a:p>
            <a:endParaRPr lang="en-US" dirty="0"/>
          </a:p>
        </p:txBody>
      </p:sp>
    </p:spTree>
    <p:extLst>
      <p:ext uri="{BB962C8B-B14F-4D97-AF65-F5344CB8AC3E}">
        <p14:creationId xmlns:p14="http://schemas.microsoft.com/office/powerpoint/2010/main" val="2005925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sz="2400" dirty="0"/>
              <a:t>Rituximab is a chimeric murine/human monoclonal anti CD20 antibody, with a human IgG1-antibody and a variable region isolated from a murine anti-CD20 monoclonal antibody </a:t>
            </a:r>
          </a:p>
          <a:p>
            <a:r>
              <a:rPr lang="en-US" sz="2400" dirty="0" smtClean="0"/>
              <a:t>The </a:t>
            </a:r>
            <a:r>
              <a:rPr lang="en-US" sz="2400" dirty="0"/>
              <a:t>mechanism of action of rituximab </a:t>
            </a:r>
            <a:r>
              <a:rPr lang="en-US" sz="2400" dirty="0">
                <a:solidFill>
                  <a:srgbClr val="FF0000"/>
                </a:solidFill>
              </a:rPr>
              <a:t>comprises complement-mediated lyses of B cells and involves antibody-dependent cellular cytotoxicity </a:t>
            </a:r>
            <a:endParaRPr lang="en-US" sz="2400" dirty="0" smtClean="0">
              <a:solidFill>
                <a:srgbClr val="FF0000"/>
              </a:solidFill>
            </a:endParaRPr>
          </a:p>
          <a:p>
            <a:endParaRPr lang="en-US" sz="2400" dirty="0"/>
          </a:p>
          <a:p>
            <a:r>
              <a:rPr lang="en-US" sz="2400" dirty="0"/>
              <a:t>Results in patients with B cell lymphoid malignancies with </a:t>
            </a:r>
            <a:r>
              <a:rPr lang="en-US" sz="2400" dirty="0" smtClean="0"/>
              <a:t>leptomeningeal </a:t>
            </a:r>
            <a:r>
              <a:rPr lang="en-US" sz="2400" dirty="0"/>
              <a:t>infiltration suggest that IT or intraventricular rituximab may have a therapeutic </a:t>
            </a:r>
            <a:r>
              <a:rPr lang="en-US" sz="2400" dirty="0" smtClean="0"/>
              <a:t>possibly </a:t>
            </a:r>
            <a:r>
              <a:rPr lang="en-US" sz="2400" dirty="0" smtClean="0"/>
              <a:t>could </a:t>
            </a:r>
            <a:r>
              <a:rPr lang="en-US" sz="2400" dirty="0"/>
              <a:t>be considered for prophylaxis for malignancies with risks of CNS recurrence. </a:t>
            </a:r>
          </a:p>
          <a:p>
            <a:endParaRPr lang="en-US" dirty="0"/>
          </a:p>
        </p:txBody>
      </p:sp>
    </p:spTree>
    <p:extLst>
      <p:ext uri="{BB962C8B-B14F-4D97-AF65-F5344CB8AC3E}">
        <p14:creationId xmlns:p14="http://schemas.microsoft.com/office/powerpoint/2010/main" val="236087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We report 25 children with CNS involvement of CD201 B lymphoid malignancies who received in total 163 IT/intraventricular rituximab doses. </a:t>
            </a:r>
            <a:endParaRPr lang="en-US" sz="2400" dirty="0" smtClean="0"/>
          </a:p>
          <a:p>
            <a:r>
              <a:rPr lang="en-US" sz="2400" dirty="0" smtClean="0"/>
              <a:t>The </a:t>
            </a:r>
            <a:r>
              <a:rPr lang="en-US" sz="2400" dirty="0"/>
              <a:t>median number of doses received by each patient was 6, with a median dose of 25 mg. </a:t>
            </a:r>
            <a:endParaRPr lang="en-US" sz="2400" dirty="0" smtClean="0"/>
          </a:p>
          <a:p>
            <a:endParaRPr lang="en-US" sz="2400" dirty="0"/>
          </a:p>
          <a:p>
            <a:r>
              <a:rPr lang="en-US" sz="2400" dirty="0" smtClean="0"/>
              <a:t>The </a:t>
            </a:r>
            <a:r>
              <a:rPr lang="en-US" sz="2400" dirty="0"/>
              <a:t>most common adverse events were Grades 1 and 2 peripheral neuropathies in five patients (20%), allergy in two patients, and headache in two patients. </a:t>
            </a:r>
          </a:p>
          <a:p>
            <a:endParaRPr lang="en-US" dirty="0"/>
          </a:p>
        </p:txBody>
      </p:sp>
    </p:spTree>
    <p:extLst>
      <p:ext uri="{BB962C8B-B14F-4D97-AF65-F5344CB8AC3E}">
        <p14:creationId xmlns:p14="http://schemas.microsoft.com/office/powerpoint/2010/main" val="1051120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These events were self-limited, occurring in the 48 hours after treatment and resolving within 24 hr. </a:t>
            </a:r>
            <a:endParaRPr lang="en-US" dirty="0" smtClean="0"/>
          </a:p>
          <a:p>
            <a:r>
              <a:rPr lang="en-US" dirty="0" smtClean="0"/>
              <a:t>Three </a:t>
            </a:r>
            <a:r>
              <a:rPr lang="en-US" dirty="0"/>
              <a:t>patients presented with more severe though transient side effects, one with a Grade III neuropathy and two with seizure. </a:t>
            </a:r>
            <a:endParaRPr lang="en-US" dirty="0" smtClean="0"/>
          </a:p>
          <a:p>
            <a:r>
              <a:rPr lang="en-US" dirty="0" smtClean="0"/>
              <a:t>Eighteen </a:t>
            </a:r>
            <a:r>
              <a:rPr lang="en-US" dirty="0"/>
              <a:t>patients (72%) of those treated with IT/intraventricular rituximab, with or without other CNS directed treatment, achieved a CNS remission</a:t>
            </a:r>
            <a:r>
              <a:rPr lang="en-US" dirty="0" smtClean="0"/>
              <a:t>.</a:t>
            </a:r>
          </a:p>
          <a:p>
            <a:endParaRPr lang="en-US" dirty="0"/>
          </a:p>
          <a:p>
            <a:r>
              <a:rPr lang="en-US" dirty="0" smtClean="0"/>
              <a:t> </a:t>
            </a:r>
            <a:r>
              <a:rPr lang="en-US" dirty="0"/>
              <a:t>This case series suggests that IT/ intraventricular rituximab has therapeutic efficacy and relatively limited toxicity. Prospective trials of IT/ intraventricular rituximab for patients with CNS involvement of CD201B lymphoid malignancies are warranted. </a:t>
            </a:r>
          </a:p>
          <a:p>
            <a:endParaRPr lang="en-US" dirty="0"/>
          </a:p>
          <a:p>
            <a:endParaRPr lang="en-US" dirty="0"/>
          </a:p>
        </p:txBody>
      </p:sp>
    </p:spTree>
    <p:extLst>
      <p:ext uri="{BB962C8B-B14F-4D97-AF65-F5344CB8AC3E}">
        <p14:creationId xmlns:p14="http://schemas.microsoft.com/office/powerpoint/2010/main" val="572883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0063" y="685800"/>
            <a:ext cx="10901361" cy="5486400"/>
          </a:xfrm>
          <a:prstGeom prst="rect">
            <a:avLst/>
          </a:prstGeom>
        </p:spPr>
      </p:pic>
    </p:spTree>
    <p:extLst>
      <p:ext uri="{BB962C8B-B14F-4D97-AF65-F5344CB8AC3E}">
        <p14:creationId xmlns:p14="http://schemas.microsoft.com/office/powerpoint/2010/main" val="1750552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b="1" dirty="0"/>
              <a:t>Advances in therapies for non-Hodgkin lymphoma in children </a:t>
            </a:r>
            <a:r>
              <a:rPr lang="en-US" dirty="0"/>
              <a:t/>
            </a:r>
            <a:br>
              <a:rPr lang="en-US" dirty="0"/>
            </a:br>
            <a:endParaRPr lang="en-US" dirty="0"/>
          </a:p>
        </p:txBody>
      </p:sp>
      <p:sp>
        <p:nvSpPr>
          <p:cNvPr id="4" name="Content Placeholder 3"/>
          <p:cNvSpPr>
            <a:spLocks noGrp="1"/>
          </p:cNvSpPr>
          <p:nvPr>
            <p:ph idx="1"/>
          </p:nvPr>
        </p:nvSpPr>
        <p:spPr/>
        <p:txBody>
          <a:bodyPr/>
          <a:lstStyle/>
          <a:p>
            <a:r>
              <a:rPr lang="en-US" sz="2400" dirty="0"/>
              <a:t>Pediatric patients with newly diagnosed, non-Hodgkin Lymphoma (NHL) have an excellent overall survival. </a:t>
            </a:r>
            <a:endParaRPr lang="en-US" sz="2400" dirty="0" smtClean="0"/>
          </a:p>
          <a:p>
            <a:r>
              <a:rPr lang="en-US" sz="2400" dirty="0" smtClean="0"/>
              <a:t>However</a:t>
            </a:r>
            <a:r>
              <a:rPr lang="en-US" sz="2400" dirty="0"/>
              <a:t>, therapy regimens are associated with acute toxicity and late effects. Furthermore, patients with relapsed or refractory disease have relatively few options with proven clinical benefit </a:t>
            </a:r>
          </a:p>
          <a:p>
            <a:endParaRPr lang="en-US" dirty="0"/>
          </a:p>
        </p:txBody>
      </p:sp>
    </p:spTree>
    <p:extLst>
      <p:ext uri="{BB962C8B-B14F-4D97-AF65-F5344CB8AC3E}">
        <p14:creationId xmlns:p14="http://schemas.microsoft.com/office/powerpoint/2010/main" val="13256526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Brentuximab</a:t>
            </a:r>
            <a:r>
              <a:rPr lang="en-US" dirty="0"/>
              <a:t> </a:t>
            </a:r>
            <a:r>
              <a:rPr lang="en-US" dirty="0" err="1"/>
              <a:t>vedotin</a:t>
            </a:r>
            <a:r>
              <a:rPr lang="en-US" dirty="0"/>
              <a:t> </a:t>
            </a:r>
            <a:br>
              <a:rPr lang="en-US" dirty="0"/>
            </a:br>
            <a:endParaRPr lang="en-US" dirty="0"/>
          </a:p>
        </p:txBody>
      </p:sp>
      <p:sp>
        <p:nvSpPr>
          <p:cNvPr id="3" name="Content Placeholder 2"/>
          <p:cNvSpPr>
            <a:spLocks noGrp="1"/>
          </p:cNvSpPr>
          <p:nvPr>
            <p:ph idx="1"/>
          </p:nvPr>
        </p:nvSpPr>
        <p:spPr>
          <a:xfrm>
            <a:off x="1069848" y="1761644"/>
            <a:ext cx="10058400" cy="4050792"/>
          </a:xfrm>
        </p:spPr>
        <p:txBody>
          <a:bodyPr>
            <a:normAutofit fontScale="77500" lnSpcReduction="20000"/>
          </a:bodyPr>
          <a:lstStyle/>
          <a:p>
            <a:r>
              <a:rPr lang="en-US" sz="3100" dirty="0"/>
              <a:t>ALCL tumor cells strongly express CD30 on their surface, making this receptor an attractive target for antibody therapy. </a:t>
            </a:r>
            <a:endParaRPr lang="en-US" sz="3100" dirty="0" smtClean="0"/>
          </a:p>
          <a:p>
            <a:r>
              <a:rPr lang="en-US" sz="3100" dirty="0" smtClean="0"/>
              <a:t>Initial </a:t>
            </a:r>
            <a:r>
              <a:rPr lang="en-US" sz="3100" dirty="0"/>
              <a:t>trials with an anti-CD30 monoclonal antibody showed tolerability, but only 17% response rate in patients with relapsed disease</a:t>
            </a:r>
            <a:r>
              <a:rPr lang="en-US" sz="3100" dirty="0" smtClean="0"/>
              <a:t>.</a:t>
            </a:r>
          </a:p>
          <a:p>
            <a:endParaRPr lang="en-US" sz="3100" dirty="0"/>
          </a:p>
          <a:p>
            <a:r>
              <a:rPr lang="en-US" sz="3100" dirty="0"/>
              <a:t>The toxin is delivered to the surface of the CD30 –positive cell and internalized which allows for the interruption of the </a:t>
            </a:r>
            <a:r>
              <a:rPr lang="en-US" sz="3100" dirty="0" err="1"/>
              <a:t>microtubular</a:t>
            </a:r>
            <a:r>
              <a:rPr lang="en-US" sz="3100" dirty="0"/>
              <a:t> network </a:t>
            </a:r>
          </a:p>
          <a:p>
            <a:r>
              <a:rPr lang="en-US" sz="3100" dirty="0"/>
              <a:t>A phase II study that included pediatric and adult patients with relapsed or refractory ALCL showed that BV had an 86% overall response rate , with tumor reductions seen within 6 weeks of therapy initiation and mean duration of response of 12.6 month </a:t>
            </a:r>
          </a:p>
          <a:p>
            <a:endParaRPr lang="en-US" sz="2600" dirty="0"/>
          </a:p>
          <a:p>
            <a:endParaRPr lang="en-US" dirty="0"/>
          </a:p>
        </p:txBody>
      </p:sp>
    </p:spTree>
    <p:extLst>
      <p:ext uri="{BB962C8B-B14F-4D97-AF65-F5344CB8AC3E}">
        <p14:creationId xmlns:p14="http://schemas.microsoft.com/office/powerpoint/2010/main" val="759728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sz="2400" dirty="0"/>
              <a:t>The non-Hodgkin lymphomas (NHLs) occurring in children and adolescents and young adults (AYA) are characterized by various age-related differences in tumor biology and survival. </a:t>
            </a:r>
            <a:endParaRPr lang="en-US" sz="2400" dirty="0" smtClean="0"/>
          </a:p>
          <a:p>
            <a:endParaRPr lang="en-US" sz="2400" dirty="0"/>
          </a:p>
          <a:p>
            <a:endParaRPr lang="en-US" sz="2400" dirty="0" smtClean="0"/>
          </a:p>
          <a:p>
            <a:r>
              <a:rPr lang="en-US" sz="2400" dirty="0" smtClean="0"/>
              <a:t>Children </a:t>
            </a:r>
            <a:r>
              <a:rPr lang="en-US" sz="2400" dirty="0"/>
              <a:t>generally present with high-grade lymphomas, such as </a:t>
            </a:r>
            <a:r>
              <a:rPr lang="en-US" sz="2400" dirty="0" err="1"/>
              <a:t>Burkitt</a:t>
            </a:r>
            <a:r>
              <a:rPr lang="en-US" sz="2400" dirty="0"/>
              <a:t> lymphoma, diffuse large B-cell lymphoma, lymphoblastic lymphoma, and anaplastic large cell lymphoma, whereas low-grade histologic subtypes, such as follicular lymphoma, occur more frequently with increasing age</a:t>
            </a:r>
            <a:r>
              <a:rPr lang="en-US" sz="2400" dirty="0" smtClean="0"/>
              <a:t>.</a:t>
            </a:r>
          </a:p>
          <a:p>
            <a:endParaRPr lang="en-US" dirty="0"/>
          </a:p>
        </p:txBody>
      </p:sp>
    </p:spTree>
    <p:extLst>
      <p:ext uri="{BB962C8B-B14F-4D97-AF65-F5344CB8AC3E}">
        <p14:creationId xmlns:p14="http://schemas.microsoft.com/office/powerpoint/2010/main" val="742875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Although fairly well tolerated, many patients experience low-grade neuropathy, with only rare events of high-grade neuropathy re- ported. Additionally, severe pulmonary toxicity has been reported when BV is combined with bleomycin </a:t>
            </a:r>
          </a:p>
          <a:p>
            <a:endParaRPr lang="en-US" dirty="0"/>
          </a:p>
        </p:txBody>
      </p:sp>
    </p:spTree>
    <p:extLst>
      <p:ext uri="{BB962C8B-B14F-4D97-AF65-F5344CB8AC3E}">
        <p14:creationId xmlns:p14="http://schemas.microsoft.com/office/powerpoint/2010/main" val="276763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Crizotinib</a:t>
            </a:r>
            <a:r>
              <a:rPr lang="en-US" dirty="0"/>
              <a:t> </a:t>
            </a:r>
            <a:br>
              <a:rPr lang="en-US" dirty="0"/>
            </a:br>
            <a:endParaRPr lang="en-US" dirty="0"/>
          </a:p>
        </p:txBody>
      </p:sp>
      <p:sp>
        <p:nvSpPr>
          <p:cNvPr id="3" name="Content Placeholder 2"/>
          <p:cNvSpPr>
            <a:spLocks noGrp="1"/>
          </p:cNvSpPr>
          <p:nvPr>
            <p:ph idx="1"/>
          </p:nvPr>
        </p:nvSpPr>
        <p:spPr/>
        <p:txBody>
          <a:bodyPr/>
          <a:lstStyle/>
          <a:p>
            <a:r>
              <a:rPr lang="en-US" sz="2400" dirty="0"/>
              <a:t>Approximately 25 years ago, the chromosomal rearrangement involving the anaplastic lymphoma kinase (</a:t>
            </a:r>
            <a:r>
              <a:rPr lang="en-US" sz="2400" i="1" dirty="0"/>
              <a:t>ALK</a:t>
            </a:r>
            <a:r>
              <a:rPr lang="en-US" sz="2400" dirty="0"/>
              <a:t>) gene was </a:t>
            </a:r>
            <a:r>
              <a:rPr lang="en-US" sz="2400" dirty="0" err="1" smtClean="0"/>
              <a:t>identfied</a:t>
            </a:r>
            <a:r>
              <a:rPr lang="en-US" sz="2400" dirty="0" smtClean="0"/>
              <a:t> </a:t>
            </a:r>
            <a:r>
              <a:rPr lang="en-US" sz="2400" dirty="0"/>
              <a:t>in the majority of ALCL in pediatric patients. </a:t>
            </a:r>
            <a:endParaRPr lang="en-US" sz="2400" dirty="0" smtClean="0"/>
          </a:p>
          <a:p>
            <a:endParaRPr lang="en-US" sz="2400" dirty="0"/>
          </a:p>
          <a:p>
            <a:r>
              <a:rPr lang="en-US" sz="2400" dirty="0"/>
              <a:t>ALK is a transmembrane receptor tyrosine kinase. Approximately 85% of these rearrangements are t(2;5)(p23;q35) leading to the expression of the fusion protein NPM-ALK, which is thought to play a role in lymphomagenesis via aberrant phosphorylation of intracellular </a:t>
            </a:r>
            <a:r>
              <a:rPr lang="en-US" sz="2400" dirty="0" smtClean="0"/>
              <a:t>substrates </a:t>
            </a:r>
            <a:r>
              <a:rPr lang="en-US" sz="2400" dirty="0"/>
              <a:t>and activation of the RAS-ERK </a:t>
            </a:r>
            <a:r>
              <a:rPr lang="en-US" sz="2400" dirty="0" smtClean="0"/>
              <a:t>pathway</a:t>
            </a:r>
            <a:endParaRPr lang="en-US" sz="2400" dirty="0"/>
          </a:p>
          <a:p>
            <a:endParaRPr lang="en-US" dirty="0"/>
          </a:p>
          <a:p>
            <a:endParaRPr lang="en-US" dirty="0"/>
          </a:p>
        </p:txBody>
      </p:sp>
    </p:spTree>
    <p:extLst>
      <p:ext uri="{BB962C8B-B14F-4D97-AF65-F5344CB8AC3E}">
        <p14:creationId xmlns:p14="http://schemas.microsoft.com/office/powerpoint/2010/main" val="110682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sz="2600" dirty="0"/>
              <a:t>Based on these promising results with targeted therapies for relapsed, refractory ALCL, the Children’s Oncology Group (COG) has initiated a study to evaluate each of these in frontline </a:t>
            </a:r>
            <a:r>
              <a:rPr lang="en-US" sz="2600" dirty="0" smtClean="0"/>
              <a:t>therapy</a:t>
            </a:r>
          </a:p>
          <a:p>
            <a:endParaRPr lang="en-US" sz="2600" dirty="0"/>
          </a:p>
          <a:p>
            <a:r>
              <a:rPr lang="en-US" sz="2600" dirty="0"/>
              <a:t>newly diagnosed patients will receive standard </a:t>
            </a:r>
            <a:r>
              <a:rPr lang="en-US" sz="2600" dirty="0" err="1" smtClean="0"/>
              <a:t>therapyI</a:t>
            </a:r>
            <a:r>
              <a:rPr lang="en-US" sz="2600" dirty="0" smtClean="0"/>
              <a:t>, </a:t>
            </a:r>
            <a:r>
              <a:rPr lang="en-US" sz="2600" dirty="0"/>
              <a:t>patients will be randomized to concurrently receive either BV or </a:t>
            </a:r>
            <a:r>
              <a:rPr lang="en-US" sz="2600" dirty="0" err="1"/>
              <a:t>crizotinib</a:t>
            </a:r>
            <a:r>
              <a:rPr lang="en-US" sz="2600" dirty="0" smtClean="0"/>
              <a:t>.</a:t>
            </a:r>
          </a:p>
          <a:p>
            <a:r>
              <a:rPr lang="en-US" sz="2600" dirty="0" smtClean="0"/>
              <a:t> </a:t>
            </a:r>
            <a:r>
              <a:rPr lang="en-US" sz="2600" dirty="0"/>
              <a:t>The study opened for accrual in 2013 and has exceeded expected recruitment. </a:t>
            </a:r>
            <a:endParaRPr lang="en-US" sz="2600" dirty="0" smtClean="0"/>
          </a:p>
          <a:p>
            <a:r>
              <a:rPr lang="en-US" sz="2600" dirty="0" smtClean="0"/>
              <a:t>No </a:t>
            </a:r>
            <a:r>
              <a:rPr lang="en-US" sz="2600" dirty="0"/>
              <a:t>efficacy data are available, and whether these targeted agents will actually improve the survival in this disease is still unknown. </a:t>
            </a:r>
          </a:p>
          <a:p>
            <a:endParaRPr lang="en-US" sz="2600" dirty="0"/>
          </a:p>
          <a:p>
            <a:endParaRPr lang="en-US" dirty="0"/>
          </a:p>
        </p:txBody>
      </p:sp>
    </p:spTree>
    <p:extLst>
      <p:ext uri="{BB962C8B-B14F-4D97-AF65-F5344CB8AC3E}">
        <p14:creationId xmlns:p14="http://schemas.microsoft.com/office/powerpoint/2010/main" val="112942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An earlier attempt to increase the EFS in newly diagnosed ALCL patients involved the incorporation of vinblastine. </a:t>
            </a:r>
            <a:endParaRPr lang="en-US" sz="2400" dirty="0" smtClean="0"/>
          </a:p>
          <a:p>
            <a:r>
              <a:rPr lang="en-US" sz="2400" dirty="0" smtClean="0">
                <a:solidFill>
                  <a:srgbClr val="FF0000"/>
                </a:solidFill>
              </a:rPr>
              <a:t>As </a:t>
            </a:r>
            <a:r>
              <a:rPr lang="en-US" sz="2400" dirty="0">
                <a:solidFill>
                  <a:srgbClr val="FF0000"/>
                </a:solidFill>
              </a:rPr>
              <a:t>a single agent, vinblastine had an 83% CR rate in relapsed ALCL but when added to the treatment regimens of newly diagnosed patients, it failed to improve the long-term EFS </a:t>
            </a:r>
          </a:p>
          <a:p>
            <a:endParaRPr lang="en-US" dirty="0"/>
          </a:p>
        </p:txBody>
      </p:sp>
    </p:spTree>
    <p:extLst>
      <p:ext uri="{BB962C8B-B14F-4D97-AF65-F5344CB8AC3E}">
        <p14:creationId xmlns:p14="http://schemas.microsoft.com/office/powerpoint/2010/main" val="905035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Rituximab therapy in newly diagnosed pediatric NHL </a:t>
            </a:r>
            <a:br>
              <a:rPr lang="en-US" dirty="0"/>
            </a:br>
            <a:endParaRPr lang="en-US" dirty="0"/>
          </a:p>
        </p:txBody>
      </p:sp>
      <p:sp>
        <p:nvSpPr>
          <p:cNvPr id="3" name="Content Placeholder 2"/>
          <p:cNvSpPr>
            <a:spLocks noGrp="1"/>
          </p:cNvSpPr>
          <p:nvPr>
            <p:ph idx="1"/>
          </p:nvPr>
        </p:nvSpPr>
        <p:spPr/>
        <p:txBody>
          <a:bodyPr/>
          <a:lstStyle/>
          <a:p>
            <a:r>
              <a:rPr lang="en-US" sz="2400" dirty="0"/>
              <a:t>Given the histologic and molecular differences between adult and pediatric tumors, and inconclusive evidence from small pediatric trials, this larger scale pediatric trial is necessary to determine the significance of incorporating rituximab into the therapy for newly diagnosed pediatric patients with B-NHL </a:t>
            </a:r>
            <a:endParaRPr lang="en-US" sz="2400" dirty="0" smtClean="0"/>
          </a:p>
          <a:p>
            <a:endParaRPr lang="en-US" sz="2400" dirty="0"/>
          </a:p>
          <a:p>
            <a:r>
              <a:rPr lang="en-US" sz="2400" dirty="0"/>
              <a:t>Rituximab therapy is not without side effects. In safety studies, it was shown that B cell numbers and function typically return within 1 year of completion of rituximab therapy. </a:t>
            </a:r>
          </a:p>
          <a:p>
            <a:endParaRPr lang="en-US" sz="2400" dirty="0"/>
          </a:p>
          <a:p>
            <a:endParaRPr lang="en-US" dirty="0"/>
          </a:p>
        </p:txBody>
      </p:sp>
    </p:spTree>
    <p:extLst>
      <p:ext uri="{BB962C8B-B14F-4D97-AF65-F5344CB8AC3E}">
        <p14:creationId xmlns:p14="http://schemas.microsoft.com/office/powerpoint/2010/main" val="1923064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20% of patients who receive rituximab therapy will have prolonged </a:t>
            </a:r>
            <a:r>
              <a:rPr lang="en-US" sz="2400" dirty="0" err="1"/>
              <a:t>hypogammaglobulinemia</a:t>
            </a:r>
            <a:r>
              <a:rPr lang="en-US" sz="2400" dirty="0"/>
              <a:t> and impaired immune function, with some becoming dependent on intravenous immunoglobulin therapy due to persistent </a:t>
            </a:r>
            <a:r>
              <a:rPr lang="en-US" sz="2400" dirty="0" smtClean="0"/>
              <a:t>infection </a:t>
            </a:r>
          </a:p>
          <a:p>
            <a:endParaRPr lang="en-US" sz="2400" dirty="0"/>
          </a:p>
          <a:p>
            <a:r>
              <a:rPr lang="en-US" sz="2400" dirty="0"/>
              <a:t>Currently, several second- and third-generation anti-CD20 monoclonal antibodies are in development and undergoing trials in adult patients with NHL but with no pediatric experience. </a:t>
            </a:r>
            <a:endParaRPr lang="en-US" sz="2400" dirty="0" smtClean="0"/>
          </a:p>
          <a:p>
            <a:r>
              <a:rPr lang="en-US" sz="2400" dirty="0" smtClean="0"/>
              <a:t>It </a:t>
            </a:r>
            <a:r>
              <a:rPr lang="en-US" sz="2400" dirty="0"/>
              <a:t>is uncertain if they will have improved efficacy or fewer long-term effects. </a:t>
            </a:r>
          </a:p>
          <a:p>
            <a:endParaRPr lang="en-US" sz="2400" dirty="0"/>
          </a:p>
          <a:p>
            <a:endParaRPr lang="en-US" dirty="0"/>
          </a:p>
        </p:txBody>
      </p:sp>
    </p:spTree>
    <p:extLst>
      <p:ext uri="{BB962C8B-B14F-4D97-AF65-F5344CB8AC3E}">
        <p14:creationId xmlns:p14="http://schemas.microsoft.com/office/powerpoint/2010/main" val="26051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Targeting CD19 </a:t>
            </a:r>
            <a:br>
              <a:rPr lang="en-US" dirty="0"/>
            </a:br>
            <a:endParaRPr lang="en-US" dirty="0"/>
          </a:p>
        </p:txBody>
      </p:sp>
      <p:sp>
        <p:nvSpPr>
          <p:cNvPr id="3" name="Content Placeholder 2"/>
          <p:cNvSpPr>
            <a:spLocks noGrp="1"/>
          </p:cNvSpPr>
          <p:nvPr>
            <p:ph idx="1"/>
          </p:nvPr>
        </p:nvSpPr>
        <p:spPr/>
        <p:txBody>
          <a:bodyPr/>
          <a:lstStyle/>
          <a:p>
            <a:r>
              <a:rPr lang="en-US" sz="2400" dirty="0"/>
              <a:t>CD19 became an attractive protein to target in attempts to treat B-cell malignancies because of its ubiquitous expression on B cells at most stages of maturation. CD19 is located on the surface of all B cells except plasma cells </a:t>
            </a:r>
            <a:endParaRPr lang="en-US" sz="2400" dirty="0" smtClean="0"/>
          </a:p>
          <a:p>
            <a:endParaRPr lang="en-US" sz="2400" dirty="0"/>
          </a:p>
          <a:p>
            <a:r>
              <a:rPr lang="en-US" sz="2400" dirty="0"/>
              <a:t>The majority of BL, DLBCL, and </a:t>
            </a:r>
            <a:r>
              <a:rPr lang="en-US" sz="2400" dirty="0" smtClean="0"/>
              <a:t>B-lymphoblastic </a:t>
            </a:r>
            <a:r>
              <a:rPr lang="en-US" sz="2400" dirty="0"/>
              <a:t>lymphoma (B-LL) will express CD19 on their </a:t>
            </a:r>
            <a:r>
              <a:rPr lang="en-US" sz="2400" dirty="0" smtClean="0"/>
              <a:t>surface</a:t>
            </a:r>
          </a:p>
          <a:p>
            <a:r>
              <a:rPr lang="en-US" sz="2400" dirty="0" smtClean="0"/>
              <a:t> </a:t>
            </a:r>
            <a:r>
              <a:rPr lang="en-US" sz="2400" dirty="0"/>
              <a:t>Many therapies directed against CD19 were first studied in the context of acute lymphoblastic leukemia (B-ALL) but indications are now being expanded to explore their role in B cell lymphomas </a:t>
            </a:r>
          </a:p>
          <a:p>
            <a:endParaRPr lang="en-US" sz="2400" dirty="0"/>
          </a:p>
          <a:p>
            <a:endParaRPr lang="en-US" dirty="0"/>
          </a:p>
        </p:txBody>
      </p:sp>
    </p:spTree>
    <p:extLst>
      <p:ext uri="{BB962C8B-B14F-4D97-AF65-F5344CB8AC3E}">
        <p14:creationId xmlns:p14="http://schemas.microsoft.com/office/powerpoint/2010/main" val="1702591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SGN-CD19A</a:t>
            </a:r>
          </a:p>
        </p:txBody>
      </p:sp>
      <p:sp>
        <p:nvSpPr>
          <p:cNvPr id="3" name="Content Placeholder 2"/>
          <p:cNvSpPr>
            <a:spLocks noGrp="1"/>
          </p:cNvSpPr>
          <p:nvPr>
            <p:ph idx="1"/>
          </p:nvPr>
        </p:nvSpPr>
        <p:spPr/>
        <p:txBody>
          <a:bodyPr/>
          <a:lstStyle/>
          <a:p>
            <a:r>
              <a:rPr lang="en-US" sz="2400" dirty="0"/>
              <a:t>SGN-CD19A is an antibody-drug conjugate (ADC) similar to BV. It contains a humanized anti-CD19 monoclonal antibody that is joined to a tubulin inhibitor, monomethyl </a:t>
            </a:r>
            <a:r>
              <a:rPr lang="en-US" sz="2400" dirty="0" err="1"/>
              <a:t>auristatin</a:t>
            </a:r>
            <a:r>
              <a:rPr lang="en-US" sz="2400" dirty="0"/>
              <a:t> F (MMAF). </a:t>
            </a:r>
            <a:endParaRPr lang="en-US" sz="2400" dirty="0" smtClean="0"/>
          </a:p>
          <a:p>
            <a:endParaRPr lang="en-US" sz="2400" dirty="0"/>
          </a:p>
          <a:p>
            <a:r>
              <a:rPr lang="en-US" sz="2400" dirty="0"/>
              <a:t>A current open phase 1 trial is investigating the role of SGN-CD19A in B-ALL, B-LL and </a:t>
            </a:r>
            <a:r>
              <a:rPr lang="en-US" sz="2400" dirty="0" err="1"/>
              <a:t>Burkitt</a:t>
            </a:r>
            <a:r>
              <a:rPr lang="en-US" sz="2400" dirty="0"/>
              <a:t> lymphoma in adults and pediatric patients as young as 1 year of age </a:t>
            </a:r>
          </a:p>
          <a:p>
            <a:r>
              <a:rPr lang="en-US" sz="2400" dirty="0"/>
              <a:t>A unique toxicity that has been observed in both trials is corneal complications described as superficial </a:t>
            </a:r>
            <a:r>
              <a:rPr lang="en-US" sz="2400" dirty="0" err="1"/>
              <a:t>microcystic</a:t>
            </a:r>
            <a:r>
              <a:rPr lang="en-US" sz="2400" dirty="0"/>
              <a:t> keratopathy. This toxicity has been managed with steroid eye drops. </a:t>
            </a:r>
          </a:p>
          <a:p>
            <a:endParaRPr lang="en-US" sz="2400" dirty="0"/>
          </a:p>
          <a:p>
            <a:endParaRPr lang="en-US" dirty="0"/>
          </a:p>
        </p:txBody>
      </p:sp>
    </p:spTree>
    <p:extLst>
      <p:ext uri="{BB962C8B-B14F-4D97-AF65-F5344CB8AC3E}">
        <p14:creationId xmlns:p14="http://schemas.microsoft.com/office/powerpoint/2010/main" val="313380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Blinatumomab</a:t>
            </a:r>
            <a:r>
              <a:rPr lang="en-US" dirty="0"/>
              <a:t> </a:t>
            </a:r>
            <a:br>
              <a:rPr lang="en-US" dirty="0"/>
            </a:br>
            <a:endParaRPr lang="en-US" dirty="0"/>
          </a:p>
        </p:txBody>
      </p:sp>
      <p:sp>
        <p:nvSpPr>
          <p:cNvPr id="3" name="Content Placeholder 2"/>
          <p:cNvSpPr>
            <a:spLocks noGrp="1"/>
          </p:cNvSpPr>
          <p:nvPr>
            <p:ph idx="1"/>
          </p:nvPr>
        </p:nvSpPr>
        <p:spPr/>
        <p:txBody>
          <a:bodyPr/>
          <a:lstStyle/>
          <a:p>
            <a:r>
              <a:rPr lang="en-US" sz="2400" dirty="0" err="1"/>
              <a:t>Blinatumomab</a:t>
            </a:r>
            <a:r>
              <a:rPr lang="en-US" sz="2400" dirty="0"/>
              <a:t> is a bispecific T-cell engager (</a:t>
            </a:r>
            <a:r>
              <a:rPr lang="en-US" sz="2400" dirty="0" err="1"/>
              <a:t>BiTE</a:t>
            </a:r>
            <a:r>
              <a:rPr lang="en-US" sz="2400" dirty="0"/>
              <a:t>) used in B-cell malignancies. </a:t>
            </a:r>
            <a:endParaRPr lang="en-US" sz="2400" dirty="0" smtClean="0"/>
          </a:p>
          <a:p>
            <a:r>
              <a:rPr lang="en-US" sz="2400" dirty="0" err="1" smtClean="0"/>
              <a:t>BiTE</a:t>
            </a:r>
            <a:r>
              <a:rPr lang="en-US" sz="2400" dirty="0" smtClean="0"/>
              <a:t> </a:t>
            </a:r>
            <a:r>
              <a:rPr lang="en-US" sz="2400" dirty="0"/>
              <a:t>therapies are a novel approach to </a:t>
            </a:r>
            <a:r>
              <a:rPr lang="en-US" sz="2400" dirty="0" err="1" smtClean="0"/>
              <a:t>immuno</a:t>
            </a:r>
            <a:r>
              <a:rPr lang="en-US" sz="2400" dirty="0" smtClean="0"/>
              <a:t> </a:t>
            </a:r>
            <a:r>
              <a:rPr lang="en-US" sz="2400" dirty="0"/>
              <a:t>therapy where monoclonal antibodies to 2 separate proteins are joined together and force an interaction between a cytotoxic T cell, via CD3 binding, and cells that express the second </a:t>
            </a:r>
            <a:r>
              <a:rPr lang="en-US" sz="2400" dirty="0" smtClean="0"/>
              <a:t>protein</a:t>
            </a:r>
          </a:p>
          <a:p>
            <a:r>
              <a:rPr lang="en-US" sz="2400" dirty="0" smtClean="0"/>
              <a:t>in </a:t>
            </a:r>
            <a:r>
              <a:rPr lang="en-US" sz="2400" dirty="0"/>
              <a:t>the case of </a:t>
            </a:r>
            <a:r>
              <a:rPr lang="en-US" sz="2400" dirty="0" err="1"/>
              <a:t>blinatumomab</a:t>
            </a:r>
            <a:r>
              <a:rPr lang="en-US" sz="2400" dirty="0"/>
              <a:t> this is any cell that expresses CD19</a:t>
            </a:r>
            <a:r>
              <a:rPr lang="en-US" sz="2400" dirty="0" smtClean="0"/>
              <a:t>.</a:t>
            </a:r>
          </a:p>
          <a:p>
            <a:r>
              <a:rPr lang="en-US" sz="2400" dirty="0" smtClean="0"/>
              <a:t> </a:t>
            </a:r>
            <a:r>
              <a:rPr lang="en-US" sz="2400" dirty="0"/>
              <a:t>This therapy relies on the patient’s endogenous T cells to destroy the target B cells that express CD19 through cell lysis</a:t>
            </a:r>
            <a:r>
              <a:rPr lang="en-US" sz="2400" dirty="0" smtClean="0"/>
              <a:t>. </a:t>
            </a:r>
            <a:endParaRPr lang="en-US" sz="2400" dirty="0"/>
          </a:p>
          <a:p>
            <a:endParaRPr lang="en-US" dirty="0"/>
          </a:p>
        </p:txBody>
      </p:sp>
    </p:spTree>
    <p:extLst>
      <p:ext uri="{BB962C8B-B14F-4D97-AF65-F5344CB8AC3E}">
        <p14:creationId xmlns:p14="http://schemas.microsoft.com/office/powerpoint/2010/main" val="312768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sz="2400" dirty="0"/>
              <a:t>Data are maturing regarding </a:t>
            </a:r>
            <a:r>
              <a:rPr lang="en-US" sz="2400" dirty="0" err="1"/>
              <a:t>blinatumomab</a:t>
            </a:r>
            <a:r>
              <a:rPr lang="en-US" sz="2400" dirty="0"/>
              <a:t> use in children. An international phase 1 pediatric trial was recently completed </a:t>
            </a:r>
            <a:r>
              <a:rPr lang="en-US" sz="2400" dirty="0" err="1"/>
              <a:t>evaluat</a:t>
            </a:r>
            <a:r>
              <a:rPr lang="en-US" sz="2400" dirty="0"/>
              <a:t>- </a:t>
            </a:r>
            <a:r>
              <a:rPr lang="en-US" sz="2400" dirty="0" err="1"/>
              <a:t>ing</a:t>
            </a:r>
            <a:r>
              <a:rPr lang="en-US" sz="2400" dirty="0"/>
              <a:t> </a:t>
            </a:r>
            <a:r>
              <a:rPr lang="en-US" sz="2400" dirty="0" err="1"/>
              <a:t>blinatumomab</a:t>
            </a:r>
            <a:r>
              <a:rPr lang="en-US" sz="2400" dirty="0"/>
              <a:t> as a single agent in relapsed or refractory B-ALL. </a:t>
            </a:r>
            <a:endParaRPr lang="en-US" sz="2400" dirty="0" smtClean="0"/>
          </a:p>
          <a:p>
            <a:endParaRPr lang="en-US" sz="2400" dirty="0"/>
          </a:p>
          <a:p>
            <a:r>
              <a:rPr lang="en-US" sz="2400" dirty="0"/>
              <a:t>An important limitation in </a:t>
            </a:r>
            <a:r>
              <a:rPr lang="en-US" sz="2400" dirty="0" err="1"/>
              <a:t>blinatumomab</a:t>
            </a:r>
            <a:r>
              <a:rPr lang="en-US" sz="2400" dirty="0"/>
              <a:t> use is toxicity. In both adults and pediatric patients, common toxicities of leukemia therapy are observed </a:t>
            </a:r>
          </a:p>
          <a:p>
            <a:r>
              <a:rPr lang="en-US" sz="2400" dirty="0" smtClean="0"/>
              <a:t>Including </a:t>
            </a:r>
            <a:r>
              <a:rPr lang="en-US" sz="2400" dirty="0"/>
              <a:t>decrease in peripheral blood cell counts and infections; however, unique side effects observed are cytokine release syndrome (CRS) and neurotoxicity ranging from mild confusion to overt encephalopathy. </a:t>
            </a:r>
            <a:endParaRPr lang="en-US" sz="2400" dirty="0" smtClean="0"/>
          </a:p>
          <a:p>
            <a:r>
              <a:rPr lang="en-US" sz="2400" dirty="0" smtClean="0"/>
              <a:t>Steroid </a:t>
            </a:r>
            <a:r>
              <a:rPr lang="en-US" sz="2400" dirty="0"/>
              <a:t>pretreatment and slow dose-escalation has diminished the incidence of CRS and </a:t>
            </a:r>
            <a:r>
              <a:rPr lang="en-US" sz="2400" dirty="0" smtClean="0"/>
              <a:t>neurotoxicity </a:t>
            </a:r>
            <a:r>
              <a:rPr lang="en-US" sz="2400" dirty="0"/>
              <a:t>during </a:t>
            </a:r>
            <a:r>
              <a:rPr lang="en-US" sz="2400" dirty="0" err="1"/>
              <a:t>blinatumomab</a:t>
            </a:r>
            <a:r>
              <a:rPr lang="en-US" sz="2400" dirty="0"/>
              <a:t> therapy </a:t>
            </a:r>
          </a:p>
          <a:p>
            <a:endParaRPr lang="en-US" sz="2400" dirty="0"/>
          </a:p>
          <a:p>
            <a:endParaRPr lang="en-US" dirty="0"/>
          </a:p>
        </p:txBody>
      </p:sp>
    </p:spTree>
    <p:extLst>
      <p:ext uri="{BB962C8B-B14F-4D97-AF65-F5344CB8AC3E}">
        <p14:creationId xmlns:p14="http://schemas.microsoft.com/office/powerpoint/2010/main" val="908695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Introduction </a:t>
            </a:r>
            <a:br>
              <a:rPr lang="en-US" dirty="0"/>
            </a:br>
            <a:endParaRPr lang="en-US" dirty="0"/>
          </a:p>
        </p:txBody>
      </p:sp>
      <p:sp>
        <p:nvSpPr>
          <p:cNvPr id="3" name="Content Placeholder 2"/>
          <p:cNvSpPr>
            <a:spLocks noGrp="1"/>
          </p:cNvSpPr>
          <p:nvPr>
            <p:ph idx="1"/>
          </p:nvPr>
        </p:nvSpPr>
        <p:spPr/>
        <p:txBody>
          <a:bodyPr>
            <a:normAutofit/>
          </a:bodyPr>
          <a:lstStyle/>
          <a:p>
            <a:r>
              <a:rPr lang="en-US" sz="2400" dirty="0"/>
              <a:t> Treatment outcome for children with NHL is generally superior to that observed in adults. </a:t>
            </a:r>
            <a:endParaRPr lang="en-US" sz="2400" dirty="0" smtClean="0"/>
          </a:p>
          <a:p>
            <a:r>
              <a:rPr lang="en-US" sz="2400" dirty="0" smtClean="0"/>
              <a:t>Factors </a:t>
            </a:r>
            <a:r>
              <a:rPr lang="en-US" sz="2400" dirty="0"/>
              <a:t>contributing to this discrepancy include psychosocial factors, patient factors, and differences in tumor biology and therapy. </a:t>
            </a:r>
            <a:endParaRPr lang="en-US" sz="2400" dirty="0" smtClean="0"/>
          </a:p>
          <a:p>
            <a:r>
              <a:rPr lang="en-US" sz="2400" dirty="0"/>
              <a:t>Patient factors. There are certain age-associated patient/host factors that can influence treatment </a:t>
            </a:r>
            <a:r>
              <a:rPr lang="en-US" sz="2400" dirty="0" smtClean="0"/>
              <a:t>outcome</a:t>
            </a:r>
          </a:p>
          <a:p>
            <a:endParaRPr lang="en-US" sz="2400" dirty="0" smtClean="0"/>
          </a:p>
          <a:p>
            <a:r>
              <a:rPr lang="en-US" sz="2400" dirty="0" smtClean="0"/>
              <a:t>Components </a:t>
            </a:r>
            <a:r>
              <a:rPr lang="en-US" sz="2400" dirty="0"/>
              <a:t>of the IPI, such as lactate </a:t>
            </a:r>
            <a:r>
              <a:rPr lang="en-US" sz="2400" dirty="0" smtClean="0"/>
              <a:t>dehydrogenase </a:t>
            </a:r>
            <a:r>
              <a:rPr lang="en-US" sz="2400" dirty="0"/>
              <a:t>(LDH), may have prognostic significance in </a:t>
            </a:r>
            <a:r>
              <a:rPr lang="en-US" sz="2400" dirty="0" smtClean="0"/>
              <a:t>children</a:t>
            </a:r>
            <a:endParaRPr lang="en-US" dirty="0"/>
          </a:p>
          <a:p>
            <a:endParaRPr lang="en-US" dirty="0"/>
          </a:p>
        </p:txBody>
      </p:sp>
    </p:spTree>
    <p:extLst>
      <p:ext uri="{BB962C8B-B14F-4D97-AF65-F5344CB8AC3E}">
        <p14:creationId xmlns:p14="http://schemas.microsoft.com/office/powerpoint/2010/main" val="1034143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CD19 –specific CAR T cells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sz="2400" dirty="0"/>
              <a:t>In addition to </a:t>
            </a:r>
            <a:r>
              <a:rPr lang="en-US" sz="2400" dirty="0" err="1"/>
              <a:t>blinatumomab</a:t>
            </a:r>
            <a:r>
              <a:rPr lang="en-US" sz="2400" dirty="0"/>
              <a:t>, chimeric antigen receptor T cells (CAR T cells) have also been developed to target CD19 – expressing malignancies. The primary focus of CD19 –specific CAR T cells has been relapsed/refractory B-ALL and CLL. </a:t>
            </a:r>
            <a:endParaRPr lang="en-US" sz="2400" dirty="0" smtClean="0"/>
          </a:p>
          <a:p>
            <a:endParaRPr lang="en-US" sz="2400" dirty="0"/>
          </a:p>
          <a:p>
            <a:r>
              <a:rPr lang="en-US" sz="2400" dirty="0" smtClean="0"/>
              <a:t>tumor-specific </a:t>
            </a:r>
            <a:r>
              <a:rPr lang="en-US" sz="2400" dirty="0"/>
              <a:t>T cells that bind the target antigen mandated by the antigen-binding domain of a monoclonal antibody fragment cloned into a </a:t>
            </a:r>
            <a:r>
              <a:rPr lang="en-US" sz="2400" dirty="0" smtClean="0"/>
              <a:t>construct </a:t>
            </a:r>
            <a:r>
              <a:rPr lang="en-US" sz="2400" dirty="0"/>
              <a:t>hat also includes a T cell-receptor-derived CD3 signaling chain </a:t>
            </a:r>
          </a:p>
          <a:p>
            <a:r>
              <a:rPr lang="en-US" sz="2400" dirty="0" smtClean="0"/>
              <a:t> </a:t>
            </a:r>
            <a:endParaRPr lang="en-US" sz="2400" dirty="0"/>
          </a:p>
          <a:p>
            <a:endParaRPr lang="en-US" sz="2400" dirty="0"/>
          </a:p>
          <a:p>
            <a:r>
              <a:rPr lang="en-US" sz="2400" dirty="0"/>
              <a:t>A major difference between </a:t>
            </a:r>
            <a:r>
              <a:rPr lang="en-US" sz="2400" dirty="0" err="1"/>
              <a:t>BiTE</a:t>
            </a:r>
            <a:r>
              <a:rPr lang="en-US" sz="2400" dirty="0"/>
              <a:t> therapy and CAR T cells, is that </a:t>
            </a:r>
            <a:r>
              <a:rPr lang="en-US" sz="2400" dirty="0" err="1"/>
              <a:t>BiTE</a:t>
            </a:r>
            <a:r>
              <a:rPr lang="en-US" sz="2400" dirty="0"/>
              <a:t> therapy relies on endogenous T cells in the patient at the time of therapy, and their function may be limited if the patient is heavily pretreated. </a:t>
            </a:r>
          </a:p>
          <a:p>
            <a:endParaRPr lang="en-US" sz="2400" dirty="0"/>
          </a:p>
          <a:p>
            <a:endParaRPr lang="en-US" dirty="0"/>
          </a:p>
        </p:txBody>
      </p:sp>
    </p:spTree>
    <p:extLst>
      <p:ext uri="{BB962C8B-B14F-4D97-AF65-F5344CB8AC3E}">
        <p14:creationId xmlns:p14="http://schemas.microsoft.com/office/powerpoint/2010/main" val="18810405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100" dirty="0"/>
              <a:t>Radiotherapy for Non-Hodgkin’s lymphoma: still standard practice and not an outdated treatment option</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p:txBody>
          <a:bodyPr/>
          <a:lstStyle/>
          <a:p>
            <a:r>
              <a:rPr lang="en-US" dirty="0"/>
              <a:t>NHLs exhibit both high </a:t>
            </a:r>
            <a:r>
              <a:rPr lang="en-US" dirty="0" err="1"/>
              <a:t>chemosensitivity</a:t>
            </a:r>
            <a:r>
              <a:rPr lang="en-US" dirty="0"/>
              <a:t> and </a:t>
            </a:r>
            <a:r>
              <a:rPr lang="en-US" dirty="0" err="1" smtClean="0"/>
              <a:t>radiosensitivity</a:t>
            </a:r>
            <a:r>
              <a:rPr lang="en-US" dirty="0"/>
              <a:t>. </a:t>
            </a:r>
            <a:endParaRPr lang="en-US" dirty="0" smtClean="0"/>
          </a:p>
          <a:p>
            <a:r>
              <a:rPr lang="en-US" dirty="0" smtClean="0"/>
              <a:t>The </a:t>
            </a:r>
            <a:r>
              <a:rPr lang="en-US" dirty="0"/>
              <a:t>excellent response rates achieved over the last 15 years with R-CHOP treatments in aggressive </a:t>
            </a:r>
            <a:r>
              <a:rPr lang="en-US" dirty="0" smtClean="0"/>
              <a:t>lymphomas</a:t>
            </a:r>
            <a:r>
              <a:rPr lang="en-US" dirty="0"/>
              <a:t>, and with rituximab alone or in combination with chemotherapy in indolent </a:t>
            </a:r>
            <a:r>
              <a:rPr lang="en-US" dirty="0" err="1"/>
              <a:t>lympomas</a:t>
            </a:r>
            <a:r>
              <a:rPr lang="en-US" dirty="0"/>
              <a:t> have lead to the premise that RT might be obsolete, causing unnecessary toxicities without impacting favorably on outcome. </a:t>
            </a:r>
            <a:endParaRPr lang="en-US" dirty="0" smtClean="0"/>
          </a:p>
          <a:p>
            <a:endParaRPr lang="en-US" dirty="0"/>
          </a:p>
          <a:p>
            <a:r>
              <a:rPr lang="en-US" dirty="0"/>
              <a:t>Omitting RT in the treatment of NHLs should not be con- </a:t>
            </a:r>
            <a:r>
              <a:rPr lang="en-US" dirty="0" err="1"/>
              <a:t>sidered</a:t>
            </a:r>
            <a:r>
              <a:rPr lang="en-US"/>
              <a:t> outside of well conducted prospective studies. </a:t>
            </a:r>
          </a:p>
          <a:p>
            <a:endParaRPr lang="en-US" dirty="0"/>
          </a:p>
        </p:txBody>
      </p:sp>
    </p:spTree>
    <p:extLst>
      <p:ext uri="{BB962C8B-B14F-4D97-AF65-F5344CB8AC3E}">
        <p14:creationId xmlns:p14="http://schemas.microsoft.com/office/powerpoint/2010/main" val="1866809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Two large observational studies in FL and DLBCL demonstrate a clear trend towards RT-free regimens in the most recent years. However, abandonment of RT in favor of (chemo-) immunotherapy alone might negatively affect patient OS. Omitting RT in the treatment of NHLs should not be con- </a:t>
            </a:r>
            <a:r>
              <a:rPr lang="en-US" sz="2400" dirty="0" err="1"/>
              <a:t>sidered</a:t>
            </a:r>
            <a:r>
              <a:rPr lang="en-US" sz="2400" dirty="0"/>
              <a:t> outside of well conducted prospective studies. </a:t>
            </a:r>
          </a:p>
          <a:p>
            <a:endParaRPr lang="en-US" dirty="0"/>
          </a:p>
        </p:txBody>
      </p:sp>
    </p:spTree>
    <p:extLst>
      <p:ext uri="{BB962C8B-B14F-4D97-AF65-F5344CB8AC3E}">
        <p14:creationId xmlns:p14="http://schemas.microsoft.com/office/powerpoint/2010/main" val="192828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600" dirty="0"/>
              <a:t>However, there are some inherited immunodeficiency conditions, such as ataxia-telangiectasia and X-linked lymphoproliferative syndrome, where specific treatment modifications need to be incorporated. </a:t>
            </a:r>
          </a:p>
          <a:p>
            <a:r>
              <a:rPr lang="en-US" sz="2600" dirty="0"/>
              <a:t>Age-related pharmacokinetic challenges must be considered in treatment planning</a:t>
            </a:r>
            <a:r>
              <a:rPr lang="en-US" sz="2600" dirty="0" smtClean="0"/>
              <a:t>.</a:t>
            </a:r>
          </a:p>
          <a:p>
            <a:r>
              <a:rPr lang="en-US" sz="2600" dirty="0" smtClean="0"/>
              <a:t> </a:t>
            </a:r>
            <a:r>
              <a:rPr lang="en-US" sz="2600" dirty="0"/>
              <a:t>In this regard, drug clearance may vary with age and the maximum tolerated dose for many cancer agents is higher in younger </a:t>
            </a:r>
            <a:r>
              <a:rPr lang="en-US" sz="2600" dirty="0" smtClean="0"/>
              <a:t>patients.</a:t>
            </a:r>
          </a:p>
          <a:p>
            <a:endParaRPr lang="en-US" sz="2600" dirty="0" smtClean="0"/>
          </a:p>
          <a:p>
            <a:endParaRPr lang="en-US" dirty="0"/>
          </a:p>
          <a:p>
            <a:endParaRPr lang="en-US" dirty="0"/>
          </a:p>
        </p:txBody>
      </p:sp>
    </p:spTree>
    <p:extLst>
      <p:ext uri="{BB962C8B-B14F-4D97-AF65-F5344CB8AC3E}">
        <p14:creationId xmlns:p14="http://schemas.microsoft.com/office/powerpoint/2010/main" val="1075818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Diffuse large B-cell lymphoma </a:t>
            </a:r>
            <a:br>
              <a:rPr lang="en-US" dirty="0"/>
            </a:br>
            <a:endParaRPr lang="en-US" dirty="0"/>
          </a:p>
        </p:txBody>
      </p:sp>
      <p:sp>
        <p:nvSpPr>
          <p:cNvPr id="3" name="Content Placeholder 2"/>
          <p:cNvSpPr>
            <a:spLocks noGrp="1"/>
          </p:cNvSpPr>
          <p:nvPr>
            <p:ph idx="1"/>
          </p:nvPr>
        </p:nvSpPr>
        <p:spPr/>
        <p:txBody>
          <a:bodyPr>
            <a:normAutofit/>
          </a:bodyPr>
          <a:lstStyle/>
          <a:p>
            <a:r>
              <a:rPr lang="en-US" sz="2400" dirty="0" smtClean="0"/>
              <a:t>The </a:t>
            </a:r>
            <a:r>
              <a:rPr lang="en-US" sz="2400" dirty="0"/>
              <a:t>DLBCLs are mature B-cell neoplasms characterized by the expression of surface immunoglobulin (</a:t>
            </a:r>
            <a:r>
              <a:rPr lang="en-US" sz="2400" dirty="0" err="1"/>
              <a:t>sIg</a:t>
            </a:r>
            <a:r>
              <a:rPr lang="en-US" sz="2400" dirty="0"/>
              <a:t>) and B cell– associated </a:t>
            </a:r>
            <a:r>
              <a:rPr lang="en-US" sz="2400" dirty="0" smtClean="0"/>
              <a:t>surface </a:t>
            </a:r>
            <a:r>
              <a:rPr lang="en-US" sz="2400" dirty="0"/>
              <a:t>markers (CD19, CD20, CD22, and CD79a</a:t>
            </a:r>
            <a:r>
              <a:rPr lang="en-US" sz="2400" dirty="0" smtClean="0"/>
              <a:t>).</a:t>
            </a:r>
          </a:p>
          <a:p>
            <a:endParaRPr lang="en-US" sz="2400" dirty="0"/>
          </a:p>
          <a:p>
            <a:r>
              <a:rPr lang="en-US" sz="2400" dirty="0" smtClean="0"/>
              <a:t>Over the past15 to 20 years, most children with DLBCL  have </a:t>
            </a:r>
            <a:r>
              <a:rPr lang="en-US" sz="2400" dirty="0"/>
              <a:t>been treated with regimens designed for BL, resulting in what appear to be superior outcomes compared with CHOP-based </a:t>
            </a:r>
            <a:r>
              <a:rPr lang="en-US" sz="2400" dirty="0" smtClean="0"/>
              <a:t>approaches </a:t>
            </a:r>
            <a:r>
              <a:rPr lang="en-US" sz="2400" dirty="0"/>
              <a:t>used in earlier treatment eras. </a:t>
            </a:r>
          </a:p>
          <a:p>
            <a:endParaRPr lang="en-US" sz="2400" dirty="0"/>
          </a:p>
        </p:txBody>
      </p:sp>
    </p:spTree>
    <p:extLst>
      <p:ext uri="{BB962C8B-B14F-4D97-AF65-F5344CB8AC3E}">
        <p14:creationId xmlns:p14="http://schemas.microsoft.com/office/powerpoint/2010/main" val="442541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Diffuse large B-cell lymphoma</a:t>
            </a:r>
          </a:p>
        </p:txBody>
      </p:sp>
      <p:sp>
        <p:nvSpPr>
          <p:cNvPr id="3" name="Content Placeholder 2"/>
          <p:cNvSpPr>
            <a:spLocks noGrp="1"/>
          </p:cNvSpPr>
          <p:nvPr>
            <p:ph idx="1"/>
          </p:nvPr>
        </p:nvSpPr>
        <p:spPr/>
        <p:txBody>
          <a:bodyPr/>
          <a:lstStyle/>
          <a:p>
            <a:r>
              <a:rPr lang="en-US" sz="2400" dirty="0"/>
              <a:t>Efforts to </a:t>
            </a:r>
            <a:r>
              <a:rPr lang="en-US" sz="2400" dirty="0" smtClean="0"/>
              <a:t>improved </a:t>
            </a:r>
            <a:r>
              <a:rPr lang="en-US" sz="2400" dirty="0"/>
              <a:t>outcomes for those with DLBCL have featured the incorporation of rituximab into frontline therapy. </a:t>
            </a:r>
            <a:endParaRPr lang="en-US" sz="2400" dirty="0" smtClean="0"/>
          </a:p>
          <a:p>
            <a:r>
              <a:rPr lang="en-US" sz="2400" dirty="0" smtClean="0"/>
              <a:t>The </a:t>
            </a:r>
            <a:r>
              <a:rPr lang="en-US" sz="2400" dirty="0"/>
              <a:t>COG performed a pilot study in which </a:t>
            </a:r>
            <a:r>
              <a:rPr lang="en-US" sz="2400" dirty="0">
                <a:solidFill>
                  <a:srgbClr val="FF0000"/>
                </a:solidFill>
              </a:rPr>
              <a:t>6 doses of rituximab </a:t>
            </a:r>
            <a:r>
              <a:rPr lang="en-US" sz="2400" dirty="0"/>
              <a:t>were incorporated into an LMB-96 backbone</a:t>
            </a:r>
            <a:r>
              <a:rPr lang="en-US" sz="2400" dirty="0" smtClean="0"/>
              <a:t>.</a:t>
            </a:r>
          </a:p>
          <a:p>
            <a:r>
              <a:rPr lang="en-US" sz="2400" dirty="0" smtClean="0"/>
              <a:t> The </a:t>
            </a:r>
            <a:r>
              <a:rPr lang="en-US" sz="2400" dirty="0"/>
              <a:t>feasibility results of this study led to an international B-NHL protocol for children with high-grade mature B-cell lymphomas </a:t>
            </a:r>
            <a:endParaRPr lang="en-US" sz="2400" dirty="0" smtClean="0"/>
          </a:p>
          <a:p>
            <a:r>
              <a:rPr lang="en-US" sz="2400" dirty="0"/>
              <a:t>The BFM reported preliminary results on a trial that incorporated a rituximab window into a BFM back- bone designed for children with high-grade mature B-cell NHL </a:t>
            </a:r>
          </a:p>
          <a:p>
            <a:endParaRPr lang="en-US" sz="2400" dirty="0"/>
          </a:p>
          <a:p>
            <a:endParaRPr lang="en-US" dirty="0"/>
          </a:p>
        </p:txBody>
      </p:sp>
    </p:spTree>
    <p:extLst>
      <p:ext uri="{BB962C8B-B14F-4D97-AF65-F5344CB8AC3E}">
        <p14:creationId xmlns:p14="http://schemas.microsoft.com/office/powerpoint/2010/main" val="1465824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Burkitt</a:t>
            </a:r>
            <a:r>
              <a:rPr lang="en-US" dirty="0"/>
              <a:t> lymphoma </a:t>
            </a:r>
            <a:br>
              <a:rPr lang="en-US" dirty="0"/>
            </a:br>
            <a:endParaRPr lang="en-US" dirty="0"/>
          </a:p>
        </p:txBody>
      </p:sp>
      <p:sp>
        <p:nvSpPr>
          <p:cNvPr id="3" name="Content Placeholder 2"/>
          <p:cNvSpPr>
            <a:spLocks noGrp="1"/>
          </p:cNvSpPr>
          <p:nvPr>
            <p:ph idx="1"/>
          </p:nvPr>
        </p:nvSpPr>
        <p:spPr/>
        <p:txBody>
          <a:bodyPr/>
          <a:lstStyle/>
          <a:p>
            <a:r>
              <a:rPr lang="en-US" sz="2400" dirty="0" err="1"/>
              <a:t>Burkitt</a:t>
            </a:r>
            <a:r>
              <a:rPr lang="en-US" sz="2400" dirty="0"/>
              <a:t> lymphoma is a mature B-cell lymphoma expressing surface immunoglobulin (</a:t>
            </a:r>
            <a:r>
              <a:rPr lang="en-US" sz="2400" dirty="0" err="1"/>
              <a:t>sIg</a:t>
            </a:r>
            <a:r>
              <a:rPr lang="en-US" sz="2400" dirty="0"/>
              <a:t>) and a spectrum of surface B-cell markers (CD19, CD20, CD22): CD10, BCL6, CD38, CD77, and CD43 </a:t>
            </a:r>
            <a:endParaRPr lang="en-US" sz="2400" dirty="0" smtClean="0"/>
          </a:p>
          <a:p>
            <a:endParaRPr lang="en-US" sz="2400" dirty="0"/>
          </a:p>
          <a:p>
            <a:r>
              <a:rPr lang="en-US" sz="2400" dirty="0"/>
              <a:t>The t(8;14) is considered the classical translocation and involves the heavy-chain Ig gene on chromosome 14, and the t(8;22) and t(2;8) translocations are </a:t>
            </a:r>
            <a:r>
              <a:rPr lang="en-US" sz="2400" dirty="0" smtClean="0"/>
              <a:t>considered </a:t>
            </a:r>
            <a:r>
              <a:rPr lang="en-US" sz="2400" dirty="0"/>
              <a:t>the variant translocations involving the light-chain </a:t>
            </a:r>
            <a:r>
              <a:rPr lang="en-US" sz="2400" dirty="0" smtClean="0"/>
              <a:t>immunoglobulin </a:t>
            </a:r>
            <a:r>
              <a:rPr lang="en-US" sz="2400" dirty="0"/>
              <a:t>genes. </a:t>
            </a:r>
          </a:p>
          <a:p>
            <a:endParaRPr lang="en-US" sz="2400" dirty="0"/>
          </a:p>
          <a:p>
            <a:endParaRPr lang="en-US" dirty="0"/>
          </a:p>
        </p:txBody>
      </p:sp>
    </p:spTree>
    <p:extLst>
      <p:ext uri="{BB962C8B-B14F-4D97-AF65-F5344CB8AC3E}">
        <p14:creationId xmlns:p14="http://schemas.microsoft.com/office/powerpoint/2010/main" val="873790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Burkitt</a:t>
            </a:r>
            <a:r>
              <a:rPr lang="en-US" dirty="0"/>
              <a:t> lymphoma </a:t>
            </a:r>
            <a:br>
              <a:rPr lang="en-US" dirty="0"/>
            </a:br>
            <a:endParaRPr lang="en-US" dirty="0"/>
          </a:p>
        </p:txBody>
      </p:sp>
      <p:sp>
        <p:nvSpPr>
          <p:cNvPr id="3" name="Content Placeholder 2"/>
          <p:cNvSpPr>
            <a:spLocks noGrp="1"/>
          </p:cNvSpPr>
          <p:nvPr>
            <p:ph idx="1"/>
          </p:nvPr>
        </p:nvSpPr>
        <p:spPr/>
        <p:txBody>
          <a:bodyPr>
            <a:normAutofit/>
          </a:bodyPr>
          <a:lstStyle/>
          <a:p>
            <a:endParaRPr lang="en-US" sz="2600" dirty="0" smtClean="0"/>
          </a:p>
          <a:p>
            <a:r>
              <a:rPr lang="en-US" sz="2600" dirty="0"/>
              <a:t>One of the most widely used regimens was the LMB-89 regimen, which featured 3 arms </a:t>
            </a:r>
            <a:r>
              <a:rPr lang="en-US" sz="2600" dirty="0" smtClean="0"/>
              <a:t>of </a:t>
            </a:r>
            <a:r>
              <a:rPr lang="en-US" sz="2600" dirty="0"/>
              <a:t>therapy based on </a:t>
            </a:r>
            <a:endParaRPr lang="en-US" sz="2600" dirty="0" smtClean="0"/>
          </a:p>
          <a:p>
            <a:r>
              <a:rPr lang="en-US" sz="2600" dirty="0" smtClean="0"/>
              <a:t>risk and </a:t>
            </a:r>
            <a:r>
              <a:rPr lang="en-US" sz="2400" dirty="0" smtClean="0"/>
              <a:t>by </a:t>
            </a:r>
            <a:r>
              <a:rPr lang="en-US" sz="2400" dirty="0"/>
              <a:t>intensification of therapy including the addition of HDMTX </a:t>
            </a:r>
            <a:r>
              <a:rPr lang="en-US" sz="2400" dirty="0" smtClean="0"/>
              <a:t>(</a:t>
            </a:r>
            <a:r>
              <a:rPr lang="en-US" sz="2400" dirty="0" err="1" smtClean="0"/>
              <a:t>cytarabine</a:t>
            </a:r>
            <a:r>
              <a:rPr lang="en-US" sz="2400" dirty="0"/>
              <a:t>, etoposide, and </a:t>
            </a:r>
            <a:r>
              <a:rPr lang="en-US" sz="2400" dirty="0" smtClean="0"/>
              <a:t>CNS </a:t>
            </a:r>
            <a:r>
              <a:rPr lang="en-US" sz="2400" dirty="0"/>
              <a:t>prophylaxis/treatment. </a:t>
            </a:r>
            <a:endParaRPr lang="en-US" sz="2400" dirty="0"/>
          </a:p>
          <a:p>
            <a:endParaRPr lang="en-US" sz="2400" dirty="0"/>
          </a:p>
        </p:txBody>
      </p:sp>
    </p:spTree>
    <p:extLst>
      <p:ext uri="{BB962C8B-B14F-4D97-AF65-F5344CB8AC3E}">
        <p14:creationId xmlns:p14="http://schemas.microsoft.com/office/powerpoint/2010/main" val="13586913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1487</TotalTime>
  <Words>2888</Words>
  <Application>Microsoft Macintosh PowerPoint</Application>
  <PresentationFormat>Widescreen</PresentationFormat>
  <Paragraphs>168</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Calibri</vt:lpstr>
      <vt:lpstr>Rockwell</vt:lpstr>
      <vt:lpstr>Rockwell Condensed</vt:lpstr>
      <vt:lpstr>Rockwell Extra Bold</vt:lpstr>
      <vt:lpstr>Times New Roman</vt:lpstr>
      <vt:lpstr>Wingdings</vt:lpstr>
      <vt:lpstr>Wood Type</vt:lpstr>
      <vt:lpstr>In the name of god brief review on nhl</vt:lpstr>
      <vt:lpstr>PowerPoint Presentation</vt:lpstr>
      <vt:lpstr>Introduction</vt:lpstr>
      <vt:lpstr>Introduction  </vt:lpstr>
      <vt:lpstr>PowerPoint Presentation</vt:lpstr>
      <vt:lpstr>Diffuse large B-cell lymphoma  </vt:lpstr>
      <vt:lpstr>Diffuse large B-cell lymphoma</vt:lpstr>
      <vt:lpstr>Burkitt lymphoma  </vt:lpstr>
      <vt:lpstr>Burkitt lymphoma  </vt:lpstr>
      <vt:lpstr>. The current criteria for these group designations are as follows:.  </vt:lpstr>
      <vt:lpstr>PowerPoint Presentation</vt:lpstr>
      <vt:lpstr>Anaplastic large-cell lymphoma  </vt:lpstr>
      <vt:lpstr>Anaplastic large-cell lymphoma</vt:lpstr>
      <vt:lpstr>Anaplastic large-cell lymphoma</vt:lpstr>
      <vt:lpstr>Lymphoblastic lymphoma  </vt:lpstr>
      <vt:lpstr>Lymphoblastic lymphoma</vt:lpstr>
      <vt:lpstr>follicular lymphomas</vt:lpstr>
      <vt:lpstr>PowerPoint Presentation</vt:lpstr>
      <vt:lpstr>Risk factors and treatment of childhood and adolescent Burkitt lymphoma/leukaemia  </vt:lpstr>
      <vt:lpstr>PowerPoint Presentation</vt:lpstr>
      <vt:lpstr>Immunotherapy  </vt:lpstr>
      <vt:lpstr>PowerPoint Presentation</vt:lpstr>
      <vt:lpstr>Safety and efficacy of intrathecal rituximab in children with B cell lymphoid CD201 malignancies: An international retrospective study  </vt:lpstr>
      <vt:lpstr>PowerPoint Presentation</vt:lpstr>
      <vt:lpstr>PowerPoint Presentation</vt:lpstr>
      <vt:lpstr>PowerPoint Presentation</vt:lpstr>
      <vt:lpstr>PowerPoint Presentation</vt:lpstr>
      <vt:lpstr>Advances in therapies for non-Hodgkin lymphoma in children  </vt:lpstr>
      <vt:lpstr>Brentuximab vedotin  </vt:lpstr>
      <vt:lpstr>PowerPoint Presentation</vt:lpstr>
      <vt:lpstr>Crizotinib  </vt:lpstr>
      <vt:lpstr>PowerPoint Presentation</vt:lpstr>
      <vt:lpstr>PowerPoint Presentation</vt:lpstr>
      <vt:lpstr>Rituximab therapy in newly diagnosed pediatric NHL  </vt:lpstr>
      <vt:lpstr>PowerPoint Presentation</vt:lpstr>
      <vt:lpstr>Targeting CD19  </vt:lpstr>
      <vt:lpstr>SGN-CD19A</vt:lpstr>
      <vt:lpstr>Blinatumomab  </vt:lpstr>
      <vt:lpstr>PowerPoint Presentation</vt:lpstr>
      <vt:lpstr>CD19 –specific CAR T cells  </vt:lpstr>
      <vt:lpstr>Radiotherapy for Non-Hodgkin’s lymphoma: still standard practice and not an outdated treatment option  </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 brief review on nhl</dc:title>
  <dc:creator>Microsoft Office User</dc:creator>
  <cp:lastModifiedBy>Microsoft Office User</cp:lastModifiedBy>
  <cp:revision>44</cp:revision>
  <dcterms:created xsi:type="dcterms:W3CDTF">2019-01-15T06:36:15Z</dcterms:created>
  <dcterms:modified xsi:type="dcterms:W3CDTF">2019-01-16T18:05:37Z</dcterms:modified>
</cp:coreProperties>
</file>