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1" r:id="rId4"/>
    <p:sldId id="262" r:id="rId5"/>
    <p:sldId id="264" r:id="rId6"/>
    <p:sldId id="265" r:id="rId7"/>
    <p:sldId id="267" r:id="rId8"/>
    <p:sldId id="258" r:id="rId9"/>
    <p:sldId id="281" r:id="rId10"/>
    <p:sldId id="259" r:id="rId11"/>
    <p:sldId id="260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C64A8-0238-4F46-824B-403DED1671D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0D5E7-677D-49BA-B3C2-761EDE20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0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D5E7-677D-49BA-B3C2-761EDE20EA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4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29D-C8F4-4F64-A58F-B543D089520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272861-2986-446D-B310-9A2A1E1CA9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29D-C8F4-4F64-A58F-B543D089520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2861-2986-446D-B310-9A2A1E1CA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29D-C8F4-4F64-A58F-B543D089520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2861-2986-446D-B310-9A2A1E1CA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29D-C8F4-4F64-A58F-B543D089520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2861-2986-446D-B310-9A2A1E1CA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29D-C8F4-4F64-A58F-B543D089520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2861-2986-446D-B310-9A2A1E1CA9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29D-C8F4-4F64-A58F-B543D089520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2861-2986-446D-B310-9A2A1E1CA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29D-C8F4-4F64-A58F-B543D089520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2861-2986-446D-B310-9A2A1E1CA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29D-C8F4-4F64-A58F-B543D089520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2861-2986-446D-B310-9A2A1E1CA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29D-C8F4-4F64-A58F-B543D089520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2861-2986-446D-B310-9A2A1E1CA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29D-C8F4-4F64-A58F-B543D089520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2861-2986-446D-B310-9A2A1E1CA9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29D-C8F4-4F64-A58F-B543D089520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2861-2986-446D-B310-9A2A1E1CA98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A8429D-C8F4-4F64-A58F-B543D089520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C272861-2986-446D-B310-9A2A1E1CA9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Parastou</a:t>
            </a:r>
            <a:r>
              <a:rPr lang="en-US" dirty="0" smtClean="0"/>
              <a:t> </a:t>
            </a:r>
            <a:r>
              <a:rPr lang="en-US" dirty="0" err="1" smtClean="0"/>
              <a:t>molaei</a:t>
            </a:r>
            <a:r>
              <a:rPr lang="en-US" dirty="0" smtClean="0"/>
              <a:t> </a:t>
            </a:r>
            <a:r>
              <a:rPr lang="en-US" dirty="0" err="1" smtClean="0"/>
              <a:t>tavana</a:t>
            </a:r>
            <a:endParaRPr lang="en-US" dirty="0" smtClean="0"/>
          </a:p>
          <a:p>
            <a:r>
              <a:rPr lang="en-US" dirty="0" smtClean="0"/>
              <a:t>98/7/18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Aggressive NK leukemia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CD flow </a:t>
            </a:r>
            <a:r>
              <a:rPr lang="en-US" sz="2200" dirty="0" smtClean="0"/>
              <a:t>cytometry</a:t>
            </a:r>
            <a:endParaRPr lang="fa-IR" sz="2200" dirty="0" smtClean="0"/>
          </a:p>
          <a:p>
            <a:r>
              <a:rPr lang="en-US" sz="2200" dirty="0" smtClean="0"/>
              <a:t>CD2:55%</a:t>
            </a:r>
            <a:endParaRPr lang="en-US" sz="2200" dirty="0" smtClean="0"/>
          </a:p>
          <a:p>
            <a:r>
              <a:rPr lang="en-US" sz="2200" dirty="0" smtClean="0"/>
              <a:t>CD3:2/7%</a:t>
            </a:r>
          </a:p>
          <a:p>
            <a:r>
              <a:rPr lang="en-US" sz="2200" dirty="0" smtClean="0"/>
              <a:t>CD5:5/4%</a:t>
            </a:r>
          </a:p>
          <a:p>
            <a:r>
              <a:rPr lang="en-US" sz="2200" dirty="0" smtClean="0"/>
              <a:t>CD7:98%</a:t>
            </a:r>
          </a:p>
          <a:p>
            <a:r>
              <a:rPr lang="en-US" sz="2200" dirty="0" smtClean="0"/>
              <a:t>CD10:0/4%</a:t>
            </a:r>
          </a:p>
          <a:p>
            <a:r>
              <a:rPr lang="en-US" sz="2200" dirty="0" smtClean="0"/>
              <a:t>CD19:8/4%</a:t>
            </a:r>
          </a:p>
          <a:p>
            <a:r>
              <a:rPr lang="en-US" sz="2200" dirty="0" smtClean="0"/>
              <a:t>CD33:11/9%</a:t>
            </a:r>
          </a:p>
          <a:p>
            <a:r>
              <a:rPr lang="en-US" sz="2200" dirty="0" smtClean="0"/>
              <a:t>CD34:57%</a:t>
            </a:r>
          </a:p>
          <a:p>
            <a:r>
              <a:rPr lang="en-US" sz="2200" dirty="0" smtClean="0"/>
              <a:t>CD38:87</a:t>
            </a:r>
            <a:r>
              <a:rPr lang="en-US" sz="2200" dirty="0" smtClean="0"/>
              <a:t>%</a:t>
            </a:r>
          </a:p>
          <a:p>
            <a:r>
              <a:rPr lang="en-US" sz="2200" dirty="0" smtClean="0"/>
              <a:t>CYTO CD3:45/7%</a:t>
            </a:r>
          </a:p>
          <a:p>
            <a:r>
              <a:rPr lang="en-US" sz="2200" dirty="0" smtClean="0"/>
              <a:t>CD56:94/7%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Aggressive natural killer leukemia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Aggressive NK cell leukemia (ANKL) </a:t>
            </a:r>
            <a:r>
              <a:rPr lang="fa-IR" sz="2200" dirty="0" smtClean="0"/>
              <a:t>:</a:t>
            </a:r>
            <a:r>
              <a:rPr lang="en-US" sz="2200" dirty="0" smtClean="0"/>
              <a:t>rare malignant lymphoproliferative disease of mature NK cell type</a:t>
            </a:r>
            <a:endParaRPr lang="fa-IR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Eastern Asian populations</a:t>
            </a:r>
            <a:endParaRPr lang="fa-IR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closely associated with Epstein-Barr virus</a:t>
            </a:r>
            <a:r>
              <a:rPr lang="fa-IR" sz="2200" dirty="0" smtClean="0"/>
              <a:t>)</a:t>
            </a:r>
            <a:r>
              <a:rPr lang="en-US" sz="2200" dirty="0" smtClean="0"/>
              <a:t>90%)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better </a:t>
            </a:r>
            <a:r>
              <a:rPr lang="en-US" sz="2200" dirty="0"/>
              <a:t>prognosis of EBV-negative ANKL than EBV-positive ANKL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median survival duration shorter than one year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large granular lymphocyte (LGL) leukemia based on its morphological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50000"/>
              </a:lnSpc>
            </a:pPr>
            <a:r>
              <a:rPr lang="en-US" sz="2000" dirty="0"/>
              <a:t>ANKL be classified as an </a:t>
            </a:r>
            <a:r>
              <a:rPr lang="en-US" sz="2000" dirty="0" err="1"/>
              <a:t>EBVassociated</a:t>
            </a:r>
            <a:r>
              <a:rPr lang="en-US" sz="2000" dirty="0"/>
              <a:t> mature malignant NK cell neoplasm and discussed in special relation to ENKL and/or EBV-positive T cell and NK-cell lymphoproliferative disease of childhood, rather than indolent LGL leukemia, such as T cell LGL leukemia or CLPD-NK, based on the current molecular and clinical recognition of ANKL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ANKL </a:t>
            </a:r>
            <a:r>
              <a:rPr lang="en-US" sz="2000" dirty="0" smtClean="0"/>
              <a:t>:between </a:t>
            </a:r>
            <a:r>
              <a:rPr lang="en-US" sz="2000" dirty="0"/>
              <a:t>20 and 50 years of age but has also been reported in teenagers and patients in their 70s 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 </a:t>
            </a:r>
            <a:r>
              <a:rPr lang="en-US" sz="2000" dirty="0"/>
              <a:t>Transformation into ANKL from EBV-associated NK/T lymphoproliferative disorders, such as chronic active EBV </a:t>
            </a:r>
            <a:r>
              <a:rPr lang="en-US" sz="2000" dirty="0" smtClean="0"/>
              <a:t>infection(younger </a:t>
            </a:r>
            <a:r>
              <a:rPr lang="en-US" sz="2000" dirty="0"/>
              <a:t>age </a:t>
            </a:r>
            <a:r>
              <a:rPr lang="en-US" sz="20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Approximately </a:t>
            </a:r>
            <a:r>
              <a:rPr lang="en-US" sz="2000" dirty="0"/>
              <a:t>400 cases have been </a:t>
            </a:r>
            <a:r>
              <a:rPr lang="en-US" sz="2000" dirty="0" smtClean="0"/>
              <a:t>reported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 An </a:t>
            </a:r>
            <a:r>
              <a:rPr lang="en-US" sz="2000" dirty="0"/>
              <a:t>increasing number of patients being reported from Caucasian populations and Latin </a:t>
            </a:r>
            <a:r>
              <a:rPr lang="en-US" sz="2000" dirty="0" smtClean="0"/>
              <a:t>America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07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PATHOGENESIS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In </a:t>
            </a:r>
            <a:r>
              <a:rPr lang="en-US" sz="2000" dirty="0"/>
              <a:t>48% of cases, mutations in molecules of the </a:t>
            </a:r>
            <a:r>
              <a:rPr lang="en-US" sz="2000" dirty="0" smtClean="0"/>
              <a:t>JAK-STAT3 </a:t>
            </a:r>
            <a:r>
              <a:rPr lang="en-US" sz="2000" dirty="0"/>
              <a:t>system were </a:t>
            </a:r>
            <a:r>
              <a:rPr lang="en-US" sz="2000" dirty="0" smtClean="0"/>
              <a:t>detected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TP53 mutations were also recognized in 34</a:t>
            </a:r>
            <a:r>
              <a:rPr lang="en-US" sz="2000" dirty="0" smtClean="0"/>
              <a:t>%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plasma IL-10 levels were significantly </a:t>
            </a:r>
            <a:r>
              <a:rPr lang="en-US" sz="2000" dirty="0" smtClean="0"/>
              <a:t>elevated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increased expression of </a:t>
            </a:r>
            <a:r>
              <a:rPr lang="en-US" sz="2000" dirty="0" smtClean="0"/>
              <a:t>MYC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IL-10-STAT3-MYC transcription regulation in ANKL</a:t>
            </a:r>
          </a:p>
        </p:txBody>
      </p:sp>
    </p:spTree>
    <p:extLst>
      <p:ext uri="{BB962C8B-B14F-4D97-AF65-F5344CB8AC3E}">
        <p14:creationId xmlns:p14="http://schemas.microsoft.com/office/powerpoint/2010/main" val="16246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Abnormalities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sz="2000" dirty="0"/>
              <a:t>gain of 1q23.1-q23.2 and 1q31.3-q44 </a:t>
            </a:r>
          </a:p>
          <a:p>
            <a:pPr>
              <a:lnSpc>
                <a:spcPct val="300000"/>
              </a:lnSpc>
            </a:pPr>
            <a:r>
              <a:rPr lang="en-US" sz="2000" dirty="0" smtClean="0"/>
              <a:t>loss </a:t>
            </a:r>
            <a:r>
              <a:rPr lang="en-US" sz="2000" dirty="0"/>
              <a:t>of </a:t>
            </a:r>
            <a:r>
              <a:rPr lang="en-US" sz="2000" dirty="0" smtClean="0"/>
              <a:t>7p15.1-q22.3 </a:t>
            </a:r>
            <a:r>
              <a:rPr lang="en-US" sz="2000" dirty="0"/>
              <a:t>and </a:t>
            </a:r>
            <a:r>
              <a:rPr lang="en-US" sz="2000" dirty="0" smtClean="0"/>
              <a:t>17p13.1</a:t>
            </a:r>
          </a:p>
          <a:p>
            <a:pPr>
              <a:lnSpc>
                <a:spcPct val="300000"/>
              </a:lnSpc>
            </a:pPr>
            <a:r>
              <a:rPr lang="en-US" sz="2000" dirty="0" err="1" smtClean="0"/>
              <a:t>Granulysin</a:t>
            </a:r>
            <a:r>
              <a:rPr lang="en-US" sz="2000" dirty="0" smtClean="0"/>
              <a:t> , </a:t>
            </a:r>
            <a:r>
              <a:rPr lang="en-US" sz="2000" dirty="0"/>
              <a:t>a cytotoxic molecule in the cytotoxic granules of NK cells</a:t>
            </a:r>
          </a:p>
        </p:txBody>
      </p:sp>
    </p:spTree>
    <p:extLst>
      <p:ext uri="{BB962C8B-B14F-4D97-AF65-F5344CB8AC3E}">
        <p14:creationId xmlns:p14="http://schemas.microsoft.com/office/powerpoint/2010/main" val="16395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DIAGNOSIS OF ANKL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diagnosis of ANKL should be made based on three factors</a:t>
            </a:r>
            <a:r>
              <a:rPr lang="en-US" sz="2000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      </a:t>
            </a:r>
            <a:r>
              <a:rPr lang="en-US" sz="2000" dirty="0"/>
              <a:t>the cellular characteristics, involved sites, and clinical features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tumor cells morphologically resemble large granular lymphocytes 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immunophenotypically</a:t>
            </a:r>
            <a:r>
              <a:rPr lang="en-US" sz="2000" dirty="0" smtClean="0"/>
              <a:t> </a:t>
            </a:r>
            <a:r>
              <a:rPr lang="en-US" sz="2000" dirty="0"/>
              <a:t>CD2+ surface CD3-, CD3epsilon+, CD16+, and CD56+, with a lack of myeloid and B-cell </a:t>
            </a:r>
            <a:r>
              <a:rPr lang="en-US" sz="2000" dirty="0" smtClean="0"/>
              <a:t>markers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 main involved sites </a:t>
            </a:r>
            <a:r>
              <a:rPr lang="en-US" sz="2000" dirty="0" smtClean="0"/>
              <a:t>:bone </a:t>
            </a:r>
            <a:r>
              <a:rPr lang="en-US" sz="2000" dirty="0"/>
              <a:t>marrow, peripheral blood, liver, and </a:t>
            </a:r>
            <a:r>
              <a:rPr lang="en-US" sz="2000" dirty="0" smtClean="0"/>
              <a:t>spleen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000" dirty="0"/>
              <a:t>clinical features </a:t>
            </a:r>
            <a:r>
              <a:rPr lang="en-US" sz="2000" dirty="0" smtClean="0"/>
              <a:t>:fever</a:t>
            </a:r>
            <a:r>
              <a:rPr lang="en-US" sz="2000" dirty="0"/>
              <a:t>, </a:t>
            </a:r>
            <a:r>
              <a:rPr lang="en-US" sz="2000" dirty="0" err="1"/>
              <a:t>hemophagocytosis</a:t>
            </a:r>
            <a:r>
              <a:rPr lang="en-US" sz="2000" dirty="0"/>
              <a:t>, liver dysfunction, disseminated intravascular coagulation and a progressive course of weeks or sometimes </a:t>
            </a:r>
            <a:r>
              <a:rPr lang="en-US" sz="2000" dirty="0" smtClean="0"/>
              <a:t>months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59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CHEMOTHERAPY FOR ANKL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optimum chemotherapy regimen as an initial treatment for ANKL has not been </a:t>
            </a:r>
            <a:r>
              <a:rPr lang="en-US" sz="2000" dirty="0" smtClean="0"/>
              <a:t>established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000" dirty="0"/>
              <a:t>With anthracycline-containing chemotherapy, some patients have achieved a complete </a:t>
            </a:r>
            <a:r>
              <a:rPr lang="en-US" sz="2000" dirty="0" smtClean="0"/>
              <a:t>response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 vitro, ANKL cell lines and tumor cells from these patients were shown to be sensitive to L-</a:t>
            </a:r>
            <a:r>
              <a:rPr lang="en-US" sz="2000" dirty="0" err="1"/>
              <a:t>asparaginase</a:t>
            </a:r>
            <a:r>
              <a:rPr lang="en-US" sz="2000" dirty="0"/>
              <a:t>, leading to </a:t>
            </a:r>
            <a:r>
              <a:rPr lang="en-US" sz="2000" dirty="0" smtClean="0"/>
              <a:t>apoptosis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Various L-</a:t>
            </a:r>
            <a:r>
              <a:rPr lang="en-US" sz="2000" dirty="0" err="1"/>
              <a:t>asparaginase</a:t>
            </a:r>
            <a:r>
              <a:rPr lang="en-US" sz="2000" dirty="0"/>
              <a:t>-containing regimens, such as SMILE (dexamethasone, methotrexate, </a:t>
            </a:r>
            <a:r>
              <a:rPr lang="en-US" sz="2000" dirty="0" err="1"/>
              <a:t>ifosfamide</a:t>
            </a:r>
            <a:r>
              <a:rPr lang="en-US" sz="2000" dirty="0"/>
              <a:t>, etoposide, and L-</a:t>
            </a:r>
            <a:r>
              <a:rPr lang="en-US" sz="2000" dirty="0" err="1"/>
              <a:t>asparaginase</a:t>
            </a:r>
            <a:r>
              <a:rPr lang="en-US" sz="2000" dirty="0"/>
              <a:t>), </a:t>
            </a:r>
            <a:r>
              <a:rPr lang="en-US" sz="2000" dirty="0" err="1"/>
              <a:t>AspaMetDex</a:t>
            </a:r>
            <a:r>
              <a:rPr lang="en-US" sz="2000" dirty="0"/>
              <a:t> (L-</a:t>
            </a:r>
            <a:r>
              <a:rPr lang="en-US" sz="2000" dirty="0" err="1"/>
              <a:t>asparaginase</a:t>
            </a:r>
            <a:r>
              <a:rPr lang="en-US" sz="2000" dirty="0"/>
              <a:t>, methotrexate, and dexamethasone) or VIDL (etoposide, </a:t>
            </a:r>
            <a:r>
              <a:rPr lang="en-US" sz="2000" dirty="0" err="1"/>
              <a:t>ifosfamide</a:t>
            </a:r>
            <a:r>
              <a:rPr lang="en-US" sz="2000" dirty="0"/>
              <a:t>, dexamethasone, and L-</a:t>
            </a:r>
            <a:r>
              <a:rPr lang="en-US" sz="2000" dirty="0" err="1"/>
              <a:t>asparaginase</a:t>
            </a:r>
            <a:r>
              <a:rPr lang="en-US" sz="2000" dirty="0"/>
              <a:t>) in addition to L-</a:t>
            </a:r>
            <a:r>
              <a:rPr lang="en-US" sz="2000" dirty="0" err="1"/>
              <a:t>asparaginase</a:t>
            </a:r>
            <a:r>
              <a:rPr lang="en-US" sz="2000" dirty="0"/>
              <a:t> monotherapy </a:t>
            </a:r>
          </a:p>
        </p:txBody>
      </p:sp>
    </p:spTree>
    <p:extLst>
      <p:ext uri="{BB962C8B-B14F-4D97-AF65-F5344CB8AC3E}">
        <p14:creationId xmlns:p14="http://schemas.microsoft.com/office/powerpoint/2010/main" val="30150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300000"/>
              </a:lnSpc>
            </a:pPr>
            <a:r>
              <a:rPr lang="en-US" sz="2000" dirty="0"/>
              <a:t>A complete response, including negativity for EBV DNA in the blood after treatments, was associated with a better </a:t>
            </a:r>
            <a:r>
              <a:rPr lang="en-US" sz="2000" dirty="0" smtClean="0"/>
              <a:t>outcome</a:t>
            </a:r>
          </a:p>
          <a:p>
            <a:pPr>
              <a:lnSpc>
                <a:spcPct val="300000"/>
              </a:lnSpc>
            </a:pPr>
            <a:r>
              <a:rPr lang="en-US" sz="2000" dirty="0" smtClean="0"/>
              <a:t> </a:t>
            </a:r>
            <a:r>
              <a:rPr lang="en-US" sz="2000" dirty="0"/>
              <a:t>even patients who achieved a CR after chemotherapy including L-</a:t>
            </a:r>
            <a:r>
              <a:rPr lang="en-US" sz="2000" dirty="0" err="1"/>
              <a:t>asparaginase</a:t>
            </a:r>
            <a:r>
              <a:rPr lang="en-US" sz="2000" dirty="0"/>
              <a:t> rarely survived for more than one year without further treatments, especially allogeneic hematopoietic cell transplantation (HCT)</a:t>
            </a:r>
          </a:p>
        </p:txBody>
      </p:sp>
    </p:spTree>
    <p:extLst>
      <p:ext uri="{BB962C8B-B14F-4D97-AF65-F5344CB8AC3E}">
        <p14:creationId xmlns:p14="http://schemas.microsoft.com/office/powerpoint/2010/main" val="22593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A 9 years old boy child with acute respiratory distress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PMH : negative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P/E : small submandibular lymphadenopathy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CBC : </a:t>
            </a:r>
            <a:r>
              <a:rPr lang="en-US" sz="2400" dirty="0" err="1" smtClean="0"/>
              <a:t>wbc</a:t>
            </a:r>
            <a:r>
              <a:rPr lang="en-US" sz="2400" dirty="0" smtClean="0"/>
              <a:t> 22500   HB:9/7   PLT:115000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Diff  : </a:t>
            </a:r>
            <a:r>
              <a:rPr lang="en-US" sz="2400" dirty="0" err="1" smtClean="0"/>
              <a:t>neut</a:t>
            </a:r>
            <a:r>
              <a:rPr lang="en-US" sz="2400" dirty="0" smtClean="0"/>
              <a:t> 8% lymph 7% blast 85%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Uric acid :2/8    LDH:843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28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OF </a:t>
            </a:r>
            <a:r>
              <a:rPr lang="en-US" dirty="0" smtClean="0"/>
              <a:t>HSCT FOR </a:t>
            </a:r>
            <a:r>
              <a:rPr lang="en-US" dirty="0"/>
              <a:t>ANKL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50000"/>
              </a:lnSpc>
            </a:pPr>
            <a:r>
              <a:rPr lang="en-US" sz="2000" dirty="0"/>
              <a:t>Although patients have responded to chemotherapy including </a:t>
            </a:r>
            <a:r>
              <a:rPr lang="en-US" sz="2000" dirty="0" err="1" smtClean="0"/>
              <a:t>Lasparaginase</a:t>
            </a:r>
            <a:r>
              <a:rPr lang="en-US" sz="2000" dirty="0" smtClean="0"/>
              <a:t> , </a:t>
            </a:r>
            <a:r>
              <a:rPr lang="en-US" sz="2000" dirty="0"/>
              <a:t>almost all patients eventually died of their </a:t>
            </a:r>
            <a:r>
              <a:rPr lang="en-US" sz="2000" dirty="0" smtClean="0"/>
              <a:t>disease</a:t>
            </a:r>
          </a:p>
          <a:p>
            <a:pPr>
              <a:lnSpc>
                <a:spcPct val="250000"/>
              </a:lnSpc>
            </a:pPr>
            <a:r>
              <a:rPr lang="en-US" sz="2000" dirty="0"/>
              <a:t>A total of 21 ANKL patients registered between 2000 and 2014 in the International Bone Marrow Transplantation Registry (IBMTR) database underwent allogeneic HCT, with most receiving L-</a:t>
            </a:r>
            <a:r>
              <a:rPr lang="en-US" sz="2000" dirty="0" err="1"/>
              <a:t>asparaginase</a:t>
            </a:r>
            <a:r>
              <a:rPr lang="en-US" sz="2000" dirty="0"/>
              <a:t>-containing chemotherapy before proceeding to </a:t>
            </a:r>
            <a:r>
              <a:rPr lang="en-US" sz="2000" dirty="0" smtClean="0"/>
              <a:t>HCT</a:t>
            </a:r>
          </a:p>
          <a:p>
            <a:pPr>
              <a:lnSpc>
                <a:spcPct val="250000"/>
              </a:lnSpc>
            </a:pPr>
            <a:r>
              <a:rPr lang="en-US" sz="2000" dirty="0"/>
              <a:t>Patients with a CR prior to HCT showed a significantly better survival after two years than those without a CR (38 vs. 0%). However, 76% of all patients </a:t>
            </a:r>
            <a:r>
              <a:rPr lang="en-US" sz="2000" dirty="0" smtClean="0"/>
              <a:t>died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09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sz="2000" dirty="0"/>
              <a:t>Immune checkpoint </a:t>
            </a:r>
            <a:r>
              <a:rPr lang="en-US" sz="2000" dirty="0" smtClean="0"/>
              <a:t>inhibitors</a:t>
            </a:r>
            <a:r>
              <a:rPr lang="fa-IR" sz="2000" dirty="0" smtClean="0"/>
              <a:t> </a:t>
            </a:r>
            <a:r>
              <a:rPr lang="en-US" sz="2000" dirty="0" smtClean="0"/>
              <a:t>:</a:t>
            </a:r>
            <a:r>
              <a:rPr lang="fa-IR" sz="2000" dirty="0" smtClean="0"/>
              <a:t> </a:t>
            </a:r>
            <a:r>
              <a:rPr lang="en-US" sz="2000" dirty="0" err="1" smtClean="0"/>
              <a:t>pembrolizumab</a:t>
            </a:r>
            <a:r>
              <a:rPr lang="en-US" sz="2000" dirty="0" smtClean="0"/>
              <a:t> </a:t>
            </a:r>
            <a:r>
              <a:rPr lang="en-US" sz="2000" dirty="0"/>
              <a:t>or </a:t>
            </a:r>
            <a:r>
              <a:rPr lang="en-US" sz="2000" dirty="0" err="1" smtClean="0"/>
              <a:t>nivolumab</a:t>
            </a:r>
            <a:endParaRPr lang="en-US" sz="2000" dirty="0" smtClean="0"/>
          </a:p>
          <a:p>
            <a:pPr>
              <a:lnSpc>
                <a:spcPct val="300000"/>
              </a:lnSpc>
            </a:pPr>
            <a:r>
              <a:rPr lang="en-US" sz="2000" dirty="0"/>
              <a:t>JAK inhibitor </a:t>
            </a:r>
            <a:r>
              <a:rPr lang="en-US" sz="2000" dirty="0" err="1"/>
              <a:t>ruxolitinib</a:t>
            </a:r>
            <a:r>
              <a:rPr lang="en-US" sz="2000" dirty="0"/>
              <a:t> and the BCL2 inhibitor </a:t>
            </a:r>
            <a:r>
              <a:rPr lang="en-US" sz="2000" dirty="0" err="1"/>
              <a:t>navitoclax</a:t>
            </a:r>
            <a:r>
              <a:rPr lang="en-US" sz="2000" dirty="0"/>
              <a:t> to be highly effective against malignant NK cell lines</a:t>
            </a:r>
          </a:p>
        </p:txBody>
      </p:sp>
    </p:spTree>
    <p:extLst>
      <p:ext uri="{BB962C8B-B14F-4D97-AF65-F5344CB8AC3E}">
        <p14:creationId xmlns:p14="http://schemas.microsoft.com/office/powerpoint/2010/main" val="34831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1-Fumihiro </a:t>
            </a:r>
            <a:r>
              <a:rPr lang="en-US" sz="2000" dirty="0"/>
              <a:t>Ishida* Department of Biomedical Laboratory Sciences, Shinshu University School of Medicine, Matsumoto, </a:t>
            </a:r>
            <a:r>
              <a:rPr lang="en-US" sz="2000" dirty="0" smtClean="0"/>
              <a:t>Japan , </a:t>
            </a:r>
            <a:r>
              <a:rPr lang="en-US" sz="2000" dirty="0" smtClean="0">
                <a:solidFill>
                  <a:srgbClr val="FF0000"/>
                </a:solidFill>
              </a:rPr>
              <a:t>Front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r>
              <a:rPr lang="en-US" sz="2000" dirty="0" err="1">
                <a:solidFill>
                  <a:srgbClr val="FF0000"/>
                </a:solidFill>
              </a:rPr>
              <a:t>Pediatr</a:t>
            </a:r>
            <a:r>
              <a:rPr lang="fa-IR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2018</a:t>
            </a:r>
            <a:r>
              <a:rPr lang="fa-IR" sz="2000" dirty="0" smtClean="0">
                <a:solidFill>
                  <a:srgbClr val="FF0000"/>
                </a:solidFill>
              </a:rPr>
              <a:t>(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2-Aggressive </a:t>
            </a:r>
            <a:r>
              <a:rPr lang="en-US" sz="2000" dirty="0"/>
              <a:t>NK-cell leukemia: clinical subtypes, molecular features, and treatment </a:t>
            </a:r>
            <a:r>
              <a:rPr lang="en-US" sz="2000" dirty="0" smtClean="0"/>
              <a:t>outcomes</a:t>
            </a:r>
            <a:r>
              <a:rPr lang="fa-IR" sz="2000" dirty="0" smtClean="0"/>
              <a:t>و</a:t>
            </a:r>
            <a:r>
              <a:rPr lang="da-DK" sz="2000" dirty="0" smtClean="0"/>
              <a:t>Tang </a:t>
            </a:r>
            <a:r>
              <a:rPr lang="da-DK" sz="2000" dirty="0"/>
              <a:t>et al. </a:t>
            </a:r>
            <a:r>
              <a:rPr lang="da-DK" sz="2000" dirty="0">
                <a:solidFill>
                  <a:srgbClr val="FF0000"/>
                </a:solidFill>
              </a:rPr>
              <a:t>Blood Cancer Journal (</a:t>
            </a:r>
            <a:r>
              <a:rPr lang="da-DK" sz="2000" dirty="0" smtClean="0">
                <a:solidFill>
                  <a:srgbClr val="FF0000"/>
                </a:solidFill>
              </a:rPr>
              <a:t>2017</a:t>
            </a:r>
            <a:r>
              <a:rPr lang="fa-IR" sz="2000" dirty="0" smtClean="0">
                <a:solidFill>
                  <a:srgbClr val="FF0000"/>
                </a:solidFill>
              </a:rPr>
              <a:t>(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3-Aggressive </a:t>
            </a:r>
            <a:r>
              <a:rPr lang="en-US" sz="2000" dirty="0"/>
              <a:t>NK Cell Leukemia (ANKL): Experience with 34 Patients and Therapeutic Potentials of L-</a:t>
            </a:r>
            <a:r>
              <a:rPr lang="en-US" sz="2000" dirty="0" err="1"/>
              <a:t>Asparaginase</a:t>
            </a:r>
            <a:r>
              <a:rPr lang="en-US" sz="2000" dirty="0"/>
              <a:t> and Allogeneic Hematopoietic Cell Transplantation - A Japan-Korea Multicenter Study for </a:t>
            </a:r>
            <a:r>
              <a:rPr lang="en-US" sz="2000" dirty="0" smtClean="0"/>
              <a:t>ANKL , </a:t>
            </a:r>
            <a:r>
              <a:rPr lang="en-US" sz="2000" dirty="0" smtClean="0">
                <a:solidFill>
                  <a:srgbClr val="FF0000"/>
                </a:solidFill>
              </a:rPr>
              <a:t>Blood </a:t>
            </a:r>
            <a:r>
              <a:rPr lang="en-US" sz="2000" dirty="0">
                <a:solidFill>
                  <a:srgbClr val="FF0000"/>
                </a:solidFill>
              </a:rPr>
              <a:t>(2010)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یجه تصویری برای جمله زیبا خد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2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is.mail.yahoo.com/ws/v3/mailboxes/@.id==VjN-KBFZoUtVpZ5ctdF9oVEbGC_24AlZzNG_ZtTOt1o_dNrfQ9WleJpYg0EFmWq7AehqBmBxuc2UTjmHlmQVvjcwMQ/messages/@.id==AMlp9tYoVNGRXZ4A8AKAoGDlQPc/content/parts/@.id==6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770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2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867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4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486816"/>
            <a:ext cx="9396536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780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1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111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5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CXR : right para hilar is prominent suggestive for pathologic lymphadenopathy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Chest CT scan : anterior mediastinal mas measuring 56*33*56mm/ </a:t>
            </a:r>
            <a:r>
              <a:rPr lang="en-US" sz="2000" dirty="0" err="1" smtClean="0"/>
              <a:t>subcarina</a:t>
            </a:r>
            <a:r>
              <a:rPr lang="en-US" sz="2000" dirty="0" smtClean="0"/>
              <a:t> lymphadenopathy up to 16mm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Abdominopelvic sonography : NL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Abdominal CT scan : splenomegaly , para aortic lymphadenopathy up to 10 mm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Bone survey : suspicious lytic lesion 15 mm in frontal and temporal bone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770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255</TotalTime>
  <Words>819</Words>
  <Application>Microsoft Office PowerPoint</Application>
  <PresentationFormat>On-screen Show (4:3)</PresentationFormat>
  <Paragraphs>88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Apothecary</vt:lpstr>
      <vt:lpstr>Aggressive NK leukemia</vt:lpstr>
      <vt:lpstr>Case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presentation</vt:lpstr>
      <vt:lpstr>PowerPoint Presentation</vt:lpstr>
      <vt:lpstr>Case presentation</vt:lpstr>
      <vt:lpstr>Diagnosis</vt:lpstr>
      <vt:lpstr>INTRODUCTION</vt:lpstr>
      <vt:lpstr>TERMINOLOGY</vt:lpstr>
      <vt:lpstr>EPIDEMIOLOGY</vt:lpstr>
      <vt:lpstr>MOLECULAR PATHOGENESIS </vt:lpstr>
      <vt:lpstr>Genetic Abnormalities</vt:lpstr>
      <vt:lpstr>THE DIAGNOSIS OF ANKL</vt:lpstr>
      <vt:lpstr>CHEMOTHERAPY FOR ANKL</vt:lpstr>
      <vt:lpstr>PowerPoint Presentation</vt:lpstr>
      <vt:lpstr>ROLE OF HSCT FOR ANKL</vt:lpstr>
      <vt:lpstr>targeted therapy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NK cell leukemia</dc:title>
  <dc:creator>Zohreh</dc:creator>
  <cp:lastModifiedBy>Zohreh</cp:lastModifiedBy>
  <cp:revision>21</cp:revision>
  <dcterms:created xsi:type="dcterms:W3CDTF">2019-10-09T14:52:58Z</dcterms:created>
  <dcterms:modified xsi:type="dcterms:W3CDTF">2019-10-10T00:19:35Z</dcterms:modified>
</cp:coreProperties>
</file>