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5" r:id="rId5"/>
    <p:sldId id="260" r:id="rId6"/>
    <p:sldId id="289" r:id="rId7"/>
    <p:sldId id="276" r:id="rId8"/>
    <p:sldId id="274" r:id="rId9"/>
    <p:sldId id="263" r:id="rId10"/>
    <p:sldId id="275" r:id="rId11"/>
    <p:sldId id="261" r:id="rId12"/>
    <p:sldId id="290" r:id="rId13"/>
    <p:sldId id="273" r:id="rId14"/>
    <p:sldId id="284" r:id="rId15"/>
    <p:sldId id="277" r:id="rId16"/>
    <p:sldId id="278" r:id="rId17"/>
    <p:sldId id="262" r:id="rId18"/>
    <p:sldId id="287" r:id="rId19"/>
    <p:sldId id="286" r:id="rId20"/>
    <p:sldId id="288" r:id="rId21"/>
    <p:sldId id="279" r:id="rId22"/>
    <p:sldId id="264" r:id="rId23"/>
    <p:sldId id="269" r:id="rId24"/>
    <p:sldId id="265" r:id="rId25"/>
    <p:sldId id="268" r:id="rId26"/>
    <p:sldId id="271" r:id="rId27"/>
    <p:sldId id="272" r:id="rId28"/>
    <p:sldId id="280" r:id="rId29"/>
    <p:sldId id="281" r:id="rId30"/>
    <p:sldId id="282" r:id="rId31"/>
    <p:sldId id="283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6F17-099A-43D5-A00E-E74AF756956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C834-065D-4439-A910-9826FD45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4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6F17-099A-43D5-A00E-E74AF756956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C834-065D-4439-A910-9826FD45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8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6F17-099A-43D5-A00E-E74AF756956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C834-065D-4439-A910-9826FD45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4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6F17-099A-43D5-A00E-E74AF756956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C834-065D-4439-A910-9826FD45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6F17-099A-43D5-A00E-E74AF756956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C834-065D-4439-A910-9826FD45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0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6F17-099A-43D5-A00E-E74AF756956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C834-065D-4439-A910-9826FD45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9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6F17-099A-43D5-A00E-E74AF756956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C834-065D-4439-A910-9826FD45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0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6F17-099A-43D5-A00E-E74AF756956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C834-065D-4439-A910-9826FD45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3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6F17-099A-43D5-A00E-E74AF756956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C834-065D-4439-A910-9826FD45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8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6F17-099A-43D5-A00E-E74AF756956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C834-065D-4439-A910-9826FD45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6F17-099A-43D5-A00E-E74AF756956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C834-065D-4439-A910-9826FD45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4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D6F17-099A-43D5-A00E-E74AF756956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AC834-065D-4439-A910-9826FD45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presentation</a:t>
            </a:r>
            <a:b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Neuroblastoma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stage IV with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leptomenigeal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metastasis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Abdolkarimi</a:t>
            </a:r>
            <a:endParaRPr lang="en-US" sz="2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Pediatric oncologist</a:t>
            </a:r>
          </a:p>
          <a:p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Lorestan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 of medical science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13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Neurosurgery </a:t>
            </a:r>
            <a:r>
              <a:rPr lang="en-US" sz="3200" b="1" i="1" dirty="0" smtClean="0">
                <a:solidFill>
                  <a:srgbClr val="FF0000"/>
                </a:solidFill>
              </a:rPr>
              <a:t>consult after 2 course chemotherapy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124744"/>
            <a:ext cx="6707088" cy="4525963"/>
          </a:xfrm>
        </p:spPr>
        <p:txBody>
          <a:bodyPr/>
          <a:lstStyle/>
          <a:p>
            <a:r>
              <a:rPr lang="en-US" dirty="0" smtClean="0"/>
              <a:t>Inoperable tumor </a:t>
            </a:r>
            <a:endParaRPr lang="fa-IR" dirty="0" smtClean="0"/>
          </a:p>
          <a:p>
            <a:r>
              <a:rPr lang="en-US" dirty="0" err="1" smtClean="0"/>
              <a:t>Suggest:intra-CSF</a:t>
            </a:r>
            <a:r>
              <a:rPr lang="en-US" dirty="0" smtClean="0"/>
              <a:t> chemotherapy </a:t>
            </a:r>
            <a:endParaRPr lang="en-US" dirty="0"/>
          </a:p>
        </p:txBody>
      </p:sp>
      <p:pic>
        <p:nvPicPr>
          <p:cNvPr id="1026" name="Picture 2" descr="C:\Users\Karimi\Desktop\photo_2017-02-10_03-09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3600400" cy="440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359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Brain MRI 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after 2 course chemotherapy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Karimi\Desktop\Screenshot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136904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94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Brain MRI report: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Dura involvement overlying on cerebral </a:t>
            </a:r>
            <a:r>
              <a:rPr lang="en-US" b="1" i="1" dirty="0" err="1" smtClean="0"/>
              <a:t>hemispher</a:t>
            </a:r>
            <a:r>
              <a:rPr lang="en-US" b="1" i="1" dirty="0" smtClean="0"/>
              <a:t> +</a:t>
            </a:r>
            <a:r>
              <a:rPr lang="en-US" b="1" i="1" dirty="0" err="1" smtClean="0"/>
              <a:t>vasogenic</a:t>
            </a:r>
            <a:r>
              <a:rPr lang="en-US" b="1" i="1" dirty="0" smtClean="0"/>
              <a:t> edema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22989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BMA/B after 7 course </a:t>
            </a:r>
            <a:r>
              <a:rPr lang="en-US" sz="2800" b="1" dirty="0" err="1" smtClean="0">
                <a:solidFill>
                  <a:srgbClr val="FF0000"/>
                </a:solidFill>
              </a:rPr>
              <a:t>chemotherapy</a:t>
            </a:r>
            <a:r>
              <a:rPr lang="en-US" sz="2800" b="1" dirty="0" err="1" smtClean="0"/>
              <a:t>:Nl</a:t>
            </a:r>
            <a:endParaRPr lang="en-US" sz="2800" b="1" dirty="0"/>
          </a:p>
        </p:txBody>
      </p:sp>
      <p:pic>
        <p:nvPicPr>
          <p:cNvPr id="1026" name="Picture 2" descr="C:\Users\Karimi\Desktop\photo_2017-02-09_22-52-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482453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9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Whole spine MRI need?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Existence of MIBG as a specific &amp; sensitive diagnostic &amp; </a:t>
            </a:r>
            <a:r>
              <a:rPr lang="en-US" dirty="0" err="1" smtClean="0"/>
              <a:t>therapeutical</a:t>
            </a:r>
            <a:r>
              <a:rPr lang="en-US" dirty="0" smtClean="0"/>
              <a:t> modality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37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Sonography</a:t>
            </a:r>
            <a:r>
              <a:rPr lang="en-US" b="1" i="1" dirty="0" smtClean="0">
                <a:solidFill>
                  <a:srgbClr val="FF0000"/>
                </a:solidFill>
              </a:rPr>
              <a:t> after 7 course chemotherapy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without any mass or LAP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74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BMT consult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MIBG-I 123 will do:</a:t>
            </a:r>
          </a:p>
          <a:p>
            <a:r>
              <a:rPr lang="en-US" b="1" i="1" dirty="0" smtClean="0"/>
              <a:t>If MIBG will be have avid-</a:t>
            </a:r>
            <a:r>
              <a:rPr lang="en-US" b="1" i="1" dirty="0" smtClean="0">
                <a:sym typeface="Wingdings" panose="05000000000000000000" pitchFamily="2" charset="2"/>
              </a:rPr>
              <a:t>MIBG </a:t>
            </a:r>
            <a:r>
              <a:rPr lang="en-US" b="1" i="1" dirty="0" err="1" smtClean="0">
                <a:sym typeface="Wingdings" panose="05000000000000000000" pitchFamily="2" charset="2"/>
              </a:rPr>
              <a:t>therapy+ABMT</a:t>
            </a:r>
            <a:endParaRPr lang="en-US" b="1" i="1" dirty="0" smtClean="0">
              <a:sym typeface="Wingdings" panose="05000000000000000000" pitchFamily="2" charset="2"/>
            </a:endParaRPr>
          </a:p>
          <a:p>
            <a:r>
              <a:rPr lang="en-US" b="1" i="1" dirty="0"/>
              <a:t>If MIBG will be </a:t>
            </a:r>
            <a:r>
              <a:rPr lang="en-US" b="1" i="1" dirty="0" err="1" smtClean="0"/>
              <a:t>haveN,T</a:t>
            </a:r>
            <a:r>
              <a:rPr lang="en-US" b="1" i="1" dirty="0" smtClean="0"/>
              <a:t>  </a:t>
            </a:r>
            <a:r>
              <a:rPr lang="en-US" b="1" i="1" dirty="0"/>
              <a:t>avid-</a:t>
            </a:r>
            <a:r>
              <a:rPr lang="en-US" b="1" i="1" dirty="0" smtClean="0">
                <a:sym typeface="Wingdings" panose="05000000000000000000" pitchFamily="2" charset="2"/>
              </a:rPr>
              <a:t>ABMT</a:t>
            </a:r>
            <a:endParaRPr lang="en-US" b="1" i="1" dirty="0">
              <a:sym typeface="Wingdings" panose="05000000000000000000" pitchFamily="2" charset="2"/>
            </a:endParaRPr>
          </a:p>
          <a:p>
            <a:endParaRPr lang="en-US" dirty="0"/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96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Our treatment strategy: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1.induction: 2 courses TOPO+CPM</a:t>
            </a:r>
          </a:p>
          <a:p>
            <a:r>
              <a:rPr lang="en-US" b="1" i="1" dirty="0" smtClean="0"/>
              <a:t>2.3 courses classic protocol(</a:t>
            </a:r>
            <a:r>
              <a:rPr lang="en-US" b="1" i="1" dirty="0" err="1" smtClean="0"/>
              <a:t>DOX+ETP+VCR+Cis+CARBO</a:t>
            </a:r>
            <a:r>
              <a:rPr lang="en-US" b="1" i="1" dirty="0" smtClean="0"/>
              <a:t>)</a:t>
            </a:r>
          </a:p>
          <a:p>
            <a:r>
              <a:rPr lang="en-US" b="1" i="1" dirty="0" smtClean="0"/>
              <a:t>3.3 Courses </a:t>
            </a:r>
            <a:r>
              <a:rPr lang="en-US" b="1" i="1" dirty="0" err="1" smtClean="0"/>
              <a:t>TMZ+Irino+VCR</a:t>
            </a:r>
            <a:endParaRPr lang="en-US" b="1" i="1" dirty="0" smtClean="0"/>
          </a:p>
          <a:p>
            <a:r>
              <a:rPr lang="en-US" b="1" i="1" dirty="0" smtClean="0"/>
              <a:t>4.IT chemotherapy with MTX+DEXA</a:t>
            </a:r>
          </a:p>
          <a:p>
            <a:r>
              <a:rPr lang="en-US" b="1" i="1" dirty="0" smtClean="0"/>
              <a:t>5.Brain RT/MIBG therapy</a:t>
            </a:r>
          </a:p>
          <a:p>
            <a:r>
              <a:rPr lang="en-US" b="1" i="1" dirty="0" smtClean="0"/>
              <a:t>5.autologus BMT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153532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Karimi\Desktop\Screenshot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40871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118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Karimi\Desktop\Screenshot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94826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6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Case presentation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Female 2.5 y –</a:t>
            </a:r>
            <a:r>
              <a:rPr lang="en-US" sz="2400" dirty="0" err="1" smtClean="0"/>
              <a:t>mlltigravidity</a:t>
            </a:r>
            <a:r>
              <a:rPr lang="en-US" sz="2400" dirty="0" smtClean="0"/>
              <a:t>(4)- hospitalized for limping</a:t>
            </a:r>
          </a:p>
          <a:p>
            <a:r>
              <a:rPr lang="en-US" sz="2400" dirty="0" smtClean="0"/>
              <a:t>Lab </a:t>
            </a:r>
            <a:r>
              <a:rPr lang="en-US" sz="2400" dirty="0" err="1" smtClean="0"/>
              <a:t>test:ESR</a:t>
            </a:r>
            <a:r>
              <a:rPr lang="en-US" sz="2400" dirty="0" smtClean="0"/>
              <a:t>=145 ,</a:t>
            </a:r>
            <a:r>
              <a:rPr lang="en-US" sz="2400" dirty="0" err="1" smtClean="0"/>
              <a:t>CBC:pancytopenia</a:t>
            </a:r>
            <a:r>
              <a:rPr lang="en-US" sz="2400" dirty="0" smtClean="0"/>
              <a:t> </a:t>
            </a:r>
            <a:r>
              <a:rPr lang="en-US" sz="2400" dirty="0" smtClean="0"/>
              <a:t>CRP=105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Brain </a:t>
            </a:r>
            <a:r>
              <a:rPr lang="en-US" sz="2400" b="1" dirty="0" err="1" smtClean="0">
                <a:solidFill>
                  <a:srgbClr val="FF0000"/>
                </a:solidFill>
              </a:rPr>
              <a:t>CT</a:t>
            </a:r>
            <a:r>
              <a:rPr lang="en-US" sz="2400" dirty="0" err="1" smtClean="0"/>
              <a:t>:subdural</a:t>
            </a:r>
            <a:r>
              <a:rPr lang="en-US" sz="2400" dirty="0" smtClean="0"/>
              <a:t> hematoma </a:t>
            </a:r>
          </a:p>
          <a:p>
            <a:r>
              <a:rPr lang="en-US" sz="2400" dirty="0" smtClean="0"/>
              <a:t>Bilateral frontal lesion with bone involvement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Lung &amp; </a:t>
            </a:r>
            <a:r>
              <a:rPr lang="en-US" sz="2400" b="1" dirty="0" err="1" smtClean="0">
                <a:solidFill>
                  <a:srgbClr val="FF0000"/>
                </a:solidFill>
              </a:rPr>
              <a:t>abdominopelvic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CT</a:t>
            </a:r>
            <a:r>
              <a:rPr lang="en-US" sz="2400" dirty="0" err="1" smtClean="0"/>
              <a:t>:multiple</a:t>
            </a:r>
            <a:r>
              <a:rPr lang="en-US" sz="2400" dirty="0" smtClean="0"/>
              <a:t> </a:t>
            </a:r>
            <a:r>
              <a:rPr lang="en-US" sz="2400" dirty="0" err="1" smtClean="0"/>
              <a:t>hyperechoic</a:t>
            </a:r>
            <a:r>
              <a:rPr lang="en-US" sz="2400" dirty="0" smtClean="0"/>
              <a:t> lesions</a:t>
            </a:r>
          </a:p>
          <a:p>
            <a:r>
              <a:rPr lang="en-US" sz="2400" dirty="0" smtClean="0"/>
              <a:t>Para-aortic mass with right </a:t>
            </a:r>
            <a:r>
              <a:rPr lang="en-US" sz="2400" dirty="0" err="1" smtClean="0"/>
              <a:t>pararenal</a:t>
            </a:r>
            <a:r>
              <a:rPr lang="en-US" sz="2400" dirty="0" smtClean="0"/>
              <a:t> </a:t>
            </a:r>
            <a:r>
              <a:rPr lang="en-US" sz="2400" dirty="0" err="1" smtClean="0"/>
              <a:t>infilteration</a:t>
            </a:r>
            <a:r>
              <a:rPr lang="en-US" sz="2400" dirty="0" smtClean="0"/>
              <a:t>(LAP or NB ?)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Brain </a:t>
            </a:r>
            <a:r>
              <a:rPr lang="en-US" sz="2400" b="1" dirty="0" err="1" smtClean="0">
                <a:solidFill>
                  <a:srgbClr val="FF0000"/>
                </a:solidFill>
              </a:rPr>
              <a:t>MRI:</a:t>
            </a:r>
            <a:r>
              <a:rPr lang="en-US" sz="2400" dirty="0" err="1" smtClean="0"/>
              <a:t>left</a:t>
            </a:r>
            <a:r>
              <a:rPr lang="en-US" sz="2400" dirty="0" smtClean="0"/>
              <a:t> frontal &amp;right </a:t>
            </a:r>
            <a:r>
              <a:rPr lang="en-US" sz="2400" dirty="0" err="1" smtClean="0"/>
              <a:t>frontotemporal</a:t>
            </a:r>
            <a:r>
              <a:rPr lang="en-US" sz="2400" dirty="0" smtClean="0"/>
              <a:t> mass with </a:t>
            </a:r>
            <a:r>
              <a:rPr lang="en-US" sz="2400" dirty="0" err="1" smtClean="0"/>
              <a:t>infilteration</a:t>
            </a:r>
            <a:r>
              <a:rPr lang="en-US" sz="2400" dirty="0" smtClean="0"/>
              <a:t> to </a:t>
            </a:r>
            <a:r>
              <a:rPr lang="en-US" sz="2400" dirty="0" err="1" smtClean="0"/>
              <a:t>dura</a:t>
            </a:r>
            <a:r>
              <a:rPr lang="en-US" sz="2400" dirty="0" smtClean="0"/>
              <a:t> and </a:t>
            </a:r>
            <a:r>
              <a:rPr lang="en-US" sz="2400" dirty="0" err="1" smtClean="0"/>
              <a:t>calvarium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78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IT protocol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4 IT twice a week+3 IT every week(&lt;8 IT/month)</a:t>
            </a:r>
          </a:p>
          <a:p>
            <a:r>
              <a:rPr lang="en-US" b="1" i="1" dirty="0" smtClean="0"/>
              <a:t>Then every month</a:t>
            </a:r>
          </a:p>
          <a:p>
            <a:r>
              <a:rPr lang="en-US" b="1" i="1" dirty="0" smtClean="0"/>
              <a:t>MTX:10 mg+DEXA:4 mg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777240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Review Of </a:t>
            </a:r>
            <a:r>
              <a:rPr lang="en-US" b="1" i="1" dirty="0" err="1" smtClean="0">
                <a:solidFill>
                  <a:srgbClr val="FF0000"/>
                </a:solidFill>
              </a:rPr>
              <a:t>litretures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Karimi\Desktop\d1fb61fa-2e56-4914-9a53-2855305be0f8image1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6166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591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Karimi\Desktop\Screenshot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606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Extracted points :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1.most </a:t>
            </a:r>
            <a:r>
              <a:rPr lang="en-US" dirty="0"/>
              <a:t>patients eventually </a:t>
            </a:r>
            <a:r>
              <a:rPr lang="en-US" b="1" dirty="0">
                <a:solidFill>
                  <a:srgbClr val="FF0000"/>
                </a:solidFill>
              </a:rPr>
              <a:t>died</a:t>
            </a:r>
            <a:r>
              <a:rPr lang="en-US" dirty="0"/>
              <a:t> from relapse. 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2.The </a:t>
            </a:r>
            <a:r>
              <a:rPr lang="en-US" dirty="0"/>
              <a:t>overall </a:t>
            </a:r>
            <a:r>
              <a:rPr lang="en-US" b="1" dirty="0">
                <a:solidFill>
                  <a:srgbClr val="FF0000"/>
                </a:solidFill>
              </a:rPr>
              <a:t>incidence of brain metastasis</a:t>
            </a:r>
            <a:r>
              <a:rPr lang="en-US" dirty="0"/>
              <a:t> in </a:t>
            </a:r>
            <a:r>
              <a:rPr lang="en-US" dirty="0" err="1" smtClean="0"/>
              <a:t>neuroblastoma</a:t>
            </a:r>
            <a:r>
              <a:rPr lang="en-US" dirty="0" smtClean="0"/>
              <a:t> </a:t>
            </a:r>
            <a:r>
              <a:rPr lang="en-US" dirty="0"/>
              <a:t>after treatment ranges from 1.7% to 11.7</a:t>
            </a:r>
            <a:r>
              <a:rPr lang="en-US" dirty="0" smtClean="0"/>
              <a:t>%</a:t>
            </a:r>
          </a:p>
          <a:p>
            <a:r>
              <a:rPr lang="en-US" dirty="0" smtClean="0"/>
              <a:t>3.Base on </a:t>
            </a:r>
            <a:r>
              <a:rPr lang="en-US" dirty="0" err="1" smtClean="0"/>
              <a:t>Shamberger</a:t>
            </a:r>
            <a:r>
              <a:rPr lang="en-US" dirty="0" smtClean="0"/>
              <a:t> criteria is </a:t>
            </a:r>
            <a:r>
              <a:rPr lang="en-US" b="1" dirty="0" smtClean="0">
                <a:solidFill>
                  <a:srgbClr val="FF0000"/>
                </a:solidFill>
              </a:rPr>
              <a:t>poor prognosis</a:t>
            </a:r>
          </a:p>
          <a:p>
            <a:r>
              <a:rPr lang="en-US" dirty="0" smtClean="0"/>
              <a:t>4.</a:t>
            </a:r>
            <a:r>
              <a:rPr lang="en-US" dirty="0"/>
              <a:t> intensity-modulated radiation therapy (</a:t>
            </a:r>
            <a:r>
              <a:rPr lang="en-US" b="1" dirty="0">
                <a:solidFill>
                  <a:srgbClr val="FF0000"/>
                </a:solidFill>
              </a:rPr>
              <a:t>IMRT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Is choice RT modality after surgery</a:t>
            </a:r>
          </a:p>
          <a:p>
            <a:r>
              <a:rPr lang="en-US" dirty="0" smtClean="0"/>
              <a:t>5.</a:t>
            </a:r>
            <a:r>
              <a:rPr lang="en-US" b="1" dirty="0" smtClean="0">
                <a:solidFill>
                  <a:srgbClr val="FF0000"/>
                </a:solidFill>
              </a:rPr>
              <a:t>salvage chemotherapy</a:t>
            </a:r>
            <a:r>
              <a:rPr lang="en-US" dirty="0" smtClean="0"/>
              <a:t>(</a:t>
            </a:r>
            <a:r>
              <a:rPr lang="en-US" dirty="0" err="1" smtClean="0"/>
              <a:t>TMZ+VCR+Irino</a:t>
            </a:r>
            <a:r>
              <a:rPr lang="en-US" dirty="0" smtClean="0"/>
              <a:t>) 1 to 6 courses</a:t>
            </a:r>
          </a:p>
          <a:p>
            <a:r>
              <a:rPr lang="en-US" dirty="0"/>
              <a:t>6. </a:t>
            </a:r>
            <a:r>
              <a:rPr lang="en-US" b="1" dirty="0">
                <a:solidFill>
                  <a:srgbClr val="FF0000"/>
                </a:solidFill>
              </a:rPr>
              <a:t>13-cis-retinoic acid </a:t>
            </a:r>
            <a:r>
              <a:rPr lang="en-US" dirty="0"/>
              <a:t>is administered following the completion of consolidation therapy.(100–160 mg/m2 in</a:t>
            </a:r>
            <a:br>
              <a:rPr lang="en-US" dirty="0"/>
            </a:br>
            <a:r>
              <a:rPr lang="en-US" dirty="0"/>
              <a:t>two divided doses for consecutive 7 days every 14 days, lasting 1 year)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19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Shamberger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criteria for surgery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/>
              <a:t>tumors were </a:t>
            </a:r>
            <a:r>
              <a:rPr lang="en-US" dirty="0" smtClean="0"/>
              <a:t>classified</a:t>
            </a:r>
            <a:r>
              <a:rPr lang="en-US" dirty="0"/>
              <a:t> into three types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b="1" i="1" dirty="0" smtClean="0"/>
              <a:t>1.complete </a:t>
            </a:r>
            <a:r>
              <a:rPr lang="en-US" b="1" i="1" dirty="0"/>
              <a:t>resection without macroscopic</a:t>
            </a:r>
            <a:br>
              <a:rPr lang="en-US" b="1" i="1" dirty="0"/>
            </a:br>
            <a:r>
              <a:rPr lang="en-US" b="1" i="1" dirty="0"/>
              <a:t>residual tumor</a:t>
            </a:r>
            <a:r>
              <a:rPr lang="en-US" b="1" i="1" dirty="0" smtClean="0"/>
              <a:t>,</a:t>
            </a:r>
          </a:p>
          <a:p>
            <a:r>
              <a:rPr lang="en-US" b="1" i="1" dirty="0" smtClean="0"/>
              <a:t> 2.subtotal </a:t>
            </a:r>
            <a:r>
              <a:rPr lang="en-US" b="1" i="1" dirty="0"/>
              <a:t>resection with ≤20% </a:t>
            </a:r>
            <a:r>
              <a:rPr lang="en-US" b="1" i="1" dirty="0" smtClean="0"/>
              <a:t>residual tumor</a:t>
            </a:r>
          </a:p>
          <a:p>
            <a:r>
              <a:rPr lang="en-US" b="1" i="1" dirty="0" smtClean="0"/>
              <a:t>3. </a:t>
            </a:r>
            <a:r>
              <a:rPr lang="en-US" b="1" i="1" dirty="0"/>
              <a:t>partial resection with 21%–50% residual tumor.</a:t>
            </a:r>
            <a:br>
              <a:rPr lang="en-US" b="1" i="1" dirty="0"/>
            </a:br>
            <a:r>
              <a:rPr lang="en-US" b="1" i="1" dirty="0"/>
              <a:t/>
            </a:r>
            <a:br>
              <a:rPr lang="en-US" b="1" i="1" dirty="0"/>
            </a:br>
            <a:endParaRPr lang="en-US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Salvage </a:t>
            </a:r>
            <a:r>
              <a:rPr lang="en-US" b="1" i="1" dirty="0" smtClean="0">
                <a:solidFill>
                  <a:srgbClr val="FF0000"/>
                </a:solidFill>
              </a:rPr>
              <a:t>chemotherapy protocol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Vincristine </a:t>
            </a:r>
            <a:r>
              <a:rPr lang="en-US" b="1" dirty="0"/>
              <a:t>1.5 mg/m2 </a:t>
            </a:r>
            <a:r>
              <a:rPr lang="en-US" b="1" dirty="0" err="1" smtClean="0"/>
              <a:t>on</a:t>
            </a:r>
            <a:r>
              <a:rPr lang="en-US" b="1" dirty="0" err="1"/>
              <a:t>day</a:t>
            </a:r>
            <a:r>
              <a:rPr lang="en-US" b="1" dirty="0"/>
              <a:t> 1</a:t>
            </a:r>
            <a:r>
              <a:rPr lang="en-US" b="1" dirty="0" smtClean="0"/>
              <a:t>,</a:t>
            </a:r>
          </a:p>
          <a:p>
            <a:r>
              <a:rPr lang="en-US" b="1" dirty="0" err="1"/>
              <a:t>I</a:t>
            </a:r>
            <a:r>
              <a:rPr lang="en-US" b="1" dirty="0" err="1" smtClean="0"/>
              <a:t>rinotecan</a:t>
            </a:r>
            <a:r>
              <a:rPr lang="en-US" b="1" dirty="0" smtClean="0"/>
              <a:t> </a:t>
            </a:r>
            <a:r>
              <a:rPr lang="en-US" b="1" dirty="0"/>
              <a:t>20 mg/m2 on days 1–5, </a:t>
            </a:r>
            <a:endParaRPr lang="en-US" b="1" dirty="0" smtClean="0"/>
          </a:p>
          <a:p>
            <a:r>
              <a:rPr lang="en-US" b="1" dirty="0" err="1" smtClean="0"/>
              <a:t>Temozolomide</a:t>
            </a:r>
            <a:r>
              <a:rPr lang="en-US" b="1" dirty="0" smtClean="0"/>
              <a:t> </a:t>
            </a:r>
            <a:r>
              <a:rPr lang="en-US" b="1" dirty="0"/>
              <a:t>100 mg/m2 on days 1–5 </a:t>
            </a:r>
            <a:endParaRPr lang="en-US" b="1" dirty="0" smtClean="0"/>
          </a:p>
          <a:p>
            <a:r>
              <a:rPr lang="en-US" sz="1800" dirty="0"/>
              <a:t>1–6 cycles  of </a:t>
            </a:r>
            <a:r>
              <a:rPr lang="en-US" sz="1800" dirty="0" smtClean="0"/>
              <a:t>chemotherapy</a:t>
            </a:r>
            <a:r>
              <a:rPr lang="en-US" sz="1800" dirty="0"/>
              <a:t> at </a:t>
            </a:r>
            <a:r>
              <a:rPr lang="en-US" sz="1800" dirty="0" smtClean="0"/>
              <a:t>3-week</a:t>
            </a:r>
            <a:r>
              <a:rPr lang="en-US" sz="1800" dirty="0"/>
              <a:t>administered 1 h before </a:t>
            </a:r>
            <a:r>
              <a:rPr lang="en-US" sz="1800" dirty="0" err="1"/>
              <a:t>Irinotecan</a:t>
            </a:r>
            <a:r>
              <a:rPr lang="en-US" sz="1800" dirty="0"/>
              <a:t>. </a:t>
            </a:r>
          </a:p>
          <a:p>
            <a:endParaRPr lang="en-US" sz="1800" dirty="0" smtClean="0"/>
          </a:p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34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Karimi\Desktop\Screenshot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3" cy="523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7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Karimi\Desktop\Screenshot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Karimi\Desktop\Screenshot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39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8H 9 </a:t>
            </a:r>
            <a:r>
              <a:rPr lang="en-US" b="1" i="1" dirty="0" err="1" smtClean="0">
                <a:solidFill>
                  <a:srgbClr val="FF0000"/>
                </a:solidFill>
              </a:rPr>
              <a:t>intratechal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Karimi\Desktop\Screenshot0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1"/>
            <a:ext cx="8352927" cy="568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9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BMA/</a:t>
            </a:r>
            <a:r>
              <a:rPr lang="en-US" b="1" dirty="0" err="1">
                <a:solidFill>
                  <a:srgbClr val="FF0000"/>
                </a:solidFill>
              </a:rPr>
              <a:t>B+flowcytometry</a:t>
            </a:r>
            <a:r>
              <a:rPr lang="en-US" b="1" dirty="0">
                <a:solidFill>
                  <a:srgbClr val="FF0000"/>
                </a:solidFill>
              </a:rPr>
              <a:t> &amp;IHC: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</a:t>
            </a:r>
            <a:r>
              <a:rPr lang="en-US" dirty="0" smtClean="0"/>
              <a:t>% involvement with small round cell tumor and NB confirmed by IHC</a:t>
            </a:r>
            <a:endParaRPr lang="en-US" dirty="0"/>
          </a:p>
        </p:txBody>
      </p:sp>
      <p:pic>
        <p:nvPicPr>
          <p:cNvPr id="1026" name="Picture 2" descr="C:\Users\Karimi\Desktop\Screenshot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" y="3140968"/>
            <a:ext cx="64087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32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intratechal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cRIT</a:t>
            </a:r>
            <a:r>
              <a:rPr lang="en-US" b="1" i="1" dirty="0" smtClean="0">
                <a:solidFill>
                  <a:srgbClr val="FF0000"/>
                </a:solidFill>
              </a:rPr>
              <a:t>(</a:t>
            </a:r>
            <a:r>
              <a:rPr lang="en-US" b="1" i="1" dirty="0" smtClean="0"/>
              <a:t>anti-GD2 </a:t>
            </a:r>
            <a:r>
              <a:rPr lang="en-US" b="1" i="1" dirty="0" smtClean="0"/>
              <a:t>I-131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Karimi\Desktop\Screenshot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568952" cy="535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1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Karimi\Desktop\Screenshot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arimi\Desktop\Screenshot01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79290"/>
            <a:ext cx="4680520" cy="527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1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>
                <a:solidFill>
                  <a:srgbClr val="FF0000"/>
                </a:solidFill>
              </a:rPr>
              <a:t>تشکرازتوجه شما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Karimi\Desktop\b60605db9eba6656ebccff449f8f4bc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59046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1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Karimi\Desktop\Screenshot0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52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49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 descr="C:\Users\Karimi\Desktop\Screenshot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416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0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Whole body bone scan: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Multifocal </a:t>
            </a:r>
            <a:r>
              <a:rPr lang="en-US" dirty="0" err="1" smtClean="0"/>
              <a:t>hypermetabolic</a:t>
            </a:r>
            <a:r>
              <a:rPr lang="en-US" dirty="0" smtClean="0"/>
              <a:t> bone disease in lower limbs &amp; frontal bone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First CSF </a:t>
            </a:r>
            <a:r>
              <a:rPr lang="en-US" b="1" i="1" dirty="0" err="1" smtClean="0">
                <a:solidFill>
                  <a:srgbClr val="FF0000"/>
                </a:solidFill>
              </a:rPr>
              <a:t>cytology:</a:t>
            </a:r>
            <a:r>
              <a:rPr lang="en-US" b="1" i="1" dirty="0" err="1" smtClean="0"/>
              <a:t>Neg</a:t>
            </a:r>
            <a:endParaRPr lang="en-US" b="1" i="1" dirty="0"/>
          </a:p>
        </p:txBody>
      </p:sp>
      <p:pic>
        <p:nvPicPr>
          <p:cNvPr id="2050" name="Picture 2" descr="D:\کنفرانسهای انجمن خون وسرطان\فاطمه بیرانوند\IT 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29571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26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RT consult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Coformal</a:t>
            </a:r>
            <a:r>
              <a:rPr lang="en-US" dirty="0" smtClean="0"/>
              <a:t> RT(base on Iran facilities)</a:t>
            </a:r>
            <a:endParaRPr lang="en-US" dirty="0"/>
          </a:p>
        </p:txBody>
      </p:sp>
      <p:pic>
        <p:nvPicPr>
          <p:cNvPr id="6146" name="Picture 2" descr="C:\Users\Karimi\Desktop\Screenshot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68407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arimi\Desktop\Screenshot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5013176"/>
            <a:ext cx="338437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9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CASE importance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500" b="1" i="1" dirty="0" smtClean="0"/>
              <a:t>1.brain metastasis</a:t>
            </a:r>
          </a:p>
          <a:p>
            <a:endParaRPr lang="en-US" sz="4500" b="1" i="1" dirty="0" smtClean="0"/>
          </a:p>
          <a:p>
            <a:r>
              <a:rPr lang="en-US" sz="4500" b="1" i="1" dirty="0"/>
              <a:t>2.primary </a:t>
            </a:r>
            <a:r>
              <a:rPr lang="en-US" sz="4500" b="1" i="1" dirty="0" err="1" smtClean="0"/>
              <a:t>leptomeningeal</a:t>
            </a:r>
            <a:r>
              <a:rPr lang="en-US" sz="4500" b="1" i="1" dirty="0" smtClean="0"/>
              <a:t> </a:t>
            </a:r>
            <a:r>
              <a:rPr lang="en-US" sz="4500" b="1" i="1" dirty="0"/>
              <a:t>metastatic high </a:t>
            </a:r>
            <a:r>
              <a:rPr lang="en-US" sz="4500" b="1" i="1" dirty="0" smtClean="0"/>
              <a:t>risk NB</a:t>
            </a:r>
            <a:endParaRPr lang="en-US" sz="4500" b="1" i="1" dirty="0" smtClean="0"/>
          </a:p>
          <a:p>
            <a:endParaRPr lang="en-US" sz="4500" b="1" i="1" dirty="0" smtClean="0"/>
          </a:p>
          <a:p>
            <a:r>
              <a:rPr lang="en-US" sz="4500" b="1" i="1" dirty="0" smtClean="0"/>
              <a:t>3.radiation limitation in RT</a:t>
            </a:r>
            <a:r>
              <a:rPr lang="fa-IR" sz="4500" b="1" i="1" dirty="0" smtClean="0"/>
              <a:t> </a:t>
            </a:r>
            <a:r>
              <a:rPr lang="en-US" sz="4500" b="1" i="1" dirty="0" smtClean="0"/>
              <a:t> in IRAN </a:t>
            </a:r>
          </a:p>
          <a:p>
            <a:endParaRPr lang="fa-IR" sz="4500" b="1" i="1" dirty="0" smtClean="0"/>
          </a:p>
          <a:p>
            <a:r>
              <a:rPr lang="en-US" sz="4500" b="1" i="1" dirty="0" smtClean="0"/>
              <a:t>4.</a:t>
            </a:r>
            <a:r>
              <a:rPr lang="en-US" sz="4500" b="1" i="1" dirty="0"/>
              <a:t> Brain metastasis is an uncommon problem in childhood</a:t>
            </a:r>
            <a:r>
              <a:rPr lang="en-US" sz="4500" b="1" i="1" dirty="0" smtClean="0"/>
              <a:t>.</a:t>
            </a:r>
            <a:r>
              <a:rPr lang="en-US" sz="4500" b="1" i="1" dirty="0"/>
              <a:t> </a:t>
            </a:r>
            <a:endParaRPr lang="en-US" sz="4500" b="1" i="1" dirty="0" smtClean="0"/>
          </a:p>
          <a:p>
            <a:r>
              <a:rPr lang="en-US" sz="4500" i="1" dirty="0"/>
              <a:t>(</a:t>
            </a:r>
            <a:r>
              <a:rPr lang="en-US" sz="4500" i="1" dirty="0" smtClean="0"/>
              <a:t>In </a:t>
            </a:r>
            <a:r>
              <a:rPr lang="en-US" sz="4500" i="1" dirty="0"/>
              <a:t>our experience, parenchymal brain metastasis occurred </a:t>
            </a:r>
            <a:r>
              <a:rPr lang="en-US" sz="4500" i="1" dirty="0" err="1" smtClean="0"/>
              <a:t>in</a:t>
            </a:r>
            <a:r>
              <a:rPr lang="en-US" sz="4500" i="1" dirty="0" err="1"/>
              <a:t>nearly</a:t>
            </a:r>
            <a:r>
              <a:rPr lang="en-US" sz="4500" i="1" dirty="0"/>
              <a:t> 5% of 611 children with </a:t>
            </a:r>
            <a:r>
              <a:rPr lang="en-US" sz="4500" i="1" dirty="0" smtClean="0"/>
              <a:t>sarcoma, </a:t>
            </a:r>
            <a:r>
              <a:rPr lang="en-US" sz="4500" i="1" dirty="0" err="1" smtClean="0"/>
              <a:t>neuroblastoma</a:t>
            </a:r>
            <a:r>
              <a:rPr lang="en-US" sz="4500" i="1" dirty="0" smtClean="0"/>
              <a:t>, or</a:t>
            </a:r>
            <a:r>
              <a:rPr lang="en-US" sz="4500" i="1" dirty="0"/>
              <a:t> </a:t>
            </a:r>
            <a:r>
              <a:rPr lang="en-US" sz="4500" i="1" dirty="0" err="1"/>
              <a:t>Wilms</a:t>
            </a:r>
            <a:r>
              <a:rPr lang="en-US" sz="4500" i="1" dirty="0"/>
              <a:t>’ </a:t>
            </a:r>
            <a:r>
              <a:rPr lang="en-US" sz="4500" i="1" dirty="0" smtClean="0"/>
              <a:t>tumor)</a:t>
            </a:r>
          </a:p>
          <a:p>
            <a:endParaRPr lang="en-US" sz="4500" b="1" i="1" dirty="0" smtClean="0"/>
          </a:p>
          <a:p>
            <a:r>
              <a:rPr lang="en-US" sz="4500" b="1" i="1" dirty="0" smtClean="0"/>
              <a:t>5.inoperable brain metastasis</a:t>
            </a:r>
            <a:br>
              <a:rPr lang="en-US" sz="4500" b="1" i="1" dirty="0" smtClean="0"/>
            </a:br>
            <a:r>
              <a:rPr lang="en-US" sz="4500" b="1" i="1" dirty="0" smtClean="0"/>
              <a:t/>
            </a:r>
            <a:br>
              <a:rPr lang="en-US" sz="4500" b="1" i="1" dirty="0" smtClean="0"/>
            </a:br>
            <a:r>
              <a:rPr lang="en-US" sz="4500" b="1" i="1" dirty="0"/>
              <a:t/>
            </a:r>
            <a:br>
              <a:rPr lang="en-US" sz="4500" b="1" i="1" dirty="0"/>
            </a:br>
            <a:r>
              <a:rPr lang="en-US" sz="4500" b="1" i="1" dirty="0"/>
              <a:t/>
            </a:r>
            <a:br>
              <a:rPr lang="en-US" sz="4500" b="1" i="1" dirty="0"/>
            </a:br>
            <a:endParaRPr lang="en-US" sz="4500" b="1" i="1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88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364</Words>
  <Application>Microsoft Office PowerPoint</Application>
  <PresentationFormat>On-screen Show (4:3)</PresentationFormat>
  <Paragraphs>82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Case presentation Neuroblastoma stage IV with leptomenigeal metastasis</vt:lpstr>
      <vt:lpstr>Case presentation</vt:lpstr>
      <vt:lpstr>BMA/B+flowcytometry &amp;IHC:</vt:lpstr>
      <vt:lpstr>PowerPoint Presentation</vt:lpstr>
      <vt:lpstr>PowerPoint Presentation</vt:lpstr>
      <vt:lpstr>Whole body bone scan:</vt:lpstr>
      <vt:lpstr>First CSF cytology:Neg</vt:lpstr>
      <vt:lpstr>RT consult</vt:lpstr>
      <vt:lpstr>CASE importance</vt:lpstr>
      <vt:lpstr>Neurosurgery consult after 2 course chemotherapy</vt:lpstr>
      <vt:lpstr>Brain MRI  after 2 course chemotherapy</vt:lpstr>
      <vt:lpstr>Brain MRI report:</vt:lpstr>
      <vt:lpstr>BMA/B after 7 course chemotherapy:Nl</vt:lpstr>
      <vt:lpstr>Whole spine MRI need?</vt:lpstr>
      <vt:lpstr>Sonography after 7 course chemotherapy</vt:lpstr>
      <vt:lpstr>BMT consult</vt:lpstr>
      <vt:lpstr>Our treatment strategy:</vt:lpstr>
      <vt:lpstr>PowerPoint Presentation</vt:lpstr>
      <vt:lpstr>PowerPoint Presentation</vt:lpstr>
      <vt:lpstr>IT protocol</vt:lpstr>
      <vt:lpstr>Review Of litretures</vt:lpstr>
      <vt:lpstr>PowerPoint Presentation</vt:lpstr>
      <vt:lpstr>Extracted points :</vt:lpstr>
      <vt:lpstr>Shamberger criteria for surgery </vt:lpstr>
      <vt:lpstr>Salvage chemotherapy protocol </vt:lpstr>
      <vt:lpstr>PowerPoint Presentation</vt:lpstr>
      <vt:lpstr>PowerPoint Presentation</vt:lpstr>
      <vt:lpstr>PowerPoint Presentation</vt:lpstr>
      <vt:lpstr>8H 9 intratechal</vt:lpstr>
      <vt:lpstr> intratechal cRIT(anti-GD2 I-131)</vt:lpstr>
      <vt:lpstr>PowerPoint Presentation</vt:lpstr>
      <vt:lpstr>تشکرازتوجه شما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 Neuroblastoma stage IV with leptomenigeal metastasis</dc:title>
  <dc:creator>Karimi</dc:creator>
  <cp:lastModifiedBy>Karimi</cp:lastModifiedBy>
  <cp:revision>117</cp:revision>
  <dcterms:created xsi:type="dcterms:W3CDTF">2017-02-03T10:03:23Z</dcterms:created>
  <dcterms:modified xsi:type="dcterms:W3CDTF">2017-02-15T23:18:02Z</dcterms:modified>
</cp:coreProperties>
</file>