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64" r:id="rId2"/>
    <p:sldId id="276" r:id="rId3"/>
    <p:sldId id="258" r:id="rId4"/>
    <p:sldId id="277" r:id="rId5"/>
    <p:sldId id="307" r:id="rId6"/>
    <p:sldId id="266" r:id="rId7"/>
    <p:sldId id="259" r:id="rId8"/>
    <p:sldId id="260" r:id="rId9"/>
    <p:sldId id="267" r:id="rId10"/>
    <p:sldId id="261" r:id="rId11"/>
    <p:sldId id="278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0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6" r:id="rId35"/>
    <p:sldId id="304" r:id="rId36"/>
    <p:sldId id="305" r:id="rId37"/>
    <p:sldId id="298" r:id="rId38"/>
  </p:sldIdLst>
  <p:sldSz cx="9144000" cy="6858000" type="screen4x3"/>
  <p:notesSz cx="6858000" cy="9144000"/>
  <p:embeddedFontLst>
    <p:embeddedFont>
      <p:font typeface="B Nazanin" panose="020B0604020202020204" charset="-78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RT_Poster" panose="020B0604020202020204" charset="-78"/>
      <p:bold r:id="rId45"/>
    </p:embeddedFont>
    <p:embeddedFont>
      <p:font typeface="MRT_TV Bold" panose="020B0604020202020204" charset="-78"/>
      <p:bold r:id="rId46"/>
    </p:embeddedFont>
    <p:embeddedFont>
      <p:font typeface="B Titr" panose="020B0604020202020204" charset="-78"/>
      <p:bold r:id="rId4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08" autoAdjust="0"/>
    <p:restoredTop sz="94660"/>
  </p:normalViewPr>
  <p:slideViewPr>
    <p:cSldViewPr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صفحه شروع ( Title Slid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7290" y="2071678"/>
            <a:ext cx="6357982" cy="10715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cs typeface="MRT_TV Bold" pitchFamily="18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357982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8" y="6421461"/>
            <a:ext cx="2133600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5094" y="6421461"/>
            <a:ext cx="2895600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720" y="6421461"/>
            <a:ext cx="2133600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F1D31-5FEB-4256-AAC2-07422C00A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FBDD-019A-4FD5-AA30-EBADF61C30C5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B3A1-032A-42BB-B3D6-FD0E3335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قرمز ( Title and Content RED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MRT_Poster" pitchFamily="2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بنفش ( Title and Content VIOLET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آبی ( Title and Content BLU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فیروزه ای ( Title and Content AQUA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سبز ( Title and Content GREEN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نارنجی ( Title and Content ORANGE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زرد ( Title and Content YELLOW 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01/02/1439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5005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548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7A49-7380-4B9C-9D44-BC5335133FA6}" type="datetimeFigureOut">
              <a:rPr lang="fa-IR" smtClean="0"/>
              <a:pPr/>
              <a:t>01/02/1439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094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2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1" r:id="rId4"/>
    <p:sldLayoutId id="2147483660" r:id="rId5"/>
    <p:sldLayoutId id="2147483664" r:id="rId6"/>
    <p:sldLayoutId id="2147483663" r:id="rId7"/>
    <p:sldLayoutId id="2147483662" r:id="rId8"/>
    <p:sldLayoutId id="2147483665" r:id="rId9"/>
    <p:sldLayoutId id="2147483667" r:id="rId10"/>
    <p:sldLayoutId id="214748366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 cap="none" spc="0">
          <a:ln w="17780" cmpd="sng">
            <a:noFill/>
            <a:prstDash val="solid"/>
            <a:miter lim="800000"/>
          </a:ln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MRT_Poste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افزايش فشار شريان ريوي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به ويژه در تالاسمي اينترمدياها</a:t>
            </a:r>
          </a:p>
          <a:p>
            <a:r>
              <a:rPr lang="fa-IR" dirty="0" smtClean="0"/>
              <a:t>ترمبوسيتوز بعد ازاسپلنكتومي</a:t>
            </a:r>
          </a:p>
          <a:p>
            <a:r>
              <a:rPr lang="en-US" dirty="0" smtClean="0"/>
              <a:t>PAP</a:t>
            </a:r>
            <a:r>
              <a:rPr lang="fa-IR" dirty="0" smtClean="0"/>
              <a:t> حدود سي ميلي متر جيوه و بالاتر</a:t>
            </a:r>
          </a:p>
          <a:p>
            <a:r>
              <a:rPr lang="fa-IR" dirty="0" smtClean="0"/>
              <a:t>موارد شديد معمولاً در كساني كه به لحاظ ژنتيكي داراي زمينه باشند</a:t>
            </a:r>
          </a:p>
          <a:p>
            <a:r>
              <a:rPr lang="fa-IR" b="1" u="sng" dirty="0" smtClean="0">
                <a:solidFill>
                  <a:srgbClr val="FF0000"/>
                </a:solidFill>
              </a:rPr>
              <a:t>درمان :</a:t>
            </a:r>
          </a:p>
          <a:p>
            <a:r>
              <a:rPr lang="fa-IR" dirty="0" smtClean="0"/>
              <a:t>افزايش هموگلوبين به بالاتر از</a:t>
            </a:r>
            <a:r>
              <a:rPr lang="en-US" dirty="0" smtClean="0"/>
              <a:t> 10gr/ dl</a:t>
            </a:r>
            <a:endParaRPr lang="fa-IR" dirty="0" smtClean="0"/>
          </a:p>
          <a:p>
            <a:r>
              <a:rPr lang="fa-IR" dirty="0" smtClean="0"/>
              <a:t>مهاركننده هاي فسفودي استراز</a:t>
            </a:r>
            <a:endParaRPr lang="en-US" dirty="0" smtClean="0"/>
          </a:p>
          <a:p>
            <a:r>
              <a:rPr lang="fa-IR" dirty="0" smtClean="0"/>
              <a:t>تجويز آنتي كواگولان ها در افرادي كه به لحاظ ترومبوز ريسك بالا دارند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نقش کم خونی و اختلالات عروقی درتالاسمی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نارسایی قلبی با برون ده قلبی افزایش یافته</a:t>
            </a:r>
          </a:p>
          <a:p>
            <a:r>
              <a:rPr lang="fa-IR" dirty="0"/>
              <a:t>سازگاری سیستم قلبی عروقی در بیماران تالاسمی به دنبال کم خونی اولیه ( افزایش حجم  انتهای دیاستولیک، افزایش برون ده قلبی، افزایش  کسر تخلیه ای قلب</a:t>
            </a:r>
            <a:r>
              <a:rPr lang="fa-IR" dirty="0" smtClean="0"/>
              <a:t>)</a:t>
            </a:r>
          </a:p>
          <a:p>
            <a:r>
              <a:rPr lang="fa-IR" dirty="0"/>
              <a:t>افزایش تقاضای اکسیژن عضله </a:t>
            </a:r>
            <a:r>
              <a:rPr lang="fa-IR" dirty="0" smtClean="0"/>
              <a:t>قلب</a:t>
            </a:r>
          </a:p>
          <a:p>
            <a:r>
              <a:rPr lang="fa-IR" dirty="0" smtClean="0"/>
              <a:t>اتساع عروق محیطی</a:t>
            </a:r>
          </a:p>
          <a:p>
            <a:r>
              <a:rPr lang="fa-IR" dirty="0"/>
              <a:t>تشخیص نارسایی قلبی متفاوت از بیماران بدون کم خونی است</a:t>
            </a:r>
          </a:p>
          <a:p>
            <a:endParaRPr lang="fa-I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نارسایی قلب شایع ترین علت مرگ در بیماران 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علایم  قلبی بیماران تالاسمی به علت کم خونی مزمن ماسکه می شود.</a:t>
            </a:r>
          </a:p>
          <a:p>
            <a:r>
              <a:rPr lang="fa-IR" sz="2800" dirty="0" smtClean="0"/>
              <a:t>تشخیص نارسایی قلبی سخت تر است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T2*</a:t>
            </a:r>
            <a:r>
              <a:rPr lang="fa-IR" sz="2800" dirty="0" smtClean="0"/>
              <a:t> قلبی کمتر از 10 میلی ثانیه مهمترین پیش بینی کننده پیشرفت نارسایی قلبی است</a:t>
            </a:r>
          </a:p>
          <a:p>
            <a:r>
              <a:rPr lang="fa-IR" sz="2800" dirty="0" smtClean="0"/>
              <a:t>اولین و مهمترین وسیله تشخیص افزایش بارآهن قلب ، انجام </a:t>
            </a:r>
            <a:r>
              <a:rPr lang="en-US" sz="2800" dirty="0" smtClean="0"/>
              <a:t>MRI</a:t>
            </a:r>
            <a:r>
              <a:rPr lang="fa-IR" sz="2800" dirty="0" smtClean="0"/>
              <a:t> </a:t>
            </a:r>
            <a:r>
              <a:rPr lang="en-US" sz="2800" dirty="0" smtClean="0"/>
              <a:t>T2*</a:t>
            </a:r>
            <a:r>
              <a:rPr lang="fa-IR" sz="2800" dirty="0" smtClean="0"/>
              <a:t> قلب است.</a:t>
            </a:r>
          </a:p>
          <a:p>
            <a:r>
              <a:rPr lang="fa-IR" sz="2800" dirty="0" smtClean="0"/>
              <a:t>سطح فریتین سرم و غلظت آهن کبد ،پیش بینی کننده خوبی برای </a:t>
            </a:r>
            <a:r>
              <a:rPr lang="fa-IR" sz="2800" dirty="0"/>
              <a:t>پیش بینی </a:t>
            </a:r>
            <a:r>
              <a:rPr lang="fa-IR" sz="2800" dirty="0" smtClean="0"/>
              <a:t>بار آهن قلب نیست.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3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تشخیص نارسایی قلبی در تالاسمی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به علت تشابه علایم نارسایی قلبی با علایم کم خونی اولیه، مهمترین علامت ایجاد نارسایی قلبی، تغییر در علایم بیمار و افزایش تنگی نفس فعالیتی است</a:t>
            </a:r>
          </a:p>
          <a:p>
            <a:r>
              <a:rPr lang="fa-IR" sz="2400" dirty="0" smtClean="0"/>
              <a:t>سایر علایم ناشی از احتقان کبدی در این بیماران شامل:</a:t>
            </a:r>
          </a:p>
          <a:p>
            <a:r>
              <a:rPr lang="fa-IR" sz="2400" dirty="0" smtClean="0"/>
              <a:t>تهوع، درد پشت یا شکم ، سرگیجه و سنکوپ ناشی از آریتمی های قلبی است</a:t>
            </a:r>
          </a:p>
          <a:p>
            <a:r>
              <a:rPr lang="fa-IR" sz="2400" dirty="0" smtClean="0"/>
              <a:t>علایم دیگر شامل : اختلال درتحمل  تزریق خون های استاندارد همیشگی است</a:t>
            </a:r>
          </a:p>
          <a:p>
            <a:r>
              <a:rPr lang="fa-IR" sz="2400" dirty="0" smtClean="0"/>
              <a:t>از علایم تاخیری : تنگی نفس شبانه و ورم اندام هاست</a:t>
            </a:r>
          </a:p>
          <a:p>
            <a:r>
              <a:rPr lang="fa-IR" sz="2400" dirty="0" smtClean="0"/>
              <a:t>علایم تیپک نارسایی قلبی ممکن است به صورت تاخیری ظاهر شود  و منجر به تشخیص دیررس نارسایی قلبی می گردد</a:t>
            </a:r>
          </a:p>
          <a:p>
            <a:r>
              <a:rPr lang="fa-IR" sz="2400" dirty="0"/>
              <a:t>علت شایع  نارسایی قلبی ، افزایش بار آهن قلب است</a:t>
            </a:r>
          </a:p>
          <a:p>
            <a:endParaRPr lang="fa-IR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تشخیص نارسایی قلبی در بیماران با عملکرد مختل بطنی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علایم تیپیک شامل  کمبود نفس ، ورم پاها و خستگی ، همچنین افزایش </a:t>
            </a:r>
            <a:r>
              <a:rPr lang="en-US" dirty="0" smtClean="0"/>
              <a:t>JVP</a:t>
            </a:r>
            <a:r>
              <a:rPr lang="fa-IR" dirty="0" smtClean="0"/>
              <a:t> ، رال های ریوی ، جابه جا شدن ضربان نوک قلب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تظاهرات کلینیکی قلبی ناشی از بار آهن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طیف وسیعی از عوارض قلبی شامل:</a:t>
            </a:r>
          </a:p>
          <a:p>
            <a:r>
              <a:rPr lang="fa-IR" dirty="0" smtClean="0"/>
              <a:t>پریکاردیت</a:t>
            </a:r>
          </a:p>
          <a:p>
            <a:r>
              <a:rPr lang="fa-IR" dirty="0" smtClean="0"/>
              <a:t>میوکاردیت</a:t>
            </a:r>
          </a:p>
          <a:p>
            <a:r>
              <a:rPr lang="fa-IR" dirty="0" smtClean="0"/>
              <a:t>نارسایی قلبی </a:t>
            </a:r>
          </a:p>
          <a:p>
            <a:r>
              <a:rPr lang="fa-IR" dirty="0" smtClean="0"/>
              <a:t>آریتمی</a:t>
            </a:r>
          </a:p>
          <a:p>
            <a:r>
              <a:rPr lang="fa-IR" dirty="0"/>
              <a:t>بعد از درمان های اهن زدا در حال حاضر میوکاردیت و پریکاردیت ، تظاهرات نادرتری هستند</a:t>
            </a:r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شایعترین تظاهرات کینیکی قلبی </a:t>
            </a:r>
            <a:r>
              <a:rPr lang="fa-IR" dirty="0" smtClean="0"/>
              <a:t>فعلی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نارسایی دیلاته قلب با تظاهرات </a:t>
            </a:r>
            <a:r>
              <a:rPr lang="en-US" sz="2800" dirty="0" smtClean="0"/>
              <a:t> Restrictive </a:t>
            </a:r>
            <a:r>
              <a:rPr lang="fa-IR" sz="2800" dirty="0" smtClean="0"/>
              <a:t> و آریتمی قلبی به خصوص </a:t>
            </a:r>
            <a:r>
              <a:rPr lang="en-US" sz="2800" dirty="0" smtClean="0"/>
              <a:t>AF</a:t>
            </a:r>
            <a:r>
              <a:rPr lang="fa-IR" sz="2800" dirty="0" smtClean="0"/>
              <a:t> است</a:t>
            </a:r>
          </a:p>
          <a:p>
            <a:r>
              <a:rPr lang="fa-IR" sz="2800" dirty="0"/>
              <a:t> </a:t>
            </a:r>
            <a:r>
              <a:rPr lang="fa-IR" sz="2800" dirty="0" smtClean="0"/>
              <a:t>در بارآهن شدید قلبی، آریتمی های  بطنی </a:t>
            </a:r>
            <a:r>
              <a:rPr lang="fa-IR" sz="2800" dirty="0"/>
              <a:t>شایعتر است، </a:t>
            </a:r>
            <a:r>
              <a:rPr lang="fa-IR" sz="2800" dirty="0" smtClean="0"/>
              <a:t>انواع </a:t>
            </a:r>
            <a:r>
              <a:rPr lang="fa-IR" sz="2800" dirty="0"/>
              <a:t>اریتمی های دهلیزی هم می تواند رخ </a:t>
            </a:r>
            <a:r>
              <a:rPr lang="fa-IR" sz="2800" dirty="0" smtClean="0"/>
              <a:t>دهد.</a:t>
            </a:r>
          </a:p>
          <a:p>
            <a:r>
              <a:rPr lang="fa-IR" sz="2800" dirty="0" smtClean="0"/>
              <a:t>سایر عوارض ناشی از افزایش بار اهن که موثر در مشکلات قلبی است شامل:</a:t>
            </a:r>
          </a:p>
          <a:p>
            <a:r>
              <a:rPr lang="fa-IR" sz="2800" dirty="0" smtClean="0"/>
              <a:t>هیپوتیروئیدیسم، دیابت، هیپو ادرنالیسم، نقص هورمون رشد و هیپو پاراتیروئیدیسم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استراتژی های تشخیص درگیری 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 </a:t>
            </a:r>
            <a:r>
              <a:rPr lang="fa-IR" sz="2000" dirty="0" smtClean="0"/>
              <a:t>تست های تشخیصی پایه :</a:t>
            </a:r>
          </a:p>
          <a:p>
            <a:r>
              <a:rPr lang="fa-IR" sz="2000" dirty="0" smtClean="0"/>
              <a:t>1- نوار قلب</a:t>
            </a:r>
          </a:p>
          <a:p>
            <a:r>
              <a:rPr lang="fa-IR" sz="2000" dirty="0" smtClean="0"/>
              <a:t>تغیرات جدید ایجاد شده در نوار قلب مهمترین مسئله در تشخیص نارسایی قلبی است.</a:t>
            </a:r>
          </a:p>
          <a:p>
            <a:r>
              <a:rPr lang="fa-IR" sz="2000" dirty="0" smtClean="0"/>
              <a:t>تغییرات نوار قلب شامل آریتمی های فوق بطنی، تغییرات ناشی از درگیری بطن راست( طرح</a:t>
            </a:r>
            <a:r>
              <a:rPr lang="en-US" sz="2000" dirty="0" smtClean="0"/>
              <a:t>S1Q3T3</a:t>
            </a:r>
            <a:r>
              <a:rPr lang="fa-IR" sz="2000" dirty="0" smtClean="0"/>
              <a:t> ،تغییر انحراف محور قلب به سمت راست)، تغییرات جدید موج </a:t>
            </a:r>
            <a:r>
              <a:rPr lang="en-US" sz="2000" dirty="0" smtClean="0"/>
              <a:t>T</a:t>
            </a:r>
            <a:r>
              <a:rPr lang="fa-IR" sz="2000" dirty="0" smtClean="0"/>
              <a:t> از </a:t>
            </a:r>
            <a:r>
              <a:rPr lang="en-US" sz="2000" dirty="0" smtClean="0"/>
              <a:t>V1</a:t>
            </a:r>
            <a:r>
              <a:rPr lang="fa-IR" sz="2000" dirty="0" smtClean="0"/>
              <a:t>به بعد، کاهش در ارتفاع موج </a:t>
            </a:r>
            <a:r>
              <a:rPr lang="en-US" sz="2000" dirty="0" smtClean="0"/>
              <a:t> QRS</a:t>
            </a:r>
          </a:p>
          <a:p>
            <a:r>
              <a:rPr lang="fa-IR" sz="2000" dirty="0" smtClean="0"/>
              <a:t>تغییرات رپولاریزاسیون و برادی کاردی  نسبی در نوار قلب  نسبتا اختصاصی می باشند.</a:t>
            </a:r>
          </a:p>
          <a:p>
            <a:r>
              <a:rPr lang="fa-IR" sz="2000" dirty="0"/>
              <a:t>ع</a:t>
            </a:r>
            <a:r>
              <a:rPr lang="fa-IR" sz="2000" dirty="0" smtClean="0"/>
              <a:t>لایم پرخونی ریه، افزایش سایز قلبی، علایم خون سازی خارج مغز استخوان که به صور</a:t>
            </a:r>
            <a:r>
              <a:rPr lang="fa-IR" sz="2000" dirty="0"/>
              <a:t>ت</a:t>
            </a:r>
            <a:r>
              <a:rPr lang="fa-IR" sz="2000" dirty="0" smtClean="0"/>
              <a:t> بافت های نرم در اطراف دنده ها دیده می شود.</a:t>
            </a:r>
          </a:p>
          <a:p>
            <a:r>
              <a:rPr lang="fa-IR" sz="2000" dirty="0" smtClean="0"/>
              <a:t>تست </a:t>
            </a:r>
            <a:r>
              <a:rPr lang="en-US" sz="2000" dirty="0" smtClean="0"/>
              <a:t>BNP </a:t>
            </a:r>
            <a:r>
              <a:rPr lang="fa-IR" sz="2000" dirty="0" smtClean="0"/>
              <a:t> و </a:t>
            </a:r>
            <a:r>
              <a:rPr lang="en-US" sz="2000" dirty="0" smtClean="0"/>
              <a:t> :NT- Pro BNP</a:t>
            </a:r>
            <a:r>
              <a:rPr lang="fa-IR" sz="2000" dirty="0" smtClean="0"/>
              <a:t>در اختلالات دیاستولیک و سیستولیک قلبی می تواند مختل شود</a:t>
            </a:r>
          </a:p>
          <a:p>
            <a:endParaRPr lang="fa-I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تکنیک های غیر تهاجمی ارزیابی عمکرد 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/>
              <a:t>1- اکو کاردیوگرافی</a:t>
            </a:r>
          </a:p>
          <a:p>
            <a:r>
              <a:rPr lang="fa-IR" sz="2400" dirty="0" smtClean="0"/>
              <a:t>2-</a:t>
            </a:r>
            <a:r>
              <a:rPr lang="en-US" sz="2400" dirty="0" smtClean="0"/>
              <a:t> CMR</a:t>
            </a:r>
            <a:r>
              <a:rPr lang="fa-IR" sz="2400" dirty="0" smtClean="0"/>
              <a:t>: ام ارای روش استاندارد طلایی جهت ارزیابی حجم و عملکرد حفره های قلبی است.</a:t>
            </a:r>
          </a:p>
          <a:p>
            <a:r>
              <a:rPr lang="fa-IR" sz="2400" dirty="0" smtClean="0"/>
              <a:t>تغییرات متوالی دربررسی های عملکرد قلب که توسط تکنیک های غیر تهاجمی شناخته می شود ارزشمنددر جهت  تشخیص بروز نارسایی قلبی است</a:t>
            </a:r>
          </a:p>
          <a:p>
            <a:r>
              <a:rPr lang="fa-IR" sz="2400" dirty="0" smtClean="0"/>
              <a:t>قضاوت روی یک بررسی تشخیصی، نادرست می باشد. لذا بررسی سریال عملکرد قلب ارزشمند است.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4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استفاده از </a:t>
            </a:r>
            <a:r>
              <a:rPr lang="en-US" dirty="0" smtClean="0"/>
              <a:t>CMR</a:t>
            </a:r>
            <a:r>
              <a:rPr lang="fa-IR" dirty="0" smtClean="0"/>
              <a:t> در تشخیص افزایش بار آهن قلب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535140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C:\Users\Mozhgan\Desktop\20100422175053-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18864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عوارض</a:t>
            </a:r>
            <a:r>
              <a:rPr lang="ar-SA" sz="4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قلبی در تالاسمی</a:t>
            </a:r>
            <a:endParaRPr lang="fa-IR" sz="4000" b="1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a-IR" sz="20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a-IR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دکترزهرا علیزاده ثانی،دانشیارقلب وعروق،فلوشیپ تصویربرداری قلب وعروق،بیمارستان قلب شهید رجایی،مدیربخش ام ای ای قلب بیمارستان امید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آهن توسط </a:t>
            </a:r>
            <a:r>
              <a:rPr lang="en-US" dirty="0" smtClean="0"/>
              <a:t>T2*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31" y="1266161"/>
            <a:ext cx="7922337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اندازه گیری </a:t>
            </a:r>
            <a:r>
              <a:rPr lang="en-US" dirty="0" smtClean="0"/>
              <a:t>T2*</a:t>
            </a:r>
            <a:r>
              <a:rPr lang="fa-IR" dirty="0" smtClean="0"/>
              <a:t> کبدی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55" y="1571353"/>
            <a:ext cx="7218290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72560" cy="100013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Myocardial Iron Concentration calculation according to: Carpenter JP, et al. Circulation. </a:t>
            </a:r>
            <a:r>
              <a:rPr lang="en-US" sz="2000" b="0" dirty="0">
                <a:solidFill>
                  <a:schemeClr val="tx1"/>
                </a:solidFill>
              </a:rPr>
              <a:t>2011;123:1519-28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Liver Iron Concentration calculation according to: Wood et al. Blood </a:t>
            </a:r>
            <a:r>
              <a:rPr lang="fa-IR" sz="2000" dirty="0" smtClean="0">
                <a:solidFill>
                  <a:schemeClr val="tx1"/>
                </a:solidFill>
              </a:rPr>
              <a:t/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2005;106:1460-1465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72816"/>
            <a:ext cx="7324825" cy="43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 </a:t>
            </a:r>
            <a:r>
              <a:rPr lang="fa-IR" sz="3600" dirty="0" smtClean="0"/>
              <a:t>ارتباط </a:t>
            </a:r>
            <a:r>
              <a:rPr lang="fa-IR" sz="3600" dirty="0" smtClean="0">
                <a:solidFill>
                  <a:srgbClr val="FF0000"/>
                </a:solidFill>
              </a:rPr>
              <a:t>معکوس </a:t>
            </a:r>
            <a:r>
              <a:rPr lang="fa-IR" sz="3600" dirty="0" smtClean="0"/>
              <a:t>بین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T2*</a:t>
            </a:r>
            <a:r>
              <a:rPr lang="fa-IR" sz="3600" dirty="0" smtClean="0"/>
              <a:t> و </a:t>
            </a:r>
            <a:r>
              <a:rPr lang="fa-IR" sz="3600" dirty="0"/>
              <a:t>بار آهن </a:t>
            </a:r>
            <a:r>
              <a:rPr lang="fa-IR" sz="3600" dirty="0" smtClean="0"/>
              <a:t>قلب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31" y="1357313"/>
            <a:ext cx="7922337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میزان آهن قلب و کبد ارتباط مستقیم ندارد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449" y="1357313"/>
            <a:ext cx="7481102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200" dirty="0" smtClean="0"/>
              <a:t>ارتباط بین میزان اهن قلب و سطح فرتین سرم و اهن کبد یک ارتباط مستقیم نیست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9301" r="8043" b="11397"/>
          <a:stretch/>
        </p:blipFill>
        <p:spPr bwMode="auto">
          <a:xfrm>
            <a:off x="829563" y="1357313"/>
            <a:ext cx="7484874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ارتباط </a:t>
            </a:r>
            <a:r>
              <a:rPr lang="fa-IR" dirty="0">
                <a:solidFill>
                  <a:srgbClr val="FF0000"/>
                </a:solidFill>
              </a:rPr>
              <a:t>معکوس </a:t>
            </a:r>
            <a:r>
              <a:rPr lang="fa-IR" dirty="0"/>
              <a:t>بین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T2</a:t>
            </a:r>
            <a:r>
              <a:rPr lang="en-US" dirty="0"/>
              <a:t>*</a:t>
            </a:r>
            <a:r>
              <a:rPr lang="fa-IR" dirty="0"/>
              <a:t> </a:t>
            </a:r>
            <a:r>
              <a:rPr lang="fa-IR" dirty="0" smtClean="0"/>
              <a:t>و پیشرفت </a:t>
            </a:r>
            <a:r>
              <a:rPr lang="fa-IR" dirty="0"/>
              <a:t>نارسایی قلبی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31618" r="7882" b="7965"/>
          <a:stretch/>
        </p:blipFill>
        <p:spPr bwMode="auto">
          <a:xfrm>
            <a:off x="463979" y="1397782"/>
            <a:ext cx="8216042" cy="441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ام ارای کامل قلبی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35172" r="13602" b="21262"/>
          <a:stretch/>
        </p:blipFill>
        <p:spPr bwMode="auto">
          <a:xfrm>
            <a:off x="1021884" y="2014124"/>
            <a:ext cx="7100231" cy="31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اندیکاسیون ام ار ای کامل 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سابقه هپاتیت</a:t>
            </a:r>
            <a:r>
              <a:rPr lang="en-US" sz="4800" dirty="0" smtClean="0"/>
              <a:t>C</a:t>
            </a:r>
          </a:p>
          <a:p>
            <a:r>
              <a:rPr lang="fa-IR" sz="4800" dirty="0" smtClean="0"/>
              <a:t>سابقه دیابت وسایرریسک فاکتورهای قلبی</a:t>
            </a:r>
            <a:endParaRPr lang="fa-IR" sz="4800" dirty="0"/>
          </a:p>
          <a:p>
            <a:r>
              <a:rPr lang="fa-IR" sz="4800" dirty="0" smtClean="0"/>
              <a:t>عدم تطابق بین میزان باراهن قلب واختلال عملکرد قلب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47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36712"/>
            <a:ext cx="8572560" cy="449148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درمان بيماران قلبي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الف- درمان غيرقلبي</a:t>
            </a:r>
          </a:p>
          <a:p>
            <a:r>
              <a:rPr lang="fa-IR" dirty="0" smtClean="0"/>
              <a:t>كاهش منظم سطح فريتين خون به زير 1000</a:t>
            </a:r>
          </a:p>
          <a:p>
            <a:r>
              <a:rPr lang="fa-IR" dirty="0" smtClean="0"/>
              <a:t> درمان با دفروكسامين يا </a:t>
            </a:r>
            <a:r>
              <a:rPr lang="en-US" dirty="0" smtClean="0"/>
              <a:t>L1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a-IR" dirty="0" smtClean="0"/>
              <a:t>فريتين بالاي 2000 تجويز وريدي دفروكسامين</a:t>
            </a:r>
          </a:p>
          <a:p>
            <a:endParaRPr lang="fa-IR" b="1" dirty="0" smtClean="0">
              <a:solidFill>
                <a:srgbClr val="FF0000"/>
              </a:solidFill>
            </a:endParaRPr>
          </a:p>
          <a:p>
            <a:r>
              <a:rPr lang="fa-IR" b="1" dirty="0" smtClean="0">
                <a:solidFill>
                  <a:srgbClr val="FF0000"/>
                </a:solidFill>
              </a:rPr>
              <a:t>ب- درمان قلبي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پاتوفيزيولوژي مشکلات قلبی در تالاسمی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كارديوميوپاتي ناشي از افزايش بار آهن عمده ترين علت مرگ و مير اين بيماران است. </a:t>
            </a:r>
          </a:p>
          <a:p>
            <a:pPr rtl="0">
              <a:buNone/>
            </a:pPr>
            <a:r>
              <a:rPr lang="fa-IR" dirty="0" smtClean="0"/>
              <a:t> اين بيماري  با تابلوي :</a:t>
            </a:r>
          </a:p>
          <a:p>
            <a:pPr rtl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Dilated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Cardiomyopathy</a:t>
            </a:r>
            <a:endParaRPr lang="en-US" b="1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Restrictive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Cardiomyopathy</a:t>
            </a:r>
            <a:endParaRPr lang="en-US" b="1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Pulmonary </a:t>
            </a:r>
            <a:r>
              <a:rPr lang="en-CA" b="1" dirty="0" err="1" smtClean="0">
                <a:solidFill>
                  <a:srgbClr val="FF0000"/>
                </a:solidFill>
              </a:rPr>
              <a:t>Hypertention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a-IR" dirty="0" smtClean="0"/>
              <a:t>به مرگ منجر مي شود.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20688"/>
            <a:ext cx="8572560" cy="66517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 درمان قلبي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/>
              <a:t>در بیمارانی که آسيمپتوماتيك هستند: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/>
              <a:t> درمان نگهدارنده در </a:t>
            </a:r>
            <a:r>
              <a:rPr lang="en-US" dirty="0" smtClean="0"/>
              <a:t>EF</a:t>
            </a:r>
            <a:r>
              <a:rPr lang="fa-IR" dirty="0" smtClean="0"/>
              <a:t>هاي  50% يا پايين تر استفاده از: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/>
              <a:t>Angiotensin</a:t>
            </a:r>
            <a:r>
              <a:rPr lang="en-US" dirty="0" smtClean="0"/>
              <a:t> Converting Enzyme Inhibitor</a:t>
            </a:r>
            <a:endParaRPr lang="fa-IR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/>
              <a:t>Angiotansine</a:t>
            </a:r>
            <a:r>
              <a:rPr lang="en-US" dirty="0" smtClean="0"/>
              <a:t> Receptor </a:t>
            </a:r>
            <a:r>
              <a:rPr lang="en-US" dirty="0" err="1" smtClean="0"/>
              <a:t>Blokers</a:t>
            </a:r>
            <a:endParaRPr lang="fa-IR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/>
              <a:t>همراه با ویا بدون ديگوكسين توصيه مي گردد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dirty="0" smtClean="0"/>
              <a:t>درسيمپتوماتيك ها: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ARB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ACEI</a:t>
            </a:r>
            <a:endParaRPr lang="fa-IR" dirty="0" smtClean="0"/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 ديگوكسين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ديورتيك ها مثل هيدروكلروتيازيد و اسپيرنولاكتون 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افراد علامتداری كه </a:t>
            </a:r>
            <a:r>
              <a:rPr lang="en-US" dirty="0" smtClean="0"/>
              <a:t>EF</a:t>
            </a:r>
            <a:r>
              <a:rPr lang="fa-IR" dirty="0" smtClean="0"/>
              <a:t> هاي حدود 30% و يا پايين تر دارند و بار آهن آن ها بالاست بهتر است  براي تجويز دفروكسامين وريدي و تجويز داروهاي فوق بستري گردند.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تداخل هاي دارويي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برخي داروها باعث افزايش سطح سرمي ديگوكسين مي شوند مثل: </a:t>
            </a:r>
          </a:p>
          <a:p>
            <a:r>
              <a:rPr lang="fa-IR" dirty="0" smtClean="0"/>
              <a:t>وراپاميل</a:t>
            </a:r>
          </a:p>
          <a:p>
            <a:r>
              <a:rPr lang="fa-IR" dirty="0" smtClean="0"/>
              <a:t> آميودارون</a:t>
            </a:r>
          </a:p>
          <a:p>
            <a:r>
              <a:rPr lang="fa-IR" dirty="0" smtClean="0"/>
              <a:t> كينيدين </a:t>
            </a:r>
          </a:p>
          <a:p>
            <a:r>
              <a:rPr lang="fa-IR" dirty="0" smtClean="0"/>
              <a:t> وجود هيپوكالمي و هيپومنيزيمي و هيپوكلسمي به سميت ديگوكسين مي افزايد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42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سيلدنافيلد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براي كنترل فشار خون ريوي </a:t>
            </a:r>
            <a:endParaRPr lang="en-US" dirty="0" smtClean="0"/>
          </a:p>
          <a:p>
            <a:r>
              <a:rPr lang="fa-IR" dirty="0" smtClean="0"/>
              <a:t>عوارض : </a:t>
            </a:r>
            <a:endParaRPr lang="en-US" dirty="0" smtClean="0"/>
          </a:p>
          <a:p>
            <a:r>
              <a:rPr lang="fa-IR" dirty="0" smtClean="0"/>
              <a:t>فلاشينگ، كاهش فشار خون، سر درد، درد شكم يا دردقلب، پرشدگي بيني، تغيير منظره چشمي </a:t>
            </a:r>
            <a:endParaRPr lang="en-US" dirty="0" smtClean="0"/>
          </a:p>
          <a:p>
            <a:r>
              <a:rPr lang="fa-IR" dirty="0" smtClean="0"/>
              <a:t>نبايد همزمان با نيترات ها و الفابلاكرها مصرف شود</a:t>
            </a:r>
          </a:p>
          <a:p>
            <a:r>
              <a:rPr lang="fa-IR" dirty="0" smtClean="0"/>
              <a:t>دفرازيروكس</a:t>
            </a:r>
            <a:r>
              <a:rPr lang="en-US" dirty="0" err="1" smtClean="0"/>
              <a:t>Deferasirox</a:t>
            </a:r>
            <a:r>
              <a:rPr lang="en-US" dirty="0" smtClean="0"/>
              <a:t> </a:t>
            </a:r>
            <a:r>
              <a:rPr lang="fa-IR" dirty="0" smtClean="0"/>
              <a:t> واستاتين ها  سطح خوني آنرا افزايش مي دهد.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ACEI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شامل:</a:t>
            </a:r>
            <a:r>
              <a:rPr lang="ar-SA" dirty="0" smtClean="0"/>
              <a:t> </a:t>
            </a:r>
            <a:endParaRPr lang="fa-IR" dirty="0" smtClean="0"/>
          </a:p>
          <a:p>
            <a:r>
              <a:rPr lang="ar-SA" dirty="0" smtClean="0"/>
              <a:t>كاپتوپريل</a:t>
            </a:r>
            <a:endParaRPr lang="fa-IR" dirty="0" smtClean="0"/>
          </a:p>
          <a:p>
            <a:r>
              <a:rPr lang="ar-SA" dirty="0" smtClean="0"/>
              <a:t>انالاپريل</a:t>
            </a:r>
            <a:endParaRPr lang="fa-IR" dirty="0" smtClean="0"/>
          </a:p>
          <a:p>
            <a:r>
              <a:rPr lang="ar-SA" dirty="0" smtClean="0"/>
              <a:t> ليز</a:t>
            </a:r>
            <a:r>
              <a:rPr lang="fa-IR" dirty="0" smtClean="0"/>
              <a:t>ی</a:t>
            </a:r>
            <a:r>
              <a:rPr lang="ar-SA" dirty="0" smtClean="0"/>
              <a:t>نوپريل</a:t>
            </a:r>
            <a:endParaRPr lang="fa-IR" dirty="0" smtClean="0"/>
          </a:p>
          <a:p>
            <a:r>
              <a:rPr lang="fa-IR" dirty="0" smtClean="0"/>
              <a:t>عوارض اين داروها شامل هيپركالمي، افت فشار خون، ادم آنژيونوروتيك وسرفه</a:t>
            </a:r>
          </a:p>
          <a:p>
            <a:r>
              <a:rPr lang="fa-IR" dirty="0" smtClean="0"/>
              <a:t>در اين دسته از بيماران بايد كاهش عملكرد كليوي و افزايش </a:t>
            </a:r>
            <a:r>
              <a:rPr lang="en-US" dirty="0" smtClean="0"/>
              <a:t>BUN</a:t>
            </a:r>
            <a:r>
              <a:rPr lang="fa-IR" dirty="0" smtClean="0"/>
              <a:t> و كراتينين کنترل گردد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كاروديلول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Carvedilol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از </a:t>
            </a:r>
            <a:r>
              <a:rPr lang="ar-S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دسته بتابلوكرها</a:t>
            </a:r>
            <a:endParaRPr lang="fa-I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a-IR" dirty="0" smtClean="0"/>
              <a:t>برای كنترل آريتمي</a:t>
            </a:r>
          </a:p>
          <a:p>
            <a:r>
              <a:rPr lang="fa-IR" dirty="0" smtClean="0"/>
              <a:t>عوارض جانبي: </a:t>
            </a:r>
            <a:endParaRPr lang="en-US" dirty="0" smtClean="0"/>
          </a:p>
          <a:p>
            <a:r>
              <a:rPr lang="fa-IR" dirty="0" smtClean="0"/>
              <a:t>افت فشار خون، براديكاردي، گیجی ( </a:t>
            </a:r>
            <a:r>
              <a:rPr lang="en-US" dirty="0" smtClean="0"/>
              <a:t>Dizziness) </a:t>
            </a:r>
            <a:r>
              <a:rPr lang="fa-IR" dirty="0" smtClean="0"/>
              <a:t> با مكانيسم مرکزی( سنترال) ، هيپركلسمي، اسهال، افزايش وزن، ضعف، سنكوپ، ادم محيطي، استفراغ، بلوك قلبي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908720"/>
            <a:ext cx="8572560" cy="37714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دیورتیک ها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فروسمايد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a-IR" dirty="0" smtClean="0"/>
              <a:t>در كاهش ادم، با علت هاي عروقي، نارسايي قلب چپ و راست مؤثر مي باشد. باعث افت شديد فشار خون وهايپوكالمي مي شود</a:t>
            </a:r>
            <a:endParaRPr lang="en-US" dirty="0" smtClean="0"/>
          </a:p>
          <a:p>
            <a:r>
              <a:rPr lang="ar-SA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هيدروكلروتيازيد</a:t>
            </a:r>
            <a:r>
              <a:rPr lang="fa-IR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fa-I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a-IR" dirty="0" smtClean="0"/>
              <a:t>ديورتيك ضعيفي است. باعث افت فشار خون در بلند مدت مي شود. دارای عارضه هايپوكالمي میباشد.</a:t>
            </a:r>
          </a:p>
          <a:p>
            <a:r>
              <a:rPr lang="ar-SA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اسپيرنولاكتون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fa-IR" dirty="0" smtClean="0"/>
              <a:t>ديورتيك ضعيفي است. ولي با فروسمايد جهت كاهش اثرات هيپوكالمي و براي جلوگيري از </a:t>
            </a:r>
            <a:r>
              <a:rPr lang="en-US" dirty="0" smtClean="0"/>
              <a:t> </a:t>
            </a:r>
            <a:r>
              <a:rPr lang="en-US" dirty="0" err="1" smtClean="0"/>
              <a:t>remodling</a:t>
            </a:r>
            <a:r>
              <a:rPr lang="fa-IR" dirty="0" smtClean="0"/>
              <a:t>قلبي تجويز مي شود. ژنيكوماستي عارضه اساسي آن در جوانان است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10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60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705765" cy="28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1037764"/>
            <a:ext cx="180020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مرحله اول:</a:t>
            </a:r>
          </a:p>
          <a:p>
            <a:pPr algn="ctr"/>
            <a:r>
              <a:rPr lang="fa-IR" dirty="0" smtClean="0"/>
              <a:t>صدمه قلبی عروقی ناشی از بار آهن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006534" y="1525088"/>
            <a:ext cx="1575718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0676" y="1090562"/>
            <a:ext cx="1747056" cy="1182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مرحله دوم:</a:t>
            </a:r>
          </a:p>
          <a:p>
            <a:pPr algn="ctr"/>
            <a:r>
              <a:rPr lang="fa-IR" sz="1400" b="1" dirty="0" smtClean="0"/>
              <a:t>اختلالات دیاستولیک</a:t>
            </a:r>
          </a:p>
          <a:p>
            <a:pPr algn="ctr"/>
            <a:r>
              <a:rPr lang="fa-IR" sz="1200" b="1" dirty="0" smtClean="0"/>
              <a:t>و</a:t>
            </a:r>
          </a:p>
          <a:p>
            <a:pPr algn="ctr"/>
            <a:r>
              <a:rPr lang="fa-IR" sz="1200" b="1" dirty="0" smtClean="0"/>
              <a:t>کاردیومیوپاتی </a:t>
            </a:r>
            <a:r>
              <a:rPr lang="en-US" sz="1200" b="1" dirty="0" smtClean="0"/>
              <a:t>Restrictive</a:t>
            </a:r>
            <a:endParaRPr lang="fa-IR" sz="1200" b="1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5417732" y="1534332"/>
            <a:ext cx="1602540" cy="3030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0272" y="1094800"/>
            <a:ext cx="1800200" cy="1239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مرحله سوم:</a:t>
            </a:r>
          </a:p>
          <a:p>
            <a:pPr algn="ctr"/>
            <a:r>
              <a:rPr lang="fa-IR" sz="1400" b="1" dirty="0" smtClean="0"/>
              <a:t>کاردیومیوپاتی دیلاته قلبی </a:t>
            </a:r>
            <a:r>
              <a:rPr lang="fa-IR" b="1" dirty="0" smtClean="0"/>
              <a:t>و</a:t>
            </a:r>
          </a:p>
          <a:p>
            <a:pPr algn="ctr"/>
            <a:r>
              <a:rPr lang="fa-IR" dirty="0" smtClean="0"/>
              <a:t> </a:t>
            </a:r>
            <a:r>
              <a:rPr lang="fa-IR" sz="1400" b="1" dirty="0" smtClean="0"/>
              <a:t>اختلالات سیستولیک قلبی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04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IF Guidelines for the Management of Transfusion Dependent  Thalassaemia.pdf - Foxit Read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32" y="332656"/>
            <a:ext cx="8587496" cy="53245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درون كارديوميوسيت ها آهن به سه طريق ذخيره مي شود: </a:t>
            </a:r>
            <a:endParaRPr lang="en-US" dirty="0" smtClean="0"/>
          </a:p>
          <a:p>
            <a:r>
              <a:rPr lang="fa-IR" dirty="0" smtClean="0"/>
              <a:t>فريتين</a:t>
            </a:r>
            <a:endParaRPr lang="en-US" dirty="0" smtClean="0"/>
          </a:p>
          <a:p>
            <a:r>
              <a:rPr lang="fa-IR" dirty="0" smtClean="0"/>
              <a:t> هموسيدرين</a:t>
            </a:r>
            <a:endParaRPr lang="en-US" dirty="0" smtClean="0"/>
          </a:p>
          <a:p>
            <a:r>
              <a:rPr lang="fa-IR" dirty="0" smtClean="0"/>
              <a:t>آهن پلاسماي ناپايدار (</a:t>
            </a:r>
            <a:r>
              <a:rPr lang="en-US" dirty="0" smtClean="0"/>
              <a:t>LPI</a:t>
            </a:r>
            <a:r>
              <a:rPr lang="fa-IR" dirty="0" smtClean="0"/>
              <a:t>) </a:t>
            </a:r>
            <a:endParaRPr lang="en-US" dirty="0" smtClean="0"/>
          </a:p>
          <a:p>
            <a:r>
              <a:rPr lang="en-US" dirty="0" smtClean="0"/>
              <a:t>LPI </a:t>
            </a:r>
            <a:r>
              <a:rPr lang="fa-IR" dirty="0" smtClean="0"/>
              <a:t>براي داروهای آهن زدا  دردسترس ترين آهن است و در عين حال سمي ترين نوع آهن هم مي باشد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اختلافات ژنتيكي در افراد ميزان حساسيت آن ها را به افزايش بار آهن متفاوت مي سازد</a:t>
            </a:r>
          </a:p>
          <a:p>
            <a:r>
              <a:rPr lang="fa-IR" dirty="0" smtClean="0"/>
              <a:t>وجود اپوليپو پروت</a:t>
            </a:r>
            <a:r>
              <a:rPr lang="ar-SA" dirty="0" smtClean="0"/>
              <a:t>ئ</a:t>
            </a:r>
            <a:r>
              <a:rPr lang="fa-IR" dirty="0" smtClean="0"/>
              <a:t>ین </a:t>
            </a:r>
            <a:r>
              <a:rPr lang="en-US" dirty="0" smtClean="0"/>
              <a:t>E4</a:t>
            </a:r>
            <a:r>
              <a:rPr lang="fa-IR" dirty="0" smtClean="0"/>
              <a:t> ، با نارسايي قلب چپ ارتباط تنگاتنگي دارد</a:t>
            </a:r>
          </a:p>
          <a:p>
            <a:r>
              <a:rPr lang="fa-IR" dirty="0" smtClean="0"/>
              <a:t>نارسايي قلبي در كساني كه بيماري هاي اندوکرین متعدد همراه مانند:  ديابت و هيپوتيروئيدي دارند، شديدتر مي </a:t>
            </a:r>
            <a:r>
              <a:rPr lang="fa-IR" dirty="0" smtClean="0"/>
              <a:t>باشد</a:t>
            </a:r>
            <a:endParaRPr lang="en-US" dirty="0" smtClean="0"/>
          </a:p>
          <a:p>
            <a:r>
              <a:rPr lang="fa-IR" dirty="0" smtClean="0"/>
              <a:t>کمبود کارنیتین،تیامین،ویتامین </a:t>
            </a:r>
            <a:r>
              <a:rPr lang="en-US" dirty="0" smtClean="0"/>
              <a:t>D</a:t>
            </a:r>
            <a:r>
              <a:rPr lang="fa-IR" dirty="0" smtClean="0"/>
              <a:t>،کلسیم ممکنست باعث بدترشدن نارسایی قلبی شود</a:t>
            </a:r>
            <a:endParaRPr lang="fa-IR" dirty="0" smtClean="0"/>
          </a:p>
          <a:p>
            <a:r>
              <a:rPr lang="fa-IR" dirty="0" smtClean="0"/>
              <a:t>وجود ميوكارديت در بيماران تالاسميك به ويژه در افراد با استعداد ژنتيكي باعث پيشرفت نارسايي قلبي مي شود</a:t>
            </a:r>
          </a:p>
          <a:p>
            <a:r>
              <a:rPr lang="fa-IR" dirty="0" smtClean="0"/>
              <a:t> ويروس هاي كارديوتروپ شامل: انتروويروس ها، ادنوويروس ها، پاروويروس </a:t>
            </a:r>
            <a:r>
              <a:rPr lang="en-US" dirty="0" smtClean="0"/>
              <a:t>B 19</a:t>
            </a:r>
            <a:r>
              <a:rPr lang="fa-IR" dirty="0" smtClean="0"/>
              <a:t>و</a:t>
            </a:r>
            <a:r>
              <a:rPr lang="en-US" dirty="0" smtClean="0"/>
              <a:t>HHV  </a:t>
            </a:r>
            <a:r>
              <a:rPr lang="fa-IR" dirty="0" smtClean="0"/>
              <a:t>تيپ 6 هرپس انساني میباشد.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572560" cy="73718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تشخيص درگيري قلبي در بيماران تالاسميك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b="1" dirty="0" smtClean="0">
                <a:solidFill>
                  <a:srgbClr val="FF0000"/>
                </a:solidFill>
              </a:rPr>
              <a:t>درگيري هاي ميوكارد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الف- اختلال عمل دياستولي               </a:t>
            </a:r>
          </a:p>
          <a:p>
            <a:r>
              <a:rPr lang="fa-IR" dirty="0" smtClean="0"/>
              <a:t>ب- اختلال عمل سيستولي</a:t>
            </a:r>
          </a:p>
          <a:p>
            <a:pPr lvl="0"/>
            <a:r>
              <a:rPr lang="fa-IR" b="1" dirty="0" smtClean="0">
                <a:solidFill>
                  <a:srgbClr val="FF0000"/>
                </a:solidFill>
              </a:rPr>
              <a:t>درگيري هاي آریتموژنيك</a:t>
            </a:r>
            <a:r>
              <a:rPr lang="fa-IR" dirty="0" smtClean="0"/>
              <a:t> </a:t>
            </a:r>
            <a:endParaRPr lang="en-US" dirty="0" smtClean="0"/>
          </a:p>
          <a:p>
            <a:r>
              <a:rPr lang="fa-IR" dirty="0" smtClean="0"/>
              <a:t>الف- آريتمي هاي فوق بطني:</a:t>
            </a:r>
            <a:r>
              <a:rPr lang="en-US" dirty="0" smtClean="0"/>
              <a:t> AF</a:t>
            </a:r>
            <a:r>
              <a:rPr lang="fa-IR" dirty="0" smtClean="0"/>
              <a:t> و فلاتر دهليزي                </a:t>
            </a:r>
          </a:p>
          <a:p>
            <a:r>
              <a:rPr lang="fa-IR" dirty="0" smtClean="0"/>
              <a:t>ب- آريتمي هاي بطني:</a:t>
            </a:r>
            <a:r>
              <a:rPr lang="en-US" dirty="0" smtClean="0"/>
              <a:t> PVC</a:t>
            </a:r>
            <a:r>
              <a:rPr lang="fa-IR" dirty="0" smtClean="0"/>
              <a:t>                     </a:t>
            </a:r>
          </a:p>
          <a:p>
            <a:r>
              <a:rPr lang="fa-IR" dirty="0" smtClean="0"/>
              <a:t>ج- بلوك هاي قلبي </a:t>
            </a:r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57225" y="28545"/>
            <a:ext cx="229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 Nazanin" pitchFamily="2" charset="-78"/>
                <a:ea typeface="Times New Roman" pitchFamily="18" charset="0"/>
                <a:cs typeface="B Titr" pitchFamily="2" charset="-78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a-IR" b="1" dirty="0" smtClean="0">
                <a:solidFill>
                  <a:srgbClr val="FF0000"/>
                </a:solidFill>
              </a:rPr>
              <a:t>درگيري هاي پريكارد و اندوكارد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الف- افيوژن پريكارد       </a:t>
            </a:r>
          </a:p>
          <a:p>
            <a:r>
              <a:rPr lang="fa-IR" dirty="0" smtClean="0"/>
              <a:t>ب- افزايش ضخامت پريكارد       </a:t>
            </a:r>
          </a:p>
          <a:p>
            <a:r>
              <a:rPr lang="fa-IR" dirty="0" smtClean="0"/>
              <a:t>ج- كلسيفيكاسيون دريچه هاي قلب و اجزاي قلبي</a:t>
            </a:r>
          </a:p>
          <a:p>
            <a:pPr lvl="0"/>
            <a:r>
              <a:rPr lang="fa-IR" b="1" dirty="0" smtClean="0">
                <a:solidFill>
                  <a:srgbClr val="FF0000"/>
                </a:solidFill>
              </a:rPr>
              <a:t>افزايش فشار شريان ريوي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fa-IR" b="1" dirty="0" smtClean="0">
                <a:solidFill>
                  <a:srgbClr val="FF0000"/>
                </a:solidFill>
              </a:rPr>
              <a:t>درگيري هاي عروقي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الف- اختلالات وازوموتور                  </a:t>
            </a:r>
          </a:p>
          <a:p>
            <a:r>
              <a:rPr lang="fa-IR" dirty="0" smtClean="0"/>
              <a:t>ب- عدم تطابق فشار</a:t>
            </a:r>
            <a:endParaRPr lang="en-US" dirty="0" smtClean="0"/>
          </a:p>
          <a:p>
            <a:pPr lvl="0">
              <a:buNone/>
            </a:pPr>
            <a:r>
              <a:rPr lang="fa-IR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1188</TotalTime>
  <Words>1418</Words>
  <Application>Microsoft Office PowerPoint</Application>
  <PresentationFormat>On-screen Show (4:3)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B Nazanin</vt:lpstr>
      <vt:lpstr>Calibri</vt:lpstr>
      <vt:lpstr>Wingdings</vt:lpstr>
      <vt:lpstr>MRT_Poster</vt:lpstr>
      <vt:lpstr>MRT_TV Bold</vt:lpstr>
      <vt:lpstr>B Titr</vt:lpstr>
      <vt:lpstr>Arial</vt:lpstr>
      <vt:lpstr>Times New Roman</vt:lpstr>
      <vt:lpstr>Office Theme</vt:lpstr>
      <vt:lpstr>PowerPoint Presentation</vt:lpstr>
      <vt:lpstr>PowerPoint Presentation</vt:lpstr>
      <vt:lpstr>پاتوفيزيولوژي مشکلات قلبی در تالاسمی</vt:lpstr>
      <vt:lpstr>PowerPoint Presentation</vt:lpstr>
      <vt:lpstr>PowerPoint Presentation</vt:lpstr>
      <vt:lpstr>PowerPoint Presentation</vt:lpstr>
      <vt:lpstr>PowerPoint Presentation</vt:lpstr>
      <vt:lpstr>تشخيص درگيري قلبي در بيماران تالاسميك</vt:lpstr>
      <vt:lpstr>PowerPoint Presentation</vt:lpstr>
      <vt:lpstr>افزايش فشار شريان ريوي</vt:lpstr>
      <vt:lpstr>نقش کم خونی و اختلالات عروقی درتالاسمی</vt:lpstr>
      <vt:lpstr>نارسایی قلب شایع ترین علت مرگ در بیماران تالاسمی</vt:lpstr>
      <vt:lpstr>تشخیص نارسایی قلبی در تالاسمی</vt:lpstr>
      <vt:lpstr>تشخیص نارسایی قلبی در بیماران با عملکرد مختل بطنی</vt:lpstr>
      <vt:lpstr>تظاهرات کلینیکی قلبی ناشی از بار آهن</vt:lpstr>
      <vt:lpstr>شایعترین تظاهرات کینیکی قلبی فعلی</vt:lpstr>
      <vt:lpstr>استراتژی های تشخیص درگیری قلبی</vt:lpstr>
      <vt:lpstr>تکنیک های غیر تهاجمی ارزیابی عمکرد قلبی</vt:lpstr>
      <vt:lpstr>استفاده از CMR در تشخیص افزایش بار آهن قلب</vt:lpstr>
      <vt:lpstr>ارزیابی آهن توسط T2*</vt:lpstr>
      <vt:lpstr>اندازه گیری T2* کبدی</vt:lpstr>
      <vt:lpstr>Myocardial Iron Concentration calculation according to: Carpenter JP, et al. Circulation. 2011;123:1519-28 Liver Iron Concentration calculation according to: Wood et al. Blood  2005;106:1460-1465 </vt:lpstr>
      <vt:lpstr> ارتباط معکوس بین T2* و بار آهن قلب</vt:lpstr>
      <vt:lpstr>میزان آهن قلب و کبد ارتباط مستقیم ندارد</vt:lpstr>
      <vt:lpstr>ارتباط بین میزان اهن قلب و سطح فرتین سرم و اهن کبد یک ارتباط مستقیم نیست</vt:lpstr>
      <vt:lpstr>ارتباط معکوس بین T2* و پیشرفت نارسایی قلبی</vt:lpstr>
      <vt:lpstr>ارزیابی ام ارای کامل قلبی</vt:lpstr>
      <vt:lpstr>اندیکاسیون ام ار ای کامل قلبی</vt:lpstr>
      <vt:lpstr>درمان بيماران قلبي  </vt:lpstr>
      <vt:lpstr> درمان قلبي  </vt:lpstr>
      <vt:lpstr>PowerPoint Presentation</vt:lpstr>
      <vt:lpstr>تداخل هاي دارويي</vt:lpstr>
      <vt:lpstr>سيلدنافيلد</vt:lpstr>
      <vt:lpstr>ACEI</vt:lpstr>
      <vt:lpstr>كاروديلول Carvedilol </vt:lpstr>
      <vt:lpstr>دیورتیک ها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peyman;www.powergfx.ir</dc:creator>
  <cp:lastModifiedBy>zahra alizadeh sani</cp:lastModifiedBy>
  <cp:revision>78</cp:revision>
  <dcterms:created xsi:type="dcterms:W3CDTF">2013-10-31T11:42:33Z</dcterms:created>
  <dcterms:modified xsi:type="dcterms:W3CDTF">2017-10-22T03:41:41Z</dcterms:modified>
</cp:coreProperties>
</file>