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81"/>
  </p:notesMasterIdLst>
  <p:sldIdLst>
    <p:sldId id="264" r:id="rId2"/>
    <p:sldId id="373" r:id="rId3"/>
    <p:sldId id="330" r:id="rId4"/>
    <p:sldId id="257" r:id="rId5"/>
    <p:sldId id="258" r:id="rId6"/>
    <p:sldId id="265" r:id="rId7"/>
    <p:sldId id="334" r:id="rId8"/>
    <p:sldId id="361" r:id="rId9"/>
    <p:sldId id="362" r:id="rId10"/>
    <p:sldId id="363" r:id="rId11"/>
    <p:sldId id="266" r:id="rId12"/>
    <p:sldId id="267" r:id="rId13"/>
    <p:sldId id="261" r:id="rId14"/>
    <p:sldId id="338" r:id="rId15"/>
    <p:sldId id="340" r:id="rId16"/>
    <p:sldId id="262" r:id="rId17"/>
    <p:sldId id="263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351" r:id="rId28"/>
    <p:sldId id="278" r:id="rId29"/>
    <p:sldId id="348" r:id="rId30"/>
    <p:sldId id="349" r:id="rId31"/>
    <p:sldId id="350" r:id="rId32"/>
    <p:sldId id="352" r:id="rId33"/>
    <p:sldId id="283" r:id="rId34"/>
    <p:sldId id="370" r:id="rId35"/>
    <p:sldId id="284" r:id="rId36"/>
    <p:sldId id="285" r:id="rId37"/>
    <p:sldId id="286" r:id="rId38"/>
    <p:sldId id="287" r:id="rId39"/>
    <p:sldId id="289" r:id="rId40"/>
    <p:sldId id="290" r:id="rId41"/>
    <p:sldId id="291" r:id="rId42"/>
    <p:sldId id="292" r:id="rId43"/>
    <p:sldId id="353" r:id="rId44"/>
    <p:sldId id="354" r:id="rId45"/>
    <p:sldId id="355" r:id="rId46"/>
    <p:sldId id="295" r:id="rId47"/>
    <p:sldId id="296" r:id="rId48"/>
    <p:sldId id="297" r:id="rId49"/>
    <p:sldId id="298" r:id="rId50"/>
    <p:sldId id="357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5" r:id="rId64"/>
    <p:sldId id="316" r:id="rId65"/>
    <p:sldId id="317" r:id="rId66"/>
    <p:sldId id="318" r:id="rId67"/>
    <p:sldId id="319" r:id="rId68"/>
    <p:sldId id="321" r:id="rId69"/>
    <p:sldId id="320" r:id="rId70"/>
    <p:sldId id="322" r:id="rId71"/>
    <p:sldId id="359" r:id="rId72"/>
    <p:sldId id="360" r:id="rId73"/>
    <p:sldId id="323" r:id="rId74"/>
    <p:sldId id="324" r:id="rId75"/>
    <p:sldId id="325" r:id="rId76"/>
    <p:sldId id="326" r:id="rId77"/>
    <p:sldId id="327" r:id="rId78"/>
    <p:sldId id="328" r:id="rId79"/>
    <p:sldId id="372" r:id="rId80"/>
  </p:sldIdLst>
  <p:sldSz cx="9144000" cy="6858000" type="screen4x3"/>
  <p:notesSz cx="6858000" cy="9144000"/>
  <p:embeddedFontLst>
    <p:embeddedFont>
      <p:font typeface="Calibri" pitchFamily="34" charset="0"/>
      <p:regular r:id="rId82"/>
      <p:bold r:id="rId83"/>
      <p:italic r:id="rId84"/>
      <p:boldItalic r:id="rId85"/>
    </p:embeddedFont>
    <p:embeddedFont>
      <p:font typeface="MRT_TV Bold" charset="-78"/>
      <p:bold r:id="rId86"/>
    </p:embeddedFont>
    <p:embeddedFont>
      <p:font typeface="Arial Black" pitchFamily="34" charset="0"/>
      <p:bold r:id="rId87"/>
    </p:embeddedFont>
    <p:embeddedFont>
      <p:font typeface="MRT_Poster" charset="-78"/>
      <p:bold r:id="rId88"/>
    </p:embeddedFont>
    <p:embeddedFont>
      <p:font typeface="B Zar" pitchFamily="2" charset="-78"/>
      <p:regular r:id="rId89"/>
      <p:bold r:id="rId90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08" autoAdjust="0"/>
    <p:restoredTop sz="94660"/>
  </p:normalViewPr>
  <p:slideViewPr>
    <p:cSldViewPr>
      <p:cViewPr>
        <p:scale>
          <a:sx n="60" d="100"/>
          <a:sy n="60" d="100"/>
        </p:scale>
        <p:origin x="-166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90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4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73E3-5259-4910-B8D8-8FFDE11F661B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5E44B-D083-457E-A891-CE89EDC4C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91D4C-5BCC-4986-9EE2-9EBB83B2D0E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3DAAD-01AE-49FC-9AA4-89067362E55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18FF2-2672-47AC-A2F7-7E54743BAF7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صفحه شروع ( Title Slide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7290" y="2071678"/>
            <a:ext cx="6357982" cy="10715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cs typeface="MRT_TV Bold" pitchFamily="18" charset="-78"/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357982" cy="15001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8" y="6421461"/>
            <a:ext cx="2133600" cy="365125"/>
          </a:xfrm>
        </p:spPr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05094" y="6421461"/>
            <a:ext cx="2895600" cy="365125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5720" y="6421461"/>
            <a:ext cx="2133600" cy="365125"/>
          </a:xfrm>
        </p:spPr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510DB-0E5B-4B77-ABA9-8E84A19F8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1DFC-F3BB-4B20-97E8-1AE5E4264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سم الل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قرمز ( Title and Content RED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MRT_Poster" pitchFamily="2" charset="-78"/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بنفش ( Title and Content VIOLET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آبی ( Title and Content BLUE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فیروزه ای ( Title and Content AQUA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سبز ( Title and Content GREEN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نارنجی ( Title and Content ORANGE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زرد ( Title and Content YELLOW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00013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572560" cy="450059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24548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7A49-7380-4B9C-9D44-BC5335133FA6}" type="datetimeFigureOut">
              <a:rPr lang="fa-IR" smtClean="0"/>
              <a:pPr/>
              <a:t>01/02/1439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5094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2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1" r:id="rId4"/>
    <p:sldLayoutId id="2147483660" r:id="rId5"/>
    <p:sldLayoutId id="2147483664" r:id="rId6"/>
    <p:sldLayoutId id="2147483663" r:id="rId7"/>
    <p:sldLayoutId id="2147483662" r:id="rId8"/>
    <p:sldLayoutId id="2147483665" r:id="rId9"/>
    <p:sldLayoutId id="2147483667" r:id="rId10"/>
    <p:sldLayoutId id="214748366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b="1" kern="1200" cap="none" spc="0">
          <a:ln w="17780" cmpd="sng">
            <a:noFill/>
            <a:prstDash val="solid"/>
            <a:miter lim="800000"/>
          </a:ln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MRT_Poster" pitchFamily="2" charset="-78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/imgres?imgurl=http://www.accessmedicine.com/loadBinary.aspx?name=licha&amp;filename=licha_XI.105.jpg&amp;imgrefurl=http://www.accessmedicine.com/content.aspx?aID=2783657&amp;usg=__8oQWu6aKDP2b3AmRuOHE1aXAcYI=&amp;h=356&amp;w=450&amp;sz=67&amp;hl=en&amp;start=56&amp;tbnid=02z-41ZrIvhYHM:&amp;tbnh=100&amp;tbnw=127&amp;prev=/images?q=sickle+cell&amp;start=54&amp;gbv=2&amp;ndsp=18&amp;hl=en&amp;sa=N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rcsb.org/pdb/cgi/explore.cgi?job=graphics;pdbId=1ASH;page=0;pid=9412971732936&amp;opt=chime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یافته های آزمایشگاهی در سیکل آلفا تالاسمی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dirty="0" smtClean="0"/>
              <a:t>همراهی آلفا تالاسمی شدت علائم فنوتیپ همولیز را کاهش و شدت علائم وازواکلوزیو را افزایش می دهد</a:t>
            </a:r>
            <a:r>
              <a:rPr lang="fa-I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 </a:t>
            </a:r>
            <a:r>
              <a:rPr lang="ar-SA" dirty="0" smtClean="0"/>
              <a:t>افزایش هموگلوبین</a:t>
            </a:r>
            <a:r>
              <a:rPr lang="en-US" dirty="0" smtClean="0"/>
              <a:t> F </a:t>
            </a:r>
            <a:r>
              <a:rPr lang="ar-SA" dirty="0" smtClean="0"/>
              <a:t>در کاهش علائم همولیز نقش کمتر ولی در کاهش علائم وازواکلوزیو موثر است</a:t>
            </a:r>
            <a:r>
              <a:rPr lang="en-US" dirty="0" smtClean="0"/>
              <a:t>. </a:t>
            </a:r>
            <a:endParaRPr lang="fa-IR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یافته های بالینی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ar-SA" dirty="0" smtClean="0"/>
              <a:t>همولیز در سیکل بتاتالاسمی کمتر از بیماری سیکل سل است</a:t>
            </a:r>
            <a:endParaRPr lang="en-US" dirty="0" smtClean="0"/>
          </a:p>
          <a:p>
            <a:r>
              <a:rPr lang="ar-SA" dirty="0" smtClean="0"/>
              <a:t>هموگلوبین در سیکل بتا تالاسمی مختصری بیشتر از بیماری سیکل سل است</a:t>
            </a:r>
            <a:endParaRPr lang="en-US" dirty="0" smtClean="0"/>
          </a:p>
          <a:p>
            <a:r>
              <a:rPr lang="ar-SA" dirty="0" smtClean="0"/>
              <a:t>استئونکروز سر </a:t>
            </a:r>
            <a:r>
              <a:rPr lang="fa-IR" dirty="0" smtClean="0"/>
              <a:t>فمور-</a:t>
            </a:r>
            <a:r>
              <a:rPr lang="ar-SA" dirty="0" smtClean="0"/>
              <a:t> باکتریمی</a:t>
            </a:r>
            <a:r>
              <a:rPr lang="fa-IR" dirty="0" smtClean="0"/>
              <a:t>-</a:t>
            </a:r>
            <a:r>
              <a:rPr lang="ar-SA" dirty="0" smtClean="0"/>
              <a:t> تعداد حملات درد</a:t>
            </a:r>
            <a:r>
              <a:rPr lang="fa-IR" dirty="0" smtClean="0"/>
              <a:t> و</a:t>
            </a:r>
            <a:r>
              <a:rPr lang="en-US" dirty="0" smtClean="0"/>
              <a:t> </a:t>
            </a:r>
            <a:r>
              <a:rPr lang="en-CA" dirty="0" smtClean="0"/>
              <a:t>Acute Chest Syndrome </a:t>
            </a:r>
            <a:r>
              <a:rPr lang="ar-SA" dirty="0" smtClean="0"/>
              <a:t>در</a:t>
            </a:r>
            <a:r>
              <a:rPr lang="en-US" dirty="0" err="1" smtClean="0"/>
              <a:t>thal</a:t>
            </a:r>
            <a:r>
              <a:rPr lang="ar-SA" dirty="0" smtClean="0"/>
              <a:t> </a:t>
            </a:r>
            <a:r>
              <a:rPr lang="en-US" dirty="0" err="1" smtClean="0"/>
              <a:t>HbS</a:t>
            </a:r>
            <a:r>
              <a:rPr lang="en-US" dirty="0" smtClean="0"/>
              <a:t> β</a:t>
            </a:r>
            <a:r>
              <a:rPr lang="en-US" baseline="30000" dirty="0" smtClean="0"/>
              <a:t>+ </a:t>
            </a:r>
            <a:r>
              <a:rPr lang="ar-SA" dirty="0" smtClean="0"/>
              <a:t>کمتر از سیکل </a:t>
            </a:r>
            <a:r>
              <a:rPr lang="en-US" dirty="0" smtClean="0"/>
              <a:t>β</a:t>
            </a:r>
            <a:r>
              <a:rPr lang="en-US" baseline="30000" dirty="0" smtClean="0"/>
              <a:t>0 </a:t>
            </a:r>
            <a:r>
              <a:rPr lang="ar-SA" dirty="0" smtClean="0"/>
              <a:t>تالاسمی </a:t>
            </a:r>
            <a:r>
              <a:rPr lang="fa-IR" dirty="0" smtClean="0"/>
              <a:t>و</a:t>
            </a:r>
            <a:r>
              <a:rPr lang="ar-SA" dirty="0" smtClean="0"/>
              <a:t>سیکل سل آنمی</a:t>
            </a:r>
            <a:r>
              <a:rPr lang="fa-IR" dirty="0" smtClean="0"/>
              <a:t> میباشد</a:t>
            </a:r>
          </a:p>
          <a:p>
            <a:r>
              <a:rPr lang="ar-SA" dirty="0" smtClean="0"/>
              <a:t>هموگلوبین</a:t>
            </a:r>
            <a:r>
              <a:rPr lang="en-US" dirty="0" smtClean="0"/>
              <a:t> A </a:t>
            </a:r>
            <a:r>
              <a:rPr lang="ar-SA" dirty="0" smtClean="0"/>
              <a:t>نقش مهمی درکاهش شدت علائم بالینی بیماران سیکل بتا پلاس تالاسمی دارد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مهم ترین تظاهرات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حمله حاد درد </a:t>
            </a:r>
            <a:r>
              <a:rPr lang="fa-IR" dirty="0" smtClean="0"/>
              <a:t>:</a:t>
            </a:r>
            <a:r>
              <a:rPr lang="ar-SA" dirty="0" smtClean="0"/>
              <a:t>اولین تظاهر آن داکتیلیت یا سندرم دست و پا است</a:t>
            </a:r>
            <a:r>
              <a:rPr lang="en-US" dirty="0" smtClean="0"/>
              <a:t> </a:t>
            </a:r>
            <a:endParaRPr lang="fa-IR" dirty="0" smtClean="0"/>
          </a:p>
          <a:p>
            <a:r>
              <a:rPr lang="ar-SA" dirty="0" smtClean="0"/>
              <a:t>حمله حاد سینه ای در </a:t>
            </a:r>
            <a:r>
              <a:rPr lang="en-US" dirty="0" smtClean="0"/>
              <a:t>50% </a:t>
            </a:r>
            <a:endParaRPr lang="fa-IR" dirty="0" smtClean="0"/>
          </a:p>
          <a:p>
            <a:r>
              <a:rPr lang="ar-SA" dirty="0" smtClean="0"/>
              <a:t>سکته مغزی در </a:t>
            </a:r>
            <a:r>
              <a:rPr lang="en-US" dirty="0" smtClean="0"/>
              <a:t>10% </a:t>
            </a:r>
            <a:r>
              <a:rPr lang="ar-SA" dirty="0" smtClean="0"/>
              <a:t>بیماران</a:t>
            </a:r>
            <a:endParaRPr lang="fa-IR" dirty="0" smtClean="0"/>
          </a:p>
          <a:p>
            <a:r>
              <a:rPr lang="ar-SA" dirty="0" smtClean="0"/>
              <a:t>استئونکروز در </a:t>
            </a:r>
            <a:r>
              <a:rPr lang="en-US" dirty="0" smtClean="0"/>
              <a:t>50%</a:t>
            </a:r>
            <a:endParaRPr lang="fa-IR" dirty="0" smtClean="0"/>
          </a:p>
          <a:p>
            <a:r>
              <a:rPr lang="ar-SA" dirty="0" smtClean="0"/>
              <a:t>افزایش فشار شریان ریوی در یک سوم بیماران</a:t>
            </a:r>
            <a:endParaRPr lang="fa-IR" dirty="0" smtClean="0"/>
          </a:p>
          <a:p>
            <a:r>
              <a:rPr lang="ar-SA" dirty="0" smtClean="0"/>
              <a:t>تأخیر رشد و بلوغ</a:t>
            </a:r>
            <a:r>
              <a:rPr lang="fa-IR" dirty="0" smtClean="0"/>
              <a:t> در30%</a:t>
            </a:r>
          </a:p>
          <a:p>
            <a:pPr>
              <a:buNone/>
            </a:pP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زخم ساق پا</a:t>
            </a:r>
            <a:endParaRPr lang="fa-IR" dirty="0" smtClean="0"/>
          </a:p>
          <a:p>
            <a:r>
              <a:rPr lang="ar-SA" dirty="0" smtClean="0"/>
              <a:t> پریاپیسم</a:t>
            </a:r>
            <a:endParaRPr lang="fa-IR" dirty="0" smtClean="0"/>
          </a:p>
          <a:p>
            <a:r>
              <a:rPr lang="ar-SA" dirty="0" smtClean="0"/>
              <a:t> نفروپاتی</a:t>
            </a:r>
            <a:endParaRPr lang="fa-IR" dirty="0" smtClean="0"/>
          </a:p>
          <a:p>
            <a:r>
              <a:rPr lang="ar-SA" dirty="0" smtClean="0"/>
              <a:t>رتینوپاتی </a:t>
            </a:r>
            <a:endParaRPr lang="fa-IR" dirty="0" smtClean="0"/>
          </a:p>
          <a:p>
            <a:r>
              <a:rPr lang="ar-SA" dirty="0" smtClean="0"/>
              <a:t>ع</a:t>
            </a:r>
            <a:r>
              <a:rPr lang="fa-IR" dirty="0" smtClean="0"/>
              <a:t>و</a:t>
            </a:r>
            <a:r>
              <a:rPr lang="ar-SA" dirty="0" smtClean="0"/>
              <a:t>ارض کبدی </a:t>
            </a:r>
            <a:endParaRPr lang="fa-IR" dirty="0" smtClean="0"/>
          </a:p>
          <a:p>
            <a:r>
              <a:rPr lang="ar-SA" dirty="0" smtClean="0"/>
              <a:t>عفونت </a:t>
            </a:r>
            <a:endParaRPr lang="en-US" dirty="0" smtClean="0"/>
          </a:p>
          <a:p>
            <a:r>
              <a:rPr lang="ar-SA" dirty="0" smtClean="0"/>
              <a:t>اسپلنومگالی در ابتدای دوران شیرخوارگی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ickl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1325" y="0"/>
            <a:ext cx="5719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Clinical Consequences of Sickle Disease</a:t>
            </a:r>
          </a:p>
        </p:txBody>
      </p:sp>
      <p:pic>
        <p:nvPicPr>
          <p:cNvPr id="20483" name="Picture 7" descr="sickle15b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219200"/>
            <a:ext cx="3657600" cy="5248275"/>
          </a:xfrm>
        </p:spPr>
      </p:pic>
      <p:sp>
        <p:nvSpPr>
          <p:cNvPr id="20484" name="Content Placeholder 6"/>
          <p:cNvSpPr>
            <a:spLocks noGrp="1"/>
          </p:cNvSpPr>
          <p:nvPr>
            <p:ph sz="half" idx="2"/>
          </p:nvPr>
        </p:nvSpPr>
        <p:spPr>
          <a:xfrm>
            <a:off x="4191000" y="1219200"/>
            <a:ext cx="44958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000" b="1" dirty="0" err="1" smtClean="0"/>
              <a:t>Vaso</a:t>
            </a:r>
            <a:r>
              <a:rPr lang="en-US" sz="2000" b="1" dirty="0" smtClean="0"/>
              <a:t>-occlusion (pain)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dirty="0" smtClean="0"/>
              <a:t>Stroke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dirty="0" smtClean="0"/>
              <a:t>Proliferative retinopathy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dirty="0" smtClean="0"/>
              <a:t>Acute Chest Syndrome/Pulmonary Hypertension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dirty="0" smtClean="0"/>
              <a:t>Gallstones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dirty="0" err="1" smtClean="0"/>
              <a:t>Splenic</a:t>
            </a:r>
            <a:r>
              <a:rPr lang="en-US" sz="2000" b="1" dirty="0" smtClean="0"/>
              <a:t> sequestration/infarcts/</a:t>
            </a:r>
            <a:r>
              <a:rPr lang="en-US" sz="2000" b="1" dirty="0" err="1" smtClean="0"/>
              <a:t>hyposplenism</a:t>
            </a:r>
            <a:endParaRPr lang="en-US" sz="2000" b="1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dirty="0" smtClean="0"/>
              <a:t>Renal insufficiency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dirty="0" err="1" smtClean="0"/>
              <a:t>Avascular</a:t>
            </a:r>
            <a:r>
              <a:rPr lang="en-US" sz="2000" b="1" dirty="0" smtClean="0"/>
              <a:t> necrosis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dirty="0" smtClean="0"/>
              <a:t>Spontaneous pregnancy loss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dirty="0" err="1" smtClean="0"/>
              <a:t>Priapism</a:t>
            </a:r>
            <a:endParaRPr lang="en-US" sz="2000" b="1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dirty="0" err="1" smtClean="0"/>
              <a:t>Osteonecrosis</a:t>
            </a:r>
            <a:endParaRPr lang="en-US" sz="2000" b="1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dirty="0" smtClean="0"/>
              <a:t>Non-healing skin ulcer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اقدامات درمانی کلی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ar-SA" dirty="0" smtClean="0"/>
              <a:t>پرهیز</a:t>
            </a:r>
            <a:r>
              <a:rPr lang="fa-IR" dirty="0" smtClean="0"/>
              <a:t>از</a:t>
            </a:r>
            <a:r>
              <a:rPr lang="ar-SA" dirty="0" smtClean="0"/>
              <a:t> صعود به ارتفاعات</a:t>
            </a:r>
            <a:endParaRPr lang="en-US" dirty="0" smtClean="0"/>
          </a:p>
          <a:p>
            <a:r>
              <a:rPr lang="en-US" dirty="0" smtClean="0"/>
              <a:t> -</a:t>
            </a:r>
            <a:r>
              <a:rPr lang="ar-SA" dirty="0" smtClean="0"/>
              <a:t>پرهیز از تماس با محیط سرد و آب سرد</a:t>
            </a:r>
            <a:endParaRPr lang="en-US" dirty="0" smtClean="0"/>
          </a:p>
          <a:p>
            <a:r>
              <a:rPr lang="en-US" dirty="0" smtClean="0"/>
              <a:t> -</a:t>
            </a:r>
            <a:r>
              <a:rPr lang="ar-SA" dirty="0" smtClean="0"/>
              <a:t>پرهیز از قرار گرفتن در محیط گرم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ar-SA" dirty="0" smtClean="0"/>
              <a:t>مصرف مایعات وتغذیه مناسب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ar-SA" dirty="0" smtClean="0"/>
              <a:t>اجتناب از مصرف مشروبات الکلی، مخدر و سیگار</a:t>
            </a:r>
            <a:endParaRPr lang="fa-IR" dirty="0" smtClean="0"/>
          </a:p>
          <a:p>
            <a:r>
              <a:rPr lang="ar-SA" dirty="0" smtClean="0"/>
              <a:t>پرهیز از فعالیت های ورزشی شدید، مشاغل خسته کننده</a:t>
            </a:r>
            <a:endParaRPr lang="en-US" dirty="0" smtClean="0"/>
          </a:p>
          <a:p>
            <a:r>
              <a:rPr lang="en-US" dirty="0" smtClean="0"/>
              <a:t> -</a:t>
            </a:r>
            <a:r>
              <a:rPr lang="ar-SA" dirty="0" smtClean="0"/>
              <a:t>پرهیز از زندگی پر استرس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اقدامات درمانی کلی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A" dirty="0" smtClean="0"/>
              <a:t>گلوتامین خوراکی در افزایش رشد این بیماران مؤثر است</a:t>
            </a:r>
            <a:endParaRPr lang="fa-IR" dirty="0" smtClean="0"/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درمان با روی در بهبود بلوغ جنسی، ترمیم زخم ساق </a:t>
            </a:r>
            <a:r>
              <a:rPr lang="fa-IR" dirty="0" smtClean="0"/>
              <a:t>و</a:t>
            </a:r>
            <a:r>
              <a:rPr lang="ar-SA" dirty="0" smtClean="0"/>
              <a:t>کاهش عفونت </a:t>
            </a:r>
            <a:r>
              <a:rPr lang="fa-IR" dirty="0" smtClean="0"/>
              <a:t>موثر</a:t>
            </a:r>
            <a:r>
              <a:rPr lang="ar-SA" dirty="0" smtClean="0"/>
              <a:t>است</a:t>
            </a:r>
            <a:r>
              <a:rPr lang="en-US" dirty="0" smtClean="0"/>
              <a:t>.</a:t>
            </a:r>
            <a:endParaRPr lang="fa-IR" dirty="0" smtClean="0"/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مصرف فولیک اسید</a:t>
            </a:r>
            <a:r>
              <a:rPr lang="en-US" dirty="0" smtClean="0"/>
              <a:t> </a:t>
            </a:r>
            <a:endParaRPr lang="fa-IR" dirty="0" smtClean="0"/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آموزش والدین در جهت شناخت علائم خطر مثل تب، بزرگی طحال، رنگ پریدگی و تنگی نفس</a:t>
            </a:r>
            <a:endParaRPr lang="fa-IR" dirty="0" smtClean="0"/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قطع هیدروکسی اوره یک ماه قبل از شروع حاملگی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مشخصات بیماران سیکل سل و سیکل تالاسمی شدید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دو یا بیشتر حمله دردناک منجر به بستری در بیمارستان در سال در سه سال متوالی</a:t>
            </a:r>
            <a:endParaRPr lang="en-US" dirty="0" smtClean="0"/>
          </a:p>
          <a:p>
            <a:r>
              <a:rPr lang="ar-SA" dirty="0" smtClean="0"/>
              <a:t>یک یا بیشتر حمله حاد سینه ای در سال در سه سال متوالی</a:t>
            </a:r>
            <a:endParaRPr lang="en-US" dirty="0" smtClean="0"/>
          </a:p>
          <a:p>
            <a:r>
              <a:rPr lang="ar-SA" dirty="0" smtClean="0"/>
              <a:t>شدت همولیز که با افزایش رتیکولوسیت</a:t>
            </a:r>
            <a:r>
              <a:rPr lang="en-US" dirty="0" smtClean="0"/>
              <a:t> </a:t>
            </a:r>
            <a:r>
              <a:rPr lang="fa-IR" dirty="0" smtClean="0"/>
              <a:t>و</a:t>
            </a:r>
            <a:r>
              <a:rPr lang="en-US" dirty="0" smtClean="0"/>
              <a:t>LDH </a:t>
            </a:r>
            <a:r>
              <a:rPr lang="ar-SA" dirty="0" smtClean="0"/>
              <a:t>وآنزیمهای کبدی مشخص می شود</a:t>
            </a:r>
            <a:endParaRPr lang="en-US" dirty="0" smtClean="0"/>
          </a:p>
          <a:p>
            <a:r>
              <a:rPr lang="ar-SA" dirty="0" smtClean="0"/>
              <a:t>افزایش فشارخون سیستولیک که با افزایش فشار شریان ریوی همراه است</a:t>
            </a:r>
            <a:endParaRPr lang="en-US" dirty="0" smtClean="0"/>
          </a:p>
          <a:p>
            <a:r>
              <a:rPr lang="ar-SA" dirty="0" smtClean="0"/>
              <a:t>سابقه سکته مغزی</a:t>
            </a:r>
            <a:endParaRPr lang="fa-IR" dirty="0" smtClean="0"/>
          </a:p>
          <a:p>
            <a:r>
              <a:rPr lang="ar-SA" dirty="0" smtClean="0"/>
              <a:t>سابقه مرگ زودرس بعلت عوارض سیکل سل و سیکل تالاسمی در برادران و خواهران بیمار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نشانگان پیش آگهی شدت بیماری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ar-SA" dirty="0" smtClean="0"/>
              <a:t>هموگلوبین کمتراز </a:t>
            </a:r>
            <a:r>
              <a:rPr lang="fa-IR" dirty="0" smtClean="0"/>
              <a:t>8 </a:t>
            </a:r>
            <a:r>
              <a:rPr lang="ar-SA" dirty="0" smtClean="0"/>
              <a:t>گرم در دسی لیتر</a:t>
            </a:r>
            <a:endParaRPr lang="en-US" dirty="0" smtClean="0"/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ar-SA" dirty="0" smtClean="0"/>
              <a:t>شمارش گلبول سفید بیش از </a:t>
            </a:r>
            <a:r>
              <a:rPr lang="fa-IR" dirty="0" smtClean="0"/>
              <a:t>20،000 </a:t>
            </a:r>
            <a:r>
              <a:rPr lang="ar-SA" dirty="0" smtClean="0"/>
              <a:t>در میلی مترمکعب</a:t>
            </a:r>
            <a:endParaRPr lang="en-US" dirty="0" smtClean="0"/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ar-SA" dirty="0" smtClean="0"/>
              <a:t>حمله داکتیلیت در سن کمتر از یک سالگی</a:t>
            </a:r>
            <a:endParaRPr lang="en-US" dirty="0" smtClean="0"/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ar-SA" dirty="0" smtClean="0"/>
              <a:t>اولین تزریق</a:t>
            </a:r>
            <a:r>
              <a:rPr lang="en-US" dirty="0" smtClean="0"/>
              <a:t>  </a:t>
            </a:r>
            <a:r>
              <a:rPr lang="ar-SA" dirty="0" smtClean="0"/>
              <a:t>خون در سن زیر یک سالگی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991600" cy="655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Dr Bijan Keikhaei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Full Professor of Pediatric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Hematology and Oncology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</a:rPr>
              <a:t>Research Center for Thalassemia and </a:t>
            </a:r>
            <a:br>
              <a:rPr lang="en-US" sz="3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</a:rPr>
              <a:t>Hemoglobinopathy, Health Institute, </a:t>
            </a:r>
            <a:br>
              <a:rPr lang="en-US" sz="3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</a:rPr>
              <a:t>Ahvaz Jundishapur University of </a:t>
            </a:r>
            <a:br>
              <a:rPr lang="en-US" sz="3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</a:rPr>
              <a:t>Medical Sciences</a:t>
            </a:r>
            <a:br>
              <a:rPr lang="en-US" sz="3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Splenic</a:t>
            </a:r>
            <a:r>
              <a:rPr lang="en-US" dirty="0" smtClean="0"/>
              <a:t>  Sequestration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معمولاً در بیماران سیکل سل و سیکل تالاسمی طحال آتروفی می شود 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ar-SA" dirty="0" smtClean="0"/>
              <a:t>در این سندرم بعلت ناشناخته اندازه طحال </a:t>
            </a:r>
            <a:r>
              <a:rPr lang="en-US" dirty="0" smtClean="0"/>
              <a:t>2 </a:t>
            </a:r>
            <a:r>
              <a:rPr lang="ar-SA" dirty="0" smtClean="0"/>
              <a:t>سانتی متر یا بیشتر از اندازه قبلی بزرگتر می شود و هموگلوبین و یا هماتوکریت بیش از </a:t>
            </a:r>
            <a:r>
              <a:rPr lang="en-US" dirty="0" smtClean="0"/>
              <a:t>20%  </a:t>
            </a:r>
            <a:r>
              <a:rPr lang="ar-SA" dirty="0" smtClean="0"/>
              <a:t>از میزان قبلی کاهش می یابد. </a:t>
            </a:r>
            <a:endParaRPr lang="fa-IR" dirty="0" smtClean="0"/>
          </a:p>
          <a:p>
            <a:r>
              <a:rPr lang="ar-SA" dirty="0" smtClean="0"/>
              <a:t>حمله حاد احتباس طحالی یک سندرم اورژانس تهدید کننده </a:t>
            </a:r>
            <a:r>
              <a:rPr lang="fa-IR" dirty="0" smtClean="0"/>
              <a:t>حیات </a:t>
            </a:r>
            <a:r>
              <a:rPr lang="ar-SA" dirty="0" smtClean="0"/>
              <a:t>است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Splenic</a:t>
            </a:r>
            <a:r>
              <a:rPr lang="en-US" dirty="0" smtClean="0"/>
              <a:t>  Sequestration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فوراً </a:t>
            </a:r>
            <a:r>
              <a:rPr lang="fa-IR" dirty="0" smtClean="0"/>
              <a:t> باید </a:t>
            </a:r>
            <a:r>
              <a:rPr lang="ar-SA" dirty="0" smtClean="0"/>
              <a:t>بیمار بستری شود</a:t>
            </a:r>
            <a:r>
              <a:rPr lang="en-US" dirty="0" smtClean="0"/>
              <a:t> </a:t>
            </a:r>
            <a:endParaRPr lang="fa-IR" dirty="0" smtClean="0"/>
          </a:p>
          <a:p>
            <a:r>
              <a:rPr lang="ar-SA" dirty="0" smtClean="0"/>
              <a:t>باز کردن رگ بیمار و تزریق مایعات و خون اقدامات درمانی </a:t>
            </a:r>
            <a:r>
              <a:rPr lang="fa-IR" dirty="0" smtClean="0"/>
              <a:t>اصلی </a:t>
            </a:r>
            <a:r>
              <a:rPr lang="ar-SA" dirty="0" smtClean="0"/>
              <a:t>است</a:t>
            </a:r>
            <a:endParaRPr lang="fa-IR" dirty="0" smtClean="0"/>
          </a:p>
          <a:p>
            <a:r>
              <a:rPr lang="ar-SA" dirty="0" smtClean="0"/>
              <a:t>حجم خون داده شده باید اندک باشد</a:t>
            </a:r>
            <a:endParaRPr lang="fa-IR" dirty="0" smtClean="0"/>
          </a:p>
          <a:p>
            <a:r>
              <a:rPr lang="ar-SA" dirty="0" smtClean="0"/>
              <a:t>هموگلوبین بیمار</a:t>
            </a:r>
            <a:r>
              <a:rPr lang="fa-IR" dirty="0" smtClean="0"/>
              <a:t>میبایستی</a:t>
            </a:r>
            <a:r>
              <a:rPr lang="ar-SA" dirty="0" smtClean="0"/>
              <a:t> در محدوده </a:t>
            </a:r>
            <a:r>
              <a:rPr lang="fa-IR" dirty="0" smtClean="0"/>
              <a:t>8</a:t>
            </a:r>
            <a:r>
              <a:rPr lang="en-US" dirty="0" smtClean="0"/>
              <a:t> </a:t>
            </a:r>
            <a:r>
              <a:rPr lang="fa-IR" dirty="0" smtClean="0"/>
              <a:t>الی 9 گرم در دسی لیتر حفظ شودزیرا با کوچک شدن طحال 1 تا 2 گرم در دسی لیتر به هموگلوبین بیمار اضافه می شود</a:t>
            </a:r>
          </a:p>
          <a:p>
            <a:r>
              <a:rPr lang="ar-SA" dirty="0" smtClean="0"/>
              <a:t>طحال برداری، درمان اساسی این سندرم است </a:t>
            </a:r>
            <a:r>
              <a:rPr lang="fa-IR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حمله آپلاستیک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 smtClean="0"/>
              <a:t>عمدتا̋ بعلت پاروویروس</a:t>
            </a:r>
            <a:r>
              <a:rPr lang="en-US" dirty="0" smtClean="0"/>
              <a:t> B19 </a:t>
            </a:r>
            <a:r>
              <a:rPr lang="ar-SA" dirty="0" smtClean="0"/>
              <a:t>بصورت گذرا تولید رده اریتروئید متوقف می شود</a:t>
            </a:r>
            <a:endParaRPr lang="fa-IR" dirty="0" smtClean="0"/>
          </a:p>
          <a:p>
            <a:r>
              <a:rPr lang="ar-SA" dirty="0" smtClean="0"/>
              <a:t>کم خونی با کاهش رتیک دیده می شود</a:t>
            </a:r>
            <a:endParaRPr lang="fa-IR" dirty="0" smtClean="0"/>
          </a:p>
          <a:p>
            <a:r>
              <a:rPr lang="ar-SA" dirty="0" smtClean="0"/>
              <a:t>گهگاهی نوتروپنی و ترومبوسیتوپنی نیز دیده می شود</a:t>
            </a:r>
            <a:endParaRPr lang="fa-IR" dirty="0" smtClean="0"/>
          </a:p>
          <a:p>
            <a:r>
              <a:rPr lang="en-US" dirty="0" smtClean="0"/>
              <a:t>  </a:t>
            </a:r>
            <a:r>
              <a:rPr lang="ar-SA" dirty="0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IgM</a:t>
            </a:r>
            <a:r>
              <a:rPr lang="en-US" dirty="0" smtClean="0"/>
              <a:t>  </a:t>
            </a:r>
            <a:r>
              <a:rPr lang="ar-SA" dirty="0" smtClean="0"/>
              <a:t>ضد ویروس پاروویروس</a:t>
            </a:r>
            <a:r>
              <a:rPr lang="en-US" dirty="0" smtClean="0"/>
              <a:t> B19 </a:t>
            </a:r>
            <a:r>
              <a:rPr lang="ar-SA" dirty="0" smtClean="0"/>
              <a:t>نشان از عفونت اخیر است</a:t>
            </a:r>
            <a:endParaRPr lang="fa-IR" dirty="0" smtClean="0"/>
          </a:p>
          <a:p>
            <a:r>
              <a:rPr lang="ar-SA" dirty="0" smtClean="0"/>
              <a:t>جدا سازی فرد مبتلا از زن باردار ضروری است</a:t>
            </a:r>
            <a:r>
              <a:rPr lang="en-US" dirty="0" smtClean="0"/>
              <a:t>. </a:t>
            </a:r>
            <a:endParaRPr lang="fa-IR" dirty="0" smtClean="0"/>
          </a:p>
          <a:p>
            <a:r>
              <a:rPr lang="ar-SA" dirty="0" smtClean="0"/>
              <a:t>کاهش مساوی و بیشتر از </a:t>
            </a:r>
            <a:r>
              <a:rPr lang="fa-IR" dirty="0" smtClean="0"/>
              <a:t>25</a:t>
            </a:r>
            <a:r>
              <a:rPr lang="en-US" dirty="0" smtClean="0"/>
              <a:t>%  </a:t>
            </a:r>
            <a:r>
              <a:rPr lang="ar-SA" dirty="0" smtClean="0"/>
              <a:t>در هموگلوبین و کم خونی علامت دار نیاز به تزریق خون دارند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Hyperhemolysis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هیپرهمولیز با کاهش ناگهانی هموگلوبین، افزایش بیش از معمول شمارش رتیکولوسیت و افزایش </a:t>
            </a:r>
            <a:r>
              <a:rPr lang="en-US" dirty="0" smtClean="0"/>
              <a:t>LDH </a:t>
            </a:r>
            <a:r>
              <a:rPr lang="ar-SA" dirty="0" smtClean="0"/>
              <a:t>مشخص می شود</a:t>
            </a:r>
            <a:endParaRPr lang="fa-IR" dirty="0" smtClean="0"/>
          </a:p>
          <a:p>
            <a:r>
              <a:rPr lang="ar-SA" dirty="0" smtClean="0"/>
              <a:t>همراهی کمبود آنزیم</a:t>
            </a:r>
            <a:r>
              <a:rPr lang="en-US" dirty="0" smtClean="0"/>
              <a:t> G6PD </a:t>
            </a:r>
            <a:r>
              <a:rPr lang="ar-SA" dirty="0" smtClean="0"/>
              <a:t>در تعدادی از بیماران و </a:t>
            </a:r>
            <a:r>
              <a:rPr lang="fa-IR" dirty="0" smtClean="0"/>
              <a:t>ایمونیزاسیون </a:t>
            </a:r>
            <a:r>
              <a:rPr lang="ar-SA" dirty="0" smtClean="0"/>
              <a:t>در بعضی از بیماران بدنبال تزریق خون </a:t>
            </a:r>
            <a:r>
              <a:rPr lang="fa-IR" dirty="0" smtClean="0"/>
              <a:t>(</a:t>
            </a:r>
            <a:r>
              <a:rPr lang="ar-SA" dirty="0" smtClean="0"/>
              <a:t>آلوایمونیزاسیون و اتوآنتی بادی</a:t>
            </a:r>
            <a:r>
              <a:rPr lang="fa-IR" dirty="0" smtClean="0"/>
              <a:t>)</a:t>
            </a:r>
            <a:r>
              <a:rPr lang="en-US" dirty="0" smtClean="0"/>
              <a:t> </a:t>
            </a:r>
            <a:r>
              <a:rPr lang="ar-SA" dirty="0" smtClean="0"/>
              <a:t>از علل </a:t>
            </a:r>
            <a:r>
              <a:rPr lang="fa-IR" dirty="0" smtClean="0"/>
              <a:t> این </a:t>
            </a:r>
            <a:r>
              <a:rPr lang="ar-SA" dirty="0" smtClean="0"/>
              <a:t>سندرم است</a:t>
            </a:r>
            <a:endParaRPr lang="fa-IR" dirty="0" smtClean="0"/>
          </a:p>
          <a:p>
            <a:r>
              <a:rPr lang="ar-SA" dirty="0" smtClean="0"/>
              <a:t>تزریق گاماگلوبین وریدی و </a:t>
            </a:r>
            <a:r>
              <a:rPr lang="fa-IR" dirty="0" smtClean="0"/>
              <a:t>استروئید</a:t>
            </a:r>
            <a:r>
              <a:rPr lang="ar-SA" dirty="0" smtClean="0"/>
              <a:t> درکاهش بار آنتی بادی و انتخاب خون می تواند مؤثر باشد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عفونت در سیکل سل و سیکل تالاسمی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ar-SA" dirty="0" smtClean="0"/>
              <a:t>بدلیل هیپواسپلنیسم و نقض اپسونیزاسیون مستعد عفونت های پنوموکک، هموفیلوس آنفلونزا ، استافیلوکوک ارئوس و سالمونلا هستند</a:t>
            </a:r>
            <a:r>
              <a:rPr lang="en-US" dirty="0" smtClean="0"/>
              <a:t>. </a:t>
            </a:r>
            <a:endParaRPr lang="fa-IR" dirty="0" smtClean="0"/>
          </a:p>
          <a:p>
            <a:r>
              <a:rPr lang="ar-SA" dirty="0" smtClean="0"/>
              <a:t>با افزایش سن بیماران عفونت از پنوموکک به عفونت های گرم منفی مثل اشرشیا کلی ،کلبسیلا و سالمونلا تغییر می کند</a:t>
            </a:r>
            <a:endParaRPr lang="fa-IR" dirty="0" smtClean="0"/>
          </a:p>
          <a:p>
            <a:r>
              <a:rPr lang="ar-SA" dirty="0" smtClean="0"/>
              <a:t>هر عارضه تب دار در بیمار سیکل سل و سیکل تالاسمی باید جدی تلقی شود 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ar-SA" dirty="0" smtClean="0"/>
              <a:t>عفونت شایعترین علت مرگ در این بیماران است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عفونت در سیکل سل و سیکل تالاسمی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 smtClean="0"/>
              <a:t>همه بیماران لازم است علاوه بر واکسیناسیون معمول، واکسیناسیون علیه</a:t>
            </a:r>
            <a:r>
              <a:rPr lang="en-US" dirty="0" smtClean="0"/>
              <a:t>  </a:t>
            </a:r>
            <a:r>
              <a:rPr lang="ar-SA" dirty="0" smtClean="0"/>
              <a:t>هموفیلوس آنفلونزا، پنوموکوک، مننگوکوک وآنفلونزا را دریافت نمایند</a:t>
            </a:r>
            <a:endParaRPr lang="fa-IR" dirty="0" smtClean="0"/>
          </a:p>
          <a:p>
            <a:r>
              <a:rPr lang="ar-SA" dirty="0" smtClean="0"/>
              <a:t>بیماران از </a:t>
            </a:r>
            <a:r>
              <a:rPr lang="fa-IR" dirty="0" smtClean="0"/>
              <a:t>2 </a:t>
            </a:r>
            <a:r>
              <a:rPr lang="ar-SA" dirty="0" smtClean="0"/>
              <a:t>ماهگی</a:t>
            </a:r>
            <a:r>
              <a:rPr lang="fa-IR" dirty="0" smtClean="0"/>
              <a:t> </a:t>
            </a:r>
            <a:r>
              <a:rPr lang="ar-SA" dirty="0" smtClean="0"/>
              <a:t>لازم است پنی سیلین دریافت نمایند </a:t>
            </a:r>
            <a:endParaRPr lang="en-US" dirty="0" smtClean="0"/>
          </a:p>
          <a:p>
            <a:r>
              <a:rPr lang="ar-SA" dirty="0" smtClean="0"/>
              <a:t>هر کودک سیکل سل وسیکل تالاسمی با تب باید مشابه سپتی سمی پنوموککی درمان شود مگر خلافش ثابت شود</a:t>
            </a:r>
            <a:r>
              <a:rPr lang="fa-IR" dirty="0" smtClean="0"/>
              <a:t>(</a:t>
            </a:r>
            <a:r>
              <a:rPr lang="ar-SA" dirty="0" smtClean="0"/>
              <a:t>ترجیحاً سفتریاکسون</a:t>
            </a:r>
            <a:r>
              <a:rPr lang="fa-IR" dirty="0" smtClean="0"/>
              <a:t>)</a:t>
            </a:r>
          </a:p>
          <a:p>
            <a:r>
              <a:rPr lang="fa-IR" dirty="0" smtClean="0"/>
              <a:t>در بیماران </a:t>
            </a:r>
            <a:r>
              <a:rPr lang="ar-SA" dirty="0" smtClean="0"/>
              <a:t>مشکوک به پنومونی ، علاوه برسفتریاکسون از یک آنتی بیوتیک دیگر مثل آزیترومایسین، اریترومایسین</a:t>
            </a:r>
            <a:r>
              <a:rPr lang="fa-IR" dirty="0" smtClean="0"/>
              <a:t> و یا</a:t>
            </a:r>
            <a:r>
              <a:rPr lang="ar-SA" dirty="0" smtClean="0"/>
              <a:t> کلاریترومایسین جهت پوشش مایکوپلاسما و کلامید</a:t>
            </a:r>
            <a:r>
              <a:rPr lang="fa-IR" dirty="0" smtClean="0"/>
              <a:t>یا</a:t>
            </a:r>
            <a:r>
              <a:rPr lang="ar-SA" dirty="0" smtClean="0"/>
              <a:t> استفاده شود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درد در سیکل سل و سیکل تالاسمی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شایعترین تظاهر بیماری سیکل سل و سیکل تالاسمی است</a:t>
            </a:r>
            <a:endParaRPr lang="fa-IR" dirty="0" smtClean="0"/>
          </a:p>
          <a:p>
            <a:r>
              <a:rPr lang="ar-SA" dirty="0" smtClean="0"/>
              <a:t>به علت ایسکمی ناشی از کاهش جریان خون ایجاد می شود</a:t>
            </a:r>
            <a:endParaRPr lang="fa-IR" dirty="0" smtClean="0"/>
          </a:p>
          <a:p>
            <a:r>
              <a:rPr lang="ar-SA" dirty="0" smtClean="0"/>
              <a:t>انفارکتوسهای مکرر استخوان، تغییرات ستون فقرات و نکروز آواسکولر هیپ و شانه باعث درد شدید و مزمن تکرار شونده می شود</a:t>
            </a:r>
            <a:endParaRPr lang="fa-IR" dirty="0" smtClean="0"/>
          </a:p>
          <a:p>
            <a:r>
              <a:rPr lang="ar-SA" dirty="0" smtClean="0"/>
              <a:t>بیش از سه حمله درد در سال با امید به زندگی پایین تری همراه است</a:t>
            </a:r>
            <a:endParaRPr lang="fa-I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درد در سیکل سل و سیکل تالاسمی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حمله درد ممکن است با تب</a:t>
            </a:r>
            <a:r>
              <a:rPr lang="fa-IR" dirty="0" smtClean="0"/>
              <a:t> ویا</a:t>
            </a:r>
            <a:r>
              <a:rPr lang="ar-SA" dirty="0" smtClean="0"/>
              <a:t> لکوسیتوز همراه باشد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ar-SA" dirty="0" smtClean="0"/>
              <a:t>دفع ادرارتیره رنگ </a:t>
            </a:r>
            <a:r>
              <a:rPr lang="fa-IR" dirty="0" smtClean="0"/>
              <a:t>(</a:t>
            </a:r>
            <a:r>
              <a:rPr lang="ar-SA" dirty="0" smtClean="0"/>
              <a:t>بعلت</a:t>
            </a:r>
            <a:r>
              <a:rPr lang="fa-IR" dirty="0" smtClean="0"/>
              <a:t> </a:t>
            </a:r>
            <a:r>
              <a:rPr lang="ar-SA" dirty="0" smtClean="0"/>
              <a:t>افزایش دفع ادراری پورفیرین </a:t>
            </a:r>
            <a:r>
              <a:rPr lang="fa-IR" dirty="0" smtClean="0"/>
              <a:t>)</a:t>
            </a:r>
            <a:r>
              <a:rPr lang="ar-SA" dirty="0" smtClean="0"/>
              <a:t>همراه درد شایع است</a:t>
            </a:r>
            <a:endParaRPr lang="fa-IR" dirty="0" smtClean="0"/>
          </a:p>
          <a:p>
            <a:r>
              <a:rPr lang="ar-SA" dirty="0" smtClean="0"/>
              <a:t>اولین اقدام درمانی مسکن های التهابی غیر استروئیدی است</a:t>
            </a:r>
            <a:endParaRPr lang="fa-IR" dirty="0" smtClean="0"/>
          </a:p>
          <a:p>
            <a:r>
              <a:rPr lang="fa-IR" dirty="0" smtClean="0"/>
              <a:t>مبتلایان به </a:t>
            </a:r>
            <a:r>
              <a:rPr lang="ar-SA" dirty="0" smtClean="0"/>
              <a:t>دردهای شدید لازم است بستری شوند و داروی مخدر تزریقی دریافت کنند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عوامل مستعد کننده حملات </a:t>
            </a:r>
            <a:r>
              <a:rPr lang="en-US" dirty="0" err="1" smtClean="0"/>
              <a:t>vaso</a:t>
            </a:r>
            <a:r>
              <a:rPr lang="en-US" dirty="0" smtClean="0"/>
              <a:t>-occlusive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دهیدراتاسیون </a:t>
            </a:r>
            <a:endParaRPr lang="en-US" dirty="0" smtClean="0"/>
          </a:p>
          <a:p>
            <a:r>
              <a:rPr lang="ar-SA" dirty="0" smtClean="0"/>
              <a:t>استرس های فیزیکی، هیجانی</a:t>
            </a:r>
            <a:r>
              <a:rPr lang="fa-IR" dirty="0" smtClean="0"/>
              <a:t> و</a:t>
            </a:r>
            <a:r>
              <a:rPr lang="ar-SA" dirty="0" smtClean="0"/>
              <a:t> روانی</a:t>
            </a:r>
            <a:r>
              <a:rPr lang="en-US" dirty="0" smtClean="0"/>
              <a:t> </a:t>
            </a:r>
          </a:p>
          <a:p>
            <a:r>
              <a:rPr lang="ar-SA" dirty="0" smtClean="0"/>
              <a:t>تروما</a:t>
            </a:r>
            <a:endParaRPr lang="en-US" dirty="0" smtClean="0"/>
          </a:p>
          <a:p>
            <a:r>
              <a:rPr lang="ar-SA" dirty="0" smtClean="0"/>
              <a:t> عفونت</a:t>
            </a:r>
            <a:endParaRPr lang="en-US" dirty="0" smtClean="0"/>
          </a:p>
          <a:p>
            <a:r>
              <a:rPr lang="ar-SA" dirty="0" smtClean="0"/>
              <a:t> اسیدوز</a:t>
            </a:r>
            <a:endParaRPr lang="en-US" dirty="0" smtClean="0"/>
          </a:p>
          <a:p>
            <a:r>
              <a:rPr lang="ar-SA" dirty="0" smtClean="0"/>
              <a:t>آپنه شبانه</a:t>
            </a:r>
            <a:endParaRPr lang="en-US" dirty="0" smtClean="0"/>
          </a:p>
          <a:p>
            <a:r>
              <a:rPr lang="ar-SA" dirty="0" smtClean="0"/>
              <a:t>حاملگی </a:t>
            </a:r>
            <a:endParaRPr lang="en-US" dirty="0" smtClean="0"/>
          </a:p>
          <a:p>
            <a:r>
              <a:rPr lang="ar-SA" dirty="0" smtClean="0"/>
              <a:t>هوای خشک  و </a:t>
            </a:r>
            <a:r>
              <a:rPr lang="fa-IR" dirty="0" smtClean="0"/>
              <a:t>گرم </a:t>
            </a:r>
            <a:r>
              <a:rPr lang="ar-SA" dirty="0" smtClean="0"/>
              <a:t>و افزایش آلودگی هوا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استئونکروزیس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 smtClean="0"/>
              <a:t>تا سن </a:t>
            </a:r>
            <a:r>
              <a:rPr lang="fa-IR" dirty="0" smtClean="0"/>
              <a:t>35 </a:t>
            </a:r>
            <a:r>
              <a:rPr lang="ar-SA" dirty="0" smtClean="0"/>
              <a:t>سالگی 50 درصد بیماران سیکل سل و سیکل تالاسمی استئونکروز هیپ و شانه دارند </a:t>
            </a:r>
            <a:endParaRPr lang="fa-IR" dirty="0" smtClean="0"/>
          </a:p>
          <a:p>
            <a:r>
              <a:rPr lang="ar-SA" dirty="0" smtClean="0"/>
              <a:t>سه چهارم بیماران مبتلا به استئونکروزیس شانه مبتلا به استئونکروزیس هیپ نیز هستند</a:t>
            </a:r>
            <a:endParaRPr lang="fa-IR" dirty="0" smtClean="0"/>
          </a:p>
          <a:p>
            <a:r>
              <a:rPr lang="ar-SA" dirty="0" smtClean="0"/>
              <a:t>بیماران با هماتوکریت افزایش یافته و همراه با آلفا تالاسمی بیشتر در معرض استئونکروزیس هستند</a:t>
            </a:r>
            <a:endParaRPr lang="fa-IR" dirty="0" smtClean="0"/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درمان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dirty="0" smtClean="0"/>
              <a:t>درمان محافظتی </a:t>
            </a:r>
            <a:endParaRPr lang="fa-IR" dirty="0" smtClean="0"/>
          </a:p>
          <a:p>
            <a:r>
              <a:rPr lang="ar-SA" dirty="0" smtClean="0"/>
              <a:t>ترانسفوزیون ثابت نشده که می تواند از شدت درد و از پیشرفت</a:t>
            </a:r>
            <a:r>
              <a:rPr lang="en-US" dirty="0" smtClean="0"/>
              <a:t>  </a:t>
            </a:r>
            <a:r>
              <a:rPr lang="ar-SA" dirty="0" smtClean="0"/>
              <a:t>بیماری بکاهد</a:t>
            </a:r>
            <a:r>
              <a:rPr lang="en-US" dirty="0" smtClean="0"/>
              <a:t>.</a:t>
            </a:r>
          </a:p>
          <a:p>
            <a:endParaRPr lang="fa-I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836712"/>
            <a:ext cx="2918128" cy="4536504"/>
          </a:xfrm>
        </p:spPr>
        <p:txBody>
          <a:bodyPr>
            <a:normAutofit/>
          </a:bodyPr>
          <a:lstStyle/>
          <a:p>
            <a:r>
              <a:rPr lang="fa-IR" sz="6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سیکل تالاسمی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pic>
        <p:nvPicPr>
          <p:cNvPr id="4" name="Picture 5" descr="sickled ce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446449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Bone complications</a:t>
            </a:r>
            <a:r>
              <a:rPr lang="en-US" smtClean="0"/>
              <a:t>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The skeletal system is frequently involved due to one or both of two factors: accelerated hematopoiesis and bone infarction.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The extended hematopoietic marrow resulting from chronic hemolysis leads to tower skull, bossing of forehead, and fish-mouth deformity of vertebrae.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These effects cause widening of medullary space, thinning of trabeculae and cortices and osteoporosis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000" b="1" u="sng" smtClean="0"/>
              <a:t>Infarction and necrosis of bones</a:t>
            </a:r>
            <a:r>
              <a:rPr lang="en-US" sz="2000" b="1" smtClean="0"/>
              <a:t>: </a:t>
            </a:r>
            <a:r>
              <a:rPr lang="en-US" sz="2000" smtClean="0"/>
              <a:t>Excruciating pain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b="1" smtClean="0">
                <a:solidFill>
                  <a:srgbClr val="99FF66"/>
                </a:solidFill>
              </a:rPr>
              <a:t>Hand-foot syndrome or dactylitis</a:t>
            </a:r>
            <a:r>
              <a:rPr lang="en-US" sz="2000" smtClean="0"/>
              <a:t>:  the most common initial symptoms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smtClean="0"/>
              <a:t>It is important to distinguish this syndrome, which resolves spontaneously, from osteomyelitis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>
                <a:solidFill>
                  <a:srgbClr val="99FF66"/>
                </a:solidFill>
              </a:rPr>
              <a:t>Osteonecrosis of lang bones</a:t>
            </a:r>
            <a:r>
              <a:rPr lang="en-US" sz="2000" smtClean="0"/>
              <a:t> : occurs with equal frequency in the femoral and humeral heads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The femoral heads more commonly undergo progressive joint destruction due to chronic weight bearing</a:t>
            </a:r>
          </a:p>
        </p:txBody>
      </p:sp>
      <p:pic>
        <p:nvPicPr>
          <p:cNvPr id="53252" name="Picture 4" descr="DSCN3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466725"/>
            <a:ext cx="7900988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umeralheadnecCR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1682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درد مزمن در بیماران سیکل سل و سیکل تالاسمی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SA" b="1" dirty="0" smtClean="0"/>
              <a:t>اقدامات غیردارویی در درمان درد  مزمن </a:t>
            </a:r>
            <a:r>
              <a:rPr lang="fa-IR" dirty="0" smtClean="0"/>
              <a:t>:</a:t>
            </a:r>
          </a:p>
          <a:p>
            <a:r>
              <a:rPr lang="ar-SA" dirty="0" smtClean="0"/>
              <a:t>گرما درمانی </a:t>
            </a:r>
            <a:endParaRPr lang="fa-IR" dirty="0" smtClean="0"/>
          </a:p>
          <a:p>
            <a:r>
              <a:rPr lang="ar-SA" dirty="0" smtClean="0"/>
              <a:t>بی حرکتی عضو</a:t>
            </a:r>
            <a:endParaRPr lang="fa-IR" dirty="0" smtClean="0"/>
          </a:p>
          <a:p>
            <a:r>
              <a:rPr lang="ar-SA" dirty="0" smtClean="0"/>
              <a:t>فیزیوتراپی</a:t>
            </a:r>
            <a:endParaRPr lang="fa-IR" dirty="0" smtClean="0"/>
          </a:p>
          <a:p>
            <a:r>
              <a:rPr lang="ar-SA" dirty="0" smtClean="0"/>
              <a:t> طب سوزنی </a:t>
            </a:r>
            <a:endParaRPr lang="fa-IR" dirty="0" smtClean="0"/>
          </a:p>
          <a:p>
            <a:r>
              <a:rPr lang="ar-SA" dirty="0" smtClean="0"/>
              <a:t>ریلکسشن</a:t>
            </a:r>
            <a:endParaRPr lang="fa-IR" dirty="0" smtClean="0"/>
          </a:p>
          <a:p>
            <a:r>
              <a:rPr lang="ar-SA" dirty="0" smtClean="0"/>
              <a:t> تنفس درمانی </a:t>
            </a:r>
            <a:endParaRPr lang="fa-IR" dirty="0" smtClean="0"/>
          </a:p>
          <a:p>
            <a:r>
              <a:rPr lang="ar-SA" dirty="0" smtClean="0"/>
              <a:t>ماساژ درمانی</a:t>
            </a:r>
            <a:endParaRPr lang="fa-IR" dirty="0" smtClean="0"/>
          </a:p>
          <a:p>
            <a:r>
              <a:rPr lang="ar-SA" dirty="0" smtClean="0"/>
              <a:t> شغل درمانی</a:t>
            </a:r>
            <a:endParaRPr lang="fa-IR" dirty="0" smtClean="0"/>
          </a:p>
          <a:p>
            <a:r>
              <a:rPr lang="ar-SA" dirty="0" smtClean="0"/>
              <a:t> هیپنوتیسم   </a:t>
            </a:r>
            <a:endParaRPr lang="fa-IR" dirty="0" smtClean="0"/>
          </a:p>
          <a:p>
            <a:r>
              <a:rPr lang="ar-SA" dirty="0" smtClean="0"/>
              <a:t>آموزش درمانی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یافته های نورولوژیک در بیماران سیکل سل و سیکل تالاسمی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/>
              <a:t>استروک </a:t>
            </a:r>
            <a:r>
              <a:rPr lang="ar-SA" dirty="0" smtClean="0"/>
              <a:t>عمدتاً ناشی از تنگی عروق مغزی است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ar-SA" dirty="0" smtClean="0"/>
              <a:t>تنگی عروق باعث افزایش سرعت جریان خون می شود که با ا</a:t>
            </a:r>
            <a:r>
              <a:rPr lang="fa-IR" dirty="0" smtClean="0"/>
              <a:t>و</a:t>
            </a:r>
            <a:r>
              <a:rPr lang="ar-SA" dirty="0" smtClean="0"/>
              <a:t>لتراسونوگرافی ترانس کرانیال داپلر </a:t>
            </a:r>
            <a:r>
              <a:rPr lang="fa-IR" dirty="0" smtClean="0"/>
              <a:t> </a:t>
            </a:r>
            <a:r>
              <a:rPr lang="en-US" dirty="0" smtClean="0"/>
              <a:t>TCD  </a:t>
            </a:r>
            <a:r>
              <a:rPr lang="ar-SA" dirty="0" smtClean="0"/>
              <a:t>سنجش</a:t>
            </a:r>
            <a:r>
              <a:rPr lang="en-US" dirty="0" smtClean="0"/>
              <a:t> </a:t>
            </a:r>
            <a:r>
              <a:rPr lang="fa-IR" dirty="0" smtClean="0"/>
              <a:t>م</a:t>
            </a:r>
            <a:r>
              <a:rPr lang="ar-SA" dirty="0" smtClean="0"/>
              <a:t>یشود</a:t>
            </a:r>
            <a:r>
              <a:rPr lang="en-US" dirty="0" smtClean="0"/>
              <a:t>.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ar-SA" dirty="0" smtClean="0"/>
              <a:t>در</a:t>
            </a:r>
            <a:r>
              <a:rPr lang="fa-IR" dirty="0" smtClean="0"/>
              <a:t>این</a:t>
            </a:r>
            <a:r>
              <a:rPr lang="ar-SA" dirty="0" smtClean="0"/>
              <a:t> بیماران اختلال شناختی ممکن است بدون اختلال حرکتی مشاهده شود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Occult Stroke</a:t>
            </a:r>
            <a:r>
              <a:rPr lang="en-US" dirty="0" smtClean="0"/>
              <a:t>)</a:t>
            </a:r>
            <a:r>
              <a:rPr lang="fa-IR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Imaging Thal SCD\100CANON\IMG_2474-S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"/>
            <a:ext cx="871296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اقدا</a:t>
            </a:r>
            <a:r>
              <a:rPr lang="fa-IR" dirty="0" smtClean="0"/>
              <a:t>ما</a:t>
            </a:r>
            <a:r>
              <a:rPr lang="ar-SA" dirty="0" smtClean="0"/>
              <a:t>ت درمانی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برقرار کردن علائم حیاتی بیمار</a:t>
            </a:r>
            <a:endParaRPr lang="fa-IR" dirty="0" smtClean="0"/>
          </a:p>
          <a:p>
            <a:r>
              <a:rPr lang="ar-SA" dirty="0" smtClean="0"/>
              <a:t> مایع درمانی </a:t>
            </a:r>
            <a:endParaRPr lang="fa-IR" dirty="0" smtClean="0"/>
          </a:p>
          <a:p>
            <a:r>
              <a:rPr lang="ar-SA" dirty="0" smtClean="0"/>
              <a:t>تزریق خون </a:t>
            </a:r>
            <a:r>
              <a:rPr lang="en-US" dirty="0" smtClean="0"/>
              <a:t>)</a:t>
            </a:r>
            <a:r>
              <a:rPr lang="ar-SA" dirty="0" smtClean="0"/>
              <a:t>ارجحیت  تعویض خون نسبت به تزریق ساده خون)</a:t>
            </a:r>
            <a:endParaRPr lang="fa-IR" dirty="0" smtClean="0"/>
          </a:p>
          <a:p>
            <a:r>
              <a:rPr lang="ar-SA" dirty="0" smtClean="0"/>
              <a:t> بازتوانی</a:t>
            </a:r>
            <a:endParaRPr lang="fa-IR" dirty="0" smtClean="0"/>
          </a:p>
          <a:p>
            <a:r>
              <a:rPr lang="fa-IR" dirty="0" smtClean="0"/>
              <a:t>با </a:t>
            </a:r>
            <a:r>
              <a:rPr lang="ar-SA" dirty="0" smtClean="0"/>
              <a:t>تزریق خون مزمن و حفظ هموگلوبین</a:t>
            </a:r>
            <a:r>
              <a:rPr lang="en-US" dirty="0" smtClean="0"/>
              <a:t> S  </a:t>
            </a:r>
            <a:r>
              <a:rPr lang="ar-SA" dirty="0" smtClean="0"/>
              <a:t>به کمتر از </a:t>
            </a:r>
            <a:r>
              <a:rPr lang="fa-IR" dirty="0" smtClean="0"/>
              <a:t>30</a:t>
            </a:r>
            <a:r>
              <a:rPr lang="en-US" dirty="0" smtClean="0"/>
              <a:t>% </a:t>
            </a:r>
            <a:r>
              <a:rPr lang="ar-SA" dirty="0" smtClean="0"/>
              <a:t> خطر</a:t>
            </a:r>
            <a:r>
              <a:rPr lang="fa-IR" dirty="0" smtClean="0"/>
              <a:t>استروک مجدد</a:t>
            </a:r>
            <a:r>
              <a:rPr lang="ar-SA" dirty="0" smtClean="0"/>
              <a:t> به کمتر از</a:t>
            </a:r>
            <a:r>
              <a:rPr lang="fa-IR" dirty="0" smtClean="0"/>
              <a:t>10 </a:t>
            </a:r>
            <a:r>
              <a:rPr lang="en-US" dirty="0" smtClean="0"/>
              <a:t>% </a:t>
            </a:r>
            <a:r>
              <a:rPr lang="ar-SA" dirty="0" smtClean="0"/>
              <a:t>کاهش می یابد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پیشگیری از استروک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سرعت</a:t>
            </a:r>
            <a:r>
              <a:rPr lang="fa-IR" dirty="0" smtClean="0"/>
              <a:t> </a:t>
            </a:r>
            <a:r>
              <a:rPr lang="ar-SA" dirty="0" smtClean="0"/>
              <a:t>جریان خون مساوی  و بیشتر از </a:t>
            </a:r>
            <a:r>
              <a:rPr lang="en-US" dirty="0" smtClean="0"/>
              <a:t>Cm/Second </a:t>
            </a:r>
            <a:r>
              <a:rPr lang="fa-IR" dirty="0" smtClean="0"/>
              <a:t>170 </a:t>
            </a:r>
            <a:r>
              <a:rPr lang="ar-SA" dirty="0" smtClean="0"/>
              <a:t>در شریان میانی مغزی بیماران سیکل سل و سیکل تالاسمی که توسط  سونوگرافی</a:t>
            </a:r>
            <a:r>
              <a:rPr lang="en-US" dirty="0" smtClean="0"/>
              <a:t> TCD </a:t>
            </a:r>
            <a:r>
              <a:rPr lang="ar-SA" dirty="0" smtClean="0"/>
              <a:t>مشخص می شود غیرطبیعی است</a:t>
            </a:r>
            <a:endParaRPr lang="fa-IR" dirty="0" smtClean="0"/>
          </a:p>
          <a:p>
            <a:r>
              <a:rPr lang="ar-SA" dirty="0" smtClean="0"/>
              <a:t>درکودکان با سرعت جریان خون مساوی و بیشتر از </a:t>
            </a:r>
            <a:r>
              <a:rPr lang="en-US" dirty="0" smtClean="0"/>
              <a:t>Cm/Second </a:t>
            </a:r>
            <a:r>
              <a:rPr lang="fa-IR" dirty="0" smtClean="0"/>
              <a:t>200 </a:t>
            </a:r>
            <a:r>
              <a:rPr lang="ar-SA" dirty="0" smtClean="0"/>
              <a:t>در شریان میانی مغزی کاندید تزریق مزمن خون یا تعویض خون هستند</a:t>
            </a:r>
            <a:endParaRPr lang="fa-IR" dirty="0" smtClean="0"/>
          </a:p>
          <a:p>
            <a:r>
              <a:rPr lang="en-US" dirty="0" smtClean="0"/>
              <a:t>TCD </a:t>
            </a:r>
            <a:r>
              <a:rPr lang="ar-SA" dirty="0" smtClean="0"/>
              <a:t>پس از سن </a:t>
            </a:r>
            <a:r>
              <a:rPr lang="fa-IR" dirty="0" smtClean="0"/>
              <a:t>2 </a:t>
            </a:r>
            <a:r>
              <a:rPr lang="ar-SA" dirty="0" smtClean="0"/>
              <a:t>سالگی هر سال یکبار انجام می شود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ar-SA" dirty="0" smtClean="0"/>
              <a:t>هیدروکسی اوره می تواند سرعت جریان خون</a:t>
            </a:r>
            <a:r>
              <a:rPr lang="en-US" dirty="0" smtClean="0"/>
              <a:t> </a:t>
            </a:r>
            <a:r>
              <a:rPr lang="ar-SA" dirty="0" smtClean="0"/>
              <a:t>را بطرف طبیعی تغییر دهد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Acute Chest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دومین علت مرگ بعد از عفونت در بیماران سیکل سل و سیکل تالاسمی است</a:t>
            </a:r>
            <a:endParaRPr lang="en-US" dirty="0" smtClean="0"/>
          </a:p>
          <a:p>
            <a:r>
              <a:rPr lang="ar-SA" dirty="0" smtClean="0"/>
              <a:t>بصورت کلی ، تابلویی شبیه پنومونی دارد و با علائمی شبیه تب ، درد سینه ، سرفه  و انفیلتراسیون ریه  و درجاتی از دیسترس تنفسی و لکوسیتوز مشخص می شود</a:t>
            </a:r>
            <a:endParaRPr lang="en-US" dirty="0" smtClean="0"/>
          </a:p>
          <a:p>
            <a:r>
              <a:rPr lang="ar-SA" dirty="0" smtClean="0"/>
              <a:t>انفیلتراسیون  ریه می تواند با تأخیر </a:t>
            </a:r>
            <a:r>
              <a:rPr lang="fa-IR" dirty="0" smtClean="0"/>
              <a:t>24تا 48 </a:t>
            </a:r>
            <a:r>
              <a:rPr lang="ar-SA" dirty="0" smtClean="0"/>
              <a:t>ساعت بعد بروز نمایند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36712"/>
            <a:ext cx="8572560" cy="449148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فاکتورهای خطر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ar-SA" dirty="0" smtClean="0"/>
              <a:t>سن پایین، اوج سن ابتلا </a:t>
            </a:r>
            <a:r>
              <a:rPr lang="fa-IR" dirty="0" smtClean="0"/>
              <a:t>4-2 </a:t>
            </a:r>
            <a:r>
              <a:rPr lang="ar-SA" dirty="0" smtClean="0"/>
              <a:t>سالگی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ar-SA" dirty="0" smtClean="0"/>
              <a:t>هموگلوبین</a:t>
            </a:r>
            <a:r>
              <a:rPr lang="en-US" dirty="0" smtClean="0"/>
              <a:t> F</a:t>
            </a:r>
            <a:r>
              <a:rPr lang="ar-SA" dirty="0" smtClean="0"/>
              <a:t>پایین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ar-SA" dirty="0" smtClean="0"/>
              <a:t>هموگلوبین بالای بیمار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ar-SA" dirty="0" smtClean="0"/>
              <a:t>افزایش شمارش گلبول سفید در </a:t>
            </a:r>
            <a:r>
              <a:rPr lang="en-US" dirty="0" smtClean="0"/>
              <a:t> Steady State</a:t>
            </a:r>
            <a:endParaRPr lang="en-US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یافته های کلینیکی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سیر بیماری</a:t>
            </a:r>
            <a:r>
              <a:rPr lang="en-US" dirty="0" smtClean="0"/>
              <a:t> ACS </a:t>
            </a:r>
            <a:r>
              <a:rPr lang="ar-SA" dirty="0" smtClean="0"/>
              <a:t>متغیر است</a:t>
            </a:r>
            <a:r>
              <a:rPr lang="en-US" dirty="0" smtClean="0"/>
              <a:t>.</a:t>
            </a:r>
          </a:p>
          <a:p>
            <a:r>
              <a:rPr lang="ar-SA" dirty="0" smtClean="0"/>
              <a:t>تب </a:t>
            </a:r>
            <a:endParaRPr lang="en-US" dirty="0" smtClean="0"/>
          </a:p>
          <a:p>
            <a:r>
              <a:rPr lang="ar-SA" dirty="0" smtClean="0"/>
              <a:t>سرفه</a:t>
            </a:r>
            <a:endParaRPr lang="en-US" dirty="0" smtClean="0"/>
          </a:p>
          <a:p>
            <a:r>
              <a:rPr lang="ar-SA" dirty="0" smtClean="0"/>
              <a:t> درد سینه </a:t>
            </a:r>
            <a:endParaRPr lang="en-US" dirty="0" smtClean="0"/>
          </a:p>
          <a:p>
            <a:r>
              <a:rPr lang="ar-SA" dirty="0" smtClean="0"/>
              <a:t>تنگی نفس</a:t>
            </a:r>
            <a:endParaRPr lang="en-US" dirty="0" smtClean="0"/>
          </a:p>
          <a:p>
            <a:r>
              <a:rPr lang="ar-SA" dirty="0" smtClean="0"/>
              <a:t> ویزینگ</a:t>
            </a:r>
            <a:r>
              <a:rPr lang="en-US" dirty="0" smtClean="0"/>
              <a:t> </a:t>
            </a:r>
          </a:p>
          <a:p>
            <a:r>
              <a:rPr lang="ar-SA" dirty="0" smtClean="0"/>
              <a:t>لرز</a:t>
            </a:r>
            <a:endParaRPr lang="en-US" dirty="0" smtClean="0"/>
          </a:p>
          <a:p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تب و درد دو علامت شایع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ACS </a:t>
            </a: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سیکل تالاسمی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72560" cy="450059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تعریف: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ar-SA" dirty="0" smtClean="0"/>
              <a:t>فرد </a:t>
            </a:r>
            <a:r>
              <a:rPr lang="fa-IR" dirty="0" smtClean="0"/>
              <a:t>مبتلا </a:t>
            </a:r>
            <a:r>
              <a:rPr lang="ar-SA" dirty="0" smtClean="0"/>
              <a:t>ژن سیکل را ازیکی از والدین و ژن بتاتالاسمی را از دیگروالد دریافت میکند</a:t>
            </a:r>
            <a:endParaRPr lang="en-US" dirty="0" smtClean="0"/>
          </a:p>
          <a:p>
            <a:r>
              <a:rPr lang="ar-SA" dirty="0" smtClean="0"/>
              <a:t>در واقع سیکل تالاسمی یک بیماری هتروزیگوت ترکیبی است</a:t>
            </a:r>
            <a:r>
              <a:rPr lang="en-US" dirty="0" smtClean="0"/>
              <a:t> </a:t>
            </a:r>
            <a:r>
              <a:rPr lang="ar-SA" dirty="0" smtClean="0"/>
              <a:t>که خصوصیات هر دو بیماری سیکل سل و تالاسمی را داراست</a:t>
            </a:r>
            <a:endParaRPr lang="en-US" dirty="0" smtClean="0"/>
          </a:p>
          <a:p>
            <a:r>
              <a:rPr lang="ar-SA" dirty="0" smtClean="0"/>
              <a:t>در ایران ژن سیکل سل در استانهای خوزستان، هرمزگان، فارس، بوشهر، ایلام، کرمان و سیستان و بلوچستان دیده میشود</a:t>
            </a:r>
            <a:r>
              <a:rPr lang="en-US" dirty="0" smtClean="0"/>
              <a:t>. </a:t>
            </a:r>
            <a:r>
              <a:rPr lang="ar-SA" dirty="0" smtClean="0"/>
              <a:t> 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پیشگیری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fa-IR" dirty="0" smtClean="0"/>
              <a:t>فیزیوتراپی ریه </a:t>
            </a:r>
            <a:r>
              <a:rPr lang="ar-SA" dirty="0" smtClean="0"/>
              <a:t>از</a:t>
            </a:r>
            <a:r>
              <a:rPr lang="en-US" dirty="0" smtClean="0"/>
              <a:t>ACS </a:t>
            </a:r>
            <a:r>
              <a:rPr lang="ar-SA" dirty="0" smtClean="0"/>
              <a:t>پیشگیری می کند</a:t>
            </a:r>
            <a:r>
              <a:rPr lang="en-US" dirty="0" smtClean="0"/>
              <a:t>. </a:t>
            </a:r>
            <a:r>
              <a:rPr lang="ar-SA" dirty="0" smtClean="0"/>
              <a:t>بیماران می توانند در بادکنکی بدمند</a:t>
            </a:r>
            <a:endParaRPr lang="en-US" dirty="0" smtClean="0"/>
          </a:p>
          <a:p>
            <a:r>
              <a:rPr lang="ar-SA" dirty="0" smtClean="0"/>
              <a:t>کاهش </a:t>
            </a:r>
            <a:r>
              <a:rPr lang="fa-IR" dirty="0" smtClean="0"/>
              <a:t>3</a:t>
            </a:r>
            <a:r>
              <a:rPr lang="en-US" dirty="0" smtClean="0"/>
              <a:t>%  </a:t>
            </a:r>
            <a:r>
              <a:rPr lang="ar-SA" dirty="0" smtClean="0"/>
              <a:t>یا بیشتر در اشباع اکسیژنی بوسیله پالس اکسی متری در بیمار بستری در</a:t>
            </a:r>
            <a:r>
              <a:rPr lang="en-US" dirty="0" smtClean="0"/>
              <a:t> Steady State </a:t>
            </a:r>
            <a:r>
              <a:rPr lang="ar-SA" dirty="0" smtClean="0"/>
              <a:t>می تواند نشاندهنده</a:t>
            </a:r>
            <a:r>
              <a:rPr lang="en-US" dirty="0" smtClean="0"/>
              <a:t> ACS </a:t>
            </a:r>
            <a:r>
              <a:rPr lang="ar-SA" dirty="0" smtClean="0"/>
              <a:t>باشد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ar-SA" dirty="0" smtClean="0"/>
              <a:t>افزایش فسفولیپاز</a:t>
            </a:r>
            <a:r>
              <a:rPr lang="en-US" dirty="0" smtClean="0"/>
              <a:t> A2 </a:t>
            </a:r>
            <a:r>
              <a:rPr lang="ar-SA" dirty="0" smtClean="0"/>
              <a:t>سرم میتواند نشاندهنده شروع</a:t>
            </a:r>
            <a:r>
              <a:rPr lang="en-US" dirty="0" smtClean="0"/>
              <a:t> ACS</a:t>
            </a:r>
            <a:r>
              <a:rPr lang="ar-SA" dirty="0" smtClean="0"/>
              <a:t>باشد</a:t>
            </a:r>
            <a:r>
              <a:rPr lang="en-US" dirty="0" smtClean="0"/>
              <a:t>. </a:t>
            </a:r>
          </a:p>
          <a:p>
            <a:r>
              <a:rPr lang="ar-SA" dirty="0" smtClean="0"/>
              <a:t>ترانسفوزیون می تواند از بروز </a:t>
            </a:r>
            <a:r>
              <a:rPr lang="en-US" dirty="0" smtClean="0"/>
              <a:t> ACS</a:t>
            </a:r>
            <a:r>
              <a:rPr lang="ar-SA" dirty="0" smtClean="0"/>
              <a:t>پیشگیری نماید </a:t>
            </a:r>
            <a:endParaRPr lang="en-US" dirty="0" smtClean="0"/>
          </a:p>
          <a:p>
            <a:r>
              <a:rPr lang="ar-SA" dirty="0" smtClean="0"/>
              <a:t>هیدروکسی اوره می تواند از حمله</a:t>
            </a:r>
            <a:r>
              <a:rPr lang="en-US" dirty="0" smtClean="0"/>
              <a:t> ACS </a:t>
            </a:r>
            <a:r>
              <a:rPr lang="ar-SA" dirty="0" smtClean="0"/>
              <a:t>در بالغین پیشگیری نماید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درمان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ACS </a:t>
            </a:r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 smtClean="0"/>
              <a:t>یک اورژانس پزشکی است</a:t>
            </a:r>
            <a:endParaRPr lang="en-US" dirty="0" smtClean="0"/>
          </a:p>
          <a:p>
            <a:r>
              <a:rPr lang="ar-SA" dirty="0" smtClean="0"/>
              <a:t>ترجیحاً بیمار در بخش مراقبت ویژه بستری شود</a:t>
            </a:r>
            <a:endParaRPr lang="en-US" dirty="0" smtClean="0"/>
          </a:p>
          <a:p>
            <a:r>
              <a:rPr lang="ar-SA" dirty="0" smtClean="0"/>
              <a:t>پالس اکسی مترمداوم</a:t>
            </a:r>
            <a:endParaRPr lang="en-US" dirty="0" smtClean="0"/>
          </a:p>
          <a:p>
            <a:r>
              <a:rPr lang="ar-SA" dirty="0" smtClean="0"/>
              <a:t>آنتی بیوتیک</a:t>
            </a:r>
            <a:r>
              <a:rPr lang="fa-IR" dirty="0" smtClean="0"/>
              <a:t> تراپی</a:t>
            </a:r>
            <a:endParaRPr lang="en-US" dirty="0" smtClean="0"/>
          </a:p>
          <a:p>
            <a:r>
              <a:rPr lang="ar-SA" dirty="0" smtClean="0"/>
              <a:t>مایع درمانی با احتیاط، </a:t>
            </a:r>
            <a:r>
              <a:rPr lang="en-US" dirty="0" smtClean="0"/>
              <a:t>1.5</a:t>
            </a:r>
            <a:r>
              <a:rPr lang="fa-IR" dirty="0" smtClean="0"/>
              <a:t> </a:t>
            </a:r>
            <a:r>
              <a:rPr lang="ar-SA" dirty="0" smtClean="0"/>
              <a:t>برابر نگهدارنده</a:t>
            </a:r>
            <a:endParaRPr lang="en-US" dirty="0" smtClean="0"/>
          </a:p>
          <a:p>
            <a:r>
              <a:rPr lang="ar-SA" dirty="0" smtClean="0"/>
              <a:t>فورسماید</a:t>
            </a:r>
            <a:endParaRPr lang="en-US" dirty="0" smtClean="0"/>
          </a:p>
          <a:p>
            <a:r>
              <a:rPr lang="ar-SA" dirty="0" smtClean="0"/>
              <a:t>برونکودیلاتور </a:t>
            </a:r>
            <a:endParaRPr lang="en-US" dirty="0" smtClean="0"/>
          </a:p>
          <a:p>
            <a:r>
              <a:rPr lang="ar-SA" dirty="0" smtClean="0"/>
              <a:t>فیزیوتراپی ریه</a:t>
            </a:r>
            <a:endParaRPr lang="fa-IR" dirty="0" smtClean="0"/>
          </a:p>
          <a:p>
            <a:r>
              <a:rPr lang="ar-SA" dirty="0" smtClean="0"/>
              <a:t>اکسیژن تراپی، زمانیکه </a:t>
            </a:r>
            <a:r>
              <a:rPr lang="en-US" dirty="0" smtClean="0"/>
              <a:t>po2  </a:t>
            </a:r>
            <a:r>
              <a:rPr lang="fa-IR" dirty="0" smtClean="0"/>
              <a:t>کمتر از 90</a:t>
            </a:r>
          </a:p>
          <a:p>
            <a:r>
              <a:rPr lang="ar-SA" dirty="0" smtClean="0"/>
              <a:t>داروی ضد درد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ادامه درمان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تزریق ساده خون و یا تعویض خون</a:t>
            </a:r>
            <a:r>
              <a:rPr lang="fa-IR" dirty="0" smtClean="0"/>
              <a:t>:</a:t>
            </a:r>
          </a:p>
          <a:p>
            <a:r>
              <a:rPr lang="ar-SA" dirty="0" smtClean="0"/>
              <a:t>هدف درمان رسیدن هموگلوبین</a:t>
            </a:r>
            <a:r>
              <a:rPr lang="en-US" dirty="0" smtClean="0"/>
              <a:t> S </a:t>
            </a:r>
            <a:r>
              <a:rPr lang="ar-SA" dirty="0" smtClean="0"/>
              <a:t>به کمتر از </a:t>
            </a:r>
            <a:r>
              <a:rPr lang="en-US" dirty="0" smtClean="0"/>
              <a:t>30% </a:t>
            </a:r>
            <a:r>
              <a:rPr lang="ar-SA" dirty="0" smtClean="0"/>
              <a:t> </a:t>
            </a:r>
            <a:endParaRPr lang="fa-IR" dirty="0" smtClean="0"/>
          </a:p>
          <a:p>
            <a:r>
              <a:rPr lang="ar-SA" dirty="0" smtClean="0"/>
              <a:t>هموگلوبین خون در محدوده </a:t>
            </a:r>
            <a:r>
              <a:rPr lang="fa-IR" dirty="0" smtClean="0"/>
              <a:t>10</a:t>
            </a:r>
            <a:r>
              <a:rPr lang="ar-SA" dirty="0" smtClean="0"/>
              <a:t>گرم در دسی لیتر </a:t>
            </a:r>
            <a:r>
              <a:rPr lang="fa-IR" dirty="0" smtClean="0"/>
              <a:t>حفظ شود</a:t>
            </a:r>
          </a:p>
          <a:p>
            <a:r>
              <a:rPr lang="ar-SA" dirty="0" smtClean="0"/>
              <a:t>خون تازه کمتر از </a:t>
            </a:r>
            <a:r>
              <a:rPr lang="fa-IR" dirty="0" smtClean="0"/>
              <a:t>5 </a:t>
            </a:r>
            <a:r>
              <a:rPr lang="ar-SA" dirty="0" smtClean="0"/>
              <a:t>روز</a:t>
            </a:r>
            <a:r>
              <a:rPr lang="fa-IR" dirty="0" smtClean="0"/>
              <a:t>استفاده گردد</a:t>
            </a:r>
          </a:p>
          <a:p>
            <a:r>
              <a:rPr lang="en-US" dirty="0" smtClean="0"/>
              <a:t>- </a:t>
            </a:r>
            <a:r>
              <a:rPr lang="ar-SA" dirty="0" smtClean="0"/>
              <a:t>استفاده از دستگاه ونتیلاتور درصورت کاهش </a:t>
            </a:r>
            <a:r>
              <a:rPr lang="en-US" dirty="0" smtClean="0"/>
              <a:t>P02</a:t>
            </a:r>
            <a:r>
              <a:rPr lang="ar-SA" dirty="0" smtClean="0"/>
              <a:t> و افزایش تقلای تنفسی بیمار</a:t>
            </a:r>
            <a:endParaRPr lang="fa-IR" dirty="0" smtClean="0"/>
          </a:p>
          <a:p>
            <a:r>
              <a:rPr lang="ar-SA" dirty="0" smtClean="0"/>
              <a:t>استنشاق گاز</a:t>
            </a:r>
            <a:r>
              <a:rPr lang="en-US" dirty="0" smtClean="0"/>
              <a:t> 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764704"/>
            <a:ext cx="8572560" cy="521156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اتیولوژی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- </a:t>
            </a:r>
            <a:r>
              <a:rPr lang="ar-SA" dirty="0" smtClean="0"/>
              <a:t>انفارکتوس استخوان باعث درد و آتلکتازی ریه می شود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- </a:t>
            </a:r>
            <a:r>
              <a:rPr lang="ar-SA" dirty="0" smtClean="0"/>
              <a:t>آمبولی چربی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- </a:t>
            </a:r>
            <a:r>
              <a:rPr lang="ar-SA" dirty="0" smtClean="0"/>
              <a:t>عفونت، مخصوصاً درکودکان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ar-SA" dirty="0" smtClean="0"/>
              <a:t>ترومبوآمبولی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- </a:t>
            </a:r>
            <a:r>
              <a:rPr lang="ar-SA" dirty="0" smtClean="0"/>
              <a:t>التهاب و آسیب عروق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TA gr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838200"/>
            <a:ext cx="780256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100013" y="163513"/>
            <a:ext cx="892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rgbClr val="FFFF66"/>
                </a:solidFill>
                <a:latin typeface="Arial" pitchFamily="34" charset="0"/>
              </a:rPr>
              <a:t>Severe Acute Chest </a:t>
            </a:r>
            <a:r>
              <a:rPr lang="fr-FR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Syndrome</a:t>
            </a:r>
            <a:r>
              <a:rPr lang="fr-FR" sz="2400" b="1">
                <a:solidFill>
                  <a:srgbClr val="FFFF66"/>
                </a:solidFill>
                <a:latin typeface="Arial" pitchFamily="34" charset="0"/>
              </a:rPr>
              <a:t> with  Respiratory Distress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-92075" y="-111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TA post echan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016000"/>
            <a:ext cx="7343775" cy="5473700"/>
          </a:xfr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043608" y="332656"/>
            <a:ext cx="72745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Acute </a:t>
            </a:r>
            <a:r>
              <a:rPr lang="fr-FR" sz="2400" b="1" dirty="0" err="1">
                <a:solidFill>
                  <a:srgbClr val="FF0000"/>
                </a:solidFill>
              </a:rPr>
              <a:t>Chest</a:t>
            </a:r>
            <a:r>
              <a:rPr lang="fr-FR" sz="2400" b="1" dirty="0">
                <a:solidFill>
                  <a:srgbClr val="FF0000"/>
                </a:solidFill>
              </a:rPr>
              <a:t> Syndrome 48 </a:t>
            </a:r>
            <a:r>
              <a:rPr lang="fr-FR" sz="2400" b="1" dirty="0" err="1">
                <a:solidFill>
                  <a:srgbClr val="FF0000"/>
                </a:solidFill>
              </a:rPr>
              <a:t>hr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after</a:t>
            </a:r>
            <a:r>
              <a:rPr lang="fr-FR" sz="2400" b="1" dirty="0">
                <a:solidFill>
                  <a:srgbClr val="FF0000"/>
                </a:solidFill>
              </a:rPr>
              <a:t> Exchange Transfusion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افزایش فشار شریان ریوی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تعریف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ar-SA" dirty="0" smtClean="0"/>
              <a:t>سرعت خون برگشتی از دریچه تریکوسپید</a:t>
            </a:r>
            <a:r>
              <a:rPr lang="en-US" dirty="0" smtClean="0"/>
              <a:t> </a:t>
            </a:r>
            <a:r>
              <a:rPr lang="ar-SA" dirty="0" smtClean="0"/>
              <a:t>مساوی یا بیش از </a:t>
            </a:r>
            <a:r>
              <a:rPr lang="en-US" dirty="0" smtClean="0"/>
              <a:t>2.5</a:t>
            </a:r>
            <a:r>
              <a:rPr lang="fa-IR" dirty="0" smtClean="0"/>
              <a:t> </a:t>
            </a:r>
            <a:r>
              <a:rPr lang="ar-SA" dirty="0" smtClean="0"/>
              <a:t>میلی </a:t>
            </a:r>
            <a:r>
              <a:rPr lang="en-US" dirty="0" smtClean="0"/>
              <a:t>  /</a:t>
            </a:r>
            <a:r>
              <a:rPr lang="ar-SA" dirty="0" smtClean="0"/>
              <a:t>ثانیه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ar-SA" dirty="0" smtClean="0"/>
              <a:t>در حمله حاد دردناک و حمله حاد سینه ای شدت افزایش فشار شریان ریوی  افزایش می یابد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ar-SA" dirty="0" smtClean="0"/>
              <a:t>علت عمده آن کاهش گاز</a:t>
            </a:r>
            <a:r>
              <a:rPr lang="en-US" dirty="0" smtClean="0"/>
              <a:t>NO </a:t>
            </a:r>
            <a:r>
              <a:rPr lang="ar-SA" dirty="0" smtClean="0"/>
              <a:t>است</a:t>
            </a:r>
            <a:r>
              <a:rPr lang="en-US" dirty="0" smtClean="0"/>
              <a:t>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آسم و بیماری سیکل سل و سیکل تالاسمی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/>
              <a:t>دو برابر بیشتر نسبت به افراد طبیعی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/>
              <a:t>یک عامل خطر برای شروع حمله درد دربیماران سیکل سل و سیکل تالاسمی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/>
              <a:t>همچنین شانس حمله حاد سینه ای و مرگ ومیر را دو برابر افزایش می دهد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/>
              <a:t>احتمال سکته مغزی را افزایش می دهد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درمان</a:t>
            </a:r>
            <a:r>
              <a:rPr lang="ar-SA" dirty="0" smtClean="0"/>
              <a:t> افزایش فشار شریان ریوی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تزریق خون </a:t>
            </a:r>
            <a:endParaRPr lang="en-US" dirty="0" smtClean="0"/>
          </a:p>
          <a:p>
            <a:r>
              <a:rPr lang="ar-SA" dirty="0" smtClean="0"/>
              <a:t>هیدروکسی اوره </a:t>
            </a:r>
            <a:endParaRPr lang="en-US" dirty="0" smtClean="0"/>
          </a:p>
          <a:p>
            <a:r>
              <a:rPr lang="ar-SA" dirty="0" smtClean="0"/>
              <a:t>وارفارین</a:t>
            </a:r>
            <a:endParaRPr lang="en-US" dirty="0" smtClean="0"/>
          </a:p>
          <a:p>
            <a:r>
              <a:rPr lang="ar-SA" dirty="0" smtClean="0"/>
              <a:t>سیلدنافیل</a:t>
            </a:r>
            <a:endParaRPr lang="en-US" dirty="0" smtClean="0"/>
          </a:p>
          <a:p>
            <a:r>
              <a:rPr lang="ar-SA" dirty="0" smtClean="0"/>
              <a:t>آرژنین خوراکی </a:t>
            </a:r>
            <a:r>
              <a:rPr lang="en-US" dirty="0" smtClean="0"/>
              <a:t>)</a:t>
            </a:r>
            <a:r>
              <a:rPr lang="ar-SA" dirty="0" smtClean="0"/>
              <a:t>پیش ساز گاز </a:t>
            </a:r>
            <a:r>
              <a:rPr lang="en-US" dirty="0" smtClean="0"/>
              <a:t>( NO</a:t>
            </a:r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نکته مهم </a:t>
            </a:r>
            <a:r>
              <a:rPr lang="fa-IR" dirty="0" smtClean="0"/>
              <a:t>:</a:t>
            </a:r>
            <a:r>
              <a:rPr lang="ar-SA" dirty="0" smtClean="0"/>
              <a:t>بیماران سیکل سل و سیکل تالاسمی از سنین نوجوانی به بعد از نظر افزایش فشار شریان ریوی سالیانه لازم است اکوکاردیوگرافی شوند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زخم ساق پا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(Leg Ulcer)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شروع آن از نوجوانی است</a:t>
            </a:r>
            <a:endParaRPr lang="fa-IR" dirty="0" smtClean="0"/>
          </a:p>
          <a:p>
            <a:r>
              <a:rPr lang="ar-SA" dirty="0" smtClean="0"/>
              <a:t>زخم ساق پا درکودکان زیر </a:t>
            </a:r>
            <a:r>
              <a:rPr lang="fa-IR" dirty="0" smtClean="0"/>
              <a:t>10سال </a:t>
            </a:r>
            <a:r>
              <a:rPr lang="ar-SA" dirty="0" smtClean="0"/>
              <a:t>معمولاً دیده نمی شود</a:t>
            </a:r>
            <a:endParaRPr lang="fa-IR" dirty="0" smtClean="0"/>
          </a:p>
          <a:p>
            <a:r>
              <a:rPr lang="ar-SA" dirty="0" smtClean="0"/>
              <a:t>می تواند عارضه هیدرکسی اوره باشد</a:t>
            </a:r>
            <a:endParaRPr lang="fa-IR" dirty="0" smtClean="0"/>
          </a:p>
          <a:p>
            <a:r>
              <a:rPr lang="ar-SA" dirty="0" smtClean="0"/>
              <a:t>همولیز وکاهش گاز</a:t>
            </a:r>
            <a:r>
              <a:rPr lang="en-US" dirty="0" smtClean="0"/>
              <a:t>  NO </a:t>
            </a:r>
            <a:r>
              <a:rPr lang="ar-SA" dirty="0" smtClean="0"/>
              <a:t>در پاتوژنز زخم ساق پا مؤثر است</a:t>
            </a:r>
            <a:endParaRPr lang="fa-IR" dirty="0" smtClean="0"/>
          </a:p>
          <a:p>
            <a:r>
              <a:rPr lang="ar-SA" dirty="0" smtClean="0"/>
              <a:t>بیشتر زخم در حدود قوزک داخلی دیده می شود</a:t>
            </a:r>
            <a:endParaRPr lang="fa-IR" dirty="0" smtClean="0"/>
          </a:p>
          <a:p>
            <a:r>
              <a:rPr lang="ar-SA" dirty="0" smtClean="0"/>
              <a:t> </a:t>
            </a:r>
            <a:r>
              <a:rPr lang="ar-S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اصول درمانی </a:t>
            </a:r>
            <a:r>
              <a:rPr lang="fa-IR" dirty="0" smtClean="0"/>
              <a:t>:</a:t>
            </a:r>
            <a:r>
              <a:rPr lang="ar-SA" dirty="0" smtClean="0"/>
              <a:t>استراحت ، پماد زینک اکسید</a:t>
            </a:r>
            <a:r>
              <a:rPr lang="en-US" dirty="0" smtClean="0"/>
              <a:t> </a:t>
            </a:r>
            <a:r>
              <a:rPr lang="ar-SA" dirty="0" smtClean="0"/>
              <a:t>، مصرف زینک</a:t>
            </a:r>
            <a:r>
              <a:rPr lang="en-US" dirty="0" smtClean="0"/>
              <a:t>  </a:t>
            </a:r>
            <a:r>
              <a:rPr lang="ar-SA" dirty="0" smtClean="0"/>
              <a:t>خوراکی ، تجویز آنتی بیوتیک ، دبریدمان  و پیوند پوست در صورت لزوم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ژنوتیپ و فنوتیپ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 smtClean="0"/>
              <a:t>شدت بیماری سیکل تالاسمی بستگی به نوع موتاسیون ژن بتا دارد</a:t>
            </a:r>
            <a:endParaRPr lang="en-US" dirty="0" smtClean="0"/>
          </a:p>
          <a:p>
            <a:r>
              <a:rPr lang="en-US" b="1" dirty="0" smtClean="0">
                <a:solidFill>
                  <a:srgbClr val="D60093"/>
                </a:solidFill>
              </a:rPr>
              <a:t>Sickle β⁰ </a:t>
            </a:r>
            <a:r>
              <a:rPr lang="en-US" b="1" dirty="0" err="1" smtClean="0">
                <a:solidFill>
                  <a:srgbClr val="D60093"/>
                </a:solidFill>
              </a:rPr>
              <a:t>thalassemia</a:t>
            </a:r>
            <a:endParaRPr lang="en-US" b="1" dirty="0" smtClean="0">
              <a:solidFill>
                <a:srgbClr val="D60093"/>
              </a:solidFill>
            </a:endParaRPr>
          </a:p>
          <a:p>
            <a:r>
              <a:rPr lang="ar-SA" dirty="0" smtClean="0"/>
              <a:t>هموگلوبین</a:t>
            </a:r>
            <a:r>
              <a:rPr lang="en-US" dirty="0" smtClean="0"/>
              <a:t> A </a:t>
            </a:r>
            <a:r>
              <a:rPr lang="ar-SA" dirty="0" smtClean="0"/>
              <a:t>تولید نمیشود و فقط هموگلوبین </a:t>
            </a:r>
            <a:r>
              <a:rPr lang="en-US" dirty="0" smtClean="0"/>
              <a:t> S</a:t>
            </a:r>
            <a:r>
              <a:rPr lang="ar-SA" dirty="0" smtClean="0"/>
              <a:t>و</a:t>
            </a:r>
            <a:r>
              <a:rPr lang="en-US" dirty="0" smtClean="0"/>
              <a:t>F</a:t>
            </a:r>
            <a:r>
              <a:rPr lang="ar-SA" dirty="0" smtClean="0"/>
              <a:t>و</a:t>
            </a:r>
            <a:r>
              <a:rPr lang="en-US" dirty="0" smtClean="0"/>
              <a:t>4</a:t>
            </a:r>
            <a:r>
              <a:rPr lang="ar-SA" dirty="0" smtClean="0"/>
              <a:t> تا</a:t>
            </a:r>
            <a:r>
              <a:rPr lang="en-US" dirty="0" smtClean="0"/>
              <a:t>6 </a:t>
            </a:r>
            <a:r>
              <a:rPr lang="ar-SA" dirty="0" smtClean="0"/>
              <a:t>درصد هموگلوبین</a:t>
            </a:r>
            <a:r>
              <a:rPr lang="en-US" dirty="0" smtClean="0"/>
              <a:t> A2 </a:t>
            </a:r>
            <a:r>
              <a:rPr lang="ar-SA" dirty="0" smtClean="0"/>
              <a:t>تولید میشود فنوتیپ کاملاً شبیه بیماری سیکل سل است</a:t>
            </a:r>
            <a:endParaRPr lang="en-US" dirty="0" smtClean="0"/>
          </a:p>
          <a:p>
            <a:r>
              <a:rPr lang="en-US" b="1" dirty="0" smtClean="0">
                <a:solidFill>
                  <a:srgbClr val="D60093"/>
                </a:solidFill>
              </a:rPr>
              <a:t>Sickle β</a:t>
            </a:r>
            <a:r>
              <a:rPr lang="en-US" b="1" baseline="30000" dirty="0" smtClean="0">
                <a:solidFill>
                  <a:srgbClr val="D60093"/>
                </a:solidFill>
              </a:rPr>
              <a:t>+</a:t>
            </a:r>
            <a:r>
              <a:rPr lang="en-US" b="1" dirty="0" smtClean="0">
                <a:solidFill>
                  <a:srgbClr val="D60093"/>
                </a:solidFill>
              </a:rPr>
              <a:t>  </a:t>
            </a:r>
            <a:r>
              <a:rPr lang="en-US" b="1" dirty="0" err="1" smtClean="0">
                <a:solidFill>
                  <a:srgbClr val="D60093"/>
                </a:solidFill>
              </a:rPr>
              <a:t>thalassemia</a:t>
            </a:r>
            <a:endParaRPr lang="en-US" b="1" dirty="0" smtClean="0">
              <a:solidFill>
                <a:srgbClr val="D60093"/>
              </a:solidFill>
            </a:endParaRPr>
          </a:p>
          <a:p>
            <a:r>
              <a:rPr lang="en-US" dirty="0" smtClean="0"/>
              <a:t> </a:t>
            </a:r>
            <a:r>
              <a:rPr lang="ar-SA" dirty="0" smtClean="0"/>
              <a:t>هموگلوبین</a:t>
            </a:r>
            <a:r>
              <a:rPr lang="en-US" dirty="0" smtClean="0"/>
              <a:t> A </a:t>
            </a:r>
            <a:r>
              <a:rPr lang="ar-SA" dirty="0" smtClean="0"/>
              <a:t>به میزان </a:t>
            </a:r>
            <a:r>
              <a:rPr lang="fa-IR" dirty="0" smtClean="0"/>
              <a:t>5</a:t>
            </a:r>
            <a:r>
              <a:rPr lang="ar-SA" dirty="0" smtClean="0"/>
              <a:t>تا </a:t>
            </a:r>
            <a:r>
              <a:rPr lang="fa-IR" dirty="0" smtClean="0"/>
              <a:t>45 </a:t>
            </a:r>
            <a:r>
              <a:rPr lang="ar-SA" dirty="0" smtClean="0"/>
              <a:t>درصد تولید میشود</a:t>
            </a:r>
            <a:r>
              <a:rPr lang="fa-IR" dirty="0" smtClean="0"/>
              <a:t>.</a:t>
            </a:r>
            <a:r>
              <a:rPr lang="ar-SA" dirty="0" smtClean="0"/>
              <a:t> . بیماران با هموگلوبین </a:t>
            </a:r>
            <a:r>
              <a:rPr lang="en-US" dirty="0" smtClean="0"/>
              <a:t> A</a:t>
            </a:r>
            <a:r>
              <a:rPr lang="ar-SA" dirty="0" smtClean="0"/>
              <a:t>بیش از </a:t>
            </a:r>
            <a:r>
              <a:rPr lang="fa-IR" dirty="0" smtClean="0"/>
              <a:t>20 </a:t>
            </a:r>
            <a:r>
              <a:rPr lang="ar-SA" dirty="0" smtClean="0"/>
              <a:t>درصد فنوتیپ خفیف تر</a:t>
            </a:r>
            <a:r>
              <a:rPr lang="fa-IR" dirty="0" smtClean="0"/>
              <a:t>ی </a:t>
            </a:r>
            <a:r>
              <a:rPr lang="ar-SA" dirty="0" smtClean="0"/>
              <a:t>از بیماری سیکل سل دارند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loadBina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9600"/>
            <a:ext cx="60960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908720"/>
            <a:ext cx="8572560" cy="37714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پریاپیسم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نعوظ طولانی ، دردناک ، ناخوشایند و طولانی و اغلب بدون تحریک جنسی</a:t>
            </a:r>
            <a:endParaRPr lang="fa-IR" dirty="0" smtClean="0"/>
          </a:p>
          <a:p>
            <a:r>
              <a:rPr lang="ar-SA" dirty="0" smtClean="0"/>
              <a:t>پریاپیسم قبل از بلوغ پیش آگهی بهتری دارد</a:t>
            </a:r>
            <a:endParaRPr lang="fa-IR" dirty="0" smtClean="0"/>
          </a:p>
          <a:p>
            <a:r>
              <a:rPr lang="ar-SA" dirty="0" smtClean="0"/>
              <a:t>در</a:t>
            </a:r>
            <a:r>
              <a:rPr lang="fa-IR" dirty="0" smtClean="0"/>
              <a:t> 50 </a:t>
            </a:r>
            <a:r>
              <a:rPr lang="ar-SA" dirty="0" smtClean="0"/>
              <a:t>درصد بالغین ناتوانی جنسی صرف</a:t>
            </a:r>
            <a:r>
              <a:rPr lang="fa-IR" dirty="0" smtClean="0"/>
              <a:t> </a:t>
            </a:r>
            <a:r>
              <a:rPr lang="ar-SA" dirty="0" smtClean="0"/>
              <a:t>نظراز درمان حاصل می شود</a:t>
            </a:r>
            <a:endParaRPr lang="fa-IR" dirty="0" smtClean="0"/>
          </a:p>
          <a:p>
            <a:r>
              <a:rPr lang="ar-SA" dirty="0" smtClean="0"/>
              <a:t>پریاپیسم  دربیماران سیکل سل با آلفا تالاسمی و هموگلوبین</a:t>
            </a:r>
            <a:r>
              <a:rPr lang="en-US" dirty="0" smtClean="0"/>
              <a:t> SC</a:t>
            </a:r>
            <a:r>
              <a:rPr lang="ar-SA" dirty="0" smtClean="0"/>
              <a:t>کمتر دیده می شود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درمان</a:t>
            </a:r>
            <a:r>
              <a:rPr lang="ar-SA" dirty="0" smtClean="0"/>
              <a:t> پریاپیسم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مسکن ، مایع درمانی ، تزریق خون  و نهایتا جراحی</a:t>
            </a:r>
            <a:endParaRPr lang="en-US" dirty="0" smtClean="0"/>
          </a:p>
          <a:p>
            <a:r>
              <a:rPr lang="ar-SA" dirty="0" smtClean="0"/>
              <a:t>اگر پریاپیسم  بیش از </a:t>
            </a:r>
            <a:r>
              <a:rPr lang="fa-IR" dirty="0" smtClean="0"/>
              <a:t>4 </a:t>
            </a:r>
            <a:r>
              <a:rPr lang="ar-SA" dirty="0" smtClean="0"/>
              <a:t>ساعت طول بکشد</a:t>
            </a:r>
            <a:r>
              <a:rPr lang="en-US" dirty="0" smtClean="0"/>
              <a:t> </a:t>
            </a:r>
            <a:r>
              <a:rPr lang="ar-SA" dirty="0" smtClean="0"/>
              <a:t>آسپیراسیون کورپوس کاورنوزا و شستشو با محلول اپی نفرین رقیق شده</a:t>
            </a:r>
            <a:endParaRPr lang="fa-IR" dirty="0" smtClean="0"/>
          </a:p>
          <a:p>
            <a:r>
              <a:rPr lang="ar-SA" dirty="0" smtClean="0"/>
              <a:t>ترجیحاً این اقدامات در  </a:t>
            </a:r>
            <a:r>
              <a:rPr lang="fa-IR" dirty="0" smtClean="0"/>
              <a:t>12</a:t>
            </a:r>
            <a:r>
              <a:rPr lang="ar-SA" dirty="0" smtClean="0"/>
              <a:t>ساعت بعد ازشروع نعوظ </a:t>
            </a:r>
            <a:endParaRPr lang="fa-IR" dirty="0" smtClean="0"/>
          </a:p>
          <a:p>
            <a:r>
              <a:rPr lang="ar-SA" dirty="0" smtClean="0"/>
              <a:t>داروی خوراکی آلفا ادرنرژیک آگونیست باعث بهبودی پریاپیسم می شود </a:t>
            </a:r>
            <a:endParaRPr lang="fa-IR" dirty="0" smtClean="0"/>
          </a:p>
          <a:p>
            <a:r>
              <a:rPr lang="ar-SA" dirty="0" smtClean="0"/>
              <a:t>هیدروکسی اوره </a:t>
            </a:r>
            <a:r>
              <a:rPr lang="fa-IR" dirty="0" smtClean="0"/>
              <a:t>(</a:t>
            </a:r>
            <a:r>
              <a:rPr lang="ar-SA" dirty="0" smtClean="0"/>
              <a:t>کاهش دفعات حملات </a:t>
            </a:r>
            <a:r>
              <a:rPr lang="fa-IR" dirty="0" smtClean="0"/>
              <a:t>)</a:t>
            </a:r>
          </a:p>
          <a:p>
            <a:r>
              <a:rPr lang="ar-SA" dirty="0" smtClean="0"/>
              <a:t>سیلدنافیل وتادالافیل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بیماری کبد و بیماران سیکل سل و سیکل تالاسمی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اتیولوژی </a:t>
            </a:r>
            <a:r>
              <a:rPr lang="ar-SA" dirty="0" smtClean="0"/>
              <a:t>هپاتومگالی</a:t>
            </a:r>
            <a:r>
              <a:rPr lang="fa-IR" dirty="0" smtClean="0"/>
              <a:t>:</a:t>
            </a:r>
          </a:p>
          <a:p>
            <a:r>
              <a:rPr lang="ar-SA" dirty="0" smtClean="0"/>
              <a:t>کلستاز داخل و خارج کبدی</a:t>
            </a:r>
            <a:endParaRPr lang="fa-IR" dirty="0" smtClean="0"/>
          </a:p>
          <a:p>
            <a:r>
              <a:rPr lang="ar-SA" dirty="0" smtClean="0"/>
              <a:t>هپاتیت ویروسی</a:t>
            </a:r>
            <a:endParaRPr lang="fa-IR" dirty="0" smtClean="0"/>
          </a:p>
          <a:p>
            <a:r>
              <a:rPr lang="ar-SA" dirty="0" smtClean="0"/>
              <a:t> سیروز</a:t>
            </a:r>
            <a:endParaRPr lang="fa-IR" dirty="0" smtClean="0"/>
          </a:p>
          <a:p>
            <a:r>
              <a:rPr lang="ar-SA" dirty="0" smtClean="0"/>
              <a:t> هیپوکسی و انفارکتوس </a:t>
            </a:r>
            <a:endParaRPr lang="fa-IR" dirty="0" smtClean="0"/>
          </a:p>
          <a:p>
            <a:r>
              <a:rPr lang="ar-SA" dirty="0" smtClean="0"/>
              <a:t>احتباس کبدی</a:t>
            </a:r>
            <a:endParaRPr lang="fa-IR" dirty="0" smtClean="0"/>
          </a:p>
          <a:p>
            <a:r>
              <a:rPr lang="ar-SA" dirty="0" smtClean="0"/>
              <a:t> افزایش بار آهن</a:t>
            </a:r>
            <a:endParaRPr lang="fa-IR" dirty="0" smtClean="0"/>
          </a:p>
          <a:p>
            <a:r>
              <a:rPr lang="ar-SA" dirty="0" smtClean="0"/>
              <a:t> واکنش های دارویی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سنگ کیسه صفرا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شیوع</a:t>
            </a:r>
            <a:r>
              <a:rPr lang="en-US" dirty="0" smtClean="0"/>
              <a:t> </a:t>
            </a:r>
            <a:r>
              <a:rPr lang="fa-IR" dirty="0" smtClean="0"/>
              <a:t>:</a:t>
            </a:r>
            <a:r>
              <a:rPr lang="en-US" dirty="0" smtClean="0"/>
              <a:t>16</a:t>
            </a:r>
            <a:r>
              <a:rPr lang="fa-IR" dirty="0" smtClean="0"/>
              <a:t> </a:t>
            </a:r>
            <a:r>
              <a:rPr lang="ar-SA" dirty="0" smtClean="0"/>
              <a:t>تا</a:t>
            </a:r>
            <a:r>
              <a:rPr lang="en-US" dirty="0" smtClean="0"/>
              <a:t> 24  </a:t>
            </a:r>
            <a:r>
              <a:rPr lang="ar-SA" dirty="0" smtClean="0"/>
              <a:t>درصد بیماران </a:t>
            </a:r>
            <a:endParaRPr lang="fa-IR" dirty="0" smtClean="0"/>
          </a:p>
          <a:p>
            <a:r>
              <a:rPr lang="ar-SA" dirty="0" smtClean="0"/>
              <a:t>آلفا تالاسمی همولیز را کاهش وشانس سنگ کیسه صفرا را کاهش می دهد</a:t>
            </a:r>
            <a:endParaRPr lang="fa-IR" dirty="0" smtClean="0"/>
          </a:p>
          <a:p>
            <a:r>
              <a:rPr lang="ar-SA" dirty="0" smtClean="0"/>
              <a:t>سونوگرافی بهترین وسیله شناسایی سنگ کیسه صفرا </a:t>
            </a:r>
            <a:endParaRPr lang="fa-IR" dirty="0" smtClean="0"/>
          </a:p>
          <a:p>
            <a:r>
              <a:rPr lang="ar-SA" dirty="0" smtClean="0"/>
              <a:t>وقتی که سنگ کیسه صفرا علامتی ندارد عمل انتخابی توصیه نمی شود</a:t>
            </a:r>
            <a:endParaRPr lang="fa-IR" dirty="0" smtClean="0"/>
          </a:p>
          <a:p>
            <a:r>
              <a:rPr lang="ar-SA" dirty="0" smtClean="0"/>
              <a:t>عوارض بین کله سیستکتومی </a:t>
            </a:r>
            <a:r>
              <a:rPr lang="fa-IR" dirty="0" smtClean="0"/>
              <a:t>با متد </a:t>
            </a:r>
            <a:r>
              <a:rPr lang="ar-SA" dirty="0" smtClean="0"/>
              <a:t>لاپ</a:t>
            </a:r>
            <a:r>
              <a:rPr lang="fa-IR" dirty="0" smtClean="0"/>
              <a:t>ا </a:t>
            </a:r>
            <a:r>
              <a:rPr lang="ar-SA" dirty="0" smtClean="0"/>
              <a:t>ر</a:t>
            </a:r>
            <a:r>
              <a:rPr lang="fa-IR" dirty="0" smtClean="0"/>
              <a:t>و</a:t>
            </a:r>
            <a:r>
              <a:rPr lang="ar-SA" dirty="0" smtClean="0"/>
              <a:t>سکوپی و یا متد باز تفاوتی نمی کند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سایر بیماریها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بیماری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a-IR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چشم: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endParaRPr lang="fa-IR" dirty="0" smtClean="0">
              <a:solidFill>
                <a:srgbClr val="FF0000"/>
              </a:solidFill>
            </a:endParaRPr>
          </a:p>
          <a:p>
            <a:r>
              <a:rPr lang="ar-SA" dirty="0" smtClean="0"/>
              <a:t>کوری ناگهانی بعلت وازواکلوژن </a:t>
            </a:r>
            <a:endParaRPr lang="fa-IR" dirty="0" smtClean="0"/>
          </a:p>
          <a:p>
            <a:r>
              <a:rPr lang="fa-IR" dirty="0" smtClean="0"/>
              <a:t>اختلال </a:t>
            </a:r>
            <a:r>
              <a:rPr lang="ar-SA" dirty="0" smtClean="0"/>
              <a:t>در تطابق با تاریکی</a:t>
            </a:r>
            <a:endParaRPr lang="fa-IR" dirty="0" smtClean="0"/>
          </a:p>
          <a:p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اختلالات قلبی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ar-SA" dirty="0" smtClean="0"/>
              <a:t>پرفوراسیون عضله قلب</a:t>
            </a:r>
            <a:endParaRPr lang="fa-IR" dirty="0" smtClean="0"/>
          </a:p>
          <a:p>
            <a:r>
              <a:rPr lang="ar-SA" dirty="0" smtClean="0"/>
              <a:t> نارسایی قلب</a:t>
            </a:r>
            <a:r>
              <a:rPr lang="en-US" dirty="0" smtClean="0"/>
              <a:t> 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ar-SA" dirty="0" smtClean="0"/>
              <a:t>آنژین </a:t>
            </a:r>
            <a:endParaRPr lang="fa-IR" dirty="0" smtClean="0"/>
          </a:p>
          <a:p>
            <a:r>
              <a:rPr lang="ar-SA" dirty="0" smtClean="0"/>
              <a:t> تاکیکاردی بطنی</a:t>
            </a:r>
            <a:endParaRPr lang="fa-IR" dirty="0" smtClean="0"/>
          </a:p>
          <a:p>
            <a:r>
              <a:rPr lang="ar-SA" dirty="0" smtClean="0"/>
              <a:t>مرگ ناگهانی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بیماری کلیوی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 smtClean="0"/>
              <a:t>هماچوری </a:t>
            </a:r>
            <a:r>
              <a:rPr lang="fa-IR" dirty="0" smtClean="0"/>
              <a:t> </a:t>
            </a:r>
          </a:p>
          <a:p>
            <a:r>
              <a:rPr lang="ar-SA" dirty="0" smtClean="0"/>
              <a:t>کاهش توانایی تغلیظ ادراری</a:t>
            </a:r>
            <a:endParaRPr lang="fa-IR" dirty="0" smtClean="0"/>
          </a:p>
          <a:p>
            <a:r>
              <a:rPr lang="ar-SA" dirty="0" smtClean="0"/>
              <a:t> گلومرولواسکلوروزیس فوکال سگمنتال </a:t>
            </a:r>
            <a:endParaRPr lang="fa-IR" dirty="0" smtClean="0"/>
          </a:p>
          <a:p>
            <a:r>
              <a:rPr lang="ar-SA" dirty="0" smtClean="0"/>
              <a:t>نکروزپاپیلری</a:t>
            </a:r>
            <a:endParaRPr lang="fa-IR" dirty="0" smtClean="0"/>
          </a:p>
          <a:p>
            <a:r>
              <a:rPr lang="ar-SA" dirty="0" smtClean="0"/>
              <a:t> اختلال در اسیدیفیکاسیون ادرار</a:t>
            </a:r>
            <a:endParaRPr lang="fa-IR" dirty="0" smtClean="0"/>
          </a:p>
          <a:p>
            <a:r>
              <a:rPr lang="ar-SA" dirty="0" smtClean="0"/>
              <a:t>کاهش فیلتراسیون گلومرولی </a:t>
            </a:r>
            <a:endParaRPr lang="fa-IR" dirty="0" smtClean="0"/>
          </a:p>
          <a:p>
            <a:r>
              <a:rPr lang="ar-SA" dirty="0" smtClean="0"/>
              <a:t>میکرآلبومینوری</a:t>
            </a:r>
            <a:endParaRPr lang="fa-IR" dirty="0" smtClean="0"/>
          </a:p>
          <a:p>
            <a:r>
              <a:rPr lang="ar-SA" dirty="0" smtClean="0"/>
              <a:t>اسیدوز توبولردیستال</a:t>
            </a:r>
            <a:endParaRPr lang="fa-IR" dirty="0" smtClean="0"/>
          </a:p>
          <a:p>
            <a:r>
              <a:rPr lang="ar-SA" dirty="0" smtClean="0"/>
              <a:t>اختلال دفع پتاسیم</a:t>
            </a:r>
            <a:endParaRPr lang="fa-IR" dirty="0" smtClean="0"/>
          </a:p>
          <a:p>
            <a:r>
              <a:rPr lang="ar-SA" dirty="0" smtClean="0"/>
              <a:t>شروع زودرس دارو  های </a:t>
            </a:r>
            <a:r>
              <a:rPr lang="en-US" dirty="0" smtClean="0"/>
              <a:t> ACE Inhibitor</a:t>
            </a:r>
            <a:r>
              <a:rPr lang="ar-SA" dirty="0" smtClean="0"/>
              <a:t>و یا</a:t>
            </a:r>
            <a:r>
              <a:rPr lang="en-US" dirty="0" smtClean="0"/>
              <a:t>ACE Receptor Antagonist </a:t>
            </a:r>
            <a:r>
              <a:rPr lang="ar-SA" dirty="0" smtClean="0"/>
              <a:t>کمک کننده است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فشارخون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ar-SA" dirty="0" smtClean="0"/>
              <a:t>افزایش فشارخون </a:t>
            </a:r>
            <a:r>
              <a:rPr lang="fa-IR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ar-SA" dirty="0" smtClean="0"/>
              <a:t>با کاهش گاز </a:t>
            </a:r>
            <a:r>
              <a:rPr lang="en-US" dirty="0" smtClean="0"/>
              <a:t> NO</a:t>
            </a:r>
            <a:r>
              <a:rPr lang="ar-SA" dirty="0" smtClean="0"/>
              <a:t>، 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ar-SA" dirty="0" smtClean="0"/>
              <a:t>افزایش فشار شریان ریوی  و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ar-SA" dirty="0" smtClean="0"/>
              <a:t> نارسایی کلیه همراه است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ar-SA" dirty="0" smtClean="0"/>
              <a:t>درمان</a:t>
            </a:r>
            <a:r>
              <a:rPr lang="fa-IR" dirty="0" smtClean="0"/>
              <a:t> های </a:t>
            </a:r>
            <a:r>
              <a:rPr lang="ar-SA" dirty="0" smtClean="0"/>
              <a:t>هیپرتانسیو را زمانی</a:t>
            </a:r>
            <a:r>
              <a:rPr lang="en-US" dirty="0" smtClean="0"/>
              <a:t>  </a:t>
            </a:r>
            <a:r>
              <a:rPr lang="ar-SA" dirty="0" smtClean="0"/>
              <a:t>شروع می کنیم که فشارخون بالاتر از</a:t>
            </a:r>
            <a:r>
              <a:rPr lang="en-US" dirty="0" smtClean="0"/>
              <a:t>/</a:t>
            </a:r>
            <a:r>
              <a:rPr lang="en-US" sz="3600" dirty="0" smtClean="0"/>
              <a:t>80</a:t>
            </a:r>
            <a:r>
              <a:rPr lang="ar-SA" dirty="0" smtClean="0"/>
              <a:t> </a:t>
            </a:r>
            <a:r>
              <a:rPr lang="fa-IR" dirty="0" smtClean="0"/>
              <a:t>120 </a:t>
            </a:r>
            <a:r>
              <a:rPr lang="ar-SA" dirty="0" smtClean="0"/>
              <a:t>باشد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علل </a:t>
            </a:r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مرگ و میر در بیماران سیکل سل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 smtClean="0"/>
              <a:t>عفونت </a:t>
            </a:r>
            <a:endParaRPr lang="en-US" dirty="0" smtClean="0"/>
          </a:p>
          <a:p>
            <a:r>
              <a:rPr lang="ar-SA" dirty="0" smtClean="0"/>
              <a:t>سکته مغزی</a:t>
            </a:r>
            <a:endParaRPr lang="en-US" dirty="0" smtClean="0"/>
          </a:p>
          <a:p>
            <a:r>
              <a:rPr lang="ar-SA" dirty="0" smtClean="0"/>
              <a:t>عوارض وابسته به درمان</a:t>
            </a:r>
            <a:endParaRPr lang="en-US" dirty="0" smtClean="0"/>
          </a:p>
          <a:p>
            <a:r>
              <a:rPr lang="ar-SA" dirty="0" smtClean="0"/>
              <a:t>احتباس طحالی </a:t>
            </a:r>
            <a:endParaRPr lang="en-US" dirty="0" smtClean="0"/>
          </a:p>
          <a:p>
            <a:r>
              <a:rPr lang="ar-SA" dirty="0" smtClean="0"/>
              <a:t>ترومبو آمبولی ریوی</a:t>
            </a:r>
            <a:endParaRPr lang="en-US" dirty="0" smtClean="0"/>
          </a:p>
          <a:p>
            <a:r>
              <a:rPr lang="ar-SA" dirty="0" smtClean="0"/>
              <a:t>نارسایی کلیه  </a:t>
            </a:r>
            <a:endParaRPr lang="en-US" dirty="0" smtClean="0"/>
          </a:p>
          <a:p>
            <a:r>
              <a:rPr lang="ar-SA" dirty="0" smtClean="0"/>
              <a:t>هیپرتانسیون ریوی </a:t>
            </a:r>
            <a:endParaRPr lang="en-US" dirty="0" smtClean="0"/>
          </a:p>
          <a:p>
            <a:r>
              <a:rPr lang="ar-SA" dirty="0" smtClean="0"/>
              <a:t>نارسایی کبد  </a:t>
            </a:r>
            <a:endParaRPr lang="en-US" dirty="0" smtClean="0"/>
          </a:p>
          <a:p>
            <a:r>
              <a:rPr lang="ar-SA" dirty="0" smtClean="0"/>
              <a:t>آپلازی رده گلبولهای قرمز</a:t>
            </a:r>
            <a:r>
              <a:rPr lang="en-US" dirty="0" smtClean="0"/>
              <a:t> /</a:t>
            </a:r>
            <a:r>
              <a:rPr lang="ar-SA" dirty="0" smtClean="0"/>
              <a:t>همولیز</a:t>
            </a:r>
            <a:endParaRPr lang="en-US" dirty="0" smtClean="0"/>
          </a:p>
          <a:p>
            <a:r>
              <a:rPr lang="ar-SA" dirty="0" smtClean="0"/>
              <a:t>نارسایی بطن چب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تزریق خون و درمان آهن زدایی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هدف از تزریق خون در بیماران سیکل سل</a:t>
            </a:r>
            <a:r>
              <a:rPr lang="en-US" dirty="0" smtClean="0"/>
              <a:t>:</a:t>
            </a:r>
          </a:p>
          <a:p>
            <a:r>
              <a:rPr lang="fa-IR" dirty="0" smtClean="0"/>
              <a:t>اول :</a:t>
            </a:r>
            <a:r>
              <a:rPr lang="ar-SA" dirty="0" smtClean="0"/>
              <a:t>افزایش هموگلوبین </a:t>
            </a:r>
            <a:endParaRPr lang="fa-IR" dirty="0" smtClean="0"/>
          </a:p>
          <a:p>
            <a:r>
              <a:rPr lang="fa-IR" dirty="0" smtClean="0"/>
              <a:t>دوم :</a:t>
            </a:r>
            <a:r>
              <a:rPr lang="ar-SA" dirty="0" smtClean="0"/>
              <a:t>جایگزینی هموگلوبین </a:t>
            </a:r>
            <a:r>
              <a:rPr lang="en-US" dirty="0" smtClean="0"/>
              <a:t>A</a:t>
            </a:r>
            <a:r>
              <a:rPr lang="ar-SA" dirty="0" smtClean="0"/>
              <a:t> بجای هموگلوبین </a:t>
            </a:r>
            <a:r>
              <a:rPr lang="en-US" dirty="0" smtClean="0"/>
              <a:t>S</a:t>
            </a:r>
            <a:r>
              <a:rPr lang="ar-SA" dirty="0" smtClean="0"/>
              <a:t> برای پیشگیری از همولیز و انسداد عروق</a:t>
            </a:r>
            <a:endParaRPr lang="fa-IR" dirty="0" smtClean="0"/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روشهای تزریق خون:</a:t>
            </a:r>
          </a:p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تزریق خون  ساده (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(Simple Transfusion</a:t>
            </a:r>
            <a:endParaRPr lang="fa-IR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تعویض خون   (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Exchange Transfusion</a:t>
            </a:r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تشخیص آزمایشگاهی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MCV</a:t>
            </a:r>
            <a:r>
              <a:rPr lang="ar-SA" dirty="0" smtClean="0"/>
              <a:t>و</a:t>
            </a:r>
            <a:r>
              <a:rPr lang="en-US" dirty="0" smtClean="0"/>
              <a:t>MCH  </a:t>
            </a:r>
            <a:r>
              <a:rPr lang="ar-SA" dirty="0" smtClean="0"/>
              <a:t>کاهش یافته</a:t>
            </a:r>
            <a:endParaRPr lang="en-US" dirty="0" smtClean="0"/>
          </a:p>
          <a:p>
            <a:r>
              <a:rPr lang="ar-SA" dirty="0" smtClean="0"/>
              <a:t>هموگلوبین</a:t>
            </a:r>
            <a:r>
              <a:rPr lang="en-US" dirty="0" smtClean="0"/>
              <a:t> A</a:t>
            </a:r>
            <a:r>
              <a:rPr lang="en-US" baseline="-25000" dirty="0" smtClean="0"/>
              <a:t>2   </a:t>
            </a:r>
            <a:r>
              <a:rPr lang="ar-SA" dirty="0" smtClean="0"/>
              <a:t>افزایش یافته</a:t>
            </a:r>
            <a:endParaRPr lang="en-US" dirty="0" smtClean="0"/>
          </a:p>
          <a:p>
            <a:r>
              <a:rPr lang="en-US" dirty="0" err="1" smtClean="0"/>
              <a:t>HbS</a:t>
            </a:r>
            <a:r>
              <a:rPr lang="en-US" dirty="0" smtClean="0"/>
              <a:t> β</a:t>
            </a:r>
            <a:r>
              <a:rPr lang="en-US" baseline="30000" dirty="0" smtClean="0"/>
              <a:t>0</a:t>
            </a:r>
            <a:r>
              <a:rPr lang="ar-SA" dirty="0" smtClean="0"/>
              <a:t> </a:t>
            </a:r>
            <a:r>
              <a:rPr lang="en-US" dirty="0" smtClean="0"/>
              <a:t>:</a:t>
            </a:r>
            <a:r>
              <a:rPr lang="ar-SA" dirty="0" smtClean="0"/>
              <a:t>در</a:t>
            </a:r>
            <a:r>
              <a:rPr lang="en-US" dirty="0" smtClean="0"/>
              <a:t> </a:t>
            </a:r>
            <a:r>
              <a:rPr lang="ar-SA" dirty="0" smtClean="0"/>
              <a:t>هموگلوبین الکتروفروزیس قلیایی عمده هموگلوبین، هموگلوبین</a:t>
            </a:r>
            <a:r>
              <a:rPr lang="en-US" dirty="0" smtClean="0"/>
              <a:t> S </a:t>
            </a:r>
            <a:r>
              <a:rPr lang="ar-SA" dirty="0" smtClean="0"/>
              <a:t>است و هموگلوبین</a:t>
            </a:r>
            <a:r>
              <a:rPr lang="en-US" dirty="0" smtClean="0"/>
              <a:t> A </a:t>
            </a:r>
            <a:r>
              <a:rPr lang="ar-SA" dirty="0" smtClean="0"/>
              <a:t>وجود ندارد و درجاتی از هموگلوبین</a:t>
            </a:r>
            <a:r>
              <a:rPr lang="en-US" dirty="0" smtClean="0"/>
              <a:t> F </a:t>
            </a:r>
            <a:r>
              <a:rPr lang="ar-SA" dirty="0" smtClean="0"/>
              <a:t>وجود دارد</a:t>
            </a:r>
            <a:endParaRPr lang="en-US" dirty="0" smtClean="0"/>
          </a:p>
          <a:p>
            <a:r>
              <a:rPr lang="ar-SA" dirty="0" smtClean="0"/>
              <a:t>هموگلوبین  </a:t>
            </a:r>
            <a:r>
              <a:rPr lang="en-US" dirty="0" smtClean="0"/>
              <a:t>A2 </a:t>
            </a:r>
            <a:r>
              <a:rPr lang="ar-SA" dirty="0" smtClean="0"/>
              <a:t>در بیماران سیکل آلفاتالاسمی نیز افزایش یافته است</a:t>
            </a:r>
            <a:endParaRPr lang="en-US" dirty="0" smtClean="0"/>
          </a:p>
          <a:p>
            <a:r>
              <a:rPr lang="en-US" dirty="0" smtClean="0"/>
              <a:t> MCV </a:t>
            </a:r>
            <a:r>
              <a:rPr lang="ar-SA" dirty="0" smtClean="0"/>
              <a:t>درسیکل بتازیروتالاسمی معمولاً کمتر از </a:t>
            </a:r>
            <a:r>
              <a:rPr lang="fa-IR" dirty="0" smtClean="0"/>
              <a:t>75 </a:t>
            </a:r>
            <a:r>
              <a:rPr lang="ar-SA" dirty="0" smtClean="0"/>
              <a:t>است و در سیکل آلفاتالاسمی در محدوده </a:t>
            </a:r>
            <a:r>
              <a:rPr lang="en-US" dirty="0" smtClean="0"/>
              <a:t>75</a:t>
            </a:r>
            <a:r>
              <a:rPr lang="ar-SA" dirty="0" smtClean="0"/>
              <a:t>تا </a:t>
            </a:r>
            <a:r>
              <a:rPr lang="en-US" dirty="0" smtClean="0"/>
              <a:t>80</a:t>
            </a:r>
            <a:r>
              <a:rPr lang="fa-IR" dirty="0" smtClean="0"/>
              <a:t> ا</a:t>
            </a:r>
            <a:r>
              <a:rPr lang="ar-SA" dirty="0" smtClean="0"/>
              <a:t>ست ودر بیماری سیکل سل بیش از</a:t>
            </a:r>
            <a:r>
              <a:rPr lang="en-US" dirty="0" smtClean="0"/>
              <a:t>80 </a:t>
            </a:r>
            <a:r>
              <a:rPr lang="ar-SA" dirty="0" smtClean="0"/>
              <a:t>است 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تزریق خون  ساده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هدف فقط افزایش هموگلوبین بیماراست</a:t>
            </a:r>
          </a:p>
          <a:p>
            <a:r>
              <a:rPr lang="fa-IR" dirty="0" smtClean="0"/>
              <a:t>در تزریق ساده خون باید  همراهی هیپوولومی  را در نظر داشت</a:t>
            </a:r>
          </a:p>
          <a:p>
            <a:r>
              <a:rPr lang="fa-IR" dirty="0" smtClean="0"/>
              <a:t>در حمله آپلاستیک و نارسایی کلیه خون با حجم کمتر تزریق می شود </a:t>
            </a:r>
          </a:p>
          <a:p>
            <a:r>
              <a:rPr lang="fa-IR" dirty="0" smtClean="0"/>
              <a:t>بهتر است معادل هموگلوبین  بیمار به بیمار خون تزریق شود</a:t>
            </a:r>
          </a:p>
          <a:p>
            <a:r>
              <a:rPr lang="fa-IR" dirty="0" smtClean="0"/>
              <a:t>مثلا اگر هموگلوبین بیمار عدد 3 گرم در دسی لیتر است 3 سی سی به ازای هرکیلوگرم وزن بدن به بیمارخون تزریق شود تا حداکثر هموگلوبین بیمار به عدد 10گرم دردسی لیتر برسد.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تزریق خون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تزریق  10 تا 15 سی سی خون به ازای هرکیلوگرم وزن هر 3 تا 4 هفته هموگلوبین </a:t>
            </a:r>
            <a:r>
              <a:rPr lang="en-US" dirty="0" smtClean="0"/>
              <a:t>S</a:t>
            </a:r>
            <a:r>
              <a:rPr lang="fa-IR" dirty="0" smtClean="0"/>
              <a:t> قبل ازتزریق خون را کمتر از 30 تا 50 درصد نگه می دارد. </a:t>
            </a:r>
          </a:p>
          <a:p>
            <a:r>
              <a:rPr lang="fa-IR" dirty="0" smtClean="0"/>
              <a:t>هموگلوبین </a:t>
            </a:r>
            <a:r>
              <a:rPr lang="en-US" dirty="0" smtClean="0"/>
              <a:t>S </a:t>
            </a:r>
            <a:r>
              <a:rPr lang="fa-IR" dirty="0" smtClean="0"/>
              <a:t>کمتر از 30 درصد در پیشگیری ازسکته مغزی موثراست</a:t>
            </a:r>
            <a:br>
              <a:rPr lang="fa-IR" dirty="0" smtClean="0"/>
            </a:br>
            <a:r>
              <a:rPr lang="fa-IR" dirty="0" smtClean="0"/>
              <a:t> هموگلوبین </a:t>
            </a:r>
            <a:r>
              <a:rPr lang="en-US" dirty="0" smtClean="0"/>
              <a:t>S </a:t>
            </a:r>
            <a:r>
              <a:rPr lang="fa-IR" dirty="0" smtClean="0"/>
              <a:t>کمتر از 50 درصد در پیشگیری از حمله درد و حمله حاد سینه ای موثراست.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Exchange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اندیکاسیون :در عوارض حاد بیماری مثل استروک</a:t>
            </a:r>
            <a:endParaRPr lang="en-US" dirty="0" smtClean="0"/>
          </a:p>
          <a:p>
            <a:r>
              <a:rPr lang="fa-IR" dirty="0" smtClean="0"/>
              <a:t>در ظرف مدت 2 ساعت هموگلوبین </a:t>
            </a:r>
            <a:r>
              <a:rPr lang="en-US" dirty="0" smtClean="0"/>
              <a:t>S</a:t>
            </a:r>
            <a:r>
              <a:rPr lang="fa-IR" dirty="0" smtClean="0"/>
              <a:t> به کمتر از 30درصد کاهش می یابد</a:t>
            </a:r>
            <a:endParaRPr lang="en-US" dirty="0" smtClean="0"/>
          </a:p>
          <a:p>
            <a:r>
              <a:rPr lang="fa-IR" b="1" dirty="0" smtClean="0">
                <a:solidFill>
                  <a:srgbClr val="FF0000"/>
                </a:solidFill>
              </a:rPr>
              <a:t>محدودیت های تعویض خون نسبی:</a:t>
            </a:r>
          </a:p>
          <a:p>
            <a:r>
              <a:rPr lang="fa-IR" dirty="0" smtClean="0"/>
              <a:t>تماس بیمار با خون های متعدد دهنده</a:t>
            </a:r>
          </a:p>
          <a:p>
            <a:r>
              <a:rPr lang="fa-IR" dirty="0" smtClean="0"/>
              <a:t>نیاز به تخصص خاص جهت انجام</a:t>
            </a:r>
          </a:p>
          <a:p>
            <a:r>
              <a:rPr lang="fa-IR" dirty="0" smtClean="0"/>
              <a:t> داشتن رگهای مناسب بیمار جهت انجام </a:t>
            </a:r>
          </a:p>
          <a:p>
            <a:r>
              <a:rPr lang="fa-IR" dirty="0" smtClean="0"/>
              <a:t>افزایش بهاء تهیه خون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20688"/>
            <a:ext cx="8572560" cy="665172"/>
          </a:xfrm>
        </p:spPr>
        <p:txBody>
          <a:bodyPr>
            <a:normAutofit fontScale="90000"/>
          </a:bodyPr>
          <a:lstStyle/>
          <a:p>
            <a:r>
              <a:rPr lang="fa-IR" sz="3200" dirty="0" smtClean="0"/>
              <a:t>آلوایمونیزاسیون </a:t>
            </a:r>
            <a:r>
              <a:rPr lang="fa-IR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در بیماران سیکل سل و سیکل تالاسمی</a:t>
            </a:r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شیوع  آلوایمونیزاسیون در افرادی که اولین تزریق خون را بعد از10 سالگی دریافت کرده اند دو برابر بیشتر از بیمارانی است که اولین تزریق خون قبل از10سالگی دریافت کرده اند</a:t>
            </a:r>
          </a:p>
          <a:p>
            <a:r>
              <a:rPr lang="fa-IR" dirty="0" smtClean="0"/>
              <a:t>شانس آلوایمونیزاسیون با افزایش تعدادتزریق خون افزایش </a:t>
            </a:r>
            <a:br>
              <a:rPr lang="fa-IR" dirty="0" smtClean="0"/>
            </a:br>
            <a:r>
              <a:rPr lang="fa-IR" dirty="0" smtClean="0"/>
              <a:t>می یابد. </a:t>
            </a:r>
          </a:p>
          <a:p>
            <a:r>
              <a:rPr lang="en-US" dirty="0" smtClean="0"/>
              <a:t> </a:t>
            </a:r>
            <a:r>
              <a:rPr lang="fa-IR" dirty="0" smtClean="0"/>
              <a:t>تب ، درد کمر، ساق و شکم از علائم همولیز تأخیری است که علائم شبیه کریز وازواکلوزیو است.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اندیکاسیون درمان با هیدروکسی اوره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هیدروکسی اوره در بیماران تالاسمی اینترمدیا ، سیکل تالاسمی و هموگلوبین </a:t>
            </a:r>
            <a:r>
              <a:rPr lang="en-US" dirty="0" smtClean="0"/>
              <a:t>E</a:t>
            </a:r>
            <a:r>
              <a:rPr lang="fa-IR" dirty="0" smtClean="0"/>
              <a:t>/تالاسمی مؤثر است </a:t>
            </a:r>
          </a:p>
          <a:p>
            <a:r>
              <a:rPr lang="fa-IR" dirty="0" smtClean="0"/>
              <a:t>هیدروکسی اوره تعداد حملات درد، دفعات تزریق خون ،</a:t>
            </a:r>
            <a:r>
              <a:rPr lang="en-US" dirty="0" smtClean="0"/>
              <a:t> </a:t>
            </a:r>
            <a:r>
              <a:rPr lang="fa-IR" dirty="0" smtClean="0"/>
              <a:t>عوارض وازواکلوزیو شدید  و حملات حاد سینه ای را کاهش می دهد. </a:t>
            </a:r>
            <a:endParaRPr lang="en-US" dirty="0" smtClean="0"/>
          </a:p>
          <a:p>
            <a:r>
              <a:rPr lang="fa-IR" dirty="0" smtClean="0"/>
              <a:t>آزمایشات اولیه شامل </a:t>
            </a:r>
            <a:r>
              <a:rPr lang="en-US" dirty="0" smtClean="0"/>
              <a:t>CBC :</a:t>
            </a:r>
            <a:r>
              <a:rPr lang="fa-IR" dirty="0" smtClean="0"/>
              <a:t>،</a:t>
            </a:r>
            <a:r>
              <a:rPr lang="en-US" dirty="0" err="1" smtClean="0"/>
              <a:t>Hb</a:t>
            </a:r>
            <a:r>
              <a:rPr lang="en-US" dirty="0" smtClean="0"/>
              <a:t> F </a:t>
            </a:r>
            <a:r>
              <a:rPr lang="fa-IR" dirty="0" smtClean="0"/>
              <a:t>،بررسی عملکرد کلیه و کبد، تست حاملگی </a:t>
            </a:r>
          </a:p>
          <a:p>
            <a:r>
              <a:rPr lang="fa-IR" dirty="0" smtClean="0"/>
              <a:t>هیدروکسی اوره را می توان ترکیب با بوتیرات و یا اریتروپویتین در بیماران سیکل سل مصرف کرد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درمان با هیدروکسی اوره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درمان اولیه:</a:t>
            </a:r>
          </a:p>
          <a:p>
            <a:r>
              <a:rPr lang="fa-IR" dirty="0" smtClean="0"/>
              <a:t>10تا 15 میلی گرم /هرکیلوگرم برای 6الی8 هفته ،</a:t>
            </a:r>
            <a:r>
              <a:rPr lang="en-US" dirty="0" smtClean="0"/>
              <a:t>CBC</a:t>
            </a:r>
            <a:r>
              <a:rPr lang="fa-IR" dirty="0" smtClean="0"/>
              <a:t> هر دو هفته یکبار و هموگلوبین </a:t>
            </a:r>
            <a:r>
              <a:rPr lang="en-US" dirty="0" smtClean="0"/>
              <a:t>F</a:t>
            </a:r>
            <a:r>
              <a:rPr lang="fa-IR" dirty="0" smtClean="0"/>
              <a:t> هر6تا 8 هفته یکبار</a:t>
            </a:r>
            <a:endParaRPr lang="en-US" dirty="0" smtClean="0"/>
          </a:p>
          <a:p>
            <a:r>
              <a:rPr lang="fa-IR" b="1" dirty="0" smtClean="0">
                <a:solidFill>
                  <a:srgbClr val="FF0000"/>
                </a:solidFill>
              </a:rPr>
              <a:t>ادامه درمان:</a:t>
            </a:r>
          </a:p>
          <a:p>
            <a:r>
              <a:rPr lang="fa-IR" dirty="0" smtClean="0"/>
              <a:t>اگر شمارش </a:t>
            </a:r>
            <a:r>
              <a:rPr lang="en-US" dirty="0" smtClean="0"/>
              <a:t>CBC</a:t>
            </a:r>
            <a:r>
              <a:rPr lang="fa-IR" dirty="0" smtClean="0"/>
              <a:t> قابل قبول است هر6تا8 هفته تا 500 میلی گرم می توان به دوز دارو اضافه کرد(ماگزیمم دوز30میلی گرم /هرکیلوگرم).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پاسخ وشکست درمان با هیدروکسی اوره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شکست درمان: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fa-IR" dirty="0" smtClean="0"/>
              <a:t> عدم افزایش مناسب هموگلوبین </a:t>
            </a:r>
            <a:r>
              <a:rPr lang="en-US" dirty="0" smtClean="0"/>
              <a:t>F </a:t>
            </a:r>
            <a:r>
              <a:rPr lang="fa-IR" dirty="0" smtClean="0"/>
              <a:t> و عدم افزایش عدد </a:t>
            </a:r>
            <a:r>
              <a:rPr lang="en-US" dirty="0" smtClean="0"/>
              <a:t>MCV</a:t>
            </a:r>
            <a:r>
              <a:rPr lang="fa-IR" dirty="0" smtClean="0"/>
              <a:t>.</a:t>
            </a:r>
            <a:endParaRPr lang="en-US" dirty="0" smtClean="0"/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پاسخ به درمان: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fa-IR" dirty="0" smtClean="0"/>
              <a:t>کاهش درد،افزایش هموگلوبین </a:t>
            </a:r>
            <a:r>
              <a:rPr lang="en-US" dirty="0" smtClean="0"/>
              <a:t>F</a:t>
            </a:r>
            <a:r>
              <a:rPr lang="fa-IR" dirty="0" smtClean="0"/>
              <a:t> و</a:t>
            </a:r>
            <a:r>
              <a:rPr lang="en-US" dirty="0" smtClean="0"/>
              <a:t>MCV  </a:t>
            </a:r>
            <a:r>
              <a:rPr lang="fa-IR" dirty="0" smtClean="0"/>
              <a:t>وافزایش هموگلوبین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رویکرد جدید به درمان سیکل سل و سیکل تالاسمی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مصرف منیزیوم باعث کاهش روزهای درد دربیماران سیکل سل شده است. </a:t>
            </a:r>
          </a:p>
          <a:p>
            <a:r>
              <a:rPr lang="fa-IR" dirty="0" smtClean="0"/>
              <a:t>منیزیوم داروی نویدبخشی در بیماران بخصوص بیماران هموگلوبینوپاتی سیکل سل است. </a:t>
            </a:r>
          </a:p>
          <a:p>
            <a:r>
              <a:rPr lang="fa-IR" dirty="0" smtClean="0"/>
              <a:t>درمان ترکیبی با هیدروکسی اوره توصیه شده است</a:t>
            </a:r>
          </a:p>
          <a:p>
            <a:r>
              <a:rPr lang="fa-IR" dirty="0" smtClean="0"/>
              <a:t>ماگزیمم دوز قابل تحمل در بیماران سیکل سل </a:t>
            </a:r>
            <a:r>
              <a:rPr lang="en-US" dirty="0" smtClean="0"/>
              <a:t>0.9</a:t>
            </a:r>
            <a:r>
              <a:rPr lang="fa-IR" dirty="0" smtClean="0"/>
              <a:t>میلی اکی والان به ازای هر کیلوگرم وزن است.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سایر داروهای جدید: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7030A0"/>
                </a:solidFill>
              </a:rPr>
              <a:t>پیشگیری از کم آب شدن گلبول قرمز:</a:t>
            </a:r>
          </a:p>
          <a:p>
            <a:r>
              <a:rPr lang="fa-IR" dirty="0" smtClean="0"/>
              <a:t>دسموپرسین</a:t>
            </a:r>
          </a:p>
          <a:p>
            <a:r>
              <a:rPr lang="fa-IR" dirty="0" smtClean="0"/>
              <a:t>داروهای کلسیم بلوکرمثل نفیدیپین، وراپامیل و دیلتیازم </a:t>
            </a:r>
          </a:p>
          <a:p>
            <a:r>
              <a:rPr lang="fa-IR" dirty="0" smtClean="0"/>
              <a:t>کلوتریمازول</a:t>
            </a:r>
          </a:p>
          <a:p>
            <a:r>
              <a:rPr lang="fa-IR" b="1" dirty="0" smtClean="0">
                <a:solidFill>
                  <a:srgbClr val="D60093"/>
                </a:solidFill>
              </a:rPr>
              <a:t>درمان ضد چسبندگی در سیکل سل :</a:t>
            </a:r>
          </a:p>
          <a:p>
            <a:r>
              <a:rPr lang="fa-IR" dirty="0" smtClean="0"/>
              <a:t>داروهای ضد التهابی</a:t>
            </a:r>
          </a:p>
          <a:p>
            <a:r>
              <a:rPr lang="fa-IR" dirty="0" smtClean="0"/>
              <a:t>سولفاسالازین</a:t>
            </a:r>
            <a:endParaRPr lang="en-US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سایر هموگلوبینوپاتی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هموگلوبین </a:t>
            </a:r>
            <a:r>
              <a:rPr lang="en-US" dirty="0" smtClean="0"/>
              <a:t>S </a:t>
            </a:r>
            <a:r>
              <a:rPr lang="fa-IR" dirty="0" smtClean="0"/>
              <a:t>شایعترین هموگلوبین واریانت در ایران است. سایر هموگلوبین های غیرطبیعی دیگر:</a:t>
            </a:r>
          </a:p>
          <a:p>
            <a:r>
              <a:rPr lang="fa-IR" dirty="0" smtClean="0"/>
              <a:t> مثل هموگلوبین </a:t>
            </a:r>
            <a:r>
              <a:rPr lang="en-US" b="1" dirty="0" err="1" smtClean="0"/>
              <a:t>lepore</a:t>
            </a:r>
            <a:endParaRPr lang="fa-IR" b="1" dirty="0" smtClean="0"/>
          </a:p>
          <a:p>
            <a:r>
              <a:rPr lang="en-US" b="1" dirty="0" smtClean="0"/>
              <a:t>E</a:t>
            </a:r>
            <a:endParaRPr lang="fa-IR" b="1" dirty="0" smtClean="0"/>
          </a:p>
          <a:p>
            <a:r>
              <a:rPr lang="en-US" b="1" dirty="0" smtClean="0"/>
              <a:t>D</a:t>
            </a:r>
            <a:endParaRPr lang="fa-IR" b="1" dirty="0" smtClean="0"/>
          </a:p>
          <a:p>
            <a:r>
              <a:rPr lang="en-US" b="1" dirty="0" smtClean="0"/>
              <a:t>C</a:t>
            </a:r>
            <a:endParaRPr lang="fa-IR" b="1" dirty="0" smtClean="0"/>
          </a:p>
          <a:p>
            <a:r>
              <a:rPr lang="en-US" b="1" dirty="0" smtClean="0"/>
              <a:t>O Arab </a:t>
            </a:r>
            <a:endParaRPr lang="fa-IR" b="1" dirty="0" smtClean="0"/>
          </a:p>
          <a:p>
            <a:r>
              <a:rPr lang="en-US" b="1" dirty="0" smtClean="0"/>
              <a:t>J Iran</a:t>
            </a:r>
            <a:endParaRPr lang="fa-I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Hb 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Sickling Hb</a:t>
            </a:r>
          </a:p>
          <a:p>
            <a:r>
              <a:rPr lang="en-US"/>
              <a:t>Autosomal</a:t>
            </a:r>
          </a:p>
          <a:p>
            <a:r>
              <a:rPr lang="en-US"/>
              <a:t>Sickle crisis in low oxygen condition</a:t>
            </a:r>
          </a:p>
          <a:p>
            <a:r>
              <a:rPr lang="en-US">
                <a:latin typeface="Symbol" charset="2"/>
              </a:rPr>
              <a:t></a:t>
            </a:r>
            <a:r>
              <a:rPr lang="en-US"/>
              <a:t>6 glutamate to valine substitution</a:t>
            </a:r>
          </a:p>
          <a:p>
            <a:r>
              <a:rPr lang="en-US"/>
              <a:t>Prevalent in Eastern Africa</a:t>
            </a:r>
          </a:p>
          <a:p>
            <a:r>
              <a:rPr lang="en-US"/>
              <a:t>Solubility test</a:t>
            </a:r>
          </a:p>
          <a:p>
            <a:r>
              <a:rPr lang="en-US"/>
              <a:t>Sickling test (meta-bisulfite)</a:t>
            </a:r>
          </a:p>
        </p:txBody>
      </p:sp>
      <p:pic>
        <p:nvPicPr>
          <p:cNvPr id="13316" name="Picture 4" descr="HbS.jpg                                                        0005C010&#10;Med Tech C207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64704"/>
            <a:ext cx="8572560" cy="521156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هموگلوبین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زنجیره بتا در کدون ششم بجای اسید آمینه گلوتامیک ،اسید آمینه والین قرار دارد.</a:t>
            </a:r>
          </a:p>
          <a:p>
            <a:r>
              <a:rPr lang="fa-IR" dirty="0" smtClean="0"/>
              <a:t>هموگلوبین </a:t>
            </a:r>
            <a:r>
              <a:rPr lang="en-US" dirty="0" smtClean="0"/>
              <a:t>S</a:t>
            </a:r>
            <a:r>
              <a:rPr lang="fa-IR" dirty="0" smtClean="0"/>
              <a:t> هتروزیگوت معمولاً علامتی ندارند.</a:t>
            </a:r>
          </a:p>
          <a:p>
            <a:r>
              <a:rPr lang="fa-IR" dirty="0" smtClean="0"/>
              <a:t>اهمیت شناخت هموگلوبین </a:t>
            </a:r>
            <a:r>
              <a:rPr lang="en-US" dirty="0" smtClean="0"/>
              <a:t>S  </a:t>
            </a:r>
            <a:r>
              <a:rPr lang="fa-IR" dirty="0" smtClean="0"/>
              <a:t>در مشاوره ازدواج است.</a:t>
            </a:r>
          </a:p>
          <a:p>
            <a:r>
              <a:rPr lang="fa-IR" dirty="0" smtClean="0"/>
              <a:t>در هموگلوبین </a:t>
            </a:r>
            <a:r>
              <a:rPr lang="en-US" dirty="0" smtClean="0"/>
              <a:t>S </a:t>
            </a:r>
            <a:r>
              <a:rPr lang="fa-IR" dirty="0" smtClean="0"/>
              <a:t>هتروزیگوت همیشه هموگلوبین </a:t>
            </a:r>
            <a:r>
              <a:rPr lang="en-US" dirty="0" smtClean="0"/>
              <a:t>S </a:t>
            </a:r>
            <a:r>
              <a:rPr lang="fa-IR" dirty="0" smtClean="0"/>
              <a:t>کوچکتر از هموگلوبین </a:t>
            </a:r>
            <a:r>
              <a:rPr lang="en-US" dirty="0" smtClean="0"/>
              <a:t>A </a:t>
            </a:r>
            <a:r>
              <a:rPr lang="fa-IR" dirty="0" smtClean="0"/>
              <a:t>است.</a:t>
            </a:r>
          </a:p>
          <a:p>
            <a:r>
              <a:rPr lang="fa-IR" dirty="0" smtClean="0"/>
              <a:t>زمانیکه اشباع اکسیژن به کمتر از 60% کاهش یابد احتمال پلی مریزاسیون هموگلوبین </a:t>
            </a:r>
            <a:r>
              <a:rPr lang="en-US" dirty="0" smtClean="0"/>
              <a:t>S </a:t>
            </a:r>
            <a:r>
              <a:rPr lang="fa-IR" dirty="0" smtClean="0"/>
              <a:t>وجود دارد.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EMOGLOBIN POLYMERIZ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305800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0"/>
            <a:ext cx="68389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2743200" cy="32766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3200" b="1" smtClean="0"/>
              <a:t>Fibres of Sickle Hemoglobin – cross section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20688"/>
            <a:ext cx="8572560" cy="66517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هموگلوبین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غیرشایع در ایران</a:t>
            </a:r>
          </a:p>
          <a:p>
            <a:r>
              <a:rPr lang="fa-IR" dirty="0" smtClean="0"/>
              <a:t>در زنجیره بتا در کدون بیست وششم بجای اسید آمینه گلوتامیک ،اسید آمینه لیزین قرار دارد.</a:t>
            </a:r>
          </a:p>
          <a:p>
            <a:r>
              <a:rPr lang="fa-IR" dirty="0" smtClean="0"/>
              <a:t>هموگلوبین </a:t>
            </a:r>
            <a:r>
              <a:rPr lang="en-US" dirty="0" smtClean="0"/>
              <a:t>E </a:t>
            </a:r>
            <a:r>
              <a:rPr lang="fa-IR" b="1" dirty="0" smtClean="0">
                <a:solidFill>
                  <a:srgbClr val="FF0000"/>
                </a:solidFill>
              </a:rPr>
              <a:t>هتروزیگوت</a:t>
            </a:r>
            <a:r>
              <a:rPr lang="fa-IR" dirty="0" smtClean="0"/>
              <a:t> بدون علامت است</a:t>
            </a:r>
          </a:p>
          <a:p>
            <a:r>
              <a:rPr lang="fa-IR" dirty="0" smtClean="0"/>
              <a:t>در الکتروفروز هموگلوبین محیط قلیایی،هموگلوبین </a:t>
            </a:r>
            <a:r>
              <a:rPr lang="en-US" dirty="0" smtClean="0"/>
              <a:t>E </a:t>
            </a:r>
            <a:r>
              <a:rPr lang="fa-IR" dirty="0" smtClean="0"/>
              <a:t>در جایگاه هموگلوبین </a:t>
            </a:r>
            <a:r>
              <a:rPr lang="en-US" dirty="0" smtClean="0"/>
              <a:t>A2 </a:t>
            </a:r>
            <a:r>
              <a:rPr lang="fa-IR" dirty="0" smtClean="0"/>
              <a:t>قراردارد</a:t>
            </a:r>
          </a:p>
          <a:p>
            <a:r>
              <a:rPr lang="fa-IR" dirty="0" smtClean="0"/>
              <a:t>درهموگلوبین </a:t>
            </a:r>
            <a:r>
              <a:rPr lang="en-US" b="1" dirty="0" smtClean="0"/>
              <a:t>E</a:t>
            </a:r>
            <a:r>
              <a:rPr lang="en-US" dirty="0" smtClean="0"/>
              <a:t> </a:t>
            </a:r>
            <a:r>
              <a:rPr lang="fa-IR" b="1" dirty="0" smtClean="0">
                <a:solidFill>
                  <a:srgbClr val="FF0000"/>
                </a:solidFill>
              </a:rPr>
              <a:t>هموزیگوت</a:t>
            </a:r>
            <a:r>
              <a:rPr lang="fa-IR" dirty="0" smtClean="0"/>
              <a:t> معمولاً هموگلوبین نرمال یا مختصرکاهش دارد. در لام خون محیطی  20الی 80 درصد تارگت سل مشاهده میشود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48680"/>
            <a:ext cx="8572560" cy="73718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هموگلوبین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 </a:t>
            </a:r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بتاتالاسمی: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دو نوع هموگلوبین </a:t>
            </a:r>
            <a:r>
              <a:rPr lang="en-US" dirty="0" smtClean="0"/>
              <a:t>E </a:t>
            </a:r>
            <a:r>
              <a:rPr lang="fa-IR" dirty="0" smtClean="0"/>
              <a:t>بتاتالاسمی </a:t>
            </a:r>
            <a:r>
              <a:rPr lang="en-US" dirty="0" smtClean="0"/>
              <a:t>zero</a:t>
            </a:r>
            <a:r>
              <a:rPr lang="fa-IR" dirty="0" smtClean="0"/>
              <a:t> وهموگلوبین </a:t>
            </a:r>
            <a:r>
              <a:rPr lang="en-US" dirty="0" smtClean="0"/>
              <a:t>E </a:t>
            </a:r>
            <a:r>
              <a:rPr lang="fa-IR" dirty="0" smtClean="0"/>
              <a:t>بتاتالاسمی پلاس دیده می شود. </a:t>
            </a:r>
          </a:p>
          <a:p>
            <a:r>
              <a:rPr lang="fa-IR" dirty="0" smtClean="0"/>
              <a:t>درنوع اول هموگلوبین </a:t>
            </a:r>
            <a:r>
              <a:rPr lang="en-US" dirty="0" smtClean="0"/>
              <a:t>A </a:t>
            </a:r>
            <a:r>
              <a:rPr lang="fa-IR" dirty="0" smtClean="0"/>
              <a:t>دیده نمی شود میزان هموگلوبین</a:t>
            </a:r>
            <a:r>
              <a:rPr lang="en-US" dirty="0" smtClean="0"/>
              <a:t> E</a:t>
            </a:r>
            <a:r>
              <a:rPr lang="fa-I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 معادل40 الی 60 درصد است</a:t>
            </a:r>
          </a:p>
          <a:p>
            <a:r>
              <a:rPr lang="fa-IR" dirty="0" smtClean="0"/>
              <a:t> در نوع دوم درالکتروفروز هموگلوبین </a:t>
            </a:r>
            <a:r>
              <a:rPr lang="en-US" dirty="0" smtClean="0"/>
              <a:t>A </a:t>
            </a:r>
            <a:r>
              <a:rPr lang="fa-IR" dirty="0" smtClean="0"/>
              <a:t>دیده می شود. </a:t>
            </a:r>
          </a:p>
          <a:p>
            <a:r>
              <a:rPr lang="fa-IR" dirty="0" smtClean="0"/>
              <a:t>درمان بیماران هموگلوبین </a:t>
            </a:r>
            <a:r>
              <a:rPr lang="en-US" dirty="0" smtClean="0"/>
              <a:t>E</a:t>
            </a:r>
            <a:r>
              <a:rPr lang="fa-IR" dirty="0" smtClean="0"/>
              <a:t> بتاتالاسمی بستگی به میزان هموگلوبین، رشد، اندازه طحال وتغییرات استخوانی دارد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20688"/>
            <a:ext cx="8572560" cy="66517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هموگلوبین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در زنجیره بتا در کدون ششم بجای اسید آمینه گلوتامیک ،اسید آمینه لیزین قرار دارد.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فرم هتروزیگوت آن بدون علامت است.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تارگت سل یافته برجسته درلام خون محیطی می باشد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شدت همولیز و انسداد عروقی</a:t>
            </a:r>
            <a:r>
              <a:rPr lang="en-US" dirty="0" smtClean="0"/>
              <a:t> </a:t>
            </a:r>
            <a:r>
              <a:rPr lang="fa-IR" dirty="0" smtClean="0"/>
              <a:t>درهموگلوبین </a:t>
            </a:r>
            <a:r>
              <a:rPr lang="en-US" dirty="0" smtClean="0"/>
              <a:t>SC</a:t>
            </a:r>
            <a:r>
              <a:rPr lang="fa-IR" dirty="0" smtClean="0"/>
              <a:t> به مراتب کمتراز هموگلوبینوپاتی </a:t>
            </a:r>
            <a:r>
              <a:rPr lang="en-US" dirty="0" smtClean="0"/>
              <a:t>SS </a:t>
            </a:r>
            <a:r>
              <a:rPr lang="fa-IR" dirty="0" smtClean="0"/>
              <a:t> میباشد ولی عارضه پرولیفراتیو رتینوپاتی بیشتر دیده می شود.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سایر هموگلوبین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هموگلوبین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r>
              <a:rPr lang="fa-IR" dirty="0" smtClean="0"/>
              <a:t>در فرم هتروزیگوت و هموزیگوت معمولاً بدون علامت است</a:t>
            </a:r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هموگلوبین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J Iran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r>
              <a:rPr lang="fa-IR" dirty="0" smtClean="0"/>
              <a:t>در فرم هتروزیگوت و هموزیگوت معمولاً بدون علامت است</a:t>
            </a:r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هموگلوبین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O- Arab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fa-IR" dirty="0" smtClean="0"/>
              <a:t>در هتروزیگوت ترکیبی با بتاتالاسمی تظاهرات کلینیکی </a:t>
            </a:r>
            <a:br>
              <a:rPr lang="fa-IR" dirty="0" smtClean="0"/>
            </a:br>
            <a:r>
              <a:rPr lang="fa-IR" dirty="0" smtClean="0"/>
              <a:t>خفیف تر از سیکل تالاسمی دارد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هموگلوبین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Constant 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یک نوع زنجیره آلفا طولانی است که 30 اسیدآمینه به زنجیره آلفا اضافه می شود. </a:t>
            </a:r>
          </a:p>
          <a:p>
            <a:r>
              <a:rPr lang="fa-IR" dirty="0" smtClean="0"/>
              <a:t>ناقلین </a:t>
            </a:r>
            <a:r>
              <a:rPr lang="en-US" dirty="0" smtClean="0"/>
              <a:t>C </a:t>
            </a:r>
            <a:r>
              <a:rPr lang="en-US" dirty="0" err="1" smtClean="0"/>
              <a:t>Spr</a:t>
            </a:r>
            <a:r>
              <a:rPr lang="fa-IR" dirty="0" smtClean="0"/>
              <a:t> معمولاً بدون علامت هستند</a:t>
            </a:r>
          </a:p>
          <a:p>
            <a:r>
              <a:rPr lang="fa-IR" dirty="0" smtClean="0"/>
              <a:t>در فرم هموزیگوت همولیز خفیف و ممکن است بزرگی طحال خفیف مشاهده شود</a:t>
            </a:r>
          </a:p>
          <a:p>
            <a:r>
              <a:rPr lang="fa-IR" dirty="0" smtClean="0"/>
              <a:t>در بیماری هموگلوبین </a:t>
            </a:r>
            <a:r>
              <a:rPr lang="en-US" dirty="0" smtClean="0"/>
              <a:t>H </a:t>
            </a:r>
            <a:r>
              <a:rPr lang="fa-IR" dirty="0" smtClean="0"/>
              <a:t>با هموگلوبین </a:t>
            </a:r>
            <a:r>
              <a:rPr lang="en-US" dirty="0" smtClean="0"/>
              <a:t>C </a:t>
            </a:r>
            <a:r>
              <a:rPr lang="en-US" dirty="0" err="1" smtClean="0"/>
              <a:t>Spr</a:t>
            </a:r>
            <a:r>
              <a:rPr lang="en-US" dirty="0" smtClean="0"/>
              <a:t> </a:t>
            </a:r>
            <a:r>
              <a:rPr lang="fa-IR" dirty="0" smtClean="0"/>
              <a:t>و دو حذف ژن آلفا بیماری شدیدتر از بیماری هموگلوبین </a:t>
            </a:r>
            <a:r>
              <a:rPr lang="en-US" dirty="0" smtClean="0"/>
              <a:t>H </a:t>
            </a:r>
            <a:r>
              <a:rPr lang="fa-IR" dirty="0" smtClean="0"/>
              <a:t>با سه حذف ژنی است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92696"/>
            <a:ext cx="8572560" cy="593164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هموگلوبین لپور: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نوعی هموگلوبین است که از تداخل زنجیره های بتا و دلتا ایجاد می شود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در الکتروفروز هموگلوبین محیط قلیایی در جایگاه هموگلوبین های </a:t>
            </a:r>
            <a:r>
              <a:rPr lang="en-US" dirty="0" smtClean="0"/>
              <a:t>S </a:t>
            </a:r>
            <a:r>
              <a:rPr lang="fa-IR" dirty="0" smtClean="0"/>
              <a:t>و </a:t>
            </a:r>
            <a:r>
              <a:rPr lang="en-US" dirty="0" smtClean="0"/>
              <a:t>D </a:t>
            </a:r>
            <a:r>
              <a:rPr lang="fa-IR" dirty="0" smtClean="0"/>
              <a:t>قرار می گیرد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درفرم هموزیگوت و ترکیبی با بتا تالاسمی تظاهر کلینیکی شبیه تالاسمی اینترمدیا ایجاد </a:t>
            </a:r>
            <a:r>
              <a:rPr lang="fa-IR" smtClean="0"/>
              <a:t>می کند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38200" y="609600"/>
            <a:ext cx="7620000" cy="5486400"/>
          </a:xfrm>
        </p:spPr>
        <p:txBody>
          <a:bodyPr/>
          <a:lstStyle/>
          <a:p>
            <a:pPr algn="r" rtl="1" eaLnBrk="1" hangingPunct="1">
              <a:defRPr/>
            </a:pPr>
            <a:endParaRPr lang="fa-IR" b="1" smtClean="0">
              <a:cs typeface="B Zar" pitchFamily="2" charset="-78"/>
            </a:endParaRPr>
          </a:p>
          <a:p>
            <a:pPr algn="r" rtl="1" eaLnBrk="1" hangingPunct="1">
              <a:defRPr/>
            </a:pPr>
            <a:endParaRPr lang="fa-IR" b="1" smtClean="0">
              <a:cs typeface="B Zar" pitchFamily="2" charset="-78"/>
            </a:endParaRPr>
          </a:p>
        </p:txBody>
      </p:sp>
      <p:pic>
        <p:nvPicPr>
          <p:cNvPr id="49155" name="Picture 3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57163"/>
            <a:ext cx="9753600" cy="717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همراهی آلفاتالاسمی با سندرمهای سیکل سل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اثرات آلفا تالاسمی بر سیکل سل</a:t>
            </a:r>
            <a:r>
              <a:rPr lang="en-US" dirty="0" smtClean="0"/>
              <a:t>:</a:t>
            </a:r>
            <a:endParaRPr lang="fa-IR" dirty="0" smtClean="0"/>
          </a:p>
          <a:p>
            <a:r>
              <a:rPr lang="ar-SA" dirty="0" smtClean="0"/>
              <a:t>آلفا تالاسمی عمر گلبول قرمز </a:t>
            </a:r>
            <a:r>
              <a:rPr lang="fa-IR" dirty="0" smtClean="0"/>
              <a:t>را </a:t>
            </a:r>
            <a:r>
              <a:rPr lang="ar-SA" dirty="0" smtClean="0"/>
              <a:t>در بیماران سیکل سل افزایش می دهد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ar-SA" dirty="0" smtClean="0"/>
              <a:t>آلفا تالاسمی </a:t>
            </a:r>
            <a:r>
              <a:rPr lang="en-US" dirty="0" smtClean="0"/>
              <a:t> MCHC</a:t>
            </a:r>
            <a:r>
              <a:rPr lang="ar-SA" dirty="0" smtClean="0"/>
              <a:t>را کاهش و در نتیجه پلی مریزاسیون هموگلوبین</a:t>
            </a:r>
            <a:r>
              <a:rPr lang="en-US" dirty="0" smtClean="0"/>
              <a:t> S</a:t>
            </a:r>
            <a:r>
              <a:rPr lang="ar-SA" dirty="0" smtClean="0"/>
              <a:t>را کاهش می دهد</a:t>
            </a:r>
            <a:endParaRPr lang="fa-IR" dirty="0" smtClean="0"/>
          </a:p>
          <a:p>
            <a:r>
              <a:rPr lang="fa-IR" dirty="0" smtClean="0"/>
              <a:t>لذا </a:t>
            </a:r>
            <a:r>
              <a:rPr lang="ar-SA" dirty="0" smtClean="0"/>
              <a:t>عوارض مربوط به همولیز را کاهش ولی عوارض مربوط به ویسکوزیته را افزایش می دهد.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یافته های آزمایشگاهی در سیکل آلفا تالاسمی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افزایش هموگلوبین </a:t>
            </a:r>
            <a:r>
              <a:rPr lang="en-US" dirty="0" smtClean="0"/>
              <a:t> A2</a:t>
            </a:r>
            <a:endParaRPr lang="fa-IR" dirty="0" smtClean="0"/>
          </a:p>
          <a:p>
            <a:r>
              <a:rPr lang="ar-SA" dirty="0" smtClean="0"/>
              <a:t>میکروسیتوز</a:t>
            </a:r>
            <a:endParaRPr lang="fa-IR" dirty="0" smtClean="0"/>
          </a:p>
          <a:p>
            <a:r>
              <a:rPr lang="ar-SA" dirty="0" smtClean="0"/>
              <a:t>کاهش شمارش رتیکولوسیت </a:t>
            </a:r>
            <a:endParaRPr lang="fa-IR" dirty="0" smtClean="0"/>
          </a:p>
          <a:p>
            <a:r>
              <a:rPr lang="ar-SA" dirty="0" smtClean="0"/>
              <a:t>افزایش هموگلوبین</a:t>
            </a:r>
            <a:endParaRPr lang="fa-IR" dirty="0" smtClean="0"/>
          </a:p>
          <a:p>
            <a:r>
              <a:rPr lang="ar-SA" dirty="0" smtClean="0"/>
              <a:t>این تغییرات در هموزیگوت آلفا تالاسمی بیش از هتروزیگوت آلفا تالاسمی است</a:t>
            </a:r>
            <a:r>
              <a:rPr lang="en-US" dirty="0" smtClean="0"/>
              <a:t>.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6711</TotalTime>
  <Words>3583</Words>
  <Application>Microsoft Office PowerPoint</Application>
  <PresentationFormat>On-screen Show (4:3)</PresentationFormat>
  <Paragraphs>437</Paragraphs>
  <Slides>79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</vt:lpstr>
      <vt:lpstr>Calibri</vt:lpstr>
      <vt:lpstr>MRT_TV Bold</vt:lpstr>
      <vt:lpstr>Arial Black</vt:lpstr>
      <vt:lpstr>Times New Roman</vt:lpstr>
      <vt:lpstr>MRT_Poster</vt:lpstr>
      <vt:lpstr>Symbol</vt:lpstr>
      <vt:lpstr>Wingdings</vt:lpstr>
      <vt:lpstr>B Zar</vt:lpstr>
      <vt:lpstr>Office Theme</vt:lpstr>
      <vt:lpstr>Slide 1</vt:lpstr>
      <vt:lpstr>  Dr Bijan Keikhaei Full Professor of Pediatric  Hematology and Oncology Research Center for Thalassemia and  Hemoglobinopathy, Health Institute,  Ahvaz Jundishapur University of  Medical Sciences  </vt:lpstr>
      <vt:lpstr>سیکل تالاسمی </vt:lpstr>
      <vt:lpstr>سیکل تالاسمی</vt:lpstr>
      <vt:lpstr>ژنوتیپ و فنوتیپ </vt:lpstr>
      <vt:lpstr> تشخیص آزمایشگاهی: </vt:lpstr>
      <vt:lpstr>Hb S</vt:lpstr>
      <vt:lpstr>همراهی آلفاتالاسمی با سندرمهای سیکل سل</vt:lpstr>
      <vt:lpstr>یافته های آزمایشگاهی در سیکل آلفا تالاسمی</vt:lpstr>
      <vt:lpstr>یافته های آزمایشگاهی در سیکل آلفا تالاسمی</vt:lpstr>
      <vt:lpstr>یافته های بالینی</vt:lpstr>
      <vt:lpstr>مهم ترین تظاهرات</vt:lpstr>
      <vt:lpstr>Slide 13</vt:lpstr>
      <vt:lpstr>Slide 14</vt:lpstr>
      <vt:lpstr>Clinical Consequences of Sickle Disease</vt:lpstr>
      <vt:lpstr>اقدامات درمانی کلی </vt:lpstr>
      <vt:lpstr>اقدامات درمانی کلی </vt:lpstr>
      <vt:lpstr>مشخصات بیماران سیکل سل و سیکل تالاسمی شدید:</vt:lpstr>
      <vt:lpstr>نشانگان پیش آگهی شدت بیماری </vt:lpstr>
      <vt:lpstr>Acute Splenic  Sequestration</vt:lpstr>
      <vt:lpstr>Acute Splenic  Sequestration</vt:lpstr>
      <vt:lpstr>حمله آپلاستیک: </vt:lpstr>
      <vt:lpstr>Hyperhemolysis</vt:lpstr>
      <vt:lpstr>عفونت در سیکل سل و سیکل تالاسمی: </vt:lpstr>
      <vt:lpstr>عفونت در سیکل سل و سیکل تالاسمی</vt:lpstr>
      <vt:lpstr>درد در سیکل سل و سیکل تالاسمی: </vt:lpstr>
      <vt:lpstr>درد در سیکل سل و سیکل تالاسمی</vt:lpstr>
      <vt:lpstr>عوامل مستعد کننده حملات vaso-occlusive</vt:lpstr>
      <vt:lpstr>استئونکروزیس</vt:lpstr>
      <vt:lpstr>Bone complications </vt:lpstr>
      <vt:lpstr>Slide 31</vt:lpstr>
      <vt:lpstr>درد مزمن در بیماران سیکل سل و سیکل تالاسمی</vt:lpstr>
      <vt:lpstr>یافته های نورولوژیک در بیماران سیکل سل و سیکل تالاسمی</vt:lpstr>
      <vt:lpstr>Slide 34</vt:lpstr>
      <vt:lpstr>اقدامات درمانی</vt:lpstr>
      <vt:lpstr>پیشگیری از استروک</vt:lpstr>
      <vt:lpstr>Acute Chest Syndrome</vt:lpstr>
      <vt:lpstr>فاکتورهای خطر : </vt:lpstr>
      <vt:lpstr>یافته های کلینیکی: </vt:lpstr>
      <vt:lpstr>پیشگیری</vt:lpstr>
      <vt:lpstr>درمان ACS  :</vt:lpstr>
      <vt:lpstr>ادامه درمان ACS</vt:lpstr>
      <vt:lpstr>اتیولوژی: </vt:lpstr>
      <vt:lpstr>Slide 44</vt:lpstr>
      <vt:lpstr>Slide 45</vt:lpstr>
      <vt:lpstr>افزایش فشار شریان ریوی</vt:lpstr>
      <vt:lpstr>آسم و بیماری سیکل سل و سیکل تالاسمی</vt:lpstr>
      <vt:lpstr>درمان افزایش فشار شریان ریوی</vt:lpstr>
      <vt:lpstr>زخم ساق پا (Leg Ulcer)</vt:lpstr>
      <vt:lpstr>Slide 50</vt:lpstr>
      <vt:lpstr>پریاپیسم: </vt:lpstr>
      <vt:lpstr>درمان پریاپیسم </vt:lpstr>
      <vt:lpstr>بیماری کبد و بیماران سیکل سل و سیکل تالاسمی</vt:lpstr>
      <vt:lpstr>سنگ کیسه صفرا </vt:lpstr>
      <vt:lpstr>سایر بیماریها</vt:lpstr>
      <vt:lpstr>بیماری کلیوی</vt:lpstr>
      <vt:lpstr>فشارخون</vt:lpstr>
      <vt:lpstr>علل مرگ و میر در بیماران سیکل سل</vt:lpstr>
      <vt:lpstr>تزریق خون و درمان آهن زدایی</vt:lpstr>
      <vt:lpstr>تزریق خون  ساده</vt:lpstr>
      <vt:lpstr>تزریق خون</vt:lpstr>
      <vt:lpstr>Exchange Transfusion</vt:lpstr>
      <vt:lpstr>آلوایمونیزاسیون در بیماران سیکل سل و سیکل تالاسمی  </vt:lpstr>
      <vt:lpstr>اندیکاسیون درمان با هیدروکسی اوره</vt:lpstr>
      <vt:lpstr>درمان با هیدروکسی اوره</vt:lpstr>
      <vt:lpstr>پاسخ وشکست درمان با هیدروکسی اوره</vt:lpstr>
      <vt:lpstr>رویکرد جدید به درمان سیکل سل و سیکل تالاسمی</vt:lpstr>
      <vt:lpstr>سایر داروهای جدید:</vt:lpstr>
      <vt:lpstr>سایر هموگلوبینوپاتی ها</vt:lpstr>
      <vt:lpstr>هموگلوبین S:  </vt:lpstr>
      <vt:lpstr>Slide 71</vt:lpstr>
      <vt:lpstr>Fibres of Sickle Hemoglobin – cross section</vt:lpstr>
      <vt:lpstr>هموگلوبین E: </vt:lpstr>
      <vt:lpstr>هموگلوبین E بتاتالاسمی: </vt:lpstr>
      <vt:lpstr>هموگلوبین C: </vt:lpstr>
      <vt:lpstr>سایر هموگلوبین ها</vt:lpstr>
      <vt:lpstr>هموگلوبین Constant Spring</vt:lpstr>
      <vt:lpstr>هموگلوبین لپور: </vt:lpstr>
      <vt:lpstr>Slide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peyman;www.powergfx.ir</dc:creator>
  <cp:lastModifiedBy>Bijan.K</cp:lastModifiedBy>
  <cp:revision>83</cp:revision>
  <dcterms:created xsi:type="dcterms:W3CDTF">2013-10-31T11:42:33Z</dcterms:created>
  <dcterms:modified xsi:type="dcterms:W3CDTF">2017-10-21T09:34:04Z</dcterms:modified>
</cp:coreProperties>
</file>