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1" r:id="rId16"/>
    <p:sldId id="270" r:id="rId17"/>
    <p:sldId id="272" r:id="rId18"/>
    <p:sldId id="280" r:id="rId19"/>
    <p:sldId id="281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3" autoAdjust="0"/>
    <p:restoredTop sz="94660"/>
  </p:normalViewPr>
  <p:slideViewPr>
    <p:cSldViewPr snapToGrid="0">
      <p:cViewPr varScale="1">
        <p:scale>
          <a:sx n="39" d="100"/>
          <a:sy n="39" d="100"/>
        </p:scale>
        <p:origin x="88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06A64-6C43-4D6E-9B2E-C18472FA814F}" type="datetimeFigureOut">
              <a:rPr lang="en-US" smtClean="0"/>
              <a:t>1/11/2017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111E7-2E9F-4004-A309-BD7BE73794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136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BEE8DD1-8241-4CC6-9F2E-E96510D194FC}" type="slidenum">
              <a:rPr lang="ar-SA" altLang="en-US">
                <a:latin typeface="Tahoma" panose="020B0604030504040204" pitchFamily="34" charset="0"/>
              </a:rPr>
              <a:pPr/>
              <a:t>10</a:t>
            </a:fld>
            <a:endParaRPr lang="en-US" altLang="en-US">
              <a:latin typeface="Tahoma" panose="020B0604030504040204" pitchFamily="34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2000" b="1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9341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2CD0425-4BCE-4CF2-8F52-BAC1ACF40AB9}" type="slidenum">
              <a:rPr lang="ar-SA" altLang="en-US">
                <a:latin typeface="Tahoma" panose="020B0604030504040204" pitchFamily="34" charset="0"/>
              </a:rPr>
              <a:pPr/>
              <a:t>35</a:t>
            </a:fld>
            <a:endParaRPr lang="en-US" altLang="en-US">
              <a:latin typeface="Tahoma" panose="020B0604030504040204" pitchFamily="34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3600" b="1" i="1" u="sn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587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5954F30-81FB-4E9F-9985-45B16412481E}" type="slidenum">
              <a:rPr lang="ar-SA" altLang="en-US">
                <a:latin typeface="Tahoma" panose="020B0604030504040204" pitchFamily="34" charset="0"/>
              </a:rPr>
              <a:pPr/>
              <a:t>11</a:t>
            </a:fld>
            <a:endParaRPr lang="en-US" altLang="en-US">
              <a:latin typeface="Tahoma" panose="020B0604030504040204" pitchFamily="34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2000" b="1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286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14A3E78-8BE8-45B1-AA75-266001F1EF6B}" type="slidenum">
              <a:rPr lang="ar-SA" altLang="en-US">
                <a:latin typeface="Tahoma" panose="020B0604030504040204" pitchFamily="34" charset="0"/>
              </a:rPr>
              <a:pPr/>
              <a:t>13</a:t>
            </a:fld>
            <a:endParaRPr lang="en-US" altLang="en-US">
              <a:latin typeface="Tahoma" panose="020B0604030504040204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749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50CFCCE-55C7-453C-AF5D-A50F49B4D092}" type="slidenum">
              <a:rPr lang="ar-SA" altLang="en-US">
                <a:latin typeface="Tahoma" panose="020B0604030504040204" pitchFamily="34" charset="0"/>
              </a:rPr>
              <a:pPr/>
              <a:t>14</a:t>
            </a:fld>
            <a:endParaRPr lang="en-US" altLang="en-US">
              <a:latin typeface="Tahoma" panose="020B0604030504040204" pitchFamily="34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After 5 years</a:t>
            </a:r>
          </a:p>
        </p:txBody>
      </p:sp>
    </p:spTree>
    <p:extLst>
      <p:ext uri="{BB962C8B-B14F-4D97-AF65-F5344CB8AC3E}">
        <p14:creationId xmlns:p14="http://schemas.microsoft.com/office/powerpoint/2010/main" val="3842625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02A519B9-E19B-44BF-9159-696BBA0662D2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20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altLang="en-US" sz="2000" b="1" smtClean="0"/>
          </a:p>
        </p:txBody>
      </p:sp>
    </p:spTree>
    <p:extLst>
      <p:ext uri="{BB962C8B-B14F-4D97-AF65-F5344CB8AC3E}">
        <p14:creationId xmlns:p14="http://schemas.microsoft.com/office/powerpoint/2010/main" val="2811084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02A519B9-E19B-44BF-9159-696BBA0662D2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21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altLang="en-US" sz="2000" b="1" smtClean="0"/>
          </a:p>
        </p:txBody>
      </p:sp>
    </p:spTree>
    <p:extLst>
      <p:ext uri="{BB962C8B-B14F-4D97-AF65-F5344CB8AC3E}">
        <p14:creationId xmlns:p14="http://schemas.microsoft.com/office/powerpoint/2010/main" val="607082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02A519B9-E19B-44BF-9159-696BBA0662D2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22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altLang="en-US" sz="2000" b="1" smtClean="0"/>
          </a:p>
        </p:txBody>
      </p:sp>
    </p:spTree>
    <p:extLst>
      <p:ext uri="{BB962C8B-B14F-4D97-AF65-F5344CB8AC3E}">
        <p14:creationId xmlns:p14="http://schemas.microsoft.com/office/powerpoint/2010/main" val="624960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4392D09-95FA-4C86-B87C-9FD2AA55700A}" type="slidenum">
              <a:rPr lang="ar-SA" altLang="en-US">
                <a:latin typeface="Tahoma" panose="020B0604030504040204" pitchFamily="34" charset="0"/>
              </a:rPr>
              <a:pPr/>
              <a:t>31</a:t>
            </a:fld>
            <a:endParaRPr lang="en-US" altLang="en-US">
              <a:latin typeface="Tahoma" panose="020B0604030504040204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b="1" i="1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457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FE501D5-2E6E-48CD-8BE7-A143B7AC7867}" type="slidenum">
              <a:rPr lang="ar-SA" altLang="en-US">
                <a:latin typeface="Tahoma" panose="020B0604030504040204" pitchFamily="34" charset="0"/>
              </a:rPr>
              <a:pPr/>
              <a:t>33</a:t>
            </a:fld>
            <a:endParaRPr lang="en-US" altLang="en-US">
              <a:latin typeface="Tahoma" panose="020B0604030504040204" pitchFamily="3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After 9 years</a:t>
            </a:r>
          </a:p>
        </p:txBody>
      </p:sp>
    </p:spTree>
    <p:extLst>
      <p:ext uri="{BB962C8B-B14F-4D97-AF65-F5344CB8AC3E}">
        <p14:creationId xmlns:p14="http://schemas.microsoft.com/office/powerpoint/2010/main" val="3149867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25CC7-A55A-4D32-B3C6-EF2B14525D5B}" type="datetime1">
              <a:rPr lang="en-US" smtClean="0"/>
              <a:t>1/11/2017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Jamshidi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3F6F-84B8-4933-8E60-34DEE7422E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582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1D9E-C3FE-4C97-8A2D-37000B9E9041}" type="datetime1">
              <a:rPr lang="en-US" smtClean="0"/>
              <a:t>1/11/2017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Jamshidi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3F6F-84B8-4933-8E60-34DEE7422E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145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501E8-57E4-4D64-8366-DD4886DEC319}" type="datetime1">
              <a:rPr lang="en-US" smtClean="0"/>
              <a:t>1/11/2017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Jamshidi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3F6F-84B8-4933-8E60-34DEE7422E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708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0"/>
            <a:ext cx="5384800" cy="4495800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6A68B-2CCA-4A4F-86F4-2DF9BB7B26E3}" type="datetime1">
              <a:rPr lang="en-US" smtClean="0"/>
              <a:t>1/11/2017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Jamshidi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B268E7-2C63-4D73-A2DF-BC64416980B6}" type="slidenum">
              <a:rPr lang="ar-SA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48143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3F1F9-3A8F-48A1-8A3A-A221206C4D75}" type="datetime1">
              <a:rPr lang="en-US" smtClean="0"/>
              <a:t>1/11/2017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Jamshidi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FB287A-C4D6-48B3-88E8-3B505D7CA40C}" type="slidenum">
              <a:rPr lang="ar-SA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17764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24300"/>
            <a:ext cx="53848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02F73-0366-4FE0-9819-4CFD6770FF69}" type="datetime1">
              <a:rPr lang="en-US" smtClean="0"/>
              <a:t>1/11/2017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Jamshidi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0CF6A2-FCFC-44CF-BF28-EB8197F1CA75}" type="slidenum">
              <a:rPr lang="ar-SA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82201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24300"/>
            <a:ext cx="53848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24300"/>
            <a:ext cx="53848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53507-137C-408D-90B4-AB26F00C4F27}" type="datetime1">
              <a:rPr lang="en-US" smtClean="0"/>
              <a:t>1/11/2017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Jamshidi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4B46F-FE6D-4E6E-A3B2-D9CC7EC8706F}" type="slidenum">
              <a:rPr lang="ar-SA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10319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CA69A-42BC-4881-94FD-7094761A55DC}" type="datetime1">
              <a:rPr lang="en-US" smtClean="0"/>
              <a:t>1/11/2017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Jamshidi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3F6F-84B8-4933-8E60-34DEE7422E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295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6C859-3E12-4DD5-9904-2A333E4E810E}" type="datetime1">
              <a:rPr lang="en-US" smtClean="0"/>
              <a:t>1/11/2017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Jamshidi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3F6F-84B8-4933-8E60-34DEE7422E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208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D5A3C-266B-4B55-B838-2F322B7C0F62}" type="datetime1">
              <a:rPr lang="en-US" smtClean="0"/>
              <a:t>1/11/2017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Jamshidi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3F6F-84B8-4933-8E60-34DEE7422E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152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910AE-F3CB-4790-94CA-BD8867046239}" type="datetime1">
              <a:rPr lang="en-US" smtClean="0"/>
              <a:t>1/11/2017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Jamshidi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3F6F-84B8-4933-8E60-34DEE7422E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003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14E4E-D5C9-48F3-B32B-2DE28C12328F}" type="datetime1">
              <a:rPr lang="en-US" smtClean="0"/>
              <a:t>1/11/2017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Jamshidi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3F6F-84B8-4933-8E60-34DEE7422E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848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10C61-267E-4A01-AE12-22301E50AC29}" type="datetime1">
              <a:rPr lang="en-US" smtClean="0"/>
              <a:t>1/11/2017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Jamshidi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3F6F-84B8-4933-8E60-34DEE7422E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989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8D51-734F-45BA-9CC2-8AB3B0BC3EFD}" type="datetime1">
              <a:rPr lang="en-US" smtClean="0"/>
              <a:t>1/11/2017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Jamshidi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3F6F-84B8-4933-8E60-34DEE7422E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580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93AF0-5758-4F03-922B-4A86AA2AD885}" type="datetime1">
              <a:rPr lang="en-US" smtClean="0"/>
              <a:t>1/11/2017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Jamshidi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3F6F-84B8-4933-8E60-34DEE7422E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101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FEDF7-DC23-47C5-AD67-4A0A0B89D8DF}" type="datetime1">
              <a:rPr lang="en-US" smtClean="0"/>
              <a:t>1/11/2017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Jamshidi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53F6F-84B8-4933-8E60-34DEE7422E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58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D:\Allograft\MVI_3847.AVI" TargetMode="External"/><Relationship Id="rId1" Type="http://schemas.microsoft.com/office/2007/relationships/media" Target="file:///D:\Allograft\MVI_3847.AVI" TargetMode="Externa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1828800"/>
            <a:ext cx="7772400" cy="1143000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Surgical Treatment</a:t>
            </a:r>
            <a:endParaRPr lang="en-US" altLang="en-US" dirty="0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78100" y="3416300"/>
            <a:ext cx="6400800" cy="17526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en-US" altLang="en-US" sz="2600" dirty="0" smtClean="0"/>
              <a:t>for</a:t>
            </a:r>
            <a:r>
              <a:rPr lang="en-US" altLang="en-US" sz="3500" dirty="0" smtClean="0"/>
              <a:t> Bone Tumors</a:t>
            </a:r>
            <a:endParaRPr lang="en-US" altLang="en-US" sz="3500" dirty="0"/>
          </a:p>
          <a:p>
            <a:pPr>
              <a:lnSpc>
                <a:spcPct val="80000"/>
              </a:lnSpc>
            </a:pPr>
            <a:endParaRPr lang="en-US" altLang="en-US" dirty="0" smtClean="0"/>
          </a:p>
          <a:p>
            <a:pPr>
              <a:lnSpc>
                <a:spcPct val="80000"/>
              </a:lnSpc>
            </a:pPr>
            <a:r>
              <a:rPr lang="en-US" altLang="en-US" dirty="0" smtClean="0"/>
              <a:t>By </a:t>
            </a:r>
            <a:r>
              <a:rPr lang="en-US" altLang="en-US" dirty="0" err="1"/>
              <a:t>Kh</a:t>
            </a:r>
            <a:r>
              <a:rPr lang="en-US" altLang="en-US" dirty="0"/>
              <a:t> </a:t>
            </a:r>
            <a:r>
              <a:rPr lang="en-US" altLang="en-US" dirty="0" err="1"/>
              <a:t>M.Jamshidi,MD</a:t>
            </a:r>
            <a:r>
              <a:rPr lang="en-US" altLang="en-US" dirty="0"/>
              <a:t>,</a:t>
            </a:r>
          </a:p>
          <a:p>
            <a:pPr>
              <a:lnSpc>
                <a:spcPct val="80000"/>
              </a:lnSpc>
            </a:pPr>
            <a:r>
              <a:rPr lang="en-US" altLang="en-US" dirty="0"/>
              <a:t>(Iran University of Medical Science</a:t>
            </a:r>
            <a:r>
              <a:rPr lang="en-US" altLang="en-US" dirty="0" smtClean="0"/>
              <a:t>)</a:t>
            </a:r>
          </a:p>
          <a:p>
            <a:pPr>
              <a:lnSpc>
                <a:spcPct val="80000"/>
              </a:lnSpc>
            </a:pPr>
            <a:r>
              <a:rPr lang="en-US" altLang="en-US" dirty="0" smtClean="0"/>
              <a:t>Day </a:t>
            </a:r>
            <a:r>
              <a:rPr lang="en-US" altLang="en-US" dirty="0" err="1" smtClean="0"/>
              <a:t>mah</a:t>
            </a:r>
            <a:r>
              <a:rPr lang="en-US" altLang="en-US" dirty="0" smtClean="0"/>
              <a:t>, 95</a:t>
            </a:r>
            <a:endParaRPr lang="en-US" altLang="en-US" dirty="0"/>
          </a:p>
          <a:p>
            <a:pPr>
              <a:lnSpc>
                <a:spcPct val="80000"/>
              </a:lnSpc>
            </a:pPr>
            <a:endParaRPr lang="en-US" altLang="en-US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Jamshidi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3F6F-84B8-4933-8E60-34DEE7422EC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16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874964" y="617538"/>
            <a:ext cx="7793037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Reconstruction</a:t>
            </a:r>
            <a:r>
              <a:rPr lang="en-US" altLang="en-US" sz="2000"/>
              <a:t> (Osteoarticular allograft)</a:t>
            </a:r>
            <a:endParaRPr lang="en-US" altLang="en-US" smtClean="0"/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3886200" y="5638800"/>
            <a:ext cx="18875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</a:pPr>
            <a:r>
              <a:rPr kumimoji="1" lang="en-US" altLang="en-US" sz="1600" b="1"/>
              <a:t>A 14-year old boy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7596189" y="6129339"/>
            <a:ext cx="2060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</a:pPr>
            <a:r>
              <a:rPr kumimoji="1" lang="en-US" altLang="en-US" sz="2000" b="1"/>
              <a:t>2 years post-op</a:t>
            </a:r>
          </a:p>
        </p:txBody>
      </p:sp>
      <p:pic>
        <p:nvPicPr>
          <p:cNvPr id="22533" name="Picture 5" descr="sars-tooni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3" r="454"/>
          <a:stretch/>
        </p:blipFill>
        <p:spPr bwMode="auto">
          <a:xfrm>
            <a:off x="2362200" y="2209800"/>
            <a:ext cx="2554500" cy="320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sars-tooni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209800"/>
            <a:ext cx="13144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sars-tooni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14800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sars-tooni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981200"/>
            <a:ext cx="14287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9" descr="sars-tooni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038600"/>
            <a:ext cx="14859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Jamshidi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3F6F-84B8-4933-8E60-34DEE7422EC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18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57400" y="381000"/>
            <a:ext cx="7620000" cy="914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Reconstruction </a:t>
            </a:r>
            <a:r>
              <a:rPr lang="en-US" altLang="en-US" sz="3200"/>
              <a:t>osteoarticular</a:t>
            </a:r>
            <a:r>
              <a:rPr lang="en-US" altLang="en-US" sz="2000"/>
              <a:t> </a:t>
            </a:r>
            <a:br>
              <a:rPr lang="en-US" altLang="en-US" sz="2000"/>
            </a:br>
            <a:endParaRPr lang="en-US" altLang="en-US" smtClean="0"/>
          </a:p>
        </p:txBody>
      </p:sp>
      <p:sp>
        <p:nvSpPr>
          <p:cNvPr id="23555" name="Rectangle 9"/>
          <p:cNvSpPr>
            <a:spLocks noChangeArrowheads="1"/>
          </p:cNvSpPr>
          <p:nvPr/>
        </p:nvSpPr>
        <p:spPr bwMode="auto">
          <a:xfrm>
            <a:off x="4038600" y="6019800"/>
            <a:ext cx="4743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kumimoji="1" lang="en-US" altLang="en-US" sz="2000" b="1">
                <a:solidFill>
                  <a:srgbClr val="000000"/>
                </a:solidFill>
              </a:rPr>
              <a:t>A 16- year old boy, 2 yrs post Op</a:t>
            </a:r>
          </a:p>
        </p:txBody>
      </p:sp>
      <p:pic>
        <p:nvPicPr>
          <p:cNvPr id="5" name="MVI_3847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2192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Jamshidi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3F6F-84B8-4933-8E60-34DEE7422EC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57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Reconstruction</a:t>
            </a:r>
            <a:r>
              <a:rPr lang="en-US" altLang="en-US" sz="2000"/>
              <a:t> with osteoarticular Allograft </a:t>
            </a:r>
            <a:r>
              <a:rPr lang="en-US" altLang="en-US" sz="3200"/>
              <a:t>(complication)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600200"/>
            <a:ext cx="8077200" cy="4876800"/>
          </a:xfrm>
        </p:spPr>
        <p:txBody>
          <a:bodyPr/>
          <a:lstStyle/>
          <a:p>
            <a:pPr eaLnBrk="1" hangingPunct="1"/>
            <a:r>
              <a:rPr lang="en-US" altLang="en-US" sz="4000"/>
              <a:t>Early:</a:t>
            </a:r>
            <a:r>
              <a:rPr lang="en-US" altLang="en-US" smtClean="0"/>
              <a:t>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mtClean="0"/>
              <a:t>infection 7% </a:t>
            </a:r>
            <a:r>
              <a:rPr lang="en-US" altLang="en-US" sz="2000"/>
              <a:t>late up to</a:t>
            </a:r>
            <a:r>
              <a:rPr lang="en-US" altLang="en-US" smtClean="0"/>
              <a:t>  20%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mtClean="0"/>
              <a:t>Nonunion</a:t>
            </a:r>
            <a:r>
              <a:rPr lang="en-US" altLang="en-US" sz="2000"/>
              <a:t> and failure of fixation </a:t>
            </a:r>
            <a:r>
              <a:rPr lang="en-US" altLang="en-US" smtClean="0"/>
              <a:t>23%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mtClean="0"/>
              <a:t>Joint instability?</a:t>
            </a:r>
          </a:p>
          <a:p>
            <a:pPr eaLnBrk="1" hangingPunct="1"/>
            <a:r>
              <a:rPr lang="en-US" altLang="en-US" sz="4000"/>
              <a:t>Late: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mtClean="0"/>
              <a:t>Allograft FX 14%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mtClean="0"/>
              <a:t>Charcot joint </a:t>
            </a:r>
            <a:r>
              <a:rPr lang="en-US" altLang="en-US" sz="2400"/>
              <a:t>(which is the fate of nearly all osteoarticular allograft after 5 to7 Yrs.)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Jamshidi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3F6F-84B8-4933-8E60-34DEE7422EC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31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Reconstruction</a:t>
            </a:r>
            <a:r>
              <a:rPr lang="en-US" altLang="en-US" sz="2000"/>
              <a:t> with osteoarticular Allograft </a:t>
            </a:r>
            <a:r>
              <a:rPr lang="en-US" altLang="en-US" sz="3200"/>
              <a:t>(complication)</a:t>
            </a:r>
          </a:p>
        </p:txBody>
      </p:sp>
      <p:sp>
        <p:nvSpPr>
          <p:cNvPr id="26627" name="Rectangle 14"/>
          <p:cNvSpPr>
            <a:spLocks noChangeArrowheads="1"/>
          </p:cNvSpPr>
          <p:nvPr/>
        </p:nvSpPr>
        <p:spPr bwMode="auto">
          <a:xfrm>
            <a:off x="4724401" y="3962401"/>
            <a:ext cx="1763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400"/>
              <a:t>After 2 Yrs (late FX)</a:t>
            </a:r>
          </a:p>
        </p:txBody>
      </p:sp>
      <p:sp>
        <p:nvSpPr>
          <p:cNvPr id="26628" name="Rectangle 15"/>
          <p:cNvSpPr>
            <a:spLocks noChangeArrowheads="1"/>
          </p:cNvSpPr>
          <p:nvPr/>
        </p:nvSpPr>
        <p:spPr bwMode="auto">
          <a:xfrm>
            <a:off x="1524001" y="6400801"/>
            <a:ext cx="10271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400"/>
              <a:t>After 3 Yrs</a:t>
            </a:r>
          </a:p>
        </p:txBody>
      </p:sp>
      <p:pic>
        <p:nvPicPr>
          <p:cNvPr id="26629" name="Content Placeholder 9" descr="IMG_3340.JPG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1295400"/>
            <a:ext cx="1885950" cy="2514600"/>
          </a:xfrm>
        </p:spPr>
      </p:pic>
      <p:pic>
        <p:nvPicPr>
          <p:cNvPr id="26630" name="Content Placeholder 12" descr="IMG_3343.JPG"/>
          <p:cNvPicPr>
            <a:picLocks noGrp="1" noChangeAspect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48538" y="1238250"/>
            <a:ext cx="1928812" cy="2571750"/>
          </a:xfrm>
        </p:spPr>
      </p:pic>
      <p:pic>
        <p:nvPicPr>
          <p:cNvPr id="26631" name="Content Placeholder 15" descr="IMG_3432.JPG"/>
          <p:cNvPicPr>
            <a:picLocks noGrp="1" noChangeAspect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8" r="15790" b="1315"/>
          <a:stretch>
            <a:fillRect/>
          </a:stretch>
        </p:blipFill>
        <p:spPr>
          <a:xfrm>
            <a:off x="8229600" y="4038600"/>
            <a:ext cx="909638" cy="2438400"/>
          </a:xfrm>
        </p:spPr>
      </p:pic>
      <p:pic>
        <p:nvPicPr>
          <p:cNvPr id="26632" name="Picture 16" descr="IMG_357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4" t="4521" r="13121"/>
          <a:stretch>
            <a:fillRect/>
          </a:stretch>
        </p:blipFill>
        <p:spPr bwMode="auto">
          <a:xfrm>
            <a:off x="2667000" y="4343400"/>
            <a:ext cx="1219200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7" descr="IMG_334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9" b="1250"/>
          <a:stretch>
            <a:fillRect/>
          </a:stretch>
        </p:blipFill>
        <p:spPr bwMode="auto">
          <a:xfrm>
            <a:off x="5410200" y="1414464"/>
            <a:ext cx="1447800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4" name="Rectangle 18"/>
          <p:cNvSpPr>
            <a:spLocks noChangeArrowheads="1"/>
          </p:cNvSpPr>
          <p:nvPr/>
        </p:nvSpPr>
        <p:spPr bwMode="auto">
          <a:xfrm>
            <a:off x="9067800" y="6400801"/>
            <a:ext cx="13477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400">
                <a:solidFill>
                  <a:srgbClr val="000000"/>
                </a:solidFill>
              </a:rPr>
              <a:t>After 9 months</a:t>
            </a:r>
          </a:p>
        </p:txBody>
      </p:sp>
      <p:pic>
        <p:nvPicPr>
          <p:cNvPr id="26635" name="Picture 19" descr="IMG_357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22501" b="2188"/>
          <a:stretch>
            <a:fillRect/>
          </a:stretch>
        </p:blipFill>
        <p:spPr bwMode="auto">
          <a:xfrm>
            <a:off x="4114800" y="4343400"/>
            <a:ext cx="11430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21" descr="IMG_3573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5000" r="11250"/>
          <a:stretch>
            <a:fillRect/>
          </a:stretch>
        </p:blipFill>
        <p:spPr bwMode="auto">
          <a:xfrm>
            <a:off x="5486401" y="4343400"/>
            <a:ext cx="1065213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Jamshidi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4B46F-FE6D-4E6E-A3B2-D9CC7EC8706F}" type="slidenum">
              <a:rPr lang="ar-SA" altLang="en-US" smtClean="0"/>
              <a:pPr/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4694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en-US" sz="2800"/>
              <a:t>Usually after 5 to 7 Yrs osteoarticular Allograft should be replaced by prosthesis  due to charcot joint. </a:t>
            </a:r>
          </a:p>
        </p:txBody>
      </p:sp>
      <p:pic>
        <p:nvPicPr>
          <p:cNvPr id="29699" name="Picture 4" descr="masoumah-kanani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4575" y="1600200"/>
            <a:ext cx="3371850" cy="4495800"/>
          </a:xfrm>
          <a:noFill/>
        </p:spPr>
      </p:pic>
      <p:pic>
        <p:nvPicPr>
          <p:cNvPr id="29700" name="Picture 6" descr="masoumah-kanani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77114" y="1600200"/>
            <a:ext cx="1628775" cy="2171700"/>
          </a:xfrm>
          <a:noFill/>
        </p:spPr>
      </p:pic>
      <p:pic>
        <p:nvPicPr>
          <p:cNvPr id="29701" name="Picture 8" descr="masoumah-kanani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77114" y="3924300"/>
            <a:ext cx="1628775" cy="2171700"/>
          </a:xfrm>
          <a:noFill/>
        </p:spPr>
      </p:pic>
      <p:sp>
        <p:nvSpPr>
          <p:cNvPr id="29702" name="Rectangle 10"/>
          <p:cNvSpPr>
            <a:spLocks noChangeArrowheads="1"/>
          </p:cNvSpPr>
          <p:nvPr/>
        </p:nvSpPr>
        <p:spPr bwMode="auto">
          <a:xfrm>
            <a:off x="2971800" y="6248401"/>
            <a:ext cx="1670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/>
              <a:t>After 8 months</a:t>
            </a:r>
          </a:p>
        </p:txBody>
      </p:sp>
      <p:sp>
        <p:nvSpPr>
          <p:cNvPr id="29703" name="Rectangle 11"/>
          <p:cNvSpPr>
            <a:spLocks noChangeArrowheads="1"/>
          </p:cNvSpPr>
          <p:nvPr/>
        </p:nvSpPr>
        <p:spPr bwMode="auto">
          <a:xfrm>
            <a:off x="9188450" y="3200401"/>
            <a:ext cx="1479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/>
              <a:t>After 2 years</a:t>
            </a:r>
          </a:p>
        </p:txBody>
      </p:sp>
      <p:sp>
        <p:nvSpPr>
          <p:cNvPr id="29704" name="Rectangle 12"/>
          <p:cNvSpPr>
            <a:spLocks noChangeArrowheads="1"/>
          </p:cNvSpPr>
          <p:nvPr/>
        </p:nvSpPr>
        <p:spPr bwMode="auto">
          <a:xfrm>
            <a:off x="9188450" y="5638801"/>
            <a:ext cx="1479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/>
              <a:t>After 5 years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Jamshidi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CF6A2-FCFC-44CF-BF28-EB8197F1CA75}" type="slidenum">
              <a:rPr lang="ar-SA" altLang="en-US" smtClean="0"/>
              <a:pPr/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6039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sz="3600" dirty="0" smtClean="0"/>
              <a:t>Reconstruction with Modular Replacement System</a:t>
            </a:r>
            <a:endParaRPr lang="en-US" sz="3600" dirty="0"/>
          </a:p>
        </p:txBody>
      </p:sp>
      <p:pic>
        <p:nvPicPr>
          <p:cNvPr id="32770" name="Picture 3" descr="DSC0739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40138" y="2311401"/>
            <a:ext cx="5160962" cy="387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SC0740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264" y="2311401"/>
            <a:ext cx="5176837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Jamshidi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6589DD5-EB92-4459-8662-2B96616077CC}" type="slidenum">
              <a:rPr lang="en-US" altLang="en-US" sz="1200"/>
              <a:pPr eaLnBrk="1" hangingPunct="1"/>
              <a:t>15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63219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sz="3600" dirty="0">
                <a:ea typeface="ＭＳ Ｐゴシック" charset="0"/>
              </a:rPr>
              <a:t>A 43 year old male with osteosarcoma </a:t>
            </a:r>
            <a:endParaRPr lang="en-US" sz="3600" dirty="0"/>
          </a:p>
        </p:txBody>
      </p:sp>
      <p:pic>
        <p:nvPicPr>
          <p:cNvPr id="33794" name="Picture 3" descr="DSC0768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9" r="21352"/>
          <a:stretch>
            <a:fillRect/>
          </a:stretch>
        </p:blipFill>
        <p:spPr bwMode="auto">
          <a:xfrm rot="16200000">
            <a:off x="6557170" y="3696495"/>
            <a:ext cx="4238625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5" descr="DSC0740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8" r="6711" b="5411"/>
          <a:stretch>
            <a:fillRect/>
          </a:stretch>
        </p:blipFill>
        <p:spPr bwMode="auto">
          <a:xfrm>
            <a:off x="2324101" y="2900364"/>
            <a:ext cx="5046663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IMG_457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Jamshidi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5AB3F8A4-9C93-4B20-8A0A-543F36F9819B}" type="slidenum">
              <a:rPr lang="en-US" altLang="en-US" sz="1200"/>
              <a:pPr eaLnBrk="1" hangingPunct="1"/>
              <a:t>16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56934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Limb Salvage </a:t>
            </a:r>
            <a:r>
              <a:rPr lang="en-US" altLang="en-US" sz="2800"/>
              <a:t>Technique (osteoarticular)</a:t>
            </a:r>
            <a:endParaRPr lang="en-US" altLang="en-US" smtClean="0"/>
          </a:p>
        </p:txBody>
      </p:sp>
      <p:sp>
        <p:nvSpPr>
          <p:cNvPr id="54274" name="Rectangle 3"/>
          <p:cNvSpPr>
            <a:spLocks noGrp="1" noChangeArrowheads="1"/>
          </p:cNvSpPr>
          <p:nvPr>
            <p:ph idx="1"/>
          </p:nvPr>
        </p:nvSpPr>
        <p:spPr>
          <a:xfrm>
            <a:off x="1153886" y="1690688"/>
            <a:ext cx="6999514" cy="3918856"/>
          </a:xfrm>
        </p:spPr>
        <p:txBody>
          <a:bodyPr/>
          <a:lstStyle/>
          <a:p>
            <a:pPr eaLnBrk="1" hangingPunct="1"/>
            <a:r>
              <a:rPr lang="en-US" altLang="en-US" dirty="0" err="1" smtClean="0"/>
              <a:t>Osteoarticular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allograt</a:t>
            </a:r>
            <a:r>
              <a:rPr lang="en-US" altLang="en-US" dirty="0" smtClean="0"/>
              <a:t> has the  advantage of not disturbing the adjacent growth plate.</a:t>
            </a:r>
          </a:p>
          <a:p>
            <a:pPr eaLnBrk="1" hangingPunct="1"/>
            <a:r>
              <a:rPr lang="en-US" altLang="en-US" dirty="0" smtClean="0"/>
              <a:t>The problem is obtaining a graft of appropriate size.</a:t>
            </a:r>
          </a:p>
          <a:p>
            <a:pPr eaLnBrk="1" hangingPunct="1"/>
            <a:r>
              <a:rPr lang="en-US" altLang="en-US" dirty="0" smtClean="0"/>
              <a:t>The use of graft with open growth plate is not advised. </a:t>
            </a:r>
            <a:r>
              <a:rPr lang="en-US" altLang="en-US" sz="2000" dirty="0"/>
              <a:t>(they will fracture through the allograft </a:t>
            </a:r>
            <a:r>
              <a:rPr lang="en-US" altLang="en-US" sz="2000" dirty="0" err="1"/>
              <a:t>physis</a:t>
            </a:r>
            <a:r>
              <a:rPr lang="en-US" altLang="en-US" sz="2000" dirty="0"/>
              <a:t>)</a:t>
            </a:r>
          </a:p>
          <a:p>
            <a:pPr eaLnBrk="1" hangingPunct="1"/>
            <a:r>
              <a:rPr lang="en-US" altLang="en-US" dirty="0" smtClean="0"/>
              <a:t> For children older than 10 </a:t>
            </a:r>
            <a:r>
              <a:rPr lang="en-US" altLang="en-US" dirty="0" err="1" smtClean="0"/>
              <a:t>Yrs</a:t>
            </a:r>
            <a:r>
              <a:rPr lang="en-US" altLang="en-US" dirty="0" smtClean="0"/>
              <a:t>, it is possible to use adult small bone.</a:t>
            </a:r>
            <a:endParaRPr lang="en-US" altLang="en-US" sz="2000" dirty="0"/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5359C997-A9CC-47B4-95D5-1BD891D9169A}" type="slidenum">
              <a:rPr lang="ar-SA" altLang="en-US" sz="1200">
                <a:solidFill>
                  <a:srgbClr val="898989"/>
                </a:solidFill>
              </a:rPr>
              <a:pPr eaLnBrk="1" hangingPunct="1"/>
              <a:t>17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Jamshidi</a:t>
            </a:r>
            <a:endParaRPr lang="en-US"/>
          </a:p>
        </p:txBody>
      </p:sp>
      <p:pic>
        <p:nvPicPr>
          <p:cNvPr id="7" name="Picture 2" descr="IMG_50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7" b="13805"/>
          <a:stretch>
            <a:fillRect/>
          </a:stretch>
        </p:blipFill>
        <p:spPr bwMode="auto">
          <a:xfrm rot="5400000">
            <a:off x="6987382" y="2071800"/>
            <a:ext cx="4703762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84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ChangeArrowheads="1"/>
          </p:cNvSpPr>
          <p:nvPr/>
        </p:nvSpPr>
        <p:spPr bwMode="auto">
          <a:xfrm>
            <a:off x="3298825" y="5748339"/>
            <a:ext cx="6135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A  9 Yr. boy with osteosarcoma after neo-adjuvant chemotherapy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724CFCA-3E5A-4C83-BDF6-679F66FA6FEA}" type="slidenum">
              <a:rPr lang="ar-SA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 eaLnBrk="1" hangingPunct="1"/>
              <a:t>18</a:t>
            </a:fld>
            <a:endParaRPr lang="en-US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Jamshidi</a:t>
            </a:r>
            <a:endParaRPr lang="en-US"/>
          </a:p>
        </p:txBody>
      </p:sp>
      <p:pic>
        <p:nvPicPr>
          <p:cNvPr id="23556" name="Picture 4" descr="IMG_50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3" b="16171"/>
          <a:stretch>
            <a:fillRect/>
          </a:stretch>
        </p:blipFill>
        <p:spPr bwMode="auto">
          <a:xfrm rot="5400000">
            <a:off x="7150101" y="1887539"/>
            <a:ext cx="4170363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6" descr="IMG_5004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8" r="1756" b="16171"/>
          <a:stretch>
            <a:fillRect/>
          </a:stretch>
        </p:blipFill>
        <p:spPr bwMode="auto">
          <a:xfrm rot="5400000">
            <a:off x="5369719" y="1707356"/>
            <a:ext cx="3778250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7" descr="IMG_500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9" t="2284" r="17358" b="8545"/>
          <a:stretch>
            <a:fillRect/>
          </a:stretch>
        </p:blipFill>
        <p:spPr bwMode="auto">
          <a:xfrm>
            <a:off x="1981201" y="1865314"/>
            <a:ext cx="2062163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8" descr="IMG_5006.JP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8" r="11700" b="13345"/>
          <a:stretch>
            <a:fillRect/>
          </a:stretch>
        </p:blipFill>
        <p:spPr bwMode="auto">
          <a:xfrm rot="16200000" flipH="1">
            <a:off x="3271044" y="1693069"/>
            <a:ext cx="3778250" cy="1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64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ChangeArrowheads="1"/>
          </p:cNvSpPr>
          <p:nvPr/>
        </p:nvSpPr>
        <p:spPr bwMode="auto">
          <a:xfrm>
            <a:off x="4240214" y="5748338"/>
            <a:ext cx="2387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6 months after surgery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EB23DF5-854E-428D-BED2-800C21BC97C0}" type="slidenum">
              <a:rPr lang="ar-SA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 eaLnBrk="1" hangingPunct="1"/>
              <a:t>19</a:t>
            </a:fld>
            <a:endParaRPr lang="en-US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Jamshidi</a:t>
            </a:r>
            <a:endParaRPr lang="en-US"/>
          </a:p>
        </p:txBody>
      </p:sp>
      <p:pic>
        <p:nvPicPr>
          <p:cNvPr id="24580" name="Picture 2" descr="IMG_50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7" b="13805"/>
          <a:stretch>
            <a:fillRect/>
          </a:stretch>
        </p:blipFill>
        <p:spPr bwMode="auto">
          <a:xfrm rot="5400000">
            <a:off x="4572795" y="1920084"/>
            <a:ext cx="4703762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3" descr="IMG_500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7" b="16171"/>
          <a:stretch>
            <a:fillRect/>
          </a:stretch>
        </p:blipFill>
        <p:spPr bwMode="auto">
          <a:xfrm rot="5400000">
            <a:off x="1470026" y="2051051"/>
            <a:ext cx="4703762" cy="210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451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1143000"/>
            <a:ext cx="8229600" cy="1143000"/>
          </a:xfrm>
        </p:spPr>
        <p:txBody>
          <a:bodyPr/>
          <a:lstStyle/>
          <a:p>
            <a:r>
              <a:rPr lang="en-US" altLang="en-US"/>
              <a:t>Surgical treatment</a:t>
            </a:r>
            <a:r>
              <a:rPr lang="en-US" altLang="en-US" sz="1600"/>
              <a:t> for </a:t>
            </a:r>
            <a:r>
              <a:rPr lang="en-US" altLang="en-US" sz="2400"/>
              <a:t>Bone Sarcoma</a:t>
            </a:r>
            <a:endParaRPr lang="en-US" altLang="en-US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362200"/>
            <a:ext cx="8229600" cy="4495800"/>
          </a:xfrm>
        </p:spPr>
        <p:txBody>
          <a:bodyPr/>
          <a:lstStyle/>
          <a:p>
            <a:r>
              <a:rPr lang="en-US" altLang="en-US" sz="1800"/>
              <a:t>For</a:t>
            </a:r>
            <a:r>
              <a:rPr lang="en-US" altLang="en-US"/>
              <a:t> low or moderate grade</a:t>
            </a:r>
            <a:r>
              <a:rPr lang="en-US" altLang="en-US" sz="1800"/>
              <a:t> of</a:t>
            </a:r>
            <a:r>
              <a:rPr lang="en-US" altLang="en-US"/>
              <a:t> BS, limb salvage </a:t>
            </a:r>
            <a:r>
              <a:rPr lang="en-US" altLang="en-US" sz="1800"/>
              <a:t>has been performed for more than a century.</a:t>
            </a:r>
          </a:p>
          <a:p>
            <a:r>
              <a:rPr lang="en-US" altLang="en-US" sz="1800"/>
              <a:t>For</a:t>
            </a:r>
            <a:r>
              <a:rPr lang="en-US" altLang="en-US"/>
              <a:t> high grade</a:t>
            </a:r>
            <a:r>
              <a:rPr lang="en-US" altLang="en-US" sz="1600"/>
              <a:t>,</a:t>
            </a:r>
            <a:r>
              <a:rPr lang="en-US" altLang="en-US"/>
              <a:t> amputation </a:t>
            </a:r>
            <a:r>
              <a:rPr lang="en-US" altLang="en-US" sz="1800"/>
              <a:t>was the treatment of choice before 1970 (chemotherapy) and only 20% survived. </a:t>
            </a:r>
          </a:p>
          <a:p>
            <a:r>
              <a:rPr lang="en-US" altLang="en-US" sz="1800"/>
              <a:t>Only determining </a:t>
            </a:r>
            <a:r>
              <a:rPr lang="en-US" altLang="en-US"/>
              <a:t>the correct level of amputation</a:t>
            </a:r>
            <a:r>
              <a:rPr lang="en-US" altLang="en-US" sz="1800"/>
              <a:t> was the basic principle of surgical oncology conferences.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Jamshidi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3F6F-84B8-4933-8E60-34DEE7422EC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38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874964" y="617538"/>
            <a:ext cx="7793037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Reconstruction</a:t>
            </a:r>
            <a:r>
              <a:rPr lang="en-US" altLang="en-US" sz="2000"/>
              <a:t> (Osteoarticular allograft)</a:t>
            </a:r>
            <a:endParaRPr lang="en-US" altLang="en-US" smtClean="0"/>
          </a:p>
        </p:txBody>
      </p:sp>
      <p:sp>
        <p:nvSpPr>
          <p:cNvPr id="56322" name="Rectangle 4"/>
          <p:cNvSpPr>
            <a:spLocks noChangeArrowheads="1"/>
          </p:cNvSpPr>
          <p:nvPr/>
        </p:nvSpPr>
        <p:spPr bwMode="auto">
          <a:xfrm>
            <a:off x="4937128" y="5354431"/>
            <a:ext cx="17653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30000"/>
              </a:spcBef>
            </a:pPr>
            <a:r>
              <a:rPr kumimoji="1" lang="en-US" altLang="en-US" sz="1600" b="1" dirty="0" smtClean="0"/>
              <a:t>A </a:t>
            </a:r>
            <a:r>
              <a:rPr kumimoji="1" lang="en-US" altLang="en-US" sz="1600" b="1" dirty="0" smtClean="0"/>
              <a:t>8-year </a:t>
            </a:r>
            <a:r>
              <a:rPr kumimoji="1" lang="en-US" altLang="en-US" sz="1600" b="1" dirty="0"/>
              <a:t>old girl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Jamshidi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26476" y="6176963"/>
            <a:ext cx="2743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9373A32-7AE9-4113-9C80-ADAD73CE30B9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8156" r="4536" b="12416"/>
          <a:stretch/>
        </p:blipFill>
        <p:spPr>
          <a:xfrm flipH="1">
            <a:off x="924041" y="1760538"/>
            <a:ext cx="2962159" cy="3028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5" r="51394"/>
          <a:stretch/>
        </p:blipFill>
        <p:spPr>
          <a:xfrm>
            <a:off x="4528346" y="1760538"/>
            <a:ext cx="3730968" cy="30289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5" t="18148" r="27664" b="29074"/>
          <a:stretch/>
        </p:blipFill>
        <p:spPr>
          <a:xfrm>
            <a:off x="8522212" y="1760538"/>
            <a:ext cx="1902394" cy="302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874964" y="617538"/>
            <a:ext cx="7793037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Reconstruction</a:t>
            </a:r>
            <a:r>
              <a:rPr lang="en-US" altLang="en-US" sz="2000"/>
              <a:t> (Osteoarticular allograft)</a:t>
            </a:r>
            <a:endParaRPr lang="en-US" altLang="en-US" smtClean="0"/>
          </a:p>
        </p:txBody>
      </p:sp>
      <p:sp>
        <p:nvSpPr>
          <p:cNvPr id="56322" name="Rectangle 4"/>
          <p:cNvSpPr>
            <a:spLocks noChangeArrowheads="1"/>
          </p:cNvSpPr>
          <p:nvPr/>
        </p:nvSpPr>
        <p:spPr bwMode="auto">
          <a:xfrm>
            <a:off x="3886200" y="5595524"/>
            <a:ext cx="17303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30000"/>
              </a:spcBef>
            </a:pPr>
            <a:r>
              <a:rPr kumimoji="1" lang="en-US" altLang="en-US" sz="1600" b="1" dirty="0" smtClean="0"/>
              <a:t>A </a:t>
            </a:r>
            <a:r>
              <a:rPr kumimoji="1" lang="en-US" altLang="en-US" sz="1600" b="1" dirty="0" smtClean="0"/>
              <a:t>8-year </a:t>
            </a:r>
            <a:r>
              <a:rPr kumimoji="1" lang="en-US" altLang="en-US" sz="1600" b="1" dirty="0"/>
              <a:t>old girl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Jamshidi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26476" y="6176963"/>
            <a:ext cx="2743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9373A32-7AE9-4113-9C80-ADAD73CE30B9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" t="1" r="8518" b="3612"/>
          <a:stretch/>
        </p:blipFill>
        <p:spPr>
          <a:xfrm rot="16200000">
            <a:off x="336550" y="2161776"/>
            <a:ext cx="3162300" cy="23598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6" t="4261" r="31604" b="17407"/>
          <a:stretch/>
        </p:blipFill>
        <p:spPr>
          <a:xfrm>
            <a:off x="3439520" y="1760537"/>
            <a:ext cx="1771786" cy="31623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" t="21668" r="9754" b="27778"/>
          <a:stretch/>
        </p:blipFill>
        <p:spPr>
          <a:xfrm>
            <a:off x="5505974" y="2046668"/>
            <a:ext cx="6241003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58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874964" y="617538"/>
            <a:ext cx="7793037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Reconstruction</a:t>
            </a:r>
            <a:r>
              <a:rPr lang="en-US" altLang="en-US" sz="2000"/>
              <a:t> (Osteoarticular allograft)</a:t>
            </a:r>
            <a:endParaRPr lang="en-US" altLang="en-US" smtClean="0"/>
          </a:p>
        </p:txBody>
      </p:sp>
      <p:sp>
        <p:nvSpPr>
          <p:cNvPr id="56322" name="Rectangle 4"/>
          <p:cNvSpPr>
            <a:spLocks noChangeArrowheads="1"/>
          </p:cNvSpPr>
          <p:nvPr/>
        </p:nvSpPr>
        <p:spPr bwMode="auto">
          <a:xfrm>
            <a:off x="5006182" y="5641760"/>
            <a:ext cx="17653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30000"/>
              </a:spcBef>
            </a:pPr>
            <a:r>
              <a:rPr kumimoji="1" lang="en-US" altLang="en-US" sz="1600" b="1" dirty="0" smtClean="0"/>
              <a:t>A </a:t>
            </a:r>
            <a:r>
              <a:rPr kumimoji="1" lang="en-US" altLang="en-US" sz="1600" b="1" dirty="0" smtClean="0"/>
              <a:t>8-year </a:t>
            </a:r>
            <a:r>
              <a:rPr kumimoji="1" lang="en-US" altLang="en-US" sz="1600" b="1" dirty="0"/>
              <a:t>old girl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Jamshidi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26476" y="6176963"/>
            <a:ext cx="2743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9373A32-7AE9-4113-9C80-ADAD73CE30B9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8156" r="4536" b="12416"/>
          <a:stretch/>
        </p:blipFill>
        <p:spPr>
          <a:xfrm flipH="1">
            <a:off x="956736" y="1760537"/>
            <a:ext cx="3427893" cy="35051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4" t="2593" r="22094" b="8703"/>
          <a:stretch/>
        </p:blipFill>
        <p:spPr>
          <a:xfrm>
            <a:off x="5258121" y="1760537"/>
            <a:ext cx="1675758" cy="35051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2" t="7486" r="11016" b="12749"/>
          <a:stretch/>
        </p:blipFill>
        <p:spPr>
          <a:xfrm>
            <a:off x="7543377" y="1760537"/>
            <a:ext cx="2251132" cy="350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4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ChangeArrowheads="1"/>
          </p:cNvSpPr>
          <p:nvPr/>
        </p:nvSpPr>
        <p:spPr bwMode="auto">
          <a:xfrm>
            <a:off x="1774826" y="5663684"/>
            <a:ext cx="91492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/>
              <a:t>A  3 Yr. old girl with a 2 months history of hip pain and </a:t>
            </a:r>
            <a:r>
              <a:rPr lang="en-US" altLang="en-US" sz="1800" dirty="0" smtClean="0"/>
              <a:t>limp and tissue diagnosis of </a:t>
            </a:r>
            <a:r>
              <a:rPr lang="en-US" altLang="en-US" sz="1800" dirty="0" err="1" smtClean="0"/>
              <a:t>Ewig</a:t>
            </a:r>
            <a:r>
              <a:rPr lang="en-US" altLang="en-US" sz="1800" dirty="0" smtClean="0"/>
              <a:t> sarcoma </a:t>
            </a:r>
            <a:endParaRPr lang="en-US" alt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D98B528-1ABF-473A-A97E-B9B8CA3910B6}" type="slidenum">
              <a:rPr lang="ar-SA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 eaLnBrk="1" hangingPunct="1"/>
              <a:t>23</a:t>
            </a:fld>
            <a:endParaRPr lang="en-US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Jamshidi</a:t>
            </a:r>
            <a:endParaRPr lang="en-US"/>
          </a:p>
        </p:txBody>
      </p:sp>
      <p:pic>
        <p:nvPicPr>
          <p:cNvPr id="19460" name="Picture 2" descr="IMG_499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59526" y="1371601"/>
            <a:ext cx="4535487" cy="340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3" descr="IMG_499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" t="6631" r="1244"/>
          <a:stretch>
            <a:fillRect/>
          </a:stretch>
        </p:blipFill>
        <p:spPr bwMode="auto">
          <a:xfrm>
            <a:off x="1643063" y="1173164"/>
            <a:ext cx="4452937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163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ChangeArrowheads="1"/>
          </p:cNvSpPr>
          <p:nvPr/>
        </p:nvSpPr>
        <p:spPr bwMode="auto">
          <a:xfrm>
            <a:off x="3298826" y="5748338"/>
            <a:ext cx="53331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/>
              <a:t>A  3 Yr. girl with a history </a:t>
            </a:r>
            <a:r>
              <a:rPr lang="en-US" altLang="en-US" sz="1800" dirty="0" smtClean="0"/>
              <a:t>of ES after Neo adjuvant </a:t>
            </a:r>
            <a:r>
              <a:rPr lang="en-US" altLang="en-US" sz="1800" dirty="0" err="1" smtClean="0"/>
              <a:t>Chx</a:t>
            </a:r>
            <a:endParaRPr lang="en-US" alt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B3CAE24-683A-4760-AB1A-0115FBF7BDB2}" type="slidenum">
              <a:rPr lang="ar-SA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 eaLnBrk="1" hangingPunct="1"/>
              <a:t>24</a:t>
            </a:fld>
            <a:endParaRPr lang="en-US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Jamshidi</a:t>
            </a:r>
            <a:endParaRPr lang="en-US"/>
          </a:p>
        </p:txBody>
      </p:sp>
      <p:pic>
        <p:nvPicPr>
          <p:cNvPr id="20484" name="Picture 2" descr="IMG_499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59526" y="1371601"/>
            <a:ext cx="4535487" cy="340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 descr="IMG_499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" t="23550" b="19292"/>
          <a:stretch>
            <a:fillRect/>
          </a:stretch>
        </p:blipFill>
        <p:spPr bwMode="auto">
          <a:xfrm rot="5400000">
            <a:off x="2179638" y="2039938"/>
            <a:ext cx="4462462" cy="199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948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ChangeArrowheads="1"/>
          </p:cNvSpPr>
          <p:nvPr/>
        </p:nvSpPr>
        <p:spPr bwMode="auto">
          <a:xfrm>
            <a:off x="4756151" y="5748338"/>
            <a:ext cx="22722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6 months after surgery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EB6F04B1-BA74-4357-A9A6-C38101935E92}" type="slidenum">
              <a:rPr lang="ar-SA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 eaLnBrk="1" hangingPunct="1"/>
              <a:t>25</a:t>
            </a:fld>
            <a:endParaRPr lang="en-US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Jamshidi</a:t>
            </a:r>
            <a:endParaRPr lang="en-US"/>
          </a:p>
        </p:txBody>
      </p:sp>
      <p:pic>
        <p:nvPicPr>
          <p:cNvPr id="21508" name="Picture 3" descr="IMG_499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6" t="2286"/>
          <a:stretch>
            <a:fillRect/>
          </a:stretch>
        </p:blipFill>
        <p:spPr bwMode="auto">
          <a:xfrm>
            <a:off x="3298826" y="925514"/>
            <a:ext cx="5362575" cy="431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955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ChangeArrowheads="1"/>
          </p:cNvSpPr>
          <p:nvPr/>
        </p:nvSpPr>
        <p:spPr bwMode="auto">
          <a:xfrm>
            <a:off x="7467601" y="5059363"/>
            <a:ext cx="22722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6 months after surgery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0C90EDC-C859-4263-A6CA-86D67B90CF75}" type="slidenum">
              <a:rPr lang="ar-SA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 eaLnBrk="1" hangingPunct="1"/>
              <a:t>26</a:t>
            </a:fld>
            <a:endParaRPr lang="en-US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Jamshidi</a:t>
            </a:r>
            <a:endParaRPr lang="en-US"/>
          </a:p>
        </p:txBody>
      </p:sp>
      <p:pic>
        <p:nvPicPr>
          <p:cNvPr id="22532" name="Picture 3" descr="IMG_499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6" t="2286"/>
          <a:stretch>
            <a:fillRect/>
          </a:stretch>
        </p:blipFill>
        <p:spPr bwMode="auto">
          <a:xfrm>
            <a:off x="6823076" y="1082676"/>
            <a:ext cx="3552825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2" descr="IMG_500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2" r="7697"/>
          <a:stretch>
            <a:fillRect/>
          </a:stretch>
        </p:blipFill>
        <p:spPr bwMode="auto">
          <a:xfrm>
            <a:off x="1981200" y="815976"/>
            <a:ext cx="4656138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Box 4"/>
          <p:cNvSpPr txBox="1">
            <a:spLocks noChangeArrowheads="1"/>
          </p:cNvSpPr>
          <p:nvPr/>
        </p:nvSpPr>
        <p:spPr bwMode="auto">
          <a:xfrm>
            <a:off x="3201988" y="5427664"/>
            <a:ext cx="1979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6 years after surgery</a:t>
            </a:r>
          </a:p>
        </p:txBody>
      </p:sp>
    </p:spTree>
    <p:extLst>
      <p:ext uri="{BB962C8B-B14F-4D97-AF65-F5344CB8AC3E}">
        <p14:creationId xmlns:p14="http://schemas.microsoft.com/office/powerpoint/2010/main" val="359706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88362" cy="944691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b="1" dirty="0" smtClean="0"/>
              <a:t>Pathologic </a:t>
            </a:r>
            <a:r>
              <a:rPr lang="en-US" altLang="en-US" b="1" dirty="0"/>
              <a:t>Fractures </a:t>
            </a:r>
            <a:r>
              <a:rPr lang="en-US" altLang="en-US" sz="2200" b="1" dirty="0" smtClean="0"/>
              <a:t>through</a:t>
            </a:r>
            <a:r>
              <a:rPr lang="en-US" altLang="en-US" b="1" dirty="0" smtClean="0"/>
              <a:t> Primary Malignant Tumors</a:t>
            </a:r>
            <a:r>
              <a:rPr lang="en-US" dirty="0"/>
              <a:t/>
            </a:r>
            <a:br>
              <a:rPr lang="en-US" dirty="0"/>
            </a:br>
            <a:r>
              <a:rPr lang="en-US" altLang="en-US" dirty="0"/>
              <a:t/>
            </a:r>
            <a:br>
              <a:rPr lang="en-US" altLang="en-US" dirty="0"/>
            </a:b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02377" y="5747590"/>
            <a:ext cx="7647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Yr. old girl with osteosarcoma. After Neo adjuvant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Chx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10" r="693" b="13420"/>
          <a:stretch/>
        </p:blipFill>
        <p:spPr>
          <a:xfrm rot="5400000">
            <a:off x="8559992" y="2626257"/>
            <a:ext cx="4223656" cy="1590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t="19567" r="12771" b="10996"/>
          <a:stretch/>
        </p:blipFill>
        <p:spPr>
          <a:xfrm rot="5400000">
            <a:off x="6041571" y="2157700"/>
            <a:ext cx="4223658" cy="25278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24" t="17535" r="14069" b="24504"/>
          <a:stretch/>
        </p:blipFill>
        <p:spPr>
          <a:xfrm>
            <a:off x="5102377" y="1309816"/>
            <a:ext cx="1527724" cy="15125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9" t="14955" r="7883" b="17298"/>
          <a:stretch/>
        </p:blipFill>
        <p:spPr>
          <a:xfrm rot="5400000">
            <a:off x="4471751" y="3245447"/>
            <a:ext cx="2620830" cy="19552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6" r="450" b="34595"/>
          <a:stretch/>
        </p:blipFill>
        <p:spPr>
          <a:xfrm rot="5400000">
            <a:off x="1151908" y="2622985"/>
            <a:ext cx="4199861" cy="15735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" t="7568" r="721" b="34415"/>
          <a:stretch/>
        </p:blipFill>
        <p:spPr>
          <a:xfrm rot="5400000">
            <a:off x="-876083" y="2446507"/>
            <a:ext cx="4220368" cy="19059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flipH="1">
            <a:off x="1621795" y="5768050"/>
            <a:ext cx="2808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Yrs. Post-op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Jamshidi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D40F5-DA40-41E2-A149-60483F5F0E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8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04030" cy="1325563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b="1" dirty="0" smtClean="0"/>
              <a:t>Pathologic </a:t>
            </a:r>
            <a:r>
              <a:rPr lang="en-US" altLang="en-US" b="1" dirty="0"/>
              <a:t>Fractures </a:t>
            </a:r>
            <a:r>
              <a:rPr lang="en-US" altLang="en-US" sz="2200" b="1" dirty="0" smtClean="0"/>
              <a:t>through</a:t>
            </a:r>
            <a:r>
              <a:rPr lang="en-US" altLang="en-US" b="1" dirty="0" smtClean="0"/>
              <a:t> Primary Malignant Tumors</a:t>
            </a:r>
            <a:r>
              <a:rPr lang="en-US" dirty="0"/>
              <a:t/>
            </a:r>
            <a:br>
              <a:rPr lang="en-US" dirty="0"/>
            </a:br>
            <a:r>
              <a:rPr lang="en-US" altLang="en-US" dirty="0"/>
              <a:t/>
            </a:r>
            <a:br>
              <a:rPr lang="en-US" altLang="en-US" dirty="0"/>
            </a:b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76333" y="5666369"/>
            <a:ext cx="5171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16 Yr. old boy with Ewing sarcoma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9" t="-219" r="13880" b="19563"/>
          <a:stretch/>
        </p:blipFill>
        <p:spPr>
          <a:xfrm>
            <a:off x="7630360" y="1895167"/>
            <a:ext cx="4031988" cy="33813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1" t="13771" r="10109" b="12787"/>
          <a:stretch/>
        </p:blipFill>
        <p:spPr>
          <a:xfrm>
            <a:off x="3016094" y="1895167"/>
            <a:ext cx="4317881" cy="33976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" t="14864" r="6994" b="28742"/>
          <a:stretch/>
        </p:blipFill>
        <p:spPr>
          <a:xfrm rot="5400000">
            <a:off x="51351" y="2810774"/>
            <a:ext cx="3387777" cy="158917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Jamshidi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D40F5-DA40-41E2-A149-60483F5F0E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3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04030" cy="1325563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b="1" dirty="0" smtClean="0"/>
              <a:t>Pathologic </a:t>
            </a:r>
            <a:r>
              <a:rPr lang="en-US" altLang="en-US" b="1" dirty="0"/>
              <a:t>Fractures </a:t>
            </a:r>
            <a:r>
              <a:rPr lang="en-US" altLang="en-US" sz="2200" b="1" dirty="0" smtClean="0"/>
              <a:t>through</a:t>
            </a:r>
            <a:r>
              <a:rPr lang="en-US" altLang="en-US" b="1" dirty="0" smtClean="0"/>
              <a:t> Primary Malignant Tumors</a:t>
            </a:r>
            <a:r>
              <a:rPr lang="en-US" dirty="0"/>
              <a:t/>
            </a:r>
            <a:br>
              <a:rPr lang="en-US" dirty="0"/>
            </a:br>
            <a:r>
              <a:rPr lang="en-US" altLang="en-US" dirty="0"/>
              <a:t/>
            </a:r>
            <a:br>
              <a:rPr lang="en-US" altLang="en-US" dirty="0"/>
            </a:b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748826" y="6019801"/>
            <a:ext cx="5151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16 Yr. old boy with Ewing sarcoma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776" r="-55" b="26339"/>
          <a:stretch/>
        </p:blipFill>
        <p:spPr>
          <a:xfrm rot="5400000">
            <a:off x="8228886" y="2488367"/>
            <a:ext cx="4157272" cy="20843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4" t="1778" r="16500" b="16000"/>
          <a:stretch/>
        </p:blipFill>
        <p:spPr>
          <a:xfrm>
            <a:off x="5364480" y="1451887"/>
            <a:ext cx="3672840" cy="33471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" t="7333" r="2500" b="20445"/>
          <a:stretch/>
        </p:blipFill>
        <p:spPr>
          <a:xfrm>
            <a:off x="365760" y="1451887"/>
            <a:ext cx="4664043" cy="2586713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Jamshidi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D40F5-DA40-41E2-A149-60483F5F0E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42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/>
              <a:t>treatment</a:t>
            </a:r>
            <a:r>
              <a:rPr lang="en-US" altLang="en-US" sz="1600"/>
              <a:t> for Bone sarcoma</a:t>
            </a:r>
            <a:endParaRPr lang="en-US" altLang="en-US"/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lnSpc>
                <a:spcPct val="80000"/>
              </a:lnSpc>
            </a:pPr>
            <a:r>
              <a:rPr lang="en-US" altLang="en-US" sz="2000" dirty="0"/>
              <a:t>Nowadays </a:t>
            </a:r>
            <a:r>
              <a:rPr lang="en-US" altLang="en-US" sz="3600" dirty="0"/>
              <a:t>70% of the patients </a:t>
            </a:r>
            <a:r>
              <a:rPr lang="en-US" altLang="en-US" sz="2000" dirty="0"/>
              <a:t>with high grade </a:t>
            </a:r>
            <a:r>
              <a:rPr lang="en-US" altLang="en-US" dirty="0"/>
              <a:t>BS </a:t>
            </a:r>
            <a:r>
              <a:rPr lang="en-US" altLang="en-US" sz="2000" dirty="0"/>
              <a:t>survive and  </a:t>
            </a:r>
            <a:r>
              <a:rPr lang="en-US" altLang="en-US" sz="3600" dirty="0"/>
              <a:t>limb-salvage </a:t>
            </a:r>
            <a:r>
              <a:rPr lang="en-US" altLang="en-US" sz="2000" dirty="0"/>
              <a:t>is possible in about </a:t>
            </a:r>
            <a:r>
              <a:rPr lang="en-US" altLang="en-US" sz="2000" dirty="0" smtClean="0"/>
              <a:t>95% </a:t>
            </a:r>
            <a:r>
              <a:rPr lang="en-US" altLang="en-US" sz="2000" dirty="0"/>
              <a:t>of patients.</a:t>
            </a:r>
          </a:p>
          <a:p>
            <a:pPr marL="609600" indent="-609600">
              <a:lnSpc>
                <a:spcPct val="80000"/>
              </a:lnSpc>
            </a:pPr>
            <a:r>
              <a:rPr lang="en-US" altLang="en-US" dirty="0"/>
              <a:t>This is owed to </a:t>
            </a:r>
            <a:r>
              <a:rPr lang="en-US" altLang="en-US" sz="4400" dirty="0"/>
              <a:t>Advances</a:t>
            </a:r>
            <a:r>
              <a:rPr lang="en-US" altLang="en-US" dirty="0"/>
              <a:t> in :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dirty="0">
                <a:solidFill>
                  <a:srgbClr val="FF0000"/>
                </a:solidFill>
              </a:rPr>
              <a:t>Adjuvant and </a:t>
            </a:r>
            <a:r>
              <a:rPr lang="en-US" altLang="en-US" dirty="0" err="1">
                <a:solidFill>
                  <a:srgbClr val="FF0000"/>
                </a:solidFill>
              </a:rPr>
              <a:t>neoadjuvant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sz="4000" dirty="0">
                <a:solidFill>
                  <a:srgbClr val="FF0000"/>
                </a:solidFill>
              </a:rPr>
              <a:t>chemotherapy.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dirty="0"/>
              <a:t>Diagnostic </a:t>
            </a:r>
            <a:r>
              <a:rPr lang="en-US" altLang="en-US" sz="4000" dirty="0"/>
              <a:t>imaging.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dirty="0"/>
              <a:t>Surgical technique for </a:t>
            </a:r>
            <a:r>
              <a:rPr lang="en-US" altLang="en-US" sz="4000" dirty="0"/>
              <a:t>reconstruction.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Jamshidi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3F6F-84B8-4933-8E60-34DEE7422EC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35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30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30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30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30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230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230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230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30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04030" cy="1325563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b="1" dirty="0" smtClean="0"/>
              <a:t>Pathologic </a:t>
            </a:r>
            <a:r>
              <a:rPr lang="en-US" altLang="en-US" b="1" dirty="0"/>
              <a:t>Fractures </a:t>
            </a:r>
            <a:r>
              <a:rPr lang="en-US" altLang="en-US" sz="2200" b="1" dirty="0" smtClean="0"/>
              <a:t>through</a:t>
            </a:r>
            <a:r>
              <a:rPr lang="en-US" altLang="en-US" b="1" dirty="0" smtClean="0"/>
              <a:t> Primary Malignant Tumors</a:t>
            </a:r>
            <a:r>
              <a:rPr lang="en-US" dirty="0"/>
              <a:t/>
            </a:r>
            <a:br>
              <a:rPr lang="en-US" dirty="0"/>
            </a:br>
            <a:r>
              <a:rPr lang="en-US" altLang="en-US" dirty="0"/>
              <a:t/>
            </a:r>
            <a:br>
              <a:rPr lang="en-US" altLang="en-US" dirty="0"/>
            </a:b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76192" y="6019801"/>
            <a:ext cx="5082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16 Yr. old boy with Ewing sarcoma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776" r="-55" b="26339"/>
          <a:stretch/>
        </p:blipFill>
        <p:spPr>
          <a:xfrm rot="5400000">
            <a:off x="5158156" y="2309819"/>
            <a:ext cx="4741182" cy="23770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7" t="5333" r="2832" b="3333"/>
          <a:stretch/>
        </p:blipFill>
        <p:spPr>
          <a:xfrm rot="5400000">
            <a:off x="1005841" y="1691170"/>
            <a:ext cx="4892040" cy="37652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1981199" y="6339840"/>
            <a:ext cx="2453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Yrs. post-op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Jamshidi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D40F5-DA40-41E2-A149-60483F5F0E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3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Pelvic Reconstruction</a:t>
            </a:r>
            <a:br>
              <a:rPr lang="en-US" altLang="en-US" smtClean="0"/>
            </a:br>
            <a:r>
              <a:rPr lang="en-US" altLang="en-US" sz="2400"/>
              <a:t>After Resection of a Bone Tumor</a:t>
            </a:r>
          </a:p>
        </p:txBody>
      </p:sp>
      <p:pic>
        <p:nvPicPr>
          <p:cNvPr id="12292" name="Picture 12" descr="MVC-028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1000" y="3581400"/>
            <a:ext cx="2362200" cy="1771650"/>
          </a:xfrm>
          <a:noFill/>
        </p:spPr>
      </p:pic>
      <p:sp>
        <p:nvSpPr>
          <p:cNvPr id="12294" name="Rectangle 5"/>
          <p:cNvSpPr>
            <a:spLocks noChangeArrowheads="1"/>
          </p:cNvSpPr>
          <p:nvPr/>
        </p:nvSpPr>
        <p:spPr bwMode="auto">
          <a:xfrm>
            <a:off x="6610350" y="548640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kumimoji="1" lang="en-US" altLang="en-US" b="1"/>
          </a:p>
        </p:txBody>
      </p:sp>
      <p:sp>
        <p:nvSpPr>
          <p:cNvPr id="12295" name="Rectangle 10"/>
          <p:cNvSpPr>
            <a:spLocks noChangeArrowheads="1"/>
          </p:cNvSpPr>
          <p:nvPr/>
        </p:nvSpPr>
        <p:spPr bwMode="auto">
          <a:xfrm>
            <a:off x="3333751" y="5943599"/>
            <a:ext cx="4794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b="1" i="1" dirty="0"/>
              <a:t>A 10 </a:t>
            </a:r>
            <a:r>
              <a:rPr kumimoji="1" lang="en-US" altLang="en-US" b="1" i="1" dirty="0" err="1"/>
              <a:t>Yr</a:t>
            </a:r>
            <a:r>
              <a:rPr kumimoji="1" lang="en-US" altLang="en-US" b="1" i="1" dirty="0"/>
              <a:t> old girl with </a:t>
            </a:r>
            <a:r>
              <a:rPr kumimoji="1" lang="en-US" altLang="en-US" b="1" i="1" dirty="0" err="1"/>
              <a:t>Ewig</a:t>
            </a:r>
            <a:r>
              <a:rPr kumimoji="1" lang="en-US" altLang="en-US" b="1" i="1" dirty="0"/>
              <a:t> sarcoma of ilium</a:t>
            </a:r>
          </a:p>
        </p:txBody>
      </p:sp>
      <p:pic>
        <p:nvPicPr>
          <p:cNvPr id="12296" name="Picture 13" descr="MVC-029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6" b="6299"/>
          <a:stretch>
            <a:fillRect/>
          </a:stretch>
        </p:blipFill>
        <p:spPr bwMode="auto">
          <a:xfrm>
            <a:off x="4876800" y="3733800"/>
            <a:ext cx="25908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4" descr="MVC-031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4"/>
          <a:stretch>
            <a:fillRect/>
          </a:stretch>
        </p:blipFill>
        <p:spPr bwMode="auto">
          <a:xfrm>
            <a:off x="2133600" y="3733800"/>
            <a:ext cx="2438400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5" descr="MVC-032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925" y="1447800"/>
            <a:ext cx="20574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6" descr="MVC-033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447800"/>
            <a:ext cx="20574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0" name="Rectangle 18"/>
          <p:cNvSpPr>
            <a:spLocks noChangeArrowheads="1"/>
          </p:cNvSpPr>
          <p:nvPr/>
        </p:nvSpPr>
        <p:spPr bwMode="auto">
          <a:xfrm>
            <a:off x="5105400" y="5562600"/>
            <a:ext cx="18303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400" b="1" i="1"/>
              <a:t>After Neo Adju ChX</a:t>
            </a:r>
          </a:p>
        </p:txBody>
      </p:sp>
      <p:sp>
        <p:nvSpPr>
          <p:cNvPr id="12301" name="Rectangle 19"/>
          <p:cNvSpPr>
            <a:spLocks noChangeArrowheads="1"/>
          </p:cNvSpPr>
          <p:nvPr/>
        </p:nvSpPr>
        <p:spPr bwMode="auto">
          <a:xfrm>
            <a:off x="4648201" y="3124200"/>
            <a:ext cx="10826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b="1" i="1"/>
              <a:t>After 2 Yrs</a:t>
            </a:r>
          </a:p>
        </p:txBody>
      </p:sp>
      <p:sp>
        <p:nvSpPr>
          <p:cNvPr id="12302" name="Rectangle 21"/>
          <p:cNvSpPr>
            <a:spLocks noChangeArrowheads="1"/>
          </p:cNvSpPr>
          <p:nvPr/>
        </p:nvSpPr>
        <p:spPr bwMode="auto">
          <a:xfrm>
            <a:off x="6629401" y="3124200"/>
            <a:ext cx="1533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400" b="1" i="1"/>
              <a:t>After 10 months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Jamshidi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B287A-C4D6-48B3-88E8-3B505D7CA40C}" type="slidenum">
              <a:rPr lang="ar-SA" altLang="en-US" smtClean="0"/>
              <a:pPr/>
              <a:t>31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4151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Expandable prosthesis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4000"/>
              <a:t>Between 6 and 10 expandable prosthesis  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en-US"/>
              <a:t>Custom-created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en-US"/>
              <a:t>Failure of expansion is not uncommon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en-US"/>
              <a:t>Many Pts require 10 operation for equalization  of limbs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en-US" altLang="en-US" sz="4400" i="1"/>
              <a:t>Bone cement</a:t>
            </a:r>
            <a:r>
              <a:rPr lang="en-US" altLang="en-US" i="1" smtClean="0"/>
              <a:t> is an alternative</a:t>
            </a:r>
            <a:endParaRPr lang="en-US" altLang="en-US" sz="4400" i="1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Jamshidi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3F6F-84B8-4933-8E60-34DEE7422EC8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86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Bone cement</a:t>
            </a:r>
          </a:p>
        </p:txBody>
      </p:sp>
      <p:pic>
        <p:nvPicPr>
          <p:cNvPr id="48131" name="Picture 4" descr="MVC-003S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1219200"/>
            <a:ext cx="2895600" cy="2171700"/>
          </a:xfrm>
          <a:noFill/>
        </p:spPr>
      </p:pic>
      <p:pic>
        <p:nvPicPr>
          <p:cNvPr id="48132" name="Picture 7" descr="MVC-001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5201" y="3733800"/>
            <a:ext cx="1628775" cy="2171700"/>
          </a:xfrm>
          <a:noFill/>
        </p:spPr>
      </p:pic>
      <p:pic>
        <p:nvPicPr>
          <p:cNvPr id="48133" name="Picture 9" descr="MVC-002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1" y="1295400"/>
            <a:ext cx="1628775" cy="2171700"/>
          </a:xfrm>
          <a:noFill/>
        </p:spPr>
      </p:pic>
      <p:pic>
        <p:nvPicPr>
          <p:cNvPr id="48134" name="Picture 11" descr="MVC-004S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1" y="3733800"/>
            <a:ext cx="1628775" cy="2171700"/>
          </a:xfrm>
          <a:noFill/>
        </p:spPr>
      </p:pic>
      <p:sp>
        <p:nvSpPr>
          <p:cNvPr id="48135" name="Rectangle 13"/>
          <p:cNvSpPr>
            <a:spLocks noChangeArrowheads="1"/>
          </p:cNvSpPr>
          <p:nvPr/>
        </p:nvSpPr>
        <p:spPr bwMode="auto">
          <a:xfrm>
            <a:off x="1752600" y="3429001"/>
            <a:ext cx="1771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</a:pPr>
            <a:r>
              <a:rPr kumimoji="1" lang="en-US" altLang="en-US"/>
              <a:t>A 7 year old girl</a:t>
            </a:r>
          </a:p>
        </p:txBody>
      </p:sp>
      <p:sp>
        <p:nvSpPr>
          <p:cNvPr id="48136" name="Rectangle 14"/>
          <p:cNvSpPr>
            <a:spLocks noChangeArrowheads="1"/>
          </p:cNvSpPr>
          <p:nvPr/>
        </p:nvSpPr>
        <p:spPr bwMode="auto">
          <a:xfrm>
            <a:off x="7772400" y="3429001"/>
            <a:ext cx="1479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</a:pPr>
            <a:r>
              <a:rPr kumimoji="1" lang="en-US" altLang="en-US"/>
              <a:t>After 4 years</a:t>
            </a:r>
          </a:p>
        </p:txBody>
      </p:sp>
      <p:sp>
        <p:nvSpPr>
          <p:cNvPr id="48137" name="Rectangle 15"/>
          <p:cNvSpPr>
            <a:spLocks noChangeArrowheads="1"/>
          </p:cNvSpPr>
          <p:nvPr/>
        </p:nvSpPr>
        <p:spPr bwMode="auto">
          <a:xfrm>
            <a:off x="6096000" y="6019801"/>
            <a:ext cx="1479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/>
              <a:t>After 9 years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Jamshidi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4B46F-FE6D-4E6E-A3B2-D9CC7EC8706F}" type="slidenum">
              <a:rPr lang="ar-SA" altLang="en-US" smtClean="0"/>
              <a:pPr/>
              <a:t>33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502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Conclusions: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825624"/>
            <a:ext cx="10885714" cy="441188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Patient with </a:t>
            </a:r>
            <a:r>
              <a:rPr lang="en-US" altLang="en-US" i="1" dirty="0" smtClean="0">
                <a:solidFill>
                  <a:srgbClr val="C00000"/>
                </a:solidFill>
              </a:rPr>
              <a:t>Osteosarcoma</a:t>
            </a:r>
            <a:r>
              <a:rPr lang="en-US" altLang="en-US" i="1" dirty="0" smtClean="0"/>
              <a:t> under 6  Amputation                     </a:t>
            </a:r>
            <a:r>
              <a:rPr lang="en-US" altLang="en-US" dirty="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Between 6-10 varies </a:t>
            </a:r>
            <a:r>
              <a:rPr lang="en-US" altLang="en-US" sz="1600" dirty="0"/>
              <a:t>(expandable prosthesis is not affordable for many Pts so we use Bone cement)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dirty="0"/>
              <a:t>For those </a:t>
            </a:r>
            <a:r>
              <a:rPr lang="en-US" altLang="en-US" dirty="0" smtClean="0"/>
              <a:t>Older than 10 Allograft </a:t>
            </a:r>
            <a:r>
              <a:rPr lang="en-US" altLang="en-US" sz="1600" dirty="0"/>
              <a:t>is the right choice because the uninvolved E.P is </a:t>
            </a:r>
            <a:r>
              <a:rPr lang="en-US" altLang="en-US" sz="1600" dirty="0" err="1"/>
              <a:t>preservable</a:t>
            </a:r>
            <a:r>
              <a:rPr lang="en-US" altLang="en-US" sz="1600" dirty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More than 14 Yrs. old we can use  adult  modular </a:t>
            </a:r>
            <a:r>
              <a:rPr lang="en-US" altLang="en-US" dirty="0" err="1" smtClean="0"/>
              <a:t>endoprosthesis</a:t>
            </a:r>
            <a:r>
              <a:rPr lang="en-US" altLang="en-US" dirty="0" smtClean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Prognosis of ES is depends on the effect of chemotherapy.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More conservative surgery can be applied for younger patients.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Pathologic </a:t>
            </a:r>
            <a:r>
              <a:rPr lang="en-US" altLang="en-US" dirty="0" err="1" smtClean="0"/>
              <a:t>Fx</a:t>
            </a:r>
            <a:r>
              <a:rPr lang="en-US" altLang="en-US" dirty="0" smtClean="0"/>
              <a:t> can be manage with Limb salvage after </a:t>
            </a:r>
            <a:r>
              <a:rPr lang="en-US" altLang="en-US" dirty="0" err="1" smtClean="0"/>
              <a:t>Neoadjuvant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Chx</a:t>
            </a:r>
            <a:r>
              <a:rPr lang="en-US" altLang="en-US" dirty="0" smtClean="0"/>
              <a:t>.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 smtClean="0"/>
          </a:p>
          <a:p>
            <a:pPr eaLnBrk="1" hangingPunct="1">
              <a:lnSpc>
                <a:spcPct val="90000"/>
              </a:lnSpc>
            </a:pP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Jamshidi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3F6F-84B8-4933-8E60-34DEE7422EC8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81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524000" y="22860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5400"/>
              <a:t>               </a:t>
            </a:r>
            <a:r>
              <a:rPr lang="en-US" altLang="en-US" sz="11800"/>
              <a:t>Thanks</a:t>
            </a:r>
          </a:p>
        </p:txBody>
      </p:sp>
      <p:sp>
        <p:nvSpPr>
          <p:cNvPr id="51203" name="Rectangle 4"/>
          <p:cNvSpPr>
            <a:spLocks noChangeArrowheads="1"/>
          </p:cNvSpPr>
          <p:nvPr/>
        </p:nvSpPr>
        <p:spPr bwMode="auto">
          <a:xfrm>
            <a:off x="3048001" y="3698875"/>
            <a:ext cx="458074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en-US" altLang="en-US" sz="4400" dirty="0">
                <a:solidFill>
                  <a:schemeClr val="tx2"/>
                </a:solidFill>
                <a:latin typeface="Tahoma" panose="020B0604030504040204" pitchFamily="34" charset="0"/>
              </a:rPr>
              <a:t>For</a:t>
            </a:r>
            <a:r>
              <a:rPr kumimoji="1" lang="en-US" altLang="en-US" sz="4000" b="1" i="1" dirty="0"/>
              <a:t> </a:t>
            </a:r>
            <a:r>
              <a:rPr lang="en-US" altLang="en-US" sz="4400" dirty="0">
                <a:solidFill>
                  <a:schemeClr val="tx2"/>
                </a:solidFill>
                <a:latin typeface="Tahoma" panose="020B0604030504040204" pitchFamily="34" charset="0"/>
              </a:rPr>
              <a:t>your</a:t>
            </a:r>
            <a:r>
              <a:rPr kumimoji="1" lang="en-US" altLang="en-US" sz="4000" b="1" i="1" dirty="0"/>
              <a:t> </a:t>
            </a:r>
            <a:r>
              <a:rPr lang="en-US" altLang="en-US" sz="4400" dirty="0" smtClean="0">
                <a:solidFill>
                  <a:schemeClr val="tx2"/>
                </a:solidFill>
                <a:latin typeface="Tahoma" panose="020B0604030504040204" pitchFamily="34" charset="0"/>
              </a:rPr>
              <a:t>attention</a:t>
            </a:r>
            <a:endParaRPr lang="en-US" altLang="en-US" sz="4400" dirty="0">
              <a:solidFill>
                <a:schemeClr val="tx2"/>
              </a:solidFill>
              <a:latin typeface="Tahoma" panose="020B0604030504040204" pitchFamily="34" charset="0"/>
            </a:endParaRPr>
          </a:p>
        </p:txBody>
      </p:sp>
      <p:pic>
        <p:nvPicPr>
          <p:cNvPr id="51204" name="Picture 6" descr="MVC-020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52400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Jamshidi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3F6F-84B8-4933-8E60-34DEE7422EC8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49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Limb-salvage indication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600200"/>
            <a:ext cx="4033838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/>
              <a:t>Absence of involvement of the NV. Bundle.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  <a:p>
            <a:pPr eaLnBrk="1" hangingPunct="1">
              <a:lnSpc>
                <a:spcPct val="90000"/>
              </a:lnSpc>
            </a:pPr>
            <a:endParaRPr lang="en-US" altLang="en-US"/>
          </a:p>
          <a:p>
            <a:pPr eaLnBrk="1" hangingPunct="1">
              <a:lnSpc>
                <a:spcPct val="90000"/>
              </a:lnSpc>
            </a:pP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Ability to resect the tumor with surrounding cuff of normal tissue and biopsy tract</a:t>
            </a:r>
            <a:r>
              <a:rPr lang="en-US" altLang="en-US" sz="2000"/>
              <a:t>(oncologic margin).</a:t>
            </a:r>
            <a:r>
              <a:rPr lang="en-US" altLang="en-US"/>
              <a:t> </a:t>
            </a:r>
          </a:p>
        </p:txBody>
      </p:sp>
      <p:pic>
        <p:nvPicPr>
          <p:cNvPr id="13316" name="Picture 7" descr="m-saleh-nobari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2" r="9375"/>
          <a:stretch>
            <a:fillRect/>
          </a:stretch>
        </p:blipFill>
        <p:spPr bwMode="auto">
          <a:xfrm>
            <a:off x="7315200" y="1219201"/>
            <a:ext cx="22860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9" descr="MVC-006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962400"/>
            <a:ext cx="20574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0" descr="MVC-005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96240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Jamshidi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268E7-2C63-4D73-A2DF-BC64416980B6}" type="slidenum">
              <a:rPr lang="ar-SA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325910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Limb-salvage indication</a:t>
            </a:r>
            <a:r>
              <a:rPr lang="en-US" altLang="en-US" sz="1600"/>
              <a:t>(conti)        </a:t>
            </a:r>
            <a:endParaRPr lang="en-US" altLang="en-US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524000"/>
            <a:ext cx="5257800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mtClean="0"/>
              <a:t>Oncologic Margin </a:t>
            </a:r>
            <a:r>
              <a:rPr lang="en-US" altLang="en-US" sz="1800"/>
              <a:t>can not be overstated.</a:t>
            </a:r>
            <a:endParaRPr lang="en-US" altLang="en-US" smtClean="0"/>
          </a:p>
          <a:p>
            <a:pPr eaLnBrk="1" hangingPunct="1">
              <a:lnSpc>
                <a:spcPct val="80000"/>
              </a:lnSpc>
            </a:pPr>
            <a:r>
              <a:rPr lang="en-US" altLang="en-US" smtClean="0"/>
              <a:t>Tumor care must never be compromised.</a:t>
            </a:r>
            <a:endParaRPr lang="en-US" altLang="en-US" sz="18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en-US" altLang="en-US" sz="1800"/>
              <a:t>I</a:t>
            </a:r>
            <a:r>
              <a:rPr lang="en-US" altLang="en-US" sz="2000"/>
              <a:t>nadequate margin.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en-US" altLang="en-US" sz="2000"/>
              <a:t>Delay of postoperative chemotherapy due to reconstructive complications are </a:t>
            </a:r>
            <a:r>
              <a:rPr lang="en-US" altLang="en-US" i="1" smtClean="0"/>
              <a:t>contraindications</a:t>
            </a:r>
            <a:r>
              <a:rPr lang="en-US" altLang="en-US" sz="1800"/>
              <a:t> of L.S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en-US" altLang="en-US" sz="1800"/>
          </a:p>
          <a:p>
            <a:pPr eaLnBrk="1" hangingPunct="1">
              <a:lnSpc>
                <a:spcPct val="80000"/>
              </a:lnSpc>
            </a:pPr>
            <a:r>
              <a:rPr lang="en-US" altLang="en-US" smtClean="0"/>
              <a:t>How good is the function of the salvaged limb?</a:t>
            </a:r>
            <a:r>
              <a:rPr lang="en-US" altLang="en-US" sz="1800"/>
              <a:t> </a:t>
            </a:r>
            <a:r>
              <a:rPr lang="en-US" altLang="en-US" smtClean="0"/>
              <a:t> </a:t>
            </a:r>
          </a:p>
        </p:txBody>
      </p:sp>
      <p:pic>
        <p:nvPicPr>
          <p:cNvPr id="14340" name="Picture 7" descr="MVC-006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581400"/>
            <a:ext cx="28194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8" descr="MVC-005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295400"/>
            <a:ext cx="28194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Jamshidi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B287A-C4D6-48B3-88E8-3B505D7CA40C}" type="slidenum">
              <a:rPr lang="ar-SA" altLang="en-US" smtClean="0"/>
              <a:pPr/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7349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Limb Salvage </a:t>
            </a:r>
            <a:r>
              <a:rPr lang="en-US" altLang="en-US" sz="2800"/>
              <a:t>Technique</a:t>
            </a:r>
            <a:endParaRPr lang="en-US" altLang="en-US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Resection </a:t>
            </a:r>
            <a:r>
              <a:rPr lang="en-US" altLang="en-US" sz="2000" dirty="0"/>
              <a:t>is the first stage of a Limb-Sparing procedure.</a:t>
            </a:r>
          </a:p>
          <a:p>
            <a:pPr eaLnBrk="1" hangingPunct="1"/>
            <a:r>
              <a:rPr lang="en-US" altLang="en-US" dirty="0" smtClean="0"/>
              <a:t>Reconstruction </a:t>
            </a:r>
            <a:r>
              <a:rPr lang="en-US" altLang="en-US" sz="2000" dirty="0" smtClean="0"/>
              <a:t>a </a:t>
            </a:r>
            <a:r>
              <a:rPr lang="en-US" altLang="en-US" sz="2000" dirty="0"/>
              <a:t>stable, painless skeletal reconstruction must be obtained.</a:t>
            </a:r>
          </a:p>
          <a:p>
            <a:pPr eaLnBrk="1" hangingPunct="1"/>
            <a:r>
              <a:rPr lang="en-US" altLang="en-US" dirty="0" smtClean="0"/>
              <a:t>Restoration </a:t>
            </a:r>
            <a:r>
              <a:rPr lang="en-US" altLang="en-US" sz="2000" dirty="0"/>
              <a:t>of soft-tissue coverage for optimal function is often necessary for proximal tibia reconstruction.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Jamshidi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3F6F-84B8-4933-8E60-34DEE7422EC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80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381000"/>
            <a:ext cx="7696200" cy="914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Massive Allograft</a:t>
            </a:r>
            <a:r>
              <a:rPr lang="en-US" altLang="en-US" sz="3200"/>
              <a:t>(history)</a:t>
            </a:r>
            <a:r>
              <a:rPr lang="en-US" altLang="en-US" smtClean="0"/>
              <a:t/>
            </a:r>
            <a:br>
              <a:rPr lang="en-US" altLang="en-US" smtClean="0"/>
            </a:br>
            <a:endParaRPr lang="en-US" altLang="en-US" sz="3600"/>
          </a:p>
        </p:txBody>
      </p:sp>
      <p:sp>
        <p:nvSpPr>
          <p:cNvPr id="6147" name="Subtitle 3"/>
          <p:cNvSpPr>
            <a:spLocks noGrp="1"/>
          </p:cNvSpPr>
          <p:nvPr>
            <p:ph type="subTitle" idx="1"/>
          </p:nvPr>
        </p:nvSpPr>
        <p:spPr>
          <a:xfrm>
            <a:off x="2438400" y="1447800"/>
            <a:ext cx="4572000" cy="4038600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altLang="en-US" sz="2800"/>
              <a:t>A german surgeon ,Eric Lexer, inovated osteoarticular allograft surgery for the first time in 1908.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en-US"/>
              <a:t>During the next 50 years  this type of surgery has rarely been reported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en-US"/>
              <a:t>In 1954 Herndon and Chase published the results of fresh and frozen allograts in dogs.</a:t>
            </a:r>
            <a:endParaRPr lang="en-US" altLang="en-US" smtClean="0">
              <a:solidFill>
                <a:schemeClr val="tx1"/>
              </a:solidFill>
            </a:endParaRPr>
          </a:p>
        </p:txBody>
      </p:sp>
      <p:pic>
        <p:nvPicPr>
          <p:cNvPr id="5124" name="Picture 4" descr="IMG_40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-626" r="6667" b="3125"/>
          <a:stretch>
            <a:fillRect/>
          </a:stretch>
        </p:blipFill>
        <p:spPr bwMode="auto">
          <a:xfrm>
            <a:off x="7162800" y="1447800"/>
            <a:ext cx="25908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Jamshidi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3F6F-84B8-4933-8E60-34DEE7422EC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63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3810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 Allograft</a:t>
            </a:r>
            <a:r>
              <a:rPr lang="en-US" altLang="en-US" sz="2800"/>
              <a:t>(varieties)</a:t>
            </a:r>
            <a:r>
              <a:rPr lang="en-US" altLang="en-US" smtClean="0"/>
              <a:t>  </a:t>
            </a:r>
            <a:br>
              <a:rPr lang="en-US" altLang="en-US" smtClean="0"/>
            </a:br>
            <a:endParaRPr lang="en-US" altLang="en-US" sz="3600"/>
          </a:p>
        </p:txBody>
      </p:sp>
      <p:sp>
        <p:nvSpPr>
          <p:cNvPr id="6147" name="Subtitle 3"/>
          <p:cNvSpPr>
            <a:spLocks noGrp="1"/>
          </p:cNvSpPr>
          <p:nvPr>
            <p:ph type="subTitle" idx="1"/>
          </p:nvPr>
        </p:nvSpPr>
        <p:spPr>
          <a:xfrm>
            <a:off x="2057400" y="1447800"/>
            <a:ext cx="3505200" cy="4724400"/>
          </a:xfrm>
        </p:spPr>
        <p:txBody>
          <a:bodyPr/>
          <a:lstStyle/>
          <a:p>
            <a:pPr algn="l"/>
            <a:r>
              <a:rPr lang="en-US" altLang="en-US" b="1" dirty="0" smtClean="0">
                <a:solidFill>
                  <a:schemeClr val="tx1"/>
                </a:solidFill>
              </a:rPr>
              <a:t>fresh allografts</a:t>
            </a:r>
            <a:r>
              <a:rPr lang="en-US" altLang="en-US" dirty="0" smtClean="0">
                <a:solidFill>
                  <a:schemeClr val="tx1"/>
                </a:solidFill>
              </a:rPr>
              <a:t> </a:t>
            </a:r>
            <a:r>
              <a:rPr lang="en-US" altLang="en-US" dirty="0"/>
              <a:t>cause host immune reaction and graft </a:t>
            </a:r>
            <a:r>
              <a:rPr lang="en-US" altLang="en-US" dirty="0" err="1"/>
              <a:t>resorbtion</a:t>
            </a:r>
            <a:r>
              <a:rPr lang="en-US" altLang="en-US" dirty="0"/>
              <a:t>.</a:t>
            </a:r>
            <a:endParaRPr lang="en-US" altLang="en-US" dirty="0" smtClean="0">
              <a:solidFill>
                <a:schemeClr val="tx1"/>
              </a:solidFill>
            </a:endParaRPr>
          </a:p>
          <a:p>
            <a:pPr algn="l"/>
            <a:r>
              <a:rPr lang="en-US" altLang="en-US" b="1" dirty="0" smtClean="0">
                <a:solidFill>
                  <a:schemeClr val="tx1"/>
                </a:solidFill>
              </a:rPr>
              <a:t>freezing allografts </a:t>
            </a:r>
            <a:r>
              <a:rPr lang="en-US" altLang="en-US" dirty="0"/>
              <a:t>(&lt;-60) will decrease immune </a:t>
            </a:r>
            <a:r>
              <a:rPr lang="en-US" altLang="en-US" dirty="0" err="1"/>
              <a:t>resoponse</a:t>
            </a:r>
            <a:r>
              <a:rPr lang="en-US" altLang="en-US" dirty="0"/>
              <a:t>.</a:t>
            </a:r>
            <a:r>
              <a:rPr lang="en-US" altLang="en-US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altLang="en-US" b="1" dirty="0" smtClean="0">
                <a:solidFill>
                  <a:schemeClr val="tx1"/>
                </a:solidFill>
              </a:rPr>
              <a:t>freeze-drying</a:t>
            </a:r>
            <a:r>
              <a:rPr lang="en-US" altLang="en-US" dirty="0" smtClean="0">
                <a:solidFill>
                  <a:schemeClr val="tx1"/>
                </a:solidFill>
              </a:rPr>
              <a:t> </a:t>
            </a:r>
            <a:r>
              <a:rPr lang="en-US" altLang="en-US" dirty="0"/>
              <a:t>significantly reduces the immunogenic response and strength of the graft.</a:t>
            </a:r>
          </a:p>
        </p:txBody>
      </p:sp>
      <p:pic>
        <p:nvPicPr>
          <p:cNvPr id="6148" name="Picture 3" descr="IMG_39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295400"/>
            <a:ext cx="289560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IMG_394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1" r="4063" b="33749"/>
          <a:stretch>
            <a:fillRect/>
          </a:stretch>
        </p:blipFill>
        <p:spPr bwMode="auto">
          <a:xfrm>
            <a:off x="6477000" y="5334000"/>
            <a:ext cx="311943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Jamshidi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3F6F-84B8-4933-8E60-34DEE7422EC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53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3810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 Allograft</a:t>
            </a:r>
            <a:r>
              <a:rPr lang="en-US" altLang="en-US" sz="2800"/>
              <a:t>(varieties)</a:t>
            </a:r>
            <a:r>
              <a:rPr lang="en-US" altLang="en-US" smtClean="0"/>
              <a:t>  </a:t>
            </a:r>
            <a:br>
              <a:rPr lang="en-US" altLang="en-US" smtClean="0"/>
            </a:br>
            <a:endParaRPr lang="en-US" altLang="en-US" sz="3600"/>
          </a:p>
        </p:txBody>
      </p:sp>
      <p:sp>
        <p:nvSpPr>
          <p:cNvPr id="7171" name="Subtitle 3"/>
          <p:cNvSpPr>
            <a:spLocks noGrp="1"/>
          </p:cNvSpPr>
          <p:nvPr>
            <p:ph type="subTitle" idx="1"/>
          </p:nvPr>
        </p:nvSpPr>
        <p:spPr>
          <a:xfrm>
            <a:off x="2057400" y="1295400"/>
            <a:ext cx="4038600" cy="4876800"/>
          </a:xfrm>
        </p:spPr>
        <p:txBody>
          <a:bodyPr/>
          <a:lstStyle/>
          <a:p>
            <a:pPr algn="l"/>
            <a:r>
              <a:rPr lang="en-US" altLang="en-US" b="1" smtClean="0">
                <a:solidFill>
                  <a:schemeClr val="tx1"/>
                </a:solidFill>
              </a:rPr>
              <a:t>gamma sterilization</a:t>
            </a:r>
            <a:r>
              <a:rPr lang="en-US" altLang="en-US" b="1"/>
              <a:t> </a:t>
            </a:r>
            <a:r>
              <a:rPr lang="en-US" altLang="en-US"/>
              <a:t>at least 30000 Rads is necessary and reduce the strength.</a:t>
            </a:r>
          </a:p>
          <a:p>
            <a:pPr algn="l"/>
            <a:endParaRPr lang="en-US" altLang="en-US"/>
          </a:p>
          <a:p>
            <a:pPr algn="l"/>
            <a:endParaRPr lang="en-US" altLang="en-US"/>
          </a:p>
          <a:p>
            <a:pPr algn="l"/>
            <a:endParaRPr lang="en-US" altLang="en-US"/>
          </a:p>
          <a:p>
            <a:pPr algn="l"/>
            <a:endParaRPr lang="en-US" altLang="en-US"/>
          </a:p>
          <a:p>
            <a:pPr algn="l"/>
            <a:r>
              <a:rPr lang="en-US" altLang="en-US" b="1"/>
              <a:t> </a:t>
            </a:r>
            <a:r>
              <a:rPr lang="en-US" altLang="en-US" b="1" smtClean="0">
                <a:solidFill>
                  <a:schemeClr val="tx1"/>
                </a:solidFill>
              </a:rPr>
              <a:t>ethylene sterilization</a:t>
            </a:r>
            <a:r>
              <a:rPr lang="en-US" altLang="en-US" b="1"/>
              <a:t> </a:t>
            </a:r>
            <a:r>
              <a:rPr lang="en-US" altLang="en-US"/>
              <a:t>associated w/ unacceptable host reaction.</a:t>
            </a:r>
          </a:p>
        </p:txBody>
      </p:sp>
      <p:pic>
        <p:nvPicPr>
          <p:cNvPr id="7172" name="Picture 3" descr="IMG_40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14300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 descr="IMG_40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733800"/>
            <a:ext cx="2844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Jamshidi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3F6F-84B8-4933-8E60-34DEE7422EC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99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1998</TotalTime>
  <Words>927</Words>
  <Application>Microsoft Office PowerPoint</Application>
  <PresentationFormat>Widescreen</PresentationFormat>
  <Paragraphs>206</Paragraphs>
  <Slides>35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ＭＳ Ｐゴシック</vt:lpstr>
      <vt:lpstr>ＭＳ Ｐゴシック</vt:lpstr>
      <vt:lpstr>Arial</vt:lpstr>
      <vt:lpstr>Calibri</vt:lpstr>
      <vt:lpstr>Calibri Light</vt:lpstr>
      <vt:lpstr>Garamond</vt:lpstr>
      <vt:lpstr>Tahoma</vt:lpstr>
      <vt:lpstr>Times New Roman</vt:lpstr>
      <vt:lpstr>Wingdings</vt:lpstr>
      <vt:lpstr>Office Theme</vt:lpstr>
      <vt:lpstr>Surgical Treatment</vt:lpstr>
      <vt:lpstr>Surgical treatment for Bone Sarcoma</vt:lpstr>
      <vt:lpstr>treatment for Bone sarcoma</vt:lpstr>
      <vt:lpstr>Limb-salvage indication</vt:lpstr>
      <vt:lpstr>Limb-salvage indication(conti)        </vt:lpstr>
      <vt:lpstr>Limb Salvage Technique</vt:lpstr>
      <vt:lpstr>Massive Allograft(history) </vt:lpstr>
      <vt:lpstr> Allograft(varieties)   </vt:lpstr>
      <vt:lpstr> Allograft(varieties)   </vt:lpstr>
      <vt:lpstr>Reconstruction (Osteoarticular allograft)</vt:lpstr>
      <vt:lpstr>Reconstruction osteoarticular  </vt:lpstr>
      <vt:lpstr>Reconstruction with osteoarticular Allograft (complication)</vt:lpstr>
      <vt:lpstr>Reconstruction with osteoarticular Allograft (complication)</vt:lpstr>
      <vt:lpstr>Usually after 5 to 7 Yrs osteoarticular Allograft should be replaced by prosthesis  due to charcot joint. </vt:lpstr>
      <vt:lpstr>Reconstruction with Modular Replacement System</vt:lpstr>
      <vt:lpstr>A 43 year old male with osteosarcoma </vt:lpstr>
      <vt:lpstr>Limb Salvage Technique (osteoarticular)</vt:lpstr>
      <vt:lpstr>PowerPoint Presentation</vt:lpstr>
      <vt:lpstr>PowerPoint Presentation</vt:lpstr>
      <vt:lpstr>Reconstruction (Osteoarticular allograft)</vt:lpstr>
      <vt:lpstr>Reconstruction (Osteoarticular allograft)</vt:lpstr>
      <vt:lpstr>Reconstruction (Osteoarticular allograft)</vt:lpstr>
      <vt:lpstr>PowerPoint Presentation</vt:lpstr>
      <vt:lpstr>PowerPoint Presentation</vt:lpstr>
      <vt:lpstr>PowerPoint Presentation</vt:lpstr>
      <vt:lpstr>PowerPoint Presentation</vt:lpstr>
      <vt:lpstr> Pathologic Fractures through Primary Malignant Tumors  </vt:lpstr>
      <vt:lpstr> Pathologic Fractures through Primary Malignant Tumors  </vt:lpstr>
      <vt:lpstr> Pathologic Fractures through Primary Malignant Tumors  </vt:lpstr>
      <vt:lpstr> Pathologic Fractures through Primary Malignant Tumors  </vt:lpstr>
      <vt:lpstr>Pelvic Reconstruction After Resection of a Bone Tumor</vt:lpstr>
      <vt:lpstr>Expandable prosthesis</vt:lpstr>
      <vt:lpstr>Bone cement</vt:lpstr>
      <vt:lpstr>Conclusions:</vt:lpstr>
      <vt:lpstr>               Thanks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Malignant Bone Tumors</dc:title>
  <dc:creator>Khodamorad Jamshidi</dc:creator>
  <cp:lastModifiedBy>Khodamorad Jamshidi</cp:lastModifiedBy>
  <cp:revision>39</cp:revision>
  <dcterms:created xsi:type="dcterms:W3CDTF">2017-01-03T14:58:05Z</dcterms:created>
  <dcterms:modified xsi:type="dcterms:W3CDTF">2017-01-11T18:19:53Z</dcterms:modified>
</cp:coreProperties>
</file>