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embedTrueTypeFonts="1">
  <p:sldMasterIdLst>
    <p:sldMasterId id="2147483648" r:id="rId1"/>
  </p:sldMasterIdLst>
  <p:notesMasterIdLst>
    <p:notesMasterId r:id="rId45"/>
  </p:notesMasterIdLst>
  <p:sldIdLst>
    <p:sldId id="314" r:id="rId2"/>
    <p:sldId id="264" r:id="rId3"/>
    <p:sldId id="328" r:id="rId4"/>
    <p:sldId id="265" r:id="rId5"/>
    <p:sldId id="257" r:id="rId6"/>
    <p:sldId id="321" r:id="rId7"/>
    <p:sldId id="258" r:id="rId8"/>
    <p:sldId id="327" r:id="rId9"/>
    <p:sldId id="259" r:id="rId10"/>
    <p:sldId id="260" r:id="rId11"/>
    <p:sldId id="302" r:id="rId12"/>
    <p:sldId id="261" r:id="rId13"/>
    <p:sldId id="324" r:id="rId14"/>
    <p:sldId id="326" r:id="rId15"/>
    <p:sldId id="325" r:id="rId16"/>
    <p:sldId id="310" r:id="rId17"/>
    <p:sldId id="262" r:id="rId18"/>
    <p:sldId id="267" r:id="rId19"/>
    <p:sldId id="304" r:id="rId20"/>
    <p:sldId id="323" r:id="rId21"/>
    <p:sldId id="299" r:id="rId22"/>
    <p:sldId id="268" r:id="rId23"/>
    <p:sldId id="307" r:id="rId24"/>
    <p:sldId id="269" r:id="rId25"/>
    <p:sldId id="297" r:id="rId26"/>
    <p:sldId id="315" r:id="rId27"/>
    <p:sldId id="270" r:id="rId28"/>
    <p:sldId id="308" r:id="rId29"/>
    <p:sldId id="276" r:id="rId30"/>
    <p:sldId id="273" r:id="rId31"/>
    <p:sldId id="274" r:id="rId32"/>
    <p:sldId id="289" r:id="rId33"/>
    <p:sldId id="294" r:id="rId34"/>
    <p:sldId id="288" r:id="rId35"/>
    <p:sldId id="300" r:id="rId36"/>
    <p:sldId id="291" r:id="rId37"/>
    <p:sldId id="293" r:id="rId38"/>
    <p:sldId id="295" r:id="rId39"/>
    <p:sldId id="275" r:id="rId40"/>
    <p:sldId id="309" r:id="rId41"/>
    <p:sldId id="319" r:id="rId42"/>
    <p:sldId id="318" r:id="rId43"/>
    <p:sldId id="317" r:id="rId44"/>
  </p:sldIdLst>
  <p:sldSz cx="9144000" cy="6858000" type="screen4x3"/>
  <p:notesSz cx="6858000" cy="9144000"/>
  <p:embeddedFontLst>
    <p:embeddedFont>
      <p:font typeface="Calibri" pitchFamily="34" charset="0"/>
      <p:regular r:id="rId46"/>
      <p:bold r:id="rId47"/>
      <p:italic r:id="rId48"/>
      <p:boldItalic r:id="rId49"/>
    </p:embeddedFont>
    <p:embeddedFont>
      <p:font typeface="B Titr" pitchFamily="2" charset="-78"/>
      <p:bold r:id="rId50"/>
    </p:embeddedFont>
    <p:embeddedFont>
      <p:font typeface="ＭＳ Ｐゴシック" pitchFamily="34" charset="-128"/>
      <p:regular r:id="rId51"/>
    </p:embeddedFont>
    <p:embeddedFont>
      <p:font typeface="Comic Sans MS" pitchFamily="66" charset="0"/>
      <p:regular r:id="rId52"/>
      <p:bold r:id="rId53"/>
    </p:embeddedFont>
  </p:embeddedFontLst>
  <p:defaultTextStyle>
    <a:defPPr>
      <a:defRPr lang="fa-IR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157C"/>
    <a:srgbClr val="DFA6A5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808" autoAdjust="0"/>
    <p:restoredTop sz="94718" autoAdjust="0"/>
  </p:normalViewPr>
  <p:slideViewPr>
    <p:cSldViewPr>
      <p:cViewPr>
        <p:scale>
          <a:sx n="60" d="100"/>
          <a:sy n="60" d="100"/>
        </p:scale>
        <p:origin x="-989" y="-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2.fntdata"/><Relationship Id="rId50" Type="http://schemas.openxmlformats.org/officeDocument/2006/relationships/font" Target="fonts/font5.fntdata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3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4.fntdata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3.fntdata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6.fntdata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90550D-7264-42FC-B51C-236A5529C2F9}" type="datetimeFigureOut">
              <a:rPr lang="en-US" smtClean="0"/>
              <a:pPr/>
              <a:t>10/20/2017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50ACAA-8515-400A-84CB-620E38CB4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0ACAA-8515-400A-84CB-620E38CB48CF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بسم الله (the name og god  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143636" y="6215082"/>
            <a:ext cx="2133600" cy="365125"/>
          </a:xfrm>
        </p:spPr>
        <p:txBody>
          <a:bodyPr/>
          <a:lstStyle/>
          <a:p>
            <a:fld id="{3ACC7A49-7380-4B9C-9D44-BC5335133FA6}" type="datetimeFigureOut">
              <a:rPr lang="fa-IR" smtClean="0"/>
              <a:pPr/>
              <a:t>1439/01/30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00364" y="6215082"/>
            <a:ext cx="2895600" cy="365125"/>
          </a:xfrm>
        </p:spPr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2910" y="6215082"/>
            <a:ext cx="2133600" cy="365125"/>
          </a:xfrm>
        </p:spPr>
        <p:txBody>
          <a:bodyPr/>
          <a:lstStyle/>
          <a:p>
            <a:fld id="{AE3A5789-49FC-49F2-8487-A9CA7F43CEF4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zoom dir="in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صفحه شروع ( Title Slide 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14348" y="2428868"/>
            <a:ext cx="7715304" cy="1071570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fa-I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5852" y="3643314"/>
            <a:ext cx="6572296" cy="150019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fa-I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C7A49-7380-4B9C-9D44-BC5335133FA6}" type="datetimeFigureOut">
              <a:rPr lang="fa-IR" smtClean="0"/>
              <a:pPr/>
              <a:t>1439/01/30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A5789-49FC-49F2-8487-A9CA7F43CEF4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صفحه قرمز ( Title and Content RED 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SzPct val="120000"/>
              <a:buFontTx/>
              <a:buBlip>
                <a:blip r:embed="rId2"/>
              </a:buBlip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a-I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C7A49-7380-4B9C-9D44-BC5335133FA6}" type="datetimeFigureOut">
              <a:rPr lang="fa-IR" smtClean="0"/>
              <a:pPr/>
              <a:t>1439/01/30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A5789-49FC-49F2-8487-A9CA7F43CEF4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صفحه بنفش ( Title and Content VIOLET 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D9157C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SzPct val="120000"/>
              <a:buFontTx/>
              <a:buBlip>
                <a:blip r:embed="rId2"/>
              </a:buBlip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a-I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C7A49-7380-4B9C-9D44-BC5335133FA6}" type="datetimeFigureOut">
              <a:rPr lang="fa-IR" smtClean="0"/>
              <a:pPr/>
              <a:t>1439/01/30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A5789-49FC-49F2-8487-A9CA7F43CEF4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صفحه آبی ( Title and Content BLUE 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70C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SzPct val="120000"/>
              <a:buFontTx/>
              <a:buBlip>
                <a:blip r:embed="rId2"/>
              </a:buBlip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a-I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C7A49-7380-4B9C-9D44-BC5335133FA6}" type="datetimeFigureOut">
              <a:rPr lang="fa-IR" smtClean="0"/>
              <a:pPr/>
              <a:t>1439/01/30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A5789-49FC-49F2-8487-A9CA7F43CEF4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صفحه فیروزه ای ( Title and Content AQUA 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B0F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SzPct val="120000"/>
              <a:buFontTx/>
              <a:buBlip>
                <a:blip r:embed="rId2"/>
              </a:buBlip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a-I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C7A49-7380-4B9C-9D44-BC5335133FA6}" type="datetimeFigureOut">
              <a:rPr lang="fa-IR" smtClean="0"/>
              <a:pPr/>
              <a:t>1439/01/30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A5789-49FC-49F2-8487-A9CA7F43CEF4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صفحه سبز ( Title and Content GREEN 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n>
                  <a:noFill/>
                </a:ln>
                <a:solidFill>
                  <a:srgbClr val="00B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SzPct val="120000"/>
              <a:buFontTx/>
              <a:buBlip>
                <a:blip r:embed="rId2"/>
              </a:buBlip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a-I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C7A49-7380-4B9C-9D44-BC5335133FA6}" type="datetimeFigureOut">
              <a:rPr lang="fa-IR" smtClean="0"/>
              <a:pPr/>
              <a:t>1439/01/30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A5789-49FC-49F2-8487-A9CA7F43CEF4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صفحه نارنجی ( Title and Content ORANGE 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SzPct val="120000"/>
              <a:buFontTx/>
              <a:buBlip>
                <a:blip r:embed="rId2"/>
              </a:buBlip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a-I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C7A49-7380-4B9C-9D44-BC5335133FA6}" type="datetimeFigureOut">
              <a:rPr lang="fa-IR" smtClean="0"/>
              <a:pPr/>
              <a:t>1439/01/30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A5789-49FC-49F2-8487-A9CA7F43CEF4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صفحه زرد ( Title and Content YELLOW 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SzPct val="120000"/>
              <a:buFontTx/>
              <a:buBlip>
                <a:blip r:embed="rId2"/>
              </a:buBlip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a-I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C7A49-7380-4B9C-9D44-BC5335133FA6}" type="datetimeFigureOut">
              <a:rPr lang="fa-IR" smtClean="0"/>
              <a:pPr/>
              <a:t>1439/01/30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A5789-49FC-49F2-8487-A9CA7F43CEF4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7158" y="214290"/>
            <a:ext cx="5929354" cy="1000132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fa-I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0034" y="1500174"/>
            <a:ext cx="8143932" cy="4572032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a-I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24548" y="614364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CC7A49-7380-4B9C-9D44-BC5335133FA6}" type="datetimeFigureOut">
              <a:rPr lang="fa-IR" smtClean="0"/>
              <a:pPr/>
              <a:t>1439/01/30</a:t>
            </a:fld>
            <a:endParaRPr lang="fa-I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47970" y="614364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a-I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9574" y="614364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3A5789-49FC-49F2-8487-A9CA7F43CEF4}" type="slidenum">
              <a:rPr lang="fa-IR" smtClean="0"/>
              <a:pPr/>
              <a:t>‹#›</a:t>
            </a:fld>
            <a:endParaRPr lang="fa-I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6" r:id="rId2"/>
    <p:sldLayoutId id="2147483650" r:id="rId3"/>
    <p:sldLayoutId id="2147483661" r:id="rId4"/>
    <p:sldLayoutId id="2147483660" r:id="rId5"/>
    <p:sldLayoutId id="2147483664" r:id="rId6"/>
    <p:sldLayoutId id="2147483663" r:id="rId7"/>
    <p:sldLayoutId id="2147483662" r:id="rId8"/>
    <p:sldLayoutId id="2147483665" r:id="rId9"/>
    <p:sldLayoutId id="2147483668" r:id="rId10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ln>
            <a:noFill/>
          </a:ln>
          <a:solidFill>
            <a:srgbClr val="FF0000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  <a:latin typeface="+mj-lt"/>
          <a:ea typeface="+mj-ea"/>
          <a:cs typeface="B Titr" pitchFamily="2" charset="-78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SzPct val="120000"/>
        <a:buFontTx/>
        <a:buBlip>
          <a:blip r:embed="rId13"/>
        </a:buBlip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wmf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wmf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3075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3076" name="Picture 3" descr="sitegraphic20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09600" y="0"/>
            <a:ext cx="10058400" cy="754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12576" y="-500062"/>
            <a:ext cx="10081120" cy="803351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158" y="214290"/>
            <a:ext cx="8786842" cy="1000132"/>
          </a:xfrm>
        </p:spPr>
        <p:txBody>
          <a:bodyPr/>
          <a:lstStyle/>
          <a:p>
            <a:r>
              <a:rPr lang="fa-IR" dirty="0" smtClean="0"/>
              <a:t>سایر یافته ها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a-IR" b="1" dirty="0" smtClean="0"/>
              <a:t>افزایش سطح هموگلوبین </a:t>
            </a:r>
            <a:r>
              <a:rPr lang="en-US" sz="3600" b="1" dirty="0" smtClean="0"/>
              <a:t>F</a:t>
            </a:r>
            <a:endParaRPr lang="en-US" b="1" dirty="0" smtClean="0"/>
          </a:p>
          <a:p>
            <a:r>
              <a:rPr lang="fa-IR" b="1" dirty="0" smtClean="0"/>
              <a:t>تحریک سنتز اریتروپوئتین </a:t>
            </a:r>
            <a:endParaRPr lang="en-US" b="1" dirty="0" smtClean="0"/>
          </a:p>
          <a:p>
            <a:r>
              <a:rPr lang="fa-IR" b="1" dirty="0" smtClean="0"/>
              <a:t>گسترش قابل ملاحظه توده اریتروئیدی غیر مؤثر</a:t>
            </a:r>
          </a:p>
          <a:p>
            <a:r>
              <a:rPr lang="fa-IR" b="1" dirty="0" smtClean="0"/>
              <a:t> تغییرات استخوانی</a:t>
            </a:r>
          </a:p>
          <a:p>
            <a:r>
              <a:rPr lang="fa-IR" b="1" dirty="0" smtClean="0"/>
              <a:t> افزایش جذب آهن</a:t>
            </a:r>
          </a:p>
          <a:p>
            <a:r>
              <a:rPr lang="fa-IR" b="1" dirty="0" smtClean="0"/>
              <a:t> ازدیاد سرعت متابولیک </a:t>
            </a:r>
          </a:p>
          <a:p>
            <a:r>
              <a:rPr lang="fa-IR" b="1" dirty="0" smtClean="0"/>
              <a:t>اسپلنومگالی پیشرونده وهیپراسپلنیسم </a:t>
            </a:r>
          </a:p>
          <a:p>
            <a:endParaRPr lang="fa-I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Folie2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158" y="214290"/>
            <a:ext cx="8786842" cy="1000132"/>
          </a:xfrm>
        </p:spPr>
        <p:txBody>
          <a:bodyPr/>
          <a:lstStyle/>
          <a:p>
            <a:r>
              <a:rPr lang="fa-IR" dirty="0" smtClean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نکته کلیدی:</a:t>
            </a:r>
            <a:endParaRPr lang="fa-IR" dirty="0"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  <a:solidFill>
                <a:srgbClr val="FF0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a-IR" b="1" dirty="0" smtClean="0"/>
              <a:t>با سرکوب کردن اریتروپوئز غیر مؤثر از طریق تزریق خون منظم می توان از بسیاری از این یافته های بالینی پیشگیری نمود. </a:t>
            </a:r>
          </a:p>
          <a:p>
            <a:endParaRPr lang="fa-IR" b="1" dirty="0" smtClean="0"/>
          </a:p>
          <a:p>
            <a:r>
              <a:rPr lang="fa-IR" b="1" dirty="0" smtClean="0"/>
              <a:t>تزریق خون های مکرر در نهایت منجر به </a:t>
            </a:r>
            <a:r>
              <a:rPr lang="fa-IR" b="1" dirty="0" smtClean="0">
                <a:solidFill>
                  <a:srgbClr val="FF0000"/>
                </a:solidFill>
              </a:rPr>
              <a:t>اضافه بار آهن در بدن </a:t>
            </a:r>
            <a:r>
              <a:rPr lang="fa-IR" b="1" dirty="0" smtClean="0"/>
              <a:t>میگردد. </a:t>
            </a:r>
          </a:p>
          <a:p>
            <a:endParaRPr lang="fa-I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158" y="214290"/>
            <a:ext cx="8786842" cy="1000132"/>
          </a:xfrm>
        </p:spPr>
        <p:txBody>
          <a:bodyPr/>
          <a:lstStyle/>
          <a:p>
            <a:r>
              <a:rPr lang="fa-IR" dirty="0" smtClean="0"/>
              <a:t>اضافه بار آهن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a-IR" b="1" dirty="0" smtClean="0"/>
              <a:t>در افراد طبیعی اتصال آهن پلاسما به ترانسفرین سبب پیشگیری از فعالیت کاتالیتیک رادیکالهای آزاد آهن میشود</a:t>
            </a:r>
          </a:p>
          <a:p>
            <a:endParaRPr lang="fa-IR" dirty="0" smtClean="0"/>
          </a:p>
          <a:p>
            <a:r>
              <a:rPr lang="fa-IR" dirty="0" smtClean="0"/>
              <a:t>  </a:t>
            </a:r>
            <a:r>
              <a:rPr lang="fa-IR" b="1" dirty="0" smtClean="0"/>
              <a:t>بیمارانی که دارای اضافه بار آهن هستند، ترانسفرین بصورت کامل اشباع میشود و بخشی از آهن که به ترانسفرین متصل نمیباشد، در پلاسما ظاهر میشود</a:t>
            </a: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158" y="214290"/>
            <a:ext cx="8247290" cy="1000132"/>
          </a:xfrm>
        </p:spPr>
        <p:txBody>
          <a:bodyPr/>
          <a:lstStyle/>
          <a:p>
            <a:r>
              <a:rPr lang="fa-IR" dirty="0" smtClean="0"/>
              <a:t>اضافه بار آهن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fa-IR" b="1" dirty="0" smtClean="0"/>
              <a:t>تسریع تشکیل رادیکالهای آزاد هیدروکسیل و همچنین افزایش میزان ذخیره سازی آهن در ارگانها منجر به بروز آسیب به اعضاء و اختلال در عملکرد آنها میگردد.</a:t>
            </a:r>
          </a:p>
          <a:p>
            <a:pPr>
              <a:lnSpc>
                <a:spcPct val="150000"/>
              </a:lnSpc>
            </a:pPr>
            <a:r>
              <a:rPr lang="fa-IR" b="1" dirty="0" smtClean="0"/>
              <a:t>رسوب آهن در سلولهای پارانشیمی، توکسیسیته جدی را بدنبال خواهد داشت.</a:t>
            </a:r>
            <a:endParaRPr lang="en-US" dirty="0" smtClean="0"/>
          </a:p>
          <a:p>
            <a:pPr>
              <a:lnSpc>
                <a:spcPct val="150000"/>
              </a:lnSpc>
            </a:pP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158" y="214290"/>
            <a:ext cx="8786842" cy="1000132"/>
          </a:xfrm>
        </p:spPr>
        <p:txBody>
          <a:bodyPr/>
          <a:lstStyle/>
          <a:p>
            <a:r>
              <a:rPr lang="fa-IR" dirty="0" smtClean="0"/>
              <a:t>تعدیل فنوتیپ بتا تالاسمی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a-IR" dirty="0" smtClean="0"/>
              <a:t>مکانیسم عملکرد فاکتورهایی که سبب تعدیل فنوتیپ بتا تالاسمی می شوند از  طریق کاهش عدم تعادل  زنجیره های گلوبینی می باشد</a:t>
            </a:r>
          </a:p>
          <a:p>
            <a:endParaRPr lang="en-US" dirty="0" smtClean="0"/>
          </a:p>
          <a:p>
            <a:r>
              <a:rPr lang="fa-IR" dirty="0" smtClean="0"/>
              <a:t> به عنوان مثال می توان به توارث همزمان </a:t>
            </a:r>
            <a:r>
              <a:rPr lang="en-US" dirty="0" smtClean="0"/>
              <a:t>(coinheritance)</a:t>
            </a:r>
            <a:r>
              <a:rPr lang="fa-IR" dirty="0" smtClean="0"/>
              <a:t>  آلفا تالاسمی اشاره کرد. </a:t>
            </a: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fa-IR" sz="6600" dirty="0" smtClean="0">
                <a:solidFill>
                  <a:srgbClr val="FF0000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</a:rPr>
              <a:t>انواع</a:t>
            </a:r>
            <a:r>
              <a:rPr lang="en-US" sz="6600" dirty="0" smtClean="0">
                <a:solidFill>
                  <a:srgbClr val="FF0000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fa-IR" sz="6600" dirty="0" smtClean="0">
                <a:solidFill>
                  <a:srgbClr val="FF0000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</a:rPr>
              <a:t>بتا تالاسمی </a:t>
            </a:r>
            <a:endParaRPr lang="en-US" sz="6600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158" y="214290"/>
            <a:ext cx="8607330" cy="1000132"/>
          </a:xfrm>
        </p:spPr>
        <p:txBody>
          <a:bodyPr>
            <a:normAutofit/>
          </a:bodyPr>
          <a:lstStyle/>
          <a:p>
            <a:r>
              <a:rPr lang="en-US" b="1" dirty="0" smtClean="0"/>
              <a:t>silent carrier</a:t>
            </a:r>
            <a:endParaRPr lang="fa-IR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ar-SA" b="1" dirty="0" smtClean="0"/>
              <a:t>ناقل خاموش</a:t>
            </a:r>
            <a:endParaRPr lang="fa-IR" dirty="0" smtClean="0"/>
          </a:p>
          <a:p>
            <a:r>
              <a:rPr lang="fa-IR" b="1" dirty="0" smtClean="0"/>
              <a:t>ترم دیگر آن </a:t>
            </a:r>
            <a:r>
              <a:rPr lang="en-US" b="1" dirty="0" err="1" smtClean="0">
                <a:solidFill>
                  <a:srgbClr val="FF0000"/>
                </a:solidFill>
              </a:rPr>
              <a:t>thalassemia</a:t>
            </a:r>
            <a:r>
              <a:rPr lang="en-US" b="1" dirty="0" smtClean="0">
                <a:solidFill>
                  <a:srgbClr val="FF0000"/>
                </a:solidFill>
              </a:rPr>
              <a:t> minima</a:t>
            </a:r>
            <a:r>
              <a:rPr lang="fa-IR" dirty="0" smtClean="0">
                <a:solidFill>
                  <a:srgbClr val="FF0000"/>
                </a:solidFill>
              </a:rPr>
              <a:t> </a:t>
            </a:r>
          </a:p>
          <a:p>
            <a:r>
              <a:rPr lang="fa-IR" b="1" dirty="0" smtClean="0"/>
              <a:t>ژنوتیپ به صورت </a:t>
            </a:r>
            <a:r>
              <a:rPr lang="en-US" b="1" dirty="0" smtClean="0">
                <a:solidFill>
                  <a:srgbClr val="FF0000"/>
                </a:solidFill>
              </a:rPr>
              <a:t>β</a:t>
            </a:r>
            <a:r>
              <a:rPr lang="en-US" b="1" baseline="30000" dirty="0" smtClean="0">
                <a:solidFill>
                  <a:srgbClr val="FF0000"/>
                </a:solidFill>
              </a:rPr>
              <a:t>+</a:t>
            </a:r>
            <a:r>
              <a:rPr lang="en-US" b="1" dirty="0" smtClean="0">
                <a:solidFill>
                  <a:srgbClr val="FF0000"/>
                </a:solidFill>
              </a:rPr>
              <a:t>/β </a:t>
            </a:r>
            <a:endParaRPr lang="fa-IR" b="1" dirty="0" smtClean="0">
              <a:solidFill>
                <a:srgbClr val="FF0000"/>
              </a:solidFill>
            </a:endParaRPr>
          </a:p>
          <a:p>
            <a:r>
              <a:rPr lang="ar-SA" b="1" dirty="0" smtClean="0"/>
              <a:t>اغلب الكتروفورز هموگلوبين طبيعي</a:t>
            </a:r>
            <a:endParaRPr lang="fa-IR" b="1" dirty="0" smtClean="0"/>
          </a:p>
          <a:p>
            <a:r>
              <a:rPr lang="ar-SA" b="1" dirty="0" smtClean="0"/>
              <a:t> </a:t>
            </a:r>
            <a:r>
              <a:rPr lang="en-US" b="1" dirty="0" smtClean="0"/>
              <a:t>MCH</a:t>
            </a:r>
            <a:r>
              <a:rPr lang="fa-IR" b="1" dirty="0" smtClean="0"/>
              <a:t>و</a:t>
            </a:r>
            <a:r>
              <a:rPr lang="ar-SA" b="1" dirty="0" smtClean="0"/>
              <a:t> </a:t>
            </a:r>
            <a:r>
              <a:rPr lang="en-US" b="1" dirty="0" smtClean="0"/>
              <a:t>MCV </a:t>
            </a:r>
            <a:r>
              <a:rPr lang="fa-IR" b="1" dirty="0" smtClean="0"/>
              <a:t> اغلب</a:t>
            </a:r>
            <a:r>
              <a:rPr lang="en-US" b="1" dirty="0" smtClean="0"/>
              <a:t>lower limit normal </a:t>
            </a:r>
            <a:r>
              <a:rPr lang="fa-IR" b="1" dirty="0" smtClean="0"/>
              <a:t>  </a:t>
            </a:r>
          </a:p>
          <a:p>
            <a:endParaRPr lang="fa-I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158" y="214290"/>
            <a:ext cx="8607330" cy="1000132"/>
          </a:xfrm>
        </p:spPr>
        <p:txBody>
          <a:bodyPr>
            <a:normAutofit/>
          </a:bodyPr>
          <a:lstStyle/>
          <a:p>
            <a:r>
              <a:rPr lang="ar-SA" dirty="0" smtClean="0"/>
              <a:t>بتا تالاسمي مينور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fa-IR" b="1" dirty="0" smtClean="0"/>
              <a:t> مشخصه آن: وجود میکروسیتوز "با و یا بدون کم خونی خفیف“</a:t>
            </a:r>
          </a:p>
          <a:p>
            <a:r>
              <a:rPr lang="ar-SA" b="1" u="sng" dirty="0" smtClean="0">
                <a:solidFill>
                  <a:srgbClr val="FF0000"/>
                </a:solidFill>
              </a:rPr>
              <a:t>تشخيص آزمايشگاهي</a:t>
            </a:r>
            <a:r>
              <a:rPr lang="fa-IR" b="1" u="sng" dirty="0" smtClean="0">
                <a:solidFill>
                  <a:srgbClr val="FF0000"/>
                </a:solidFill>
              </a:rPr>
              <a:t>:</a:t>
            </a:r>
          </a:p>
          <a:p>
            <a:r>
              <a:rPr lang="ar-SA" b="1" dirty="0" smtClean="0"/>
              <a:t> افزايش</a:t>
            </a:r>
            <a:r>
              <a:rPr lang="fa-IR" b="1" dirty="0" smtClean="0"/>
              <a:t> شمارش</a:t>
            </a:r>
            <a:r>
              <a:rPr lang="ar-SA" b="1" dirty="0" smtClean="0"/>
              <a:t> </a:t>
            </a:r>
            <a:r>
              <a:rPr lang="en-US" b="1" dirty="0" smtClean="0"/>
              <a:t>RBC</a:t>
            </a:r>
          </a:p>
          <a:p>
            <a:r>
              <a:rPr lang="ar-SA" b="1" dirty="0" smtClean="0"/>
              <a:t>كاهش</a:t>
            </a:r>
            <a:r>
              <a:rPr lang="fa-IR" b="1" dirty="0" smtClean="0"/>
              <a:t> </a:t>
            </a:r>
            <a:r>
              <a:rPr lang="en-US" b="1" dirty="0" smtClean="0"/>
              <a:t>MCV&amp;MCH</a:t>
            </a:r>
            <a:endParaRPr lang="fa-IR" b="1" dirty="0" smtClean="0"/>
          </a:p>
          <a:p>
            <a:r>
              <a:rPr lang="fa-IR" b="1" dirty="0" smtClean="0"/>
              <a:t>در الکتروفورز، میزان هموگلوبین </a:t>
            </a:r>
            <a:r>
              <a:rPr lang="en-US" b="1" dirty="0" smtClean="0"/>
              <a:t>A2</a:t>
            </a:r>
            <a:r>
              <a:rPr lang="fa-IR" b="1" dirty="0" smtClean="0"/>
              <a:t> بالاتر از حد نرمال(%</a:t>
            </a:r>
            <a:r>
              <a:rPr lang="en-US" b="1" dirty="0" smtClean="0"/>
              <a:t>3.5</a:t>
            </a:r>
            <a:r>
              <a:rPr lang="fa-IR" b="1" dirty="0" smtClean="0"/>
              <a:t>) </a:t>
            </a:r>
          </a:p>
          <a:p>
            <a:r>
              <a:rPr lang="fa-IR" b="1" dirty="0" smtClean="0"/>
              <a:t>گهگاهی </a:t>
            </a:r>
            <a:r>
              <a:rPr lang="ar-SA" b="1" dirty="0" smtClean="0"/>
              <a:t>افزايش مختصر سطح </a:t>
            </a:r>
            <a:r>
              <a:rPr lang="en-US" b="1" dirty="0" err="1" smtClean="0"/>
              <a:t>HbF</a:t>
            </a:r>
            <a:endParaRPr lang="fa-IR" b="1" dirty="0" smtClean="0"/>
          </a:p>
          <a:p>
            <a:r>
              <a:rPr lang="fa-IR" b="1" dirty="0" smtClean="0"/>
              <a:t>در مواردی مانند δβ تالاسمی و یا در موارد همراهی با فقر آهن میزان </a:t>
            </a:r>
            <a:r>
              <a:rPr lang="en-US" b="1" dirty="0" smtClean="0"/>
              <a:t>A2</a:t>
            </a:r>
            <a:r>
              <a:rPr lang="fa-IR" b="1" dirty="0" smtClean="0"/>
              <a:t>  میتواند در محدوده نرمال باقی بماند</a:t>
            </a:r>
          </a:p>
          <a:p>
            <a:r>
              <a:rPr lang="fa-IR" b="1" dirty="0" smtClean="0"/>
              <a:t>در لام خون محیطی این بیماران هیپوکرومی، میکروسیتوز و همچنین </a:t>
            </a:r>
            <a:r>
              <a:rPr lang="en-US" b="1" dirty="0" smtClean="0"/>
              <a:t>Basophilic stippling </a:t>
            </a:r>
            <a:r>
              <a:rPr lang="fa-IR" b="1" dirty="0" smtClean="0"/>
              <a:t> وجود دارد</a:t>
            </a:r>
            <a:r>
              <a:rPr lang="ar-SA" b="1" dirty="0" smtClean="0"/>
              <a:t> 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a-IR" dirty="0" smtClean="0"/>
              <a:t>اگرمیزان هموگلوبین </a:t>
            </a:r>
            <a:r>
              <a:rPr lang="en-US" b="1" dirty="0" smtClean="0"/>
              <a:t>A2</a:t>
            </a:r>
            <a:r>
              <a:rPr lang="fa-IR" dirty="0" smtClean="0"/>
              <a:t> بیش از </a:t>
            </a:r>
            <a:r>
              <a:rPr lang="fa-IR" b="1" dirty="0" smtClean="0"/>
              <a:t>7%</a:t>
            </a:r>
            <a:r>
              <a:rPr lang="fa-IR" dirty="0" smtClean="0"/>
              <a:t> باشد، باید شک به سایرهموگلوبینوپاتی ها ( بخصوص هموگلوبین </a:t>
            </a:r>
            <a:r>
              <a:rPr lang="en-US" dirty="0" smtClean="0"/>
              <a:t>C </a:t>
            </a:r>
            <a:r>
              <a:rPr lang="fa-IR" dirty="0" smtClean="0"/>
              <a:t>) برد</a:t>
            </a:r>
          </a:p>
          <a:p>
            <a:endParaRPr lang="fa-IR" dirty="0" smtClean="0"/>
          </a:p>
          <a:p>
            <a:r>
              <a:rPr lang="fa-IR" dirty="0" smtClean="0"/>
              <a:t>در موارد </a:t>
            </a:r>
            <a:r>
              <a:rPr lang="fa-I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ناقلین خاموش</a:t>
            </a:r>
            <a:r>
              <a:rPr lang="fa-IR" dirty="0" smtClean="0"/>
              <a:t>، گذشته از نرمال بودن اندکس های گلبول قرمز، میزان هموگلوبین </a:t>
            </a:r>
            <a:r>
              <a:rPr lang="en-US" dirty="0" smtClean="0"/>
              <a:t>A2</a:t>
            </a:r>
            <a:r>
              <a:rPr lang="fa-IR" dirty="0" smtClean="0"/>
              <a:t>  نیز نرمال است</a:t>
            </a:r>
          </a:p>
          <a:p>
            <a:endParaRPr lang="fa-IR" dirty="0" smtClean="0"/>
          </a:p>
          <a:p>
            <a:r>
              <a:rPr lang="fa-IR" dirty="0" smtClean="0"/>
              <a:t>در موارد همراهی تالاسمی الفا با بتا، هر چند ممکن است اندکس های گلبول قرمز در محدوده نرمال قرار گیرد، ولی میزان </a:t>
            </a:r>
            <a:r>
              <a:rPr lang="en-US" dirty="0" smtClean="0"/>
              <a:t>A2</a:t>
            </a:r>
            <a:r>
              <a:rPr lang="fa-IR" dirty="0" smtClean="0"/>
              <a:t>  بالا باقی میماند.</a:t>
            </a:r>
            <a:endParaRPr lang="en-US" dirty="0" smtClean="0"/>
          </a:p>
          <a:p>
            <a:pPr>
              <a:buNone/>
            </a:pPr>
            <a:endParaRPr lang="fa-IR" dirty="0" smtClean="0"/>
          </a:p>
          <a:p>
            <a:endParaRPr lang="fa-I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6176" y="214290"/>
            <a:ext cx="2592288" cy="5374950"/>
          </a:xfrm>
        </p:spPr>
        <p:txBody>
          <a:bodyPr>
            <a:normAutofit/>
          </a:bodyPr>
          <a:lstStyle/>
          <a:p>
            <a:r>
              <a:rPr lang="fa-IR" dirty="0" smtClean="0">
                <a:solidFill>
                  <a:srgbClr val="C00000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</a:rPr>
              <a:t>سندرم</a:t>
            </a:r>
            <a:r>
              <a:rPr lang="fa-IR" b="1" dirty="0" smtClean="0">
                <a:solidFill>
                  <a:srgbClr val="C00000"/>
                </a:solidFill>
              </a:rPr>
              <a:t> های</a:t>
            </a:r>
            <a:r>
              <a:rPr lang="fa-IR" dirty="0" smtClean="0">
                <a:solidFill>
                  <a:srgbClr val="C00000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</a:rPr>
              <a:t> بتا تالاسمی</a:t>
            </a:r>
            <a:r>
              <a:rPr lang="fa-IR" dirty="0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endParaRPr lang="fa-IR" dirty="0">
              <a:cs typeface="B Titr" pitchFamily="2" charset="-78"/>
            </a:endParaRPr>
          </a:p>
        </p:txBody>
      </p:sp>
      <p:pic>
        <p:nvPicPr>
          <p:cNvPr id="5" name="Content Placeholder 4" descr="C:\Users\Mozhgan\Desktop\images (8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228184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l-GR">
                <a:latin typeface="Comic Sans MS" pitchFamily="66" charset="0"/>
              </a:rPr>
              <a:t>β</a:t>
            </a:r>
            <a:r>
              <a:rPr lang="en-US">
                <a:latin typeface="Comic Sans MS" pitchFamily="66" charset="0"/>
              </a:rPr>
              <a:t> thalassemia minor</a:t>
            </a:r>
          </a:p>
        </p:txBody>
      </p:sp>
      <p:pic>
        <p:nvPicPr>
          <p:cNvPr id="91139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2988" y="1700213"/>
            <a:ext cx="7067550" cy="464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</a:rPr>
              <a:t>Basophilic stippling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1026" name="Picture 2" descr="C:\Users\Mozhgan\Desktop\HEME01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196752"/>
            <a:ext cx="7632848" cy="53285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57158" y="214290"/>
            <a:ext cx="8786842" cy="1000132"/>
          </a:xfrm>
        </p:spPr>
        <p:txBody>
          <a:bodyPr/>
          <a:lstStyle/>
          <a:p>
            <a:r>
              <a:rPr lang="ar-SA" b="1" dirty="0" smtClean="0"/>
              <a:t>تالاسمي اينترمديا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ar-SA" dirty="0" smtClean="0"/>
              <a:t>ژنوتیپ  بصورت </a:t>
            </a:r>
            <a:r>
              <a:rPr lang="en-US" b="1" dirty="0" smtClean="0">
                <a:solidFill>
                  <a:srgbClr val="D9157C"/>
                </a:solidFill>
                <a:sym typeface="Symbol"/>
              </a:rPr>
              <a:t></a:t>
            </a:r>
            <a:r>
              <a:rPr lang="en-US" b="1" baseline="30000" dirty="0" smtClean="0">
                <a:solidFill>
                  <a:srgbClr val="D9157C"/>
                </a:solidFill>
              </a:rPr>
              <a:t>+</a:t>
            </a:r>
            <a:r>
              <a:rPr lang="en-US" b="1" dirty="0" smtClean="0">
                <a:solidFill>
                  <a:srgbClr val="D9157C"/>
                </a:solidFill>
              </a:rPr>
              <a:t>/ </a:t>
            </a:r>
            <a:r>
              <a:rPr lang="en-US" b="1" dirty="0" smtClean="0">
                <a:solidFill>
                  <a:srgbClr val="D9157C"/>
                </a:solidFill>
                <a:sym typeface="Symbol"/>
              </a:rPr>
              <a:t></a:t>
            </a:r>
            <a:r>
              <a:rPr lang="en-US" b="1" baseline="30000" dirty="0" smtClean="0">
                <a:solidFill>
                  <a:srgbClr val="D9157C"/>
                </a:solidFill>
              </a:rPr>
              <a:t>0</a:t>
            </a:r>
            <a:r>
              <a:rPr lang="ar-SA" b="1" dirty="0" smtClean="0"/>
              <a:t> یا</a:t>
            </a:r>
            <a:r>
              <a:rPr lang="en-US" b="1" dirty="0" smtClean="0">
                <a:solidFill>
                  <a:srgbClr val="D9157C"/>
                </a:solidFill>
                <a:sym typeface="Symbol"/>
              </a:rPr>
              <a:t> </a:t>
            </a:r>
            <a:r>
              <a:rPr lang="en-US" b="1" baseline="30000" dirty="0" smtClean="0">
                <a:solidFill>
                  <a:srgbClr val="D9157C"/>
                </a:solidFill>
              </a:rPr>
              <a:t>+</a:t>
            </a:r>
            <a:r>
              <a:rPr lang="en-US" b="1" dirty="0" smtClean="0">
                <a:solidFill>
                  <a:srgbClr val="D9157C"/>
                </a:solidFill>
              </a:rPr>
              <a:t>/ </a:t>
            </a:r>
            <a:r>
              <a:rPr lang="en-US" b="1" dirty="0" smtClean="0">
                <a:solidFill>
                  <a:srgbClr val="D9157C"/>
                </a:solidFill>
                <a:sym typeface="Symbol"/>
              </a:rPr>
              <a:t></a:t>
            </a:r>
            <a:r>
              <a:rPr lang="en-US" b="1" baseline="30000" dirty="0" smtClean="0">
                <a:solidFill>
                  <a:srgbClr val="D9157C"/>
                </a:solidFill>
                <a:sym typeface="Symbol"/>
              </a:rPr>
              <a:t>+</a:t>
            </a:r>
            <a:r>
              <a:rPr lang="en-US" b="1" dirty="0" smtClean="0">
                <a:solidFill>
                  <a:srgbClr val="D9157C"/>
                </a:solidFill>
                <a:sym typeface="Symbol"/>
              </a:rPr>
              <a:t> </a:t>
            </a:r>
            <a:r>
              <a:rPr lang="ar-SA" b="1" dirty="0" smtClean="0"/>
              <a:t> </a:t>
            </a:r>
            <a:endParaRPr lang="fa-IR" b="1" dirty="0" smtClean="0">
              <a:solidFill>
                <a:srgbClr val="D9157C"/>
              </a:solidFill>
            </a:endParaRPr>
          </a:p>
          <a:p>
            <a:r>
              <a:rPr lang="ar-SA" dirty="0" smtClean="0"/>
              <a:t>علائم شبيه تالاسمي ماژور </a:t>
            </a:r>
            <a:r>
              <a:rPr lang="fa-IR" dirty="0" smtClean="0"/>
              <a:t>با </a:t>
            </a:r>
            <a:r>
              <a:rPr lang="ar-SA" dirty="0" smtClean="0"/>
              <a:t>شدت كمتر</a:t>
            </a:r>
            <a:endParaRPr lang="fa-IR" b="1" dirty="0" smtClean="0">
              <a:solidFill>
                <a:srgbClr val="D9157C"/>
              </a:solidFill>
            </a:endParaRPr>
          </a:p>
          <a:p>
            <a:r>
              <a:rPr lang="ar-SA" dirty="0" smtClean="0"/>
              <a:t>نياز به تزريق خون در سنين بالاتر</a:t>
            </a:r>
            <a:endParaRPr lang="fa-IR" dirty="0" smtClean="0"/>
          </a:p>
          <a:p>
            <a:r>
              <a:rPr lang="fa-IR" dirty="0" smtClean="0"/>
              <a:t> در الکتروفورز هموگلوبین</a:t>
            </a:r>
            <a:r>
              <a:rPr lang="ar-SA" dirty="0" smtClean="0"/>
              <a:t> </a:t>
            </a:r>
            <a:r>
              <a:rPr lang="fa-IR" dirty="0" smtClean="0"/>
              <a:t>:</a:t>
            </a:r>
          </a:p>
          <a:p>
            <a:r>
              <a:rPr lang="fa-IR" dirty="0" smtClean="0"/>
              <a:t>هموگلوبین  </a:t>
            </a:r>
            <a:r>
              <a:rPr lang="en-US" dirty="0" smtClean="0"/>
              <a:t>F</a:t>
            </a:r>
            <a:r>
              <a:rPr lang="fa-IR" dirty="0" smtClean="0"/>
              <a:t>  بین 70 الی 95%</a:t>
            </a:r>
          </a:p>
          <a:p>
            <a:r>
              <a:rPr lang="fa-IR" dirty="0" smtClean="0"/>
              <a:t>هموگلوبین </a:t>
            </a:r>
            <a:r>
              <a:rPr lang="en-US" dirty="0" smtClean="0"/>
              <a:t>A2 </a:t>
            </a:r>
            <a:r>
              <a:rPr lang="fa-IR" dirty="0" smtClean="0"/>
              <a:t>اغلب نرمال </a:t>
            </a:r>
          </a:p>
          <a:p>
            <a:r>
              <a:rPr lang="fa-IR" dirty="0" smtClean="0"/>
              <a:t>مقادیر اندکی هموگلوبین  </a:t>
            </a:r>
            <a:r>
              <a:rPr lang="en-US" dirty="0" smtClean="0"/>
              <a:t>A</a:t>
            </a:r>
            <a:r>
              <a:rPr lang="fa-IR" dirty="0" smtClean="0"/>
              <a:t> </a:t>
            </a:r>
            <a:endParaRPr lang="en-US" b="1" dirty="0">
              <a:solidFill>
                <a:srgbClr val="D9157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57158" y="214290"/>
            <a:ext cx="8786842" cy="1000132"/>
          </a:xfrm>
        </p:spPr>
        <p:txBody>
          <a:bodyPr>
            <a:normAutofit/>
          </a:bodyPr>
          <a:lstStyle/>
          <a:p>
            <a:r>
              <a:rPr lang="fa-IR" sz="3600" dirty="0" smtClean="0"/>
              <a:t>علائم بالینی </a:t>
            </a:r>
            <a:r>
              <a:rPr lang="fa-IR" sz="3600" dirty="0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</a:rPr>
              <a:t>تالاسمی اینتر مدیا</a:t>
            </a:r>
            <a:endParaRPr lang="en-US" sz="36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a-IR" dirty="0" smtClean="0"/>
              <a:t>در برگیرنده طیف وسیعی از علائم بالینی</a:t>
            </a:r>
            <a:r>
              <a:rPr lang="en-US" dirty="0" smtClean="0"/>
              <a:t> </a:t>
            </a:r>
            <a:r>
              <a:rPr lang="fa-IR" dirty="0" smtClean="0"/>
              <a:t>میباشد </a:t>
            </a:r>
          </a:p>
          <a:p>
            <a:r>
              <a:rPr lang="fa-IR" dirty="0" smtClean="0"/>
              <a:t>در یک انتهای طیف علائم بالینی دقیقاً مشابه مبتلایان به بتا تالاسمی ماژوراست</a:t>
            </a:r>
          </a:p>
          <a:p>
            <a:r>
              <a:rPr lang="fa-IR" dirty="0" smtClean="0"/>
              <a:t>در انتهای دیگر شدت بیماری در حد بتا تالا سمی مینور میباشد </a:t>
            </a:r>
          </a:p>
          <a:p>
            <a:r>
              <a:rPr lang="fa-IR" dirty="0" smtClean="0"/>
              <a:t>افزایش شیوع هیپرتانسیون ریوی و ترومبوز عروقی بخصوص در بیماران  طحال برداری شده مشاهده میشود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57158" y="214290"/>
            <a:ext cx="8786842" cy="1000132"/>
          </a:xfrm>
        </p:spPr>
        <p:txBody>
          <a:bodyPr/>
          <a:lstStyle/>
          <a:p>
            <a:r>
              <a:rPr lang="fa-IR" dirty="0" smtClean="0"/>
              <a:t>هموگلوبین لپور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 dirty="0" smtClean="0"/>
          </a:p>
          <a:p>
            <a:r>
              <a:rPr lang="fa-IR" dirty="0" smtClean="0"/>
              <a:t>در اثر</a:t>
            </a:r>
            <a:r>
              <a:rPr lang="en-US" dirty="0" smtClean="0"/>
              <a:t> gene crossovers </a:t>
            </a:r>
            <a:r>
              <a:rPr lang="fa-IR" dirty="0" smtClean="0"/>
              <a:t>بین لوکوس دلتا وبتا</a:t>
            </a:r>
          </a:p>
          <a:p>
            <a:r>
              <a:rPr lang="fa-IR" dirty="0" smtClean="0"/>
              <a:t>افرادی که هموزیگوت هموگلوبین لپور هستند فنوتایپ به صورت تالاسمی اینترمدیا دارند</a:t>
            </a:r>
          </a:p>
          <a:p>
            <a:r>
              <a:rPr lang="fa-IR" dirty="0" smtClean="0"/>
              <a:t>در این افراد معمولاً در الکتروفورز:</a:t>
            </a:r>
          </a:p>
          <a:p>
            <a:r>
              <a:rPr lang="fa-IR" dirty="0" smtClean="0"/>
              <a:t> هموگلوبین </a:t>
            </a:r>
            <a:r>
              <a:rPr lang="en-US" dirty="0" smtClean="0"/>
              <a:t>F</a:t>
            </a:r>
            <a:r>
              <a:rPr lang="fa-IR" dirty="0" smtClean="0"/>
              <a:t>  معادل 80% </a:t>
            </a:r>
          </a:p>
          <a:p>
            <a:r>
              <a:rPr lang="fa-IR" dirty="0" smtClean="0"/>
              <a:t>هموگلوبین لپور معادل 20%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ar-SA"/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a-IR" smtClean="0"/>
          </a:p>
        </p:txBody>
      </p:sp>
      <p:pic>
        <p:nvPicPr>
          <p:cNvPr id="44036" name="Picture 4" descr="14-3_fig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fa-IR" sz="9600" dirty="0" smtClean="0">
                <a:solidFill>
                  <a:srgbClr val="C00000"/>
                </a:solidFill>
              </a:rPr>
              <a:t>تالاسمی ماژور</a:t>
            </a:r>
            <a:endParaRPr lang="en-US" sz="9600" dirty="0">
              <a:solidFill>
                <a:srgbClr val="C0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57158" y="214290"/>
            <a:ext cx="8786842" cy="1000132"/>
          </a:xfrm>
        </p:spPr>
        <p:txBody>
          <a:bodyPr/>
          <a:lstStyle/>
          <a:p>
            <a:r>
              <a:rPr lang="ar-SA" dirty="0" smtClean="0"/>
              <a:t>تالاسمي ماژور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ar-SA" dirty="0" smtClean="0"/>
              <a:t>هموزيگوت</a:t>
            </a:r>
            <a:r>
              <a:rPr lang="en-US" dirty="0" smtClean="0">
                <a:sym typeface="Symbol"/>
              </a:rPr>
              <a:t></a:t>
            </a:r>
            <a:r>
              <a:rPr lang="en-US" baseline="30000" dirty="0" smtClean="0"/>
              <a:t>0</a:t>
            </a:r>
            <a:r>
              <a:rPr lang="en-US" dirty="0" smtClean="0"/>
              <a:t> / </a:t>
            </a:r>
            <a:r>
              <a:rPr lang="en-US" dirty="0" smtClean="0">
                <a:sym typeface="Symbol"/>
              </a:rPr>
              <a:t></a:t>
            </a:r>
            <a:r>
              <a:rPr lang="en-US" baseline="30000" dirty="0" smtClean="0"/>
              <a:t>0</a:t>
            </a:r>
            <a:r>
              <a:rPr lang="en-US" dirty="0" smtClean="0"/>
              <a:t> </a:t>
            </a:r>
            <a:endParaRPr lang="fa-IR" dirty="0" smtClean="0"/>
          </a:p>
          <a:p>
            <a:r>
              <a:rPr lang="fa-IR" dirty="0" smtClean="0"/>
              <a:t>ميزان توليد </a:t>
            </a:r>
            <a:r>
              <a:rPr lang="ar-SA" dirty="0" smtClean="0"/>
              <a:t> زنجيره بتا صفر</a:t>
            </a:r>
            <a:endParaRPr lang="fa-IR" dirty="0" smtClean="0"/>
          </a:p>
          <a:p>
            <a:r>
              <a:rPr lang="ar-SA" dirty="0" smtClean="0"/>
              <a:t>پاتوفيزيولوژي اصلي</a:t>
            </a:r>
            <a:r>
              <a:rPr lang="fa-IR" dirty="0" smtClean="0"/>
              <a:t> : </a:t>
            </a:r>
            <a:r>
              <a:rPr lang="ar-SA" dirty="0" smtClean="0"/>
              <a:t>زيادي زنجيره آلفا</a:t>
            </a:r>
            <a:endParaRPr lang="fa-IR" dirty="0" smtClean="0"/>
          </a:p>
          <a:p>
            <a:r>
              <a:rPr lang="ar-SA" dirty="0" smtClean="0"/>
              <a:t> رسوب</a:t>
            </a:r>
            <a:r>
              <a:rPr lang="fa-IR" dirty="0" smtClean="0"/>
              <a:t> تترامر</a:t>
            </a:r>
            <a:r>
              <a:rPr lang="ar-SA" dirty="0" smtClean="0"/>
              <a:t> زنجيره آلفا</a:t>
            </a:r>
            <a:r>
              <a:rPr lang="fa-IR" dirty="0" smtClean="0"/>
              <a:t> </a:t>
            </a:r>
            <a:r>
              <a:rPr lang="ar-SA" dirty="0" smtClean="0"/>
              <a:t> داخل گلبولهاي قرمز</a:t>
            </a:r>
            <a:endParaRPr lang="fa-IR" dirty="0" smtClean="0"/>
          </a:p>
          <a:p>
            <a:r>
              <a:rPr lang="ar-SA" dirty="0" smtClean="0"/>
              <a:t> تخريب</a:t>
            </a:r>
            <a:r>
              <a:rPr lang="en-US" dirty="0" smtClean="0"/>
              <a:t>RBC</a:t>
            </a:r>
            <a:r>
              <a:rPr lang="ar-SA" dirty="0" smtClean="0"/>
              <a:t> حين عبورازطحال و سيستم رتيكولواندوتليال</a:t>
            </a:r>
            <a:endParaRPr lang="en-US" dirty="0" smtClean="0"/>
          </a:p>
          <a:p>
            <a:r>
              <a:rPr lang="fa-IR" dirty="0" smtClean="0"/>
              <a:t>در زمان تشخیص </a:t>
            </a:r>
            <a:r>
              <a:rPr lang="en-US" dirty="0" smtClean="0"/>
              <a:t>:</a:t>
            </a:r>
            <a:r>
              <a:rPr lang="fa-IR" dirty="0" smtClean="0"/>
              <a:t> معمولاً هموگلوبین </a:t>
            </a:r>
            <a:r>
              <a:rPr lang="en-US" dirty="0" smtClean="0"/>
              <a:t>F</a:t>
            </a:r>
            <a:r>
              <a:rPr lang="fa-IR" dirty="0" smtClean="0"/>
              <a:t> حدود %98 و  </a:t>
            </a:r>
            <a:r>
              <a:rPr lang="en-US" dirty="0" smtClean="0"/>
              <a:t>A2</a:t>
            </a:r>
            <a:r>
              <a:rPr lang="fa-IR" dirty="0" smtClean="0"/>
              <a:t>  معادل 2%</a:t>
            </a:r>
            <a:r>
              <a:rPr lang="ar-SA" dirty="0" smtClean="0"/>
              <a:t>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158" y="214290"/>
            <a:ext cx="8786842" cy="1000132"/>
          </a:xfrm>
        </p:spPr>
        <p:txBody>
          <a:bodyPr/>
          <a:lstStyle/>
          <a:p>
            <a:r>
              <a:rPr lang="fa-IR" dirty="0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</a:rPr>
              <a:t> علائم بالینی تالاسمی ماژور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ar-SA" b="1" dirty="0" smtClean="0"/>
              <a:t>شديدترين شكل باليني بتا تالاسمي</a:t>
            </a:r>
            <a:endParaRPr lang="en-US" b="1" dirty="0" smtClean="0"/>
          </a:p>
          <a:p>
            <a:r>
              <a:rPr lang="ar-SA" b="1" dirty="0" smtClean="0"/>
              <a:t>بروز كم خوني</a:t>
            </a:r>
            <a:r>
              <a:rPr lang="en-US" b="1" dirty="0" smtClean="0"/>
              <a:t> </a:t>
            </a:r>
            <a:r>
              <a:rPr lang="ar-SA" b="1" dirty="0" smtClean="0"/>
              <a:t>در طي ماههاي اول زندگي</a:t>
            </a:r>
            <a:endParaRPr lang="en-US" b="1" dirty="0" smtClean="0"/>
          </a:p>
          <a:p>
            <a:r>
              <a:rPr lang="en-US" b="1" dirty="0" smtClean="0"/>
              <a:t>FTT </a:t>
            </a:r>
            <a:r>
              <a:rPr lang="ar-SA" b="1" dirty="0" smtClean="0"/>
              <a:t>، حملات تب، اسهال و كاهش وزن</a:t>
            </a:r>
            <a:endParaRPr lang="en-US" b="1" dirty="0" smtClean="0"/>
          </a:p>
          <a:p>
            <a:r>
              <a:rPr lang="ar-SA" b="1" dirty="0" smtClean="0"/>
              <a:t>بروز دفورميتي هاي اسكلتي مشخص</a:t>
            </a:r>
            <a:endParaRPr lang="en-US" b="1" dirty="0" smtClean="0"/>
          </a:p>
          <a:p>
            <a:r>
              <a:rPr lang="ar-SA" b="1" dirty="0" smtClean="0"/>
              <a:t>بزرگ</a:t>
            </a:r>
            <a:r>
              <a:rPr lang="fa-IR" b="1" dirty="0" smtClean="0"/>
              <a:t>ی</a:t>
            </a:r>
            <a:r>
              <a:rPr lang="ar-SA" b="1" dirty="0" smtClean="0"/>
              <a:t> طحال و كبد</a:t>
            </a:r>
            <a:endParaRPr lang="fa-IR" b="1" dirty="0" smtClean="0"/>
          </a:p>
          <a:p>
            <a:r>
              <a:rPr lang="ar-SA" b="1" dirty="0" smtClean="0"/>
              <a:t>افزايش پیگمانتاسیون پوست</a:t>
            </a:r>
            <a:endParaRPr lang="fa-IR" b="1" dirty="0" smtClean="0"/>
          </a:p>
          <a:p>
            <a:r>
              <a:rPr lang="ar-SA" b="1" dirty="0" smtClean="0"/>
              <a:t> هيپراوريسمي</a:t>
            </a:r>
            <a:endParaRPr lang="fa-IR" b="1" dirty="0" smtClean="0"/>
          </a:p>
          <a:p>
            <a:r>
              <a:rPr lang="ar-SA" b="1" dirty="0" smtClean="0"/>
              <a:t>استعداد خاص به عفونت </a:t>
            </a:r>
            <a:endParaRPr lang="fa-IR" b="1" dirty="0" smtClean="0"/>
          </a:p>
          <a:p>
            <a:r>
              <a:rPr lang="ar-SA" b="1" dirty="0" smtClean="0"/>
              <a:t>شكستگي هاي خودبخود</a:t>
            </a:r>
            <a:endParaRPr lang="fa-IR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57158" y="214290"/>
            <a:ext cx="8786842" cy="1000132"/>
          </a:xfrm>
        </p:spPr>
        <p:txBody>
          <a:bodyPr/>
          <a:lstStyle/>
          <a:p>
            <a:r>
              <a:rPr lang="fa-IR" dirty="0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</a:rPr>
              <a:t>علائم بالینی تالاسمی ماژور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fa-IR" sz="3300" b="1" dirty="0" smtClean="0"/>
              <a:t>چنانچه بیمارتزریق خون کافی را دریافت ننماید، تابلوی بالینی تیپیک تالاسمی ماژور ظاهر میشود.</a:t>
            </a:r>
          </a:p>
          <a:p>
            <a:pPr>
              <a:buNone/>
            </a:pPr>
            <a:r>
              <a:rPr lang="fa-IR" sz="3300" b="1" dirty="0" smtClean="0"/>
              <a:t> </a:t>
            </a:r>
          </a:p>
          <a:p>
            <a:r>
              <a:rPr lang="ar-SA" sz="3300" b="1" dirty="0" smtClean="0"/>
              <a:t>در صورت عدم دریافت داروهای آهن زدا به میزان کافی، علائم و نشانه های ناشی از ازدیاد</a:t>
            </a:r>
            <a:r>
              <a:rPr lang="fa-IR" sz="3300" b="1" dirty="0" smtClean="0"/>
              <a:t> </a:t>
            </a:r>
            <a:r>
              <a:rPr lang="ar-SA" sz="3300" b="1" dirty="0" smtClean="0"/>
              <a:t>بار آهن</a:t>
            </a:r>
            <a:r>
              <a:rPr lang="fa-IR" sz="3300" b="1" dirty="0" smtClean="0"/>
              <a:t> تظاهر مینماید.</a:t>
            </a:r>
          </a:p>
          <a:p>
            <a:endParaRPr lang="fa-IR" sz="3300" b="1" dirty="0" smtClean="0"/>
          </a:p>
          <a:p>
            <a:r>
              <a:rPr lang="fa-IR" sz="3300" b="1" dirty="0" smtClean="0"/>
              <a:t> اثرات ناشی از هموسیدروز در اواخر دهه اول زندگی پدیدار میشود.</a:t>
            </a:r>
          </a:p>
          <a:p>
            <a:endParaRPr lang="fa-IR" sz="3300" b="1" dirty="0" smtClean="0"/>
          </a:p>
          <a:p>
            <a:r>
              <a:rPr lang="fa-IR" sz="3300" b="1" dirty="0" smtClean="0"/>
              <a:t> علاوه بر تزریقات خون مکرر بخشی از ازدیاد بار آهن بعلت افزایش جذب آهن از طریق دستگاه گوارش میباشد. </a:t>
            </a:r>
            <a:endParaRPr lang="en-US" sz="3300" b="1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714348" y="1412776"/>
            <a:ext cx="7715304" cy="2087662"/>
          </a:xfrm>
        </p:spPr>
        <p:txBody>
          <a:bodyPr/>
          <a:lstStyle/>
          <a:p>
            <a:r>
              <a:rPr lang="fa-IR" dirty="0" smtClean="0">
                <a:solidFill>
                  <a:srgbClr val="C00000"/>
                </a:solidFill>
              </a:rPr>
              <a:t>دکتر مژگان هاشمیه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fa-IR" sz="4000" b="1" dirty="0" smtClean="0">
                <a:solidFill>
                  <a:schemeClr val="tx1"/>
                </a:solidFill>
                <a:cs typeface="+mj-cs"/>
              </a:rPr>
              <a:t>هماتولوژ</a:t>
            </a:r>
            <a:r>
              <a:rPr lang="fa-IR" sz="4000" b="1" dirty="0" smtClean="0">
                <a:solidFill>
                  <a:schemeClr val="tx1"/>
                </a:solidFill>
                <a:latin typeface=" Btitr"/>
                <a:cs typeface="+mj-cs"/>
              </a:rPr>
              <a:t>یست و انکولوژیست </a:t>
            </a:r>
            <a:r>
              <a:rPr lang="fa-IR" sz="4000" b="1" dirty="0" smtClean="0">
                <a:solidFill>
                  <a:schemeClr val="tx1"/>
                </a:solidFill>
                <a:latin typeface=" Btitr"/>
                <a:cs typeface="+mj-cs"/>
              </a:rPr>
              <a:t>کودکان</a:t>
            </a:r>
            <a:endParaRPr lang="fa-IR" sz="4000" b="1" dirty="0" smtClean="0">
              <a:solidFill>
                <a:schemeClr val="tx1"/>
              </a:solidFill>
              <a:latin typeface=" Btitr"/>
              <a:cs typeface="+mj-cs"/>
            </a:endParaRPr>
          </a:p>
          <a:p>
            <a:r>
              <a:rPr lang="fa-IR" dirty="0" smtClean="0">
                <a:solidFill>
                  <a:schemeClr val="tx1"/>
                </a:solidFill>
              </a:rPr>
              <a:t>دانشگاه علوم پزشکی شهید بهشتی</a:t>
            </a:r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57158" y="214290"/>
            <a:ext cx="8607330" cy="1000132"/>
          </a:xfrm>
        </p:spPr>
        <p:txBody>
          <a:bodyPr>
            <a:normAutofit/>
          </a:bodyPr>
          <a:lstStyle/>
          <a:p>
            <a:r>
              <a:rPr lang="fa-IR" sz="3600" dirty="0" smtClean="0">
                <a:solidFill>
                  <a:srgbClr val="FF0000"/>
                </a:solidFill>
              </a:rPr>
              <a:t>عوارض ناشی از ازدیاد بار آهن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a-IR" dirty="0" smtClean="0"/>
              <a:t>تعویق تکامل جنسی ثانویه </a:t>
            </a:r>
          </a:p>
          <a:p>
            <a:r>
              <a:rPr lang="fa-IR" dirty="0" smtClean="0"/>
              <a:t>هموسیدروزکبدی</a:t>
            </a:r>
          </a:p>
          <a:p>
            <a:r>
              <a:rPr lang="fa-IR" dirty="0" smtClean="0"/>
              <a:t>هموسیدروزقلب و نارسایی پیشرونده قلبی( شایع ترین علت مرگ در این بیماران )</a:t>
            </a:r>
          </a:p>
          <a:p>
            <a:r>
              <a:rPr lang="fa-IR" dirty="0" smtClean="0"/>
              <a:t>ازدیاد بار آهن درسیستم اندوکرین منجر به  دیابت، هیپوتیروئیدیسم، هیپو پاراتیروئیدیسم و هیپوگونادیسم </a:t>
            </a:r>
          </a:p>
          <a:p>
            <a:pPr>
              <a:buNone/>
            </a:pPr>
            <a:r>
              <a:rPr lang="fa-IR" dirty="0" smtClean="0"/>
              <a:t>   می گردد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57158" y="214290"/>
            <a:ext cx="8786842" cy="1000132"/>
          </a:xfrm>
        </p:spPr>
        <p:txBody>
          <a:bodyPr>
            <a:normAutofit/>
          </a:bodyPr>
          <a:lstStyle/>
          <a:p>
            <a:r>
              <a:rPr lang="fa-IR" sz="4000" dirty="0" smtClean="0"/>
              <a:t>عوارض تزریق خون نامناسب</a:t>
            </a:r>
            <a:endParaRPr lang="en-US" sz="40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a-IR" dirty="0" smtClean="0"/>
              <a:t>تأخیر رشد و تکامل </a:t>
            </a:r>
          </a:p>
          <a:p>
            <a:r>
              <a:rPr lang="fa-IR" dirty="0" smtClean="0"/>
              <a:t>اسپلنومگالی پیش رونده</a:t>
            </a:r>
          </a:p>
          <a:p>
            <a:r>
              <a:rPr lang="fa-IR" dirty="0" smtClean="0"/>
              <a:t> تشدید آنمی و گهگاهی ترومبوسیتوپنی</a:t>
            </a:r>
          </a:p>
          <a:p>
            <a:r>
              <a:rPr lang="fa-IR" dirty="0" smtClean="0"/>
              <a:t> افزایش شدید در فعالیت مغز استخوان</a:t>
            </a:r>
          </a:p>
          <a:p>
            <a:r>
              <a:rPr lang="fa-IR" dirty="0" smtClean="0"/>
              <a:t> تشدید دفورمیته جمجمه (ظاهر کلاسیک مونگولوئید)</a:t>
            </a:r>
          </a:p>
          <a:p>
            <a:r>
              <a:rPr lang="fa-IR" dirty="0" smtClean="0"/>
              <a:t>پدیدار شدن تابلوی تیپیک</a:t>
            </a:r>
            <a:r>
              <a:rPr lang="en-US" dirty="0" smtClean="0"/>
              <a:t> hair on end</a:t>
            </a:r>
            <a:r>
              <a:rPr lang="fa-IR" dirty="0" smtClean="0"/>
              <a:t> در رادیوگرافی جمجمه</a:t>
            </a:r>
          </a:p>
          <a:p>
            <a:r>
              <a:rPr lang="fa-IR" dirty="0" smtClean="0"/>
              <a:t>افزایش استعداد به عفونت</a:t>
            </a:r>
          </a:p>
          <a:p>
            <a:r>
              <a:rPr lang="fa-IR" dirty="0" smtClean="0"/>
              <a:t> هیپر اوریسمی و نقرس ثانویه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6" name="Rectangle 6"/>
          <p:cNvSpPr>
            <a:spLocks noGrp="1" noChangeArrowheads="1"/>
          </p:cNvSpPr>
          <p:nvPr>
            <p:ph type="title"/>
          </p:nvPr>
        </p:nvSpPr>
        <p:spPr>
          <a:xfrm>
            <a:off x="684213" y="116633"/>
            <a:ext cx="7772400" cy="864096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Thalassemia face</a:t>
            </a:r>
          </a:p>
        </p:txBody>
      </p:sp>
      <p:pic>
        <p:nvPicPr>
          <p:cNvPr id="81925" name="Picture 5" descr="Image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6000" contrast="6000"/>
          </a:blip>
          <a:srcRect/>
          <a:stretch>
            <a:fillRect/>
          </a:stretch>
        </p:blipFill>
        <p:spPr>
          <a:xfrm>
            <a:off x="2339752" y="1196752"/>
            <a:ext cx="3816424" cy="4752528"/>
          </a:xfrm>
          <a:ln w="31750">
            <a:solidFill>
              <a:srgbClr val="008000"/>
            </a:solidFill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81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1772816"/>
            <a:ext cx="5688632" cy="43924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36867" name="Text Box 3"/>
          <p:cNvSpPr txBox="1">
            <a:spLocks noChangeArrowheads="1"/>
          </p:cNvSpPr>
          <p:nvPr/>
        </p:nvSpPr>
        <p:spPr bwMode="auto">
          <a:xfrm>
            <a:off x="1678588" y="609600"/>
            <a:ext cx="4993675" cy="584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1"/>
            <a:r>
              <a:rPr lang="en-US" sz="3200" b="1" dirty="0">
                <a:solidFill>
                  <a:srgbClr val="FF0000"/>
                </a:solidFill>
                <a:latin typeface="Comic Sans MS" pitchFamily="66" charset="0"/>
              </a:rPr>
              <a:t>Hair on End Appearance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l-GR"/>
              <a:t>β</a:t>
            </a:r>
            <a:r>
              <a:rPr lang="en-US"/>
              <a:t> </a:t>
            </a:r>
            <a:r>
              <a:rPr lang="en-US">
                <a:latin typeface="Comic Sans MS" pitchFamily="66" charset="0"/>
              </a:rPr>
              <a:t>Thalassemia Major</a:t>
            </a:r>
          </a:p>
        </p:txBody>
      </p:sp>
      <p:pic>
        <p:nvPicPr>
          <p:cNvPr id="31747" name="Picture 4" descr="thalsku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60648"/>
            <a:ext cx="9144000" cy="6264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0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0" y="3657600"/>
            <a:ext cx="1782763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3" descr="0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1143000"/>
            <a:ext cx="3673475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Picture 4" descr="0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0600" y="1143000"/>
            <a:ext cx="3810000" cy="2481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Picture 5" descr="0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90600" y="3657600"/>
            <a:ext cx="19812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6" name="Text Box 6"/>
          <p:cNvSpPr txBox="1">
            <a:spLocks noChangeArrowheads="1"/>
          </p:cNvSpPr>
          <p:nvPr/>
        </p:nvSpPr>
        <p:spPr bwMode="auto">
          <a:xfrm>
            <a:off x="762000" y="547688"/>
            <a:ext cx="8001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 dirty="0">
                <a:latin typeface="Symbol" pitchFamily="18" charset="2"/>
                <a:cs typeface="Arial" pitchFamily="34" charset="0"/>
              </a:rPr>
              <a:t>b</a:t>
            </a:r>
            <a:r>
              <a:rPr lang="en-US" sz="2800" b="1" dirty="0">
                <a:cs typeface="Arial" pitchFamily="34" charset="0"/>
              </a:rPr>
              <a:t> </a:t>
            </a:r>
            <a:r>
              <a:rPr lang="en-US" sz="2800" b="1" dirty="0" err="1">
                <a:cs typeface="Arial" pitchFamily="34" charset="0"/>
              </a:rPr>
              <a:t>thalassaemia</a:t>
            </a:r>
            <a:r>
              <a:rPr lang="en-US" sz="2800" b="1" dirty="0">
                <a:cs typeface="Arial" pitchFamily="34" charset="0"/>
              </a:rPr>
              <a:t> </a:t>
            </a:r>
            <a:r>
              <a:rPr lang="en-US" sz="2800" b="1" dirty="0" err="1">
                <a:cs typeface="Arial" pitchFamily="34" charset="0"/>
              </a:rPr>
              <a:t>intermedia</a:t>
            </a:r>
            <a:r>
              <a:rPr lang="en-US" sz="2800" b="1" dirty="0">
                <a:cs typeface="Arial" pitchFamily="34" charset="0"/>
              </a:rPr>
              <a:t> (</a:t>
            </a:r>
            <a:r>
              <a:rPr lang="en-US" sz="2800" b="1" dirty="0" err="1">
                <a:cs typeface="Arial" pitchFamily="34" charset="0"/>
              </a:rPr>
              <a:t>Hb</a:t>
            </a:r>
            <a:r>
              <a:rPr lang="en-US" sz="2800" b="1" dirty="0">
                <a:cs typeface="Arial" pitchFamily="34" charset="0"/>
              </a:rPr>
              <a:t> E/</a:t>
            </a:r>
            <a:r>
              <a:rPr lang="en-US" sz="2800" b="1" dirty="0">
                <a:latin typeface="Symbol" pitchFamily="18" charset="2"/>
                <a:cs typeface="Arial" pitchFamily="34" charset="0"/>
              </a:rPr>
              <a:t>b</a:t>
            </a:r>
            <a:r>
              <a:rPr lang="en-US" sz="2800" b="1" dirty="0">
                <a:cs typeface="Arial" pitchFamily="34" charset="0"/>
              </a:rPr>
              <a:t> </a:t>
            </a:r>
            <a:r>
              <a:rPr lang="en-US" sz="2800" b="1" dirty="0" err="1">
                <a:cs typeface="Arial" pitchFamily="34" charset="0"/>
              </a:rPr>
              <a:t>thalassaemia</a:t>
            </a:r>
            <a:r>
              <a:rPr lang="en-US" sz="2800" b="1" dirty="0">
                <a:cs typeface="Arial" pitchFamily="34" charset="0"/>
              </a:rPr>
              <a:t>)</a:t>
            </a:r>
          </a:p>
        </p:txBody>
      </p:sp>
      <p:sp>
        <p:nvSpPr>
          <p:cNvPr id="20487" name="Text Box 7"/>
          <p:cNvSpPr txBox="1">
            <a:spLocks noChangeArrowheads="1"/>
          </p:cNvSpPr>
          <p:nvPr/>
        </p:nvSpPr>
        <p:spPr bwMode="auto">
          <a:xfrm>
            <a:off x="4432017" y="6453188"/>
            <a:ext cx="446115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 i="1" dirty="0"/>
              <a:t>Courtesy of Dr. </a:t>
            </a:r>
            <a:r>
              <a:rPr lang="en-US" sz="1600" b="1" i="1" dirty="0" err="1"/>
              <a:t>Vip</a:t>
            </a:r>
            <a:r>
              <a:rPr lang="en-US" sz="1600" b="1" i="1" dirty="0"/>
              <a:t> </a:t>
            </a:r>
            <a:r>
              <a:rPr lang="en-US" sz="1600" b="1" i="1" dirty="0" err="1"/>
              <a:t>Viprakasit</a:t>
            </a:r>
            <a:r>
              <a:rPr lang="en-US" sz="1600" b="1" i="1" dirty="0"/>
              <a:t>, </a:t>
            </a:r>
            <a:r>
              <a:rPr lang="en-US" sz="1600" b="1" i="1" dirty="0" err="1"/>
              <a:t>Siriraj</a:t>
            </a:r>
            <a:r>
              <a:rPr lang="en-US" sz="1600" b="1" i="1" dirty="0"/>
              <a:t> Hospital, BKK</a:t>
            </a:r>
          </a:p>
        </p:txBody>
      </p:sp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4"/>
          <p:cNvSpPr>
            <a:spLocks noChangeArrowheads="1"/>
          </p:cNvSpPr>
          <p:nvPr/>
        </p:nvSpPr>
        <p:spPr bwMode="auto">
          <a:xfrm>
            <a:off x="2124075" y="188913"/>
            <a:ext cx="55435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rtl="1"/>
            <a:r>
              <a:rPr lang="en-US" sz="4400" b="1" dirty="0">
                <a:solidFill>
                  <a:srgbClr val="FF0000"/>
                </a:solidFill>
              </a:rPr>
              <a:t>Expansion of BM</a:t>
            </a:r>
          </a:p>
        </p:txBody>
      </p:sp>
      <p:pic>
        <p:nvPicPr>
          <p:cNvPr id="32771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2410619" y="621507"/>
            <a:ext cx="4105275" cy="6408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4"/>
          <p:cNvSpPr>
            <a:spLocks noChangeArrowheads="1"/>
          </p:cNvSpPr>
          <p:nvPr/>
        </p:nvSpPr>
        <p:spPr bwMode="auto">
          <a:xfrm>
            <a:off x="1403350" y="404813"/>
            <a:ext cx="6192838" cy="1143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 anchor="ctr"/>
          <a:lstStyle/>
          <a:p>
            <a:pPr algn="r" rtl="1"/>
            <a:r>
              <a:rPr lang="en-US" sz="4400" b="1" dirty="0" err="1">
                <a:solidFill>
                  <a:srgbClr val="FF0000"/>
                </a:solidFill>
              </a:rPr>
              <a:t>Hepatosplenomegaly</a:t>
            </a:r>
            <a:endParaRPr lang="en-US" sz="4400" b="1" dirty="0">
              <a:solidFill>
                <a:srgbClr val="FF0000"/>
              </a:solidFill>
            </a:endParaRPr>
          </a:p>
        </p:txBody>
      </p:sp>
      <p:pic>
        <p:nvPicPr>
          <p:cNvPr id="219141" name="Picture 5" descr="Image1"/>
          <p:cNvPicPr>
            <a:picLocks noChangeAspect="1" noChangeArrowheads="1"/>
          </p:cNvPicPr>
          <p:nvPr/>
        </p:nvPicPr>
        <p:blipFill>
          <a:blip r:embed="rId2" cstate="print"/>
          <a:srcRect l="2478" t="3349" r="4335"/>
          <a:stretch>
            <a:fillRect/>
          </a:stretch>
        </p:blipFill>
        <p:spPr bwMode="auto">
          <a:xfrm>
            <a:off x="2483768" y="1484784"/>
            <a:ext cx="3888432" cy="4824536"/>
          </a:xfrm>
          <a:prstGeom prst="rect">
            <a:avLst/>
          </a:prstGeom>
          <a:noFill/>
          <a:ln w="25400">
            <a:solidFill>
              <a:srgbClr val="003366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19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19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19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4"/>
          <p:cNvSpPr>
            <a:spLocks noChangeArrowheads="1"/>
          </p:cNvSpPr>
          <p:nvPr/>
        </p:nvSpPr>
        <p:spPr bwMode="auto">
          <a:xfrm>
            <a:off x="1" y="419100"/>
            <a:ext cx="7812360" cy="1143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 anchor="ctr"/>
          <a:lstStyle/>
          <a:p>
            <a:pPr algn="r" rtl="1"/>
            <a:r>
              <a:rPr lang="en-US" sz="4400" b="1" dirty="0">
                <a:solidFill>
                  <a:srgbClr val="FF0000"/>
                </a:solidFill>
              </a:rPr>
              <a:t>Dark skin due to iron overload</a:t>
            </a:r>
          </a:p>
        </p:txBody>
      </p:sp>
      <p:pic>
        <p:nvPicPr>
          <p:cNvPr id="220165" name="Picture 5" descr="Image5"/>
          <p:cNvPicPr>
            <a:picLocks noChangeAspect="1" noChangeArrowheads="1"/>
          </p:cNvPicPr>
          <p:nvPr/>
        </p:nvPicPr>
        <p:blipFill>
          <a:blip r:embed="rId2" cstate="print">
            <a:lum bright="6000" contrast="24000"/>
          </a:blip>
          <a:srcRect l="2576" t="1573" r="1170" b="2518"/>
          <a:stretch>
            <a:fillRect/>
          </a:stretch>
        </p:blipFill>
        <p:spPr bwMode="auto">
          <a:xfrm>
            <a:off x="1763713" y="1484313"/>
            <a:ext cx="5616575" cy="4178300"/>
          </a:xfrm>
          <a:prstGeom prst="rect">
            <a:avLst/>
          </a:prstGeom>
          <a:noFill/>
          <a:ln w="31750">
            <a:solidFill>
              <a:srgbClr val="333399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220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57158" y="214290"/>
            <a:ext cx="8786842" cy="1000132"/>
          </a:xfrm>
        </p:spPr>
        <p:txBody>
          <a:bodyPr/>
          <a:lstStyle/>
          <a:p>
            <a:r>
              <a:rPr lang="fa-IR" dirty="0" smtClean="0"/>
              <a:t>آسیب کبدی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a-IR" dirty="0" smtClean="0"/>
              <a:t>آسیب کبدی منجر به اختلال در سنتز فاکتورهای انعقادی میشود</a:t>
            </a:r>
          </a:p>
          <a:p>
            <a:r>
              <a:rPr lang="fa-IR" dirty="0" smtClean="0"/>
              <a:t>اتیولوژی آسیب کبدی:</a:t>
            </a:r>
          </a:p>
          <a:p>
            <a:r>
              <a:rPr lang="fa-IR" dirty="0" smtClean="0"/>
              <a:t>هموسیدروز کبدی</a:t>
            </a:r>
          </a:p>
          <a:p>
            <a:r>
              <a:rPr lang="fa-IR" dirty="0" smtClean="0"/>
              <a:t>هپاتیت ویروسی</a:t>
            </a:r>
          </a:p>
          <a:p>
            <a:r>
              <a:rPr lang="fa-IR" dirty="0" smtClean="0"/>
              <a:t>هماتوپوئز اکسترا مدولاری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57158" y="214290"/>
            <a:ext cx="8535322" cy="1000132"/>
          </a:xfrm>
        </p:spPr>
        <p:txBody>
          <a:bodyPr/>
          <a:lstStyle/>
          <a:p>
            <a:r>
              <a:rPr lang="fa-IR" dirty="0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</a:rPr>
              <a:t>سندرم</a:t>
            </a:r>
            <a:r>
              <a:rPr lang="fa-IR" b="1" dirty="0" smtClean="0"/>
              <a:t> های</a:t>
            </a:r>
            <a:r>
              <a:rPr lang="fa-IR" dirty="0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</a:rPr>
              <a:t> بتا تالاسمی 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a-IR" b="1" dirty="0" smtClean="0"/>
              <a:t>مشخصه سندرم های بتا تالاسمی:</a:t>
            </a:r>
            <a:endParaRPr lang="en-US" b="1" dirty="0" smtClean="0"/>
          </a:p>
          <a:p>
            <a:endParaRPr lang="fa-IR" b="1" dirty="0" smtClean="0"/>
          </a:p>
          <a:p>
            <a:r>
              <a:rPr lang="fa-IR" b="1" dirty="0" smtClean="0"/>
              <a:t> کاهش و یا فقدان سنتز یک و یا بیشتر از یکی از زنجیره های گلوبینی است.</a:t>
            </a:r>
            <a:endParaRPr lang="en-US" b="1" dirty="0" smtClean="0"/>
          </a:p>
          <a:p>
            <a:endParaRPr lang="fa-IR" b="1" dirty="0" smtClean="0"/>
          </a:p>
          <a:p>
            <a:r>
              <a:rPr lang="fa-IR" sz="4400" b="1" dirty="0" smtClean="0"/>
              <a:t> </a:t>
            </a:r>
            <a:r>
              <a:rPr lang="en-US" sz="4400" b="1" dirty="0" smtClean="0">
                <a:solidFill>
                  <a:srgbClr val="00071A"/>
                </a:solidFill>
                <a:latin typeface="Symbol" pitchFamily="18" charset="2"/>
                <a:cs typeface="Times New Roman" pitchFamily="18" charset="0"/>
              </a:rPr>
              <a:t></a:t>
            </a:r>
            <a:r>
              <a:rPr lang="en-US" sz="4400" b="1" baseline="30000" dirty="0" smtClean="0">
                <a:solidFill>
                  <a:srgbClr val="00071A"/>
                </a:solidFill>
                <a:latin typeface="Arial" charset="0"/>
                <a:cs typeface="Times New Roman" pitchFamily="18" charset="0"/>
              </a:rPr>
              <a:t>o</a:t>
            </a:r>
            <a:r>
              <a:rPr lang="fa-IR" sz="4400" b="1" dirty="0" smtClean="0"/>
              <a:t>    فقدان سنتز</a:t>
            </a:r>
            <a:endParaRPr lang="en-US" sz="4400" b="1" dirty="0" smtClean="0"/>
          </a:p>
          <a:p>
            <a:endParaRPr lang="en-US" sz="4400" b="1" dirty="0" smtClean="0"/>
          </a:p>
          <a:p>
            <a:r>
              <a:rPr lang="en-US" sz="4400" b="1" dirty="0" smtClean="0">
                <a:solidFill>
                  <a:srgbClr val="00071A"/>
                </a:solidFill>
                <a:latin typeface="Symbol" pitchFamily="18" charset="2"/>
                <a:cs typeface="Times New Roman" pitchFamily="18" charset="0"/>
              </a:rPr>
              <a:t></a:t>
            </a:r>
            <a:r>
              <a:rPr lang="en-US" sz="4400" b="1" baseline="30000" dirty="0" smtClean="0">
                <a:solidFill>
                  <a:srgbClr val="00071A"/>
                </a:solidFill>
                <a:latin typeface="Arial" charset="0"/>
                <a:cs typeface="Times New Roman" pitchFamily="18" charset="0"/>
              </a:rPr>
              <a:t>+</a:t>
            </a:r>
            <a:r>
              <a:rPr lang="fa-IR" sz="4400" b="1" dirty="0" smtClean="0"/>
              <a:t> </a:t>
            </a:r>
            <a:r>
              <a:rPr lang="en-US" sz="4400" b="1" dirty="0" smtClean="0"/>
              <a:t>     </a:t>
            </a:r>
            <a:r>
              <a:rPr lang="fa-IR" sz="4400" b="1" dirty="0" smtClean="0"/>
              <a:t>کاهش سنتز </a:t>
            </a:r>
            <a:endParaRPr lang="en-US" sz="4400" b="1" baseline="30000" dirty="0" smtClean="0">
              <a:solidFill>
                <a:srgbClr val="00071A"/>
              </a:solidFill>
              <a:latin typeface="Arial" charset="0"/>
              <a:cs typeface="Times New Roman" pitchFamily="18" charset="0"/>
            </a:endParaRPr>
          </a:p>
          <a:p>
            <a:endParaRPr lang="en-US" sz="44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158" y="214290"/>
            <a:ext cx="8786842" cy="1000132"/>
          </a:xfrm>
        </p:spPr>
        <p:txBody>
          <a:bodyPr>
            <a:noAutofit/>
          </a:bodyPr>
          <a:lstStyle/>
          <a:p>
            <a:r>
              <a:rPr lang="fa-IR" sz="3200" dirty="0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</a:rPr>
              <a:t>يافته هاي آزمايشگاهي بتا تالاسمي ماژور: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a-IR" dirty="0" smtClean="0"/>
              <a:t>افت </a:t>
            </a:r>
            <a:r>
              <a:rPr lang="ar-SA" dirty="0" smtClean="0"/>
              <a:t>هموگلوبين</a:t>
            </a:r>
            <a:r>
              <a:rPr lang="fa-IR" dirty="0" smtClean="0"/>
              <a:t> </a:t>
            </a:r>
            <a:r>
              <a:rPr lang="ar-SA" dirty="0" smtClean="0"/>
              <a:t>حتي </a:t>
            </a:r>
            <a:r>
              <a:rPr lang="fa-IR" dirty="0" smtClean="0"/>
              <a:t>تا حد </a:t>
            </a:r>
            <a:r>
              <a:rPr lang="en-US" dirty="0" smtClean="0"/>
              <a:t>2-3 </a:t>
            </a:r>
            <a:r>
              <a:rPr lang="en-US" dirty="0" err="1" smtClean="0"/>
              <a:t>gr</a:t>
            </a:r>
            <a:r>
              <a:rPr lang="en-US" dirty="0" smtClean="0"/>
              <a:t>/dl</a:t>
            </a:r>
            <a:endParaRPr lang="fa-IR" dirty="0" smtClean="0"/>
          </a:p>
          <a:p>
            <a:r>
              <a:rPr lang="ar-SA" dirty="0" smtClean="0"/>
              <a:t>آنيزوسيتوزشديد به همراه هيپوكرومي</a:t>
            </a:r>
            <a:endParaRPr lang="fa-IR" dirty="0" smtClean="0"/>
          </a:p>
          <a:p>
            <a:r>
              <a:rPr lang="ar-SA" dirty="0" smtClean="0"/>
              <a:t>سلولهاي تارگت و </a:t>
            </a:r>
            <a:r>
              <a:rPr lang="en-US" dirty="0" smtClean="0"/>
              <a:t>Basophilic Stippling </a:t>
            </a:r>
            <a:endParaRPr lang="fa-IR" dirty="0" smtClean="0"/>
          </a:p>
          <a:p>
            <a:r>
              <a:rPr lang="ar-SA" dirty="0" smtClean="0"/>
              <a:t>افزايش</a:t>
            </a:r>
            <a:r>
              <a:rPr lang="fa-IR" dirty="0" smtClean="0"/>
              <a:t> </a:t>
            </a:r>
            <a:r>
              <a:rPr lang="ar-SA" dirty="0" smtClean="0"/>
              <a:t>متوسط</a:t>
            </a:r>
            <a:r>
              <a:rPr lang="fa-IR" dirty="0" smtClean="0"/>
              <a:t> </a:t>
            </a:r>
            <a:r>
              <a:rPr lang="ar-SA" dirty="0" smtClean="0"/>
              <a:t>شمارش رتيكولوسيت </a:t>
            </a:r>
            <a:endParaRPr lang="fa-IR" dirty="0" smtClean="0"/>
          </a:p>
          <a:p>
            <a:r>
              <a:rPr lang="ar-SA" dirty="0" smtClean="0"/>
              <a:t>گلبول هاي قرمز هسته دار</a:t>
            </a:r>
            <a:r>
              <a:rPr lang="fa-IR" dirty="0" smtClean="0"/>
              <a:t> یا </a:t>
            </a:r>
            <a:r>
              <a:rPr lang="en-US" dirty="0" smtClean="0"/>
              <a:t>NRBC</a:t>
            </a:r>
            <a:r>
              <a:rPr lang="ar-SA" dirty="0" smtClean="0"/>
              <a:t> </a:t>
            </a:r>
            <a:r>
              <a:rPr lang="fa-IR" dirty="0" smtClean="0"/>
              <a:t>(</a:t>
            </a:r>
            <a:r>
              <a:rPr lang="ar-SA" dirty="0" smtClean="0"/>
              <a:t>افزايش قابل ملاحظه تعداد آنها </a:t>
            </a:r>
            <a:r>
              <a:rPr lang="fa-IR" dirty="0" smtClean="0"/>
              <a:t>بعد </a:t>
            </a:r>
            <a:r>
              <a:rPr lang="ar-SA" dirty="0" smtClean="0"/>
              <a:t>از اسپلنكتومي</a:t>
            </a:r>
            <a:r>
              <a:rPr lang="fa-IR" dirty="0" smtClean="0"/>
              <a:t>)</a:t>
            </a:r>
          </a:p>
          <a:p>
            <a:r>
              <a:rPr lang="ar-SA" dirty="0" smtClean="0"/>
              <a:t>در مغز استخوان معمولاً هيپرپلازي اريتروئيد</a:t>
            </a:r>
            <a:endParaRPr lang="en-US" dirty="0" smtClean="0"/>
          </a:p>
          <a:p>
            <a:r>
              <a:rPr lang="ar-SA" dirty="0" smtClean="0"/>
              <a:t>افزايش </a:t>
            </a:r>
            <a:r>
              <a:rPr lang="en-US" dirty="0" smtClean="0"/>
              <a:t> </a:t>
            </a:r>
            <a:r>
              <a:rPr lang="fa-IR" dirty="0" smtClean="0"/>
              <a:t>شدید </a:t>
            </a:r>
            <a:r>
              <a:rPr lang="ar-SA" dirty="0" smtClean="0"/>
              <a:t>ميزان </a:t>
            </a:r>
            <a:r>
              <a:rPr lang="en-US" dirty="0" err="1" smtClean="0"/>
              <a:t>HbF</a:t>
            </a:r>
            <a:endParaRPr lang="en-US" dirty="0"/>
          </a:p>
        </p:txBody>
      </p:sp>
      <p:sp>
        <p:nvSpPr>
          <p:cNvPr id="34822" name="AutoShape 6" descr="Image result for thank you for attention presentati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4" descr="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2988" y="1052513"/>
            <a:ext cx="6896100" cy="4592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9331" name="Rectangle 5"/>
          <p:cNvSpPr>
            <a:spLocks noRot="1" noChangeArrowheads="1"/>
          </p:cNvSpPr>
          <p:nvPr/>
        </p:nvSpPr>
        <p:spPr bwMode="auto">
          <a:xfrm>
            <a:off x="250825" y="0"/>
            <a:ext cx="85407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rtl="1"/>
            <a:r>
              <a:rPr lang="el-GR" sz="4400" b="1" dirty="0">
                <a:solidFill>
                  <a:srgbClr val="FF0000"/>
                </a:solidFill>
                <a:latin typeface="Comic Sans MS" pitchFamily="66" charset="0"/>
              </a:rPr>
              <a:t>β</a:t>
            </a:r>
            <a:r>
              <a:rPr lang="en-US" sz="4400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omic Sans MS" pitchFamily="66" charset="0"/>
              </a:rPr>
              <a:t>Thalassemia</a:t>
            </a:r>
            <a:r>
              <a:rPr lang="en-US" sz="4400" b="1" dirty="0">
                <a:solidFill>
                  <a:srgbClr val="FF0000"/>
                </a:solidFill>
                <a:latin typeface="Comic Sans MS" pitchFamily="66" charset="0"/>
              </a:rPr>
              <a:t> Major</a:t>
            </a:r>
          </a:p>
        </p:txBody>
      </p:sp>
      <p:sp>
        <p:nvSpPr>
          <p:cNvPr id="99332" name="Text Box 6"/>
          <p:cNvSpPr txBox="1">
            <a:spLocks noChangeArrowheads="1"/>
          </p:cNvSpPr>
          <p:nvPr/>
        </p:nvSpPr>
        <p:spPr bwMode="auto">
          <a:xfrm>
            <a:off x="1" y="5805264"/>
            <a:ext cx="8172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en-US" sz="2400" b="1"/>
              <a:t>Anisopoikilocytosis, NRBC, microcytosis, hypochromia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Mozhgan\Desktop\4426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9394" name="Picture 2" descr="C:\Users\Mozhgan\Desktop\back-ground-for-the-prsentation-31-72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 dirty="0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-871537" y="0"/>
            <a:ext cx="10287000" cy="685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9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9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9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9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9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9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9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9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9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-352424" y="476250"/>
            <a:ext cx="9366250" cy="100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9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9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9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9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9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9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9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9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9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ctr"/>
            <a:r>
              <a:rPr kumimoji="0" lang="el-GR" sz="6000" b="1" i="1" dirty="0">
                <a:solidFill>
                  <a:srgbClr val="CC0000"/>
                </a:solidFill>
                <a:effectLst/>
                <a:cs typeface="Times New Roman" pitchFamily="18" charset="0"/>
              </a:rPr>
              <a:t>β</a:t>
            </a:r>
            <a:r>
              <a:rPr kumimoji="0" lang="en-US" sz="6000" b="1" i="1" dirty="0">
                <a:solidFill>
                  <a:srgbClr val="CC0000"/>
                </a:solidFill>
                <a:effectLst/>
                <a:cs typeface="Times New Roman" pitchFamily="18" charset="0"/>
              </a:rPr>
              <a:t> - </a:t>
            </a:r>
            <a:r>
              <a:rPr kumimoji="0" lang="en-US" sz="6000" b="1" i="1" dirty="0" err="1">
                <a:solidFill>
                  <a:srgbClr val="CC0000"/>
                </a:solidFill>
                <a:effectLst/>
                <a:cs typeface="Times New Roman" pitchFamily="18" charset="0"/>
              </a:rPr>
              <a:t>Thalassemia</a:t>
            </a:r>
            <a:r>
              <a:rPr kumimoji="0" lang="en-US" sz="6000" b="1" i="1" dirty="0">
                <a:solidFill>
                  <a:srgbClr val="CC0000"/>
                </a:solidFill>
                <a:effectLst/>
                <a:cs typeface="Times New Roman" pitchFamily="18" charset="0"/>
              </a:rPr>
              <a:t> Major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-871537" y="1066800"/>
            <a:ext cx="10887075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9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9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9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9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9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9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9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9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9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endParaRPr kumimoji="0" lang="en-US" sz="2400">
              <a:effectLst/>
              <a:cs typeface="Times New Roman" pitchFamily="18" charset="0"/>
            </a:endParaRPr>
          </a:p>
        </p:txBody>
      </p:sp>
      <p:sp>
        <p:nvSpPr>
          <p:cNvPr id="7" name="AutoShape 5"/>
          <p:cNvSpPr>
            <a:spLocks noChangeArrowheads="1"/>
          </p:cNvSpPr>
          <p:nvPr/>
        </p:nvSpPr>
        <p:spPr bwMode="auto">
          <a:xfrm>
            <a:off x="-346074" y="4419600"/>
            <a:ext cx="3954462" cy="533400"/>
          </a:xfrm>
          <a:prstGeom prst="roundRect">
            <a:avLst>
              <a:gd name="adj" fmla="val 16657"/>
            </a:avLst>
          </a:prstGeom>
          <a:solidFill>
            <a:schemeClr val="accent2">
              <a:lumMod val="60000"/>
              <a:lumOff val="40000"/>
            </a:schemeClr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9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9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9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9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9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9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9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9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9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/>
          </a:p>
        </p:txBody>
      </p:sp>
      <p:sp>
        <p:nvSpPr>
          <p:cNvPr id="8" name="AutoShape 6"/>
          <p:cNvSpPr>
            <a:spLocks noChangeArrowheads="1"/>
          </p:cNvSpPr>
          <p:nvPr/>
        </p:nvSpPr>
        <p:spPr bwMode="auto">
          <a:xfrm>
            <a:off x="-346074" y="5181600"/>
            <a:ext cx="3954462" cy="533400"/>
          </a:xfrm>
          <a:prstGeom prst="roundRect">
            <a:avLst>
              <a:gd name="adj" fmla="val 16657"/>
            </a:avLst>
          </a:prstGeom>
          <a:solidFill>
            <a:schemeClr val="accent2">
              <a:lumMod val="60000"/>
              <a:lumOff val="40000"/>
            </a:schemeClr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9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9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9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9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9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9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9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9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9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/>
          </a:p>
        </p:txBody>
      </p:sp>
      <p:sp>
        <p:nvSpPr>
          <p:cNvPr id="9" name="AutoShape 7" descr="Wide downward diagonal"/>
          <p:cNvSpPr>
            <a:spLocks noChangeArrowheads="1"/>
          </p:cNvSpPr>
          <p:nvPr/>
        </p:nvSpPr>
        <p:spPr bwMode="auto">
          <a:xfrm rot="10800000" flipV="1">
            <a:off x="1100138" y="4419600"/>
            <a:ext cx="965200" cy="53340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499 w 21600"/>
              <a:gd name="T13" fmla="*/ 4499 h 21600"/>
              <a:gd name="T14" fmla="*/ 17101 w 21600"/>
              <a:gd name="T15" fmla="*/ 17101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398" y="21600"/>
                </a:lnTo>
                <a:lnTo>
                  <a:pt x="16202" y="21600"/>
                </a:lnTo>
                <a:lnTo>
                  <a:pt x="21600" y="0"/>
                </a:lnTo>
                <a:close/>
              </a:path>
            </a:pathLst>
          </a:custGeom>
          <a:pattFill prst="wdDnDiag">
            <a:fgClr>
              <a:srgbClr val="00FFFF"/>
            </a:fgClr>
            <a:bgClr>
              <a:srgbClr val="FFFFFF"/>
            </a:bgClr>
          </a:pattFill>
          <a:ln w="12700">
            <a:solidFill>
              <a:srgbClr val="00071A"/>
            </a:solidFill>
            <a:miter lim="800000"/>
            <a:headEnd/>
            <a:tailEnd/>
          </a:ln>
        </p:spPr>
        <p:txBody>
          <a:bodyPr wrap="none" lIns="90488" tIns="44450" rIns="90488" bIns="4445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9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9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9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9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9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9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9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9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9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ctr"/>
            <a:r>
              <a:rPr kumimoji="0" lang="en-US" sz="3200" b="1">
                <a:solidFill>
                  <a:srgbClr val="00071A"/>
                </a:solidFill>
                <a:effectLst/>
                <a:latin typeface="Symbol" pitchFamily="18" charset="2"/>
                <a:cs typeface="Times New Roman" pitchFamily="18" charset="0"/>
              </a:rPr>
              <a:t></a:t>
            </a:r>
          </a:p>
        </p:txBody>
      </p:sp>
      <p:sp>
        <p:nvSpPr>
          <p:cNvPr id="10" name="AutoShape 8" descr="Wide downward diagonal"/>
          <p:cNvSpPr>
            <a:spLocks noChangeArrowheads="1"/>
          </p:cNvSpPr>
          <p:nvPr/>
        </p:nvSpPr>
        <p:spPr bwMode="auto">
          <a:xfrm rot="10800000" flipV="1">
            <a:off x="1196976" y="5181600"/>
            <a:ext cx="771525" cy="53340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499 w 21600"/>
              <a:gd name="T13" fmla="*/ 4499 h 21600"/>
              <a:gd name="T14" fmla="*/ 17101 w 21600"/>
              <a:gd name="T15" fmla="*/ 17101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398" y="21600"/>
                </a:lnTo>
                <a:lnTo>
                  <a:pt x="16202" y="21600"/>
                </a:lnTo>
                <a:lnTo>
                  <a:pt x="21600" y="0"/>
                </a:lnTo>
                <a:close/>
              </a:path>
            </a:pathLst>
          </a:custGeom>
          <a:pattFill prst="wdDnDiag">
            <a:fgClr>
              <a:srgbClr val="00FFFF"/>
            </a:fgClr>
            <a:bgClr>
              <a:srgbClr val="FFFFFF"/>
            </a:bgClr>
          </a:pattFill>
          <a:ln w="12700">
            <a:solidFill>
              <a:srgbClr val="00071A"/>
            </a:solidFill>
            <a:miter lim="800000"/>
            <a:headEnd/>
            <a:tailEnd/>
          </a:ln>
        </p:spPr>
        <p:txBody>
          <a:bodyPr wrap="none" lIns="90488" tIns="44450" rIns="90488" bIns="4445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9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9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9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9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9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9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9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9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9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ctr"/>
            <a:r>
              <a:rPr kumimoji="0" lang="en-US" sz="3200" b="1">
                <a:solidFill>
                  <a:srgbClr val="00071A"/>
                </a:solidFill>
                <a:effectLst/>
                <a:latin typeface="Symbol" pitchFamily="18" charset="2"/>
                <a:cs typeface="Times New Roman" pitchFamily="18" charset="0"/>
              </a:rPr>
              <a:t></a:t>
            </a:r>
          </a:p>
        </p:txBody>
      </p:sp>
      <p:sp>
        <p:nvSpPr>
          <p:cNvPr id="11" name="AutoShape 9"/>
          <p:cNvSpPr>
            <a:spLocks noChangeArrowheads="1"/>
          </p:cNvSpPr>
          <p:nvPr/>
        </p:nvSpPr>
        <p:spPr bwMode="auto">
          <a:xfrm>
            <a:off x="-346074" y="2181225"/>
            <a:ext cx="3954462" cy="533400"/>
          </a:xfrm>
          <a:prstGeom prst="roundRect">
            <a:avLst>
              <a:gd name="adj" fmla="val 16657"/>
            </a:avLst>
          </a:prstGeom>
          <a:solidFill>
            <a:schemeClr val="accent2">
              <a:lumMod val="60000"/>
              <a:lumOff val="40000"/>
            </a:schemeClr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9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9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9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9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9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9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9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9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9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/>
          </a:p>
        </p:txBody>
      </p:sp>
      <p:sp>
        <p:nvSpPr>
          <p:cNvPr id="12" name="AutoShape 10"/>
          <p:cNvSpPr>
            <a:spLocks noChangeArrowheads="1"/>
          </p:cNvSpPr>
          <p:nvPr/>
        </p:nvSpPr>
        <p:spPr bwMode="auto">
          <a:xfrm>
            <a:off x="-346074" y="2943225"/>
            <a:ext cx="3954462" cy="533400"/>
          </a:xfrm>
          <a:prstGeom prst="roundRect">
            <a:avLst>
              <a:gd name="adj" fmla="val 16657"/>
            </a:avLst>
          </a:prstGeom>
          <a:solidFill>
            <a:schemeClr val="accent2">
              <a:lumMod val="60000"/>
              <a:lumOff val="40000"/>
            </a:schemeClr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9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9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9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9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9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9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9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9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9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/>
          </a:p>
        </p:txBody>
      </p:sp>
      <p:sp>
        <p:nvSpPr>
          <p:cNvPr id="13" name="AutoShape 11"/>
          <p:cNvSpPr>
            <a:spLocks noChangeArrowheads="1"/>
          </p:cNvSpPr>
          <p:nvPr/>
        </p:nvSpPr>
        <p:spPr bwMode="auto">
          <a:xfrm rot="10800000" flipV="1">
            <a:off x="1100138" y="2181225"/>
            <a:ext cx="965200" cy="53340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499 w 21600"/>
              <a:gd name="T13" fmla="*/ 4499 h 21600"/>
              <a:gd name="T14" fmla="*/ 17101 w 21600"/>
              <a:gd name="T15" fmla="*/ 17101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398" y="21600"/>
                </a:lnTo>
                <a:lnTo>
                  <a:pt x="16202" y="21600"/>
                </a:lnTo>
                <a:lnTo>
                  <a:pt x="21600" y="0"/>
                </a:lnTo>
                <a:close/>
              </a:path>
            </a:pathLst>
          </a:custGeom>
          <a:noFill/>
          <a:ln w="12700">
            <a:solidFill>
              <a:srgbClr val="00071A"/>
            </a:solidFill>
            <a:miter lim="800000"/>
            <a:headEnd/>
            <a:tailEnd/>
          </a:ln>
        </p:spPr>
        <p:txBody>
          <a:bodyPr wrap="none" lIns="90488" tIns="44450" rIns="90488" bIns="4445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9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9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9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9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9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9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9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9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9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ctr"/>
            <a:r>
              <a:rPr kumimoji="0" lang="en-US" sz="3200" b="1">
                <a:solidFill>
                  <a:srgbClr val="00071A"/>
                </a:solidFill>
                <a:effectLst/>
                <a:latin typeface="Symbol" pitchFamily="18" charset="2"/>
                <a:cs typeface="Times New Roman" pitchFamily="18" charset="0"/>
              </a:rPr>
              <a:t></a:t>
            </a:r>
          </a:p>
        </p:txBody>
      </p:sp>
      <p:sp>
        <p:nvSpPr>
          <p:cNvPr id="14" name="AutoShape 12"/>
          <p:cNvSpPr>
            <a:spLocks noChangeArrowheads="1"/>
          </p:cNvSpPr>
          <p:nvPr/>
        </p:nvSpPr>
        <p:spPr bwMode="auto">
          <a:xfrm rot="10800000" flipV="1">
            <a:off x="1196976" y="2943225"/>
            <a:ext cx="771525" cy="53340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499 w 21600"/>
              <a:gd name="T13" fmla="*/ 4499 h 21600"/>
              <a:gd name="T14" fmla="*/ 17101 w 21600"/>
              <a:gd name="T15" fmla="*/ 17101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398" y="21600"/>
                </a:lnTo>
                <a:lnTo>
                  <a:pt x="16202" y="21600"/>
                </a:lnTo>
                <a:lnTo>
                  <a:pt x="21600" y="0"/>
                </a:lnTo>
                <a:close/>
              </a:path>
            </a:pathLst>
          </a:custGeom>
          <a:noFill/>
          <a:ln w="12700">
            <a:solidFill>
              <a:srgbClr val="00071A"/>
            </a:solidFill>
            <a:miter lim="800000"/>
            <a:headEnd/>
            <a:tailEnd/>
          </a:ln>
        </p:spPr>
        <p:txBody>
          <a:bodyPr wrap="none" lIns="90488" tIns="44450" rIns="90488" bIns="4445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9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9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9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9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9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9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9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9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9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ctr"/>
            <a:r>
              <a:rPr kumimoji="0" lang="en-US" sz="3200" b="1">
                <a:solidFill>
                  <a:srgbClr val="00071A"/>
                </a:solidFill>
                <a:effectLst/>
                <a:latin typeface="Symbol" pitchFamily="18" charset="2"/>
                <a:cs typeface="Times New Roman" pitchFamily="18" charset="0"/>
              </a:rPr>
              <a:t></a:t>
            </a:r>
          </a:p>
        </p:txBody>
      </p:sp>
      <p:grpSp>
        <p:nvGrpSpPr>
          <p:cNvPr id="15" name="Group 14"/>
          <p:cNvGrpSpPr>
            <a:grpSpLocks/>
          </p:cNvGrpSpPr>
          <p:nvPr/>
        </p:nvGrpSpPr>
        <p:grpSpPr bwMode="auto">
          <a:xfrm>
            <a:off x="3897313" y="2486025"/>
            <a:ext cx="2219325" cy="763588"/>
            <a:chOff x="2544" y="1200"/>
            <a:chExt cx="1105" cy="481"/>
          </a:xfrm>
        </p:grpSpPr>
        <p:sp>
          <p:nvSpPr>
            <p:cNvPr id="24" name="Freeform 23"/>
            <p:cNvSpPr>
              <a:spLocks/>
            </p:cNvSpPr>
            <p:nvPr/>
          </p:nvSpPr>
          <p:spPr bwMode="auto">
            <a:xfrm>
              <a:off x="2544" y="1200"/>
              <a:ext cx="1105" cy="48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480"/>
                </a:cxn>
                <a:cxn ang="0">
                  <a:pos x="736" y="480"/>
                </a:cxn>
                <a:cxn ang="0">
                  <a:pos x="736" y="300"/>
                </a:cxn>
                <a:cxn ang="0">
                  <a:pos x="920" y="300"/>
                </a:cxn>
                <a:cxn ang="0">
                  <a:pos x="920" y="360"/>
                </a:cxn>
                <a:cxn ang="0">
                  <a:pos x="1104" y="240"/>
                </a:cxn>
                <a:cxn ang="0">
                  <a:pos x="920" y="120"/>
                </a:cxn>
                <a:cxn ang="0">
                  <a:pos x="920" y="180"/>
                </a:cxn>
                <a:cxn ang="0">
                  <a:pos x="736" y="180"/>
                </a:cxn>
                <a:cxn ang="0">
                  <a:pos x="736" y="0"/>
                </a:cxn>
                <a:cxn ang="0">
                  <a:pos x="0" y="0"/>
                </a:cxn>
              </a:cxnLst>
              <a:rect l="0" t="0" r="r" b="b"/>
              <a:pathLst>
                <a:path w="1105" h="481">
                  <a:moveTo>
                    <a:pt x="0" y="0"/>
                  </a:moveTo>
                  <a:lnTo>
                    <a:pt x="0" y="480"/>
                  </a:lnTo>
                  <a:lnTo>
                    <a:pt x="736" y="480"/>
                  </a:lnTo>
                  <a:lnTo>
                    <a:pt x="736" y="300"/>
                  </a:lnTo>
                  <a:lnTo>
                    <a:pt x="920" y="300"/>
                  </a:lnTo>
                  <a:lnTo>
                    <a:pt x="920" y="360"/>
                  </a:lnTo>
                  <a:lnTo>
                    <a:pt x="1104" y="240"/>
                  </a:lnTo>
                  <a:lnTo>
                    <a:pt x="920" y="120"/>
                  </a:lnTo>
                  <a:lnTo>
                    <a:pt x="920" y="180"/>
                  </a:lnTo>
                  <a:lnTo>
                    <a:pt x="736" y="180"/>
                  </a:lnTo>
                  <a:lnTo>
                    <a:pt x="736" y="0"/>
                  </a:lnTo>
                  <a:lnTo>
                    <a:pt x="0" y="0"/>
                  </a:lnTo>
                </a:path>
              </a:pathLst>
            </a:custGeom>
            <a:solidFill>
              <a:schemeClr val="accent2"/>
            </a:solidFill>
            <a:ln w="254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96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96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96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96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96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96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96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96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96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25" name="Rectangle 24"/>
            <p:cNvSpPr>
              <a:spLocks noChangeArrowheads="1"/>
            </p:cNvSpPr>
            <p:nvPr/>
          </p:nvSpPr>
          <p:spPr bwMode="auto">
            <a:xfrm>
              <a:off x="2614" y="1241"/>
              <a:ext cx="642" cy="39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96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96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96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96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96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96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96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96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96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kumimoji="0" lang="en-US" sz="3200" b="1" dirty="0">
                  <a:solidFill>
                    <a:srgbClr val="00071A"/>
                  </a:solidFill>
                  <a:effectLst/>
                  <a:latin typeface="Symbol" pitchFamily="18" charset="2"/>
                  <a:cs typeface="Times New Roman" pitchFamily="18" charset="0"/>
                </a:rPr>
                <a:t></a:t>
              </a:r>
              <a:r>
                <a:rPr kumimoji="0" lang="en-US" sz="3200" b="1" baseline="30000" dirty="0" err="1">
                  <a:solidFill>
                    <a:srgbClr val="00071A"/>
                  </a:solidFill>
                  <a:effectLst/>
                  <a:latin typeface="Arial" charset="0"/>
                  <a:cs typeface="Times New Roman" pitchFamily="18" charset="0"/>
                </a:rPr>
                <a:t>o</a:t>
              </a:r>
              <a:r>
                <a:rPr kumimoji="0" lang="en-US" sz="3200" b="1" dirty="0" err="1">
                  <a:solidFill>
                    <a:srgbClr val="00071A"/>
                  </a:solidFill>
                  <a:effectLst/>
                  <a:latin typeface="Symbol" pitchFamily="18" charset="2"/>
                  <a:cs typeface="Times New Roman" pitchFamily="18" charset="0"/>
                </a:rPr>
                <a:t></a:t>
              </a:r>
              <a:r>
                <a:rPr kumimoji="0" lang="en-US" sz="3200" b="1" baseline="30000" dirty="0" err="1">
                  <a:solidFill>
                    <a:srgbClr val="00071A"/>
                  </a:solidFill>
                  <a:effectLst/>
                  <a:latin typeface="Arial" charset="0"/>
                  <a:cs typeface="Times New Roman" pitchFamily="18" charset="0"/>
                </a:rPr>
                <a:t>o</a:t>
              </a:r>
              <a:endParaRPr kumimoji="0" lang="en-US" sz="3200" b="1" baseline="30000" dirty="0">
                <a:solidFill>
                  <a:srgbClr val="00071A"/>
                </a:solidFill>
                <a:effectLst/>
                <a:latin typeface="Arial" charset="0"/>
                <a:cs typeface="Times New Roman" pitchFamily="18" charset="0"/>
              </a:endParaRPr>
            </a:p>
          </p:txBody>
        </p:sp>
      </p:grpSp>
      <p:grpSp>
        <p:nvGrpSpPr>
          <p:cNvPr id="16" name="Group 15"/>
          <p:cNvGrpSpPr>
            <a:grpSpLocks/>
          </p:cNvGrpSpPr>
          <p:nvPr/>
        </p:nvGrpSpPr>
        <p:grpSpPr bwMode="auto">
          <a:xfrm>
            <a:off x="3897313" y="4724400"/>
            <a:ext cx="2219325" cy="763588"/>
            <a:chOff x="2544" y="2736"/>
            <a:chExt cx="1105" cy="481"/>
          </a:xfrm>
        </p:grpSpPr>
        <p:sp>
          <p:nvSpPr>
            <p:cNvPr id="22" name="Freeform 21"/>
            <p:cNvSpPr>
              <a:spLocks/>
            </p:cNvSpPr>
            <p:nvPr/>
          </p:nvSpPr>
          <p:spPr bwMode="auto">
            <a:xfrm>
              <a:off x="2544" y="2736"/>
              <a:ext cx="1105" cy="48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480"/>
                </a:cxn>
                <a:cxn ang="0">
                  <a:pos x="736" y="480"/>
                </a:cxn>
                <a:cxn ang="0">
                  <a:pos x="736" y="300"/>
                </a:cxn>
                <a:cxn ang="0">
                  <a:pos x="920" y="300"/>
                </a:cxn>
                <a:cxn ang="0">
                  <a:pos x="920" y="360"/>
                </a:cxn>
                <a:cxn ang="0">
                  <a:pos x="1104" y="240"/>
                </a:cxn>
                <a:cxn ang="0">
                  <a:pos x="920" y="120"/>
                </a:cxn>
                <a:cxn ang="0">
                  <a:pos x="920" y="180"/>
                </a:cxn>
                <a:cxn ang="0">
                  <a:pos x="736" y="180"/>
                </a:cxn>
                <a:cxn ang="0">
                  <a:pos x="736" y="0"/>
                </a:cxn>
                <a:cxn ang="0">
                  <a:pos x="0" y="0"/>
                </a:cxn>
              </a:cxnLst>
              <a:rect l="0" t="0" r="r" b="b"/>
              <a:pathLst>
                <a:path w="1105" h="481">
                  <a:moveTo>
                    <a:pt x="0" y="0"/>
                  </a:moveTo>
                  <a:lnTo>
                    <a:pt x="0" y="480"/>
                  </a:lnTo>
                  <a:lnTo>
                    <a:pt x="736" y="480"/>
                  </a:lnTo>
                  <a:lnTo>
                    <a:pt x="736" y="300"/>
                  </a:lnTo>
                  <a:lnTo>
                    <a:pt x="920" y="300"/>
                  </a:lnTo>
                  <a:lnTo>
                    <a:pt x="920" y="360"/>
                  </a:lnTo>
                  <a:lnTo>
                    <a:pt x="1104" y="240"/>
                  </a:lnTo>
                  <a:lnTo>
                    <a:pt x="920" y="120"/>
                  </a:lnTo>
                  <a:lnTo>
                    <a:pt x="920" y="180"/>
                  </a:lnTo>
                  <a:lnTo>
                    <a:pt x="736" y="180"/>
                  </a:lnTo>
                  <a:lnTo>
                    <a:pt x="736" y="0"/>
                  </a:lnTo>
                  <a:lnTo>
                    <a:pt x="0" y="0"/>
                  </a:lnTo>
                </a:path>
              </a:pathLst>
            </a:custGeom>
            <a:solidFill>
              <a:schemeClr val="accent2"/>
            </a:solidFill>
            <a:ln w="254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96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96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96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96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96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96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96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96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96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23" name="Rectangle 22"/>
            <p:cNvSpPr>
              <a:spLocks noChangeArrowheads="1"/>
            </p:cNvSpPr>
            <p:nvPr/>
          </p:nvSpPr>
          <p:spPr bwMode="auto">
            <a:xfrm>
              <a:off x="2614" y="2777"/>
              <a:ext cx="642" cy="39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96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96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96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96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96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96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96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96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96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kumimoji="0" lang="en-US" sz="3200" b="1" dirty="0">
                  <a:solidFill>
                    <a:srgbClr val="00071A"/>
                  </a:solidFill>
                  <a:effectLst/>
                  <a:latin typeface="Symbol" pitchFamily="18" charset="2"/>
                  <a:cs typeface="Times New Roman" pitchFamily="18" charset="0"/>
                </a:rPr>
                <a:t></a:t>
              </a:r>
              <a:r>
                <a:rPr kumimoji="0" lang="en-US" sz="3200" b="1" baseline="30000" dirty="0">
                  <a:solidFill>
                    <a:srgbClr val="00071A"/>
                  </a:solidFill>
                  <a:effectLst/>
                  <a:latin typeface="Arial" charset="0"/>
                  <a:cs typeface="Times New Roman" pitchFamily="18" charset="0"/>
                </a:rPr>
                <a:t>+</a:t>
              </a:r>
              <a:r>
                <a:rPr kumimoji="0" lang="en-US" sz="3200" b="1" dirty="0">
                  <a:solidFill>
                    <a:srgbClr val="00071A"/>
                  </a:solidFill>
                  <a:effectLst/>
                  <a:latin typeface="Symbol" pitchFamily="18" charset="2"/>
                  <a:cs typeface="Times New Roman" pitchFamily="18" charset="0"/>
                </a:rPr>
                <a:t></a:t>
              </a:r>
              <a:r>
                <a:rPr kumimoji="0" lang="en-US" sz="3200" b="1" baseline="30000" dirty="0">
                  <a:solidFill>
                    <a:srgbClr val="00071A"/>
                  </a:solidFill>
                  <a:effectLst/>
                  <a:latin typeface="Arial" charset="0"/>
                  <a:cs typeface="Times New Roman" pitchFamily="18" charset="0"/>
                </a:rPr>
                <a:t>+</a:t>
              </a:r>
            </a:p>
          </p:txBody>
        </p:sp>
      </p:grp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6013451" y="2252663"/>
            <a:ext cx="3578225" cy="11874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9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9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9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9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9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9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9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9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9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ctr"/>
            <a:r>
              <a:rPr kumimoji="0" lang="en-US" sz="3600" b="1">
                <a:effectLst/>
                <a:latin typeface="Arial" charset="0"/>
                <a:cs typeface="Times New Roman" pitchFamily="18" charset="0"/>
              </a:rPr>
              <a:t>No </a:t>
            </a:r>
            <a:r>
              <a:rPr kumimoji="0" lang="en-US" sz="3600" b="1">
                <a:effectLst/>
                <a:latin typeface="Symbol" pitchFamily="18" charset="2"/>
                <a:cs typeface="Times New Roman" pitchFamily="18" charset="0"/>
              </a:rPr>
              <a:t></a:t>
            </a:r>
            <a:r>
              <a:rPr kumimoji="0" lang="en-US" sz="3600" b="1">
                <a:effectLst/>
                <a:latin typeface="Arial" charset="0"/>
                <a:cs typeface="Times New Roman" pitchFamily="18" charset="0"/>
              </a:rPr>
              <a:t> Chain</a:t>
            </a:r>
          </a:p>
          <a:p>
            <a:pPr algn="ctr"/>
            <a:r>
              <a:rPr kumimoji="0" lang="en-US" sz="3600" b="1">
                <a:effectLst/>
                <a:latin typeface="Arial" charset="0"/>
                <a:cs typeface="Times New Roman" pitchFamily="18" charset="0"/>
              </a:rPr>
              <a:t>Synthesis</a:t>
            </a: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6488113" y="5181600"/>
            <a:ext cx="3303588" cy="5794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9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9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9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9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9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9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9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9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9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6205538" y="4567238"/>
            <a:ext cx="3386138" cy="11874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9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9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9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9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9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9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9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9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9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ctr"/>
            <a:r>
              <a:rPr kumimoji="0" lang="en-US" sz="3600" b="1">
                <a:effectLst/>
                <a:latin typeface="Wingdings" pitchFamily="2" charset="2"/>
                <a:cs typeface="Times New Roman" pitchFamily="18" charset="0"/>
              </a:rPr>
              <a:t></a:t>
            </a:r>
            <a:r>
              <a:rPr kumimoji="0" lang="en-US" sz="3600" b="1">
                <a:effectLst/>
                <a:latin typeface="Symbol" pitchFamily="18" charset="2"/>
                <a:cs typeface="Times New Roman" pitchFamily="18" charset="0"/>
              </a:rPr>
              <a:t></a:t>
            </a:r>
            <a:r>
              <a:rPr kumimoji="0" lang="en-US" sz="3600" b="1">
                <a:effectLst/>
                <a:latin typeface="Arial" charset="0"/>
                <a:cs typeface="Times New Roman" pitchFamily="18" charset="0"/>
              </a:rPr>
              <a:t> Chain</a:t>
            </a:r>
          </a:p>
          <a:p>
            <a:pPr algn="ctr"/>
            <a:r>
              <a:rPr kumimoji="0" lang="en-US" sz="3600" b="1">
                <a:effectLst/>
                <a:latin typeface="Arial" charset="0"/>
                <a:cs typeface="Times New Roman" pitchFamily="18" charset="0"/>
              </a:rPr>
              <a:t>Synthesis</a:t>
            </a: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2214563" y="5819775"/>
            <a:ext cx="4737100" cy="638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9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9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9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9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9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9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9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9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9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ctr"/>
            <a:r>
              <a:rPr kumimoji="0" lang="en-US" sz="3600" b="1">
                <a:effectLst/>
                <a:latin typeface="Arial" charset="0"/>
                <a:cs typeface="Times New Roman" pitchFamily="18" charset="0"/>
              </a:rPr>
              <a:t>Severe Anemia</a:t>
            </a:r>
          </a:p>
        </p:txBody>
      </p:sp>
      <p:sp>
        <p:nvSpPr>
          <p:cNvPr id="21" name="Text Box 23"/>
          <p:cNvSpPr txBox="1">
            <a:spLocks noChangeArrowheads="1"/>
          </p:cNvSpPr>
          <p:nvPr/>
        </p:nvSpPr>
        <p:spPr bwMode="auto">
          <a:xfrm>
            <a:off x="-203199" y="3568700"/>
            <a:ext cx="3786187" cy="5794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9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9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9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9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9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9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9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9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9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+mn-cs"/>
              </a:defRPr>
            </a:lvl9pPr>
          </a:lstStyle>
          <a:p>
            <a:r>
              <a:rPr kumimoji="0" lang="en-US" sz="3200" b="1">
                <a:effectLst/>
                <a:latin typeface="Arial" charset="0"/>
                <a:cs typeface="Times New Roman" pitchFamily="18" charset="0"/>
              </a:rPr>
              <a:t>Chromosome 11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ext Box 68"/>
          <p:cNvSpPr txBox="1">
            <a:spLocks noChangeArrowheads="1"/>
          </p:cNvSpPr>
          <p:nvPr/>
        </p:nvSpPr>
        <p:spPr bwMode="auto">
          <a:xfrm>
            <a:off x="142875" y="0"/>
            <a:ext cx="8893175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/>
              <a:t>Quantities of  </a:t>
            </a:r>
            <a:r>
              <a:rPr lang="el-GR" altLang="ja-JP" sz="2800" b="1">
                <a:solidFill>
                  <a:schemeClr val="tx2"/>
                </a:solidFill>
              </a:rPr>
              <a:t>β</a:t>
            </a:r>
            <a:r>
              <a:rPr lang="en-US" altLang="ja-JP" sz="2800" b="1">
                <a:solidFill>
                  <a:schemeClr val="tx2"/>
                </a:solidFill>
                <a:ea typeface="MS PGothic" pitchFamily="34" charset="-128"/>
              </a:rPr>
              <a:t> </a:t>
            </a:r>
            <a:r>
              <a:rPr lang="en-US" sz="2800" b="1"/>
              <a:t>globin chain produced in different genetic situations depends on the mutation type.</a:t>
            </a:r>
          </a:p>
        </p:txBody>
      </p:sp>
      <p:grpSp>
        <p:nvGrpSpPr>
          <p:cNvPr id="2" name="Group 134"/>
          <p:cNvGrpSpPr>
            <a:grpSpLocks/>
          </p:cNvGrpSpPr>
          <p:nvPr/>
        </p:nvGrpSpPr>
        <p:grpSpPr bwMode="auto">
          <a:xfrm>
            <a:off x="107950" y="976313"/>
            <a:ext cx="9144000" cy="5310187"/>
            <a:chOff x="0" y="754"/>
            <a:chExt cx="5760" cy="3345"/>
          </a:xfrm>
        </p:grpSpPr>
        <p:grpSp>
          <p:nvGrpSpPr>
            <p:cNvPr id="3" name="Group 54"/>
            <p:cNvGrpSpPr>
              <a:grpSpLocks/>
            </p:cNvGrpSpPr>
            <p:nvPr/>
          </p:nvGrpSpPr>
          <p:grpSpPr bwMode="auto">
            <a:xfrm>
              <a:off x="0" y="981"/>
              <a:ext cx="586" cy="560"/>
              <a:chOff x="4988" y="210"/>
              <a:chExt cx="586" cy="560"/>
            </a:xfrm>
          </p:grpSpPr>
          <p:sp>
            <p:nvSpPr>
              <p:cNvPr id="10254" name="Oval 14"/>
              <p:cNvSpPr>
                <a:spLocks noChangeArrowheads="1"/>
              </p:cNvSpPr>
              <p:nvPr/>
            </p:nvSpPr>
            <p:spPr bwMode="auto">
              <a:xfrm>
                <a:off x="5246" y="440"/>
                <a:ext cx="328" cy="328"/>
              </a:xfrm>
              <a:prstGeom prst="ellipse">
                <a:avLst/>
              </a:prstGeom>
              <a:gradFill rotWithShape="1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r" rtl="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SA">
                  <a:latin typeface="+mn-lt"/>
                  <a:cs typeface="+mn-cs"/>
                </a:endParaRPr>
              </a:p>
            </p:txBody>
          </p:sp>
          <p:sp>
            <p:nvSpPr>
              <p:cNvPr id="10255" name="Oval 15"/>
              <p:cNvSpPr>
                <a:spLocks noChangeArrowheads="1"/>
              </p:cNvSpPr>
              <p:nvPr/>
            </p:nvSpPr>
            <p:spPr bwMode="auto">
              <a:xfrm>
                <a:off x="4994" y="210"/>
                <a:ext cx="328" cy="328"/>
              </a:xfrm>
              <a:prstGeom prst="ellipse">
                <a:avLst/>
              </a:prstGeom>
              <a:gradFill rotWithShape="1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r" rtl="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SA">
                  <a:latin typeface="+mn-lt"/>
                  <a:cs typeface="+mn-cs"/>
                </a:endParaRPr>
              </a:p>
            </p:txBody>
          </p:sp>
          <p:sp>
            <p:nvSpPr>
              <p:cNvPr id="82021" name="Oval 16"/>
              <p:cNvSpPr>
                <a:spLocks noChangeArrowheads="1"/>
              </p:cNvSpPr>
              <p:nvPr/>
            </p:nvSpPr>
            <p:spPr bwMode="auto">
              <a:xfrm>
                <a:off x="4988" y="442"/>
                <a:ext cx="328" cy="328"/>
              </a:xfrm>
              <a:prstGeom prst="ellipse">
                <a:avLst/>
              </a:prstGeom>
              <a:gradFill rotWithShape="1">
                <a:gsLst>
                  <a:gs pos="0">
                    <a:srgbClr val="FF6600"/>
                  </a:gs>
                  <a:gs pos="100000">
                    <a:srgbClr val="762F00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r" rtl="1"/>
                <a:endParaRPr lang="fa-IR"/>
              </a:p>
            </p:txBody>
          </p:sp>
          <p:sp>
            <p:nvSpPr>
              <p:cNvPr id="82022" name="Oval 17"/>
              <p:cNvSpPr>
                <a:spLocks noChangeArrowheads="1"/>
              </p:cNvSpPr>
              <p:nvPr/>
            </p:nvSpPr>
            <p:spPr bwMode="auto">
              <a:xfrm>
                <a:off x="5238" y="218"/>
                <a:ext cx="328" cy="328"/>
              </a:xfrm>
              <a:prstGeom prst="ellipse">
                <a:avLst/>
              </a:prstGeom>
              <a:gradFill rotWithShape="1">
                <a:gsLst>
                  <a:gs pos="0">
                    <a:srgbClr val="FF6600"/>
                  </a:gs>
                  <a:gs pos="100000">
                    <a:srgbClr val="762F00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r" rtl="1"/>
                <a:endParaRPr lang="fa-IR"/>
              </a:p>
            </p:txBody>
          </p:sp>
          <p:sp>
            <p:nvSpPr>
              <p:cNvPr id="82023" name="Text Box 18"/>
              <p:cNvSpPr txBox="1">
                <a:spLocks noChangeArrowheads="1"/>
              </p:cNvSpPr>
              <p:nvPr/>
            </p:nvSpPr>
            <p:spPr bwMode="auto">
              <a:xfrm>
                <a:off x="5048" y="210"/>
                <a:ext cx="232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r" rtl="1">
                  <a:spcBef>
                    <a:spcPct val="50000"/>
                  </a:spcBef>
                </a:pPr>
                <a:r>
                  <a:rPr kumimoji="1" lang="en-US" altLang="ja-JP" sz="2000" b="1">
                    <a:latin typeface="Symbol" pitchFamily="18" charset="2"/>
                    <a:ea typeface="MS PGothic" pitchFamily="34" charset="-128"/>
                  </a:rPr>
                  <a:t>a</a:t>
                </a:r>
                <a:endParaRPr kumimoji="1" lang="en-US" sz="2000" b="1">
                  <a:latin typeface="Symbol" pitchFamily="18" charset="2"/>
                  <a:ea typeface="MS PGothic" pitchFamily="34" charset="-128"/>
                </a:endParaRPr>
              </a:p>
            </p:txBody>
          </p:sp>
          <p:sp>
            <p:nvSpPr>
              <p:cNvPr id="82024" name="Text Box 19"/>
              <p:cNvSpPr txBox="1">
                <a:spLocks noChangeArrowheads="1"/>
              </p:cNvSpPr>
              <p:nvPr/>
            </p:nvSpPr>
            <p:spPr bwMode="auto">
              <a:xfrm>
                <a:off x="5239" y="255"/>
                <a:ext cx="264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r" rtl="1">
                  <a:spcBef>
                    <a:spcPct val="50000"/>
                  </a:spcBef>
                </a:pPr>
                <a:r>
                  <a:rPr kumimoji="1" lang="en-US" altLang="ja-JP" sz="2000" b="1">
                    <a:latin typeface="Symbol" pitchFamily="18" charset="2"/>
                    <a:ea typeface="MS PGothic" pitchFamily="34" charset="-128"/>
                  </a:rPr>
                  <a:t> b</a:t>
                </a:r>
                <a:endParaRPr kumimoji="1" lang="en-US" sz="2000" b="1">
                  <a:latin typeface="Symbol" pitchFamily="18" charset="2"/>
                  <a:ea typeface="MS PGothic" pitchFamily="34" charset="-128"/>
                </a:endParaRPr>
              </a:p>
            </p:txBody>
          </p:sp>
          <p:sp>
            <p:nvSpPr>
              <p:cNvPr id="82025" name="Text Box 20"/>
              <p:cNvSpPr txBox="1">
                <a:spLocks noChangeArrowheads="1"/>
              </p:cNvSpPr>
              <p:nvPr/>
            </p:nvSpPr>
            <p:spPr bwMode="auto">
              <a:xfrm>
                <a:off x="5012" y="482"/>
                <a:ext cx="264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r" rtl="1">
                  <a:spcBef>
                    <a:spcPct val="50000"/>
                  </a:spcBef>
                </a:pPr>
                <a:r>
                  <a:rPr kumimoji="1" lang="en-US" altLang="ja-JP" sz="2000" b="1">
                    <a:latin typeface="Symbol" pitchFamily="18" charset="2"/>
                    <a:ea typeface="MS PGothic" pitchFamily="34" charset="-128"/>
                  </a:rPr>
                  <a:t> b</a:t>
                </a:r>
                <a:endParaRPr kumimoji="1" lang="en-US" sz="2000" b="1">
                  <a:latin typeface="Symbol" pitchFamily="18" charset="2"/>
                  <a:ea typeface="MS PGothic" pitchFamily="34" charset="-128"/>
                </a:endParaRPr>
              </a:p>
            </p:txBody>
          </p:sp>
          <p:sp>
            <p:nvSpPr>
              <p:cNvPr id="82026" name="Text Box 21"/>
              <p:cNvSpPr txBox="1">
                <a:spLocks noChangeArrowheads="1"/>
              </p:cNvSpPr>
              <p:nvPr/>
            </p:nvSpPr>
            <p:spPr bwMode="auto">
              <a:xfrm>
                <a:off x="5329" y="482"/>
                <a:ext cx="232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r" rtl="1">
                  <a:spcBef>
                    <a:spcPct val="50000"/>
                  </a:spcBef>
                </a:pPr>
                <a:r>
                  <a:rPr kumimoji="1" lang="en-US" altLang="ja-JP" sz="2000" b="1">
                    <a:latin typeface="Symbol" pitchFamily="18" charset="2"/>
                    <a:ea typeface="MS PGothic" pitchFamily="34" charset="-128"/>
                  </a:rPr>
                  <a:t>a</a:t>
                </a:r>
                <a:endParaRPr kumimoji="1" lang="en-US" sz="2000" b="1">
                  <a:latin typeface="Symbol" pitchFamily="18" charset="2"/>
                  <a:ea typeface="MS PGothic" pitchFamily="34" charset="-128"/>
                </a:endParaRPr>
              </a:p>
            </p:txBody>
          </p:sp>
        </p:grpSp>
        <p:sp>
          <p:nvSpPr>
            <p:cNvPr id="81925" name="Text Box 41"/>
            <p:cNvSpPr txBox="1">
              <a:spLocks noChangeArrowheads="1"/>
            </p:cNvSpPr>
            <p:nvPr/>
          </p:nvSpPr>
          <p:spPr bwMode="auto">
            <a:xfrm>
              <a:off x="499" y="1071"/>
              <a:ext cx="4763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kumimoji="1" lang="en-US" altLang="ja-JP" sz="2800" b="1" dirty="0" smtClean="0">
                  <a:ea typeface="MS PGothic" pitchFamily="34" charset="-128"/>
                </a:rPr>
                <a:t>       Homozygous                Heterozygous</a:t>
              </a:r>
              <a:r>
                <a:rPr kumimoji="1" lang="en-US" altLang="ja-JP" sz="2800" b="1" dirty="0" smtClean="0">
                  <a:latin typeface="Times New Roman" pitchFamily="18" charset="0"/>
                  <a:ea typeface="MS PGothic" pitchFamily="34" charset="-128"/>
                </a:rPr>
                <a:t> </a:t>
              </a:r>
              <a:endParaRPr kumimoji="1" lang="en-US" sz="2800" b="1" dirty="0">
                <a:latin typeface="Times New Roman" pitchFamily="18" charset="0"/>
                <a:ea typeface="MS PGothic" pitchFamily="34" charset="-128"/>
              </a:endParaRPr>
            </a:p>
          </p:txBody>
        </p:sp>
        <p:sp>
          <p:nvSpPr>
            <p:cNvPr id="81926" name="Line 4"/>
            <p:cNvSpPr>
              <a:spLocks noChangeShapeType="1"/>
            </p:cNvSpPr>
            <p:nvPr/>
          </p:nvSpPr>
          <p:spPr bwMode="auto">
            <a:xfrm>
              <a:off x="0" y="3612"/>
              <a:ext cx="5760" cy="0"/>
            </a:xfrm>
            <a:prstGeom prst="line">
              <a:avLst/>
            </a:prstGeom>
            <a:noFill/>
            <a:ln w="57150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1927" name="Line 48"/>
            <p:cNvSpPr>
              <a:spLocks noChangeShapeType="1"/>
            </p:cNvSpPr>
            <p:nvPr/>
          </p:nvSpPr>
          <p:spPr bwMode="auto">
            <a:xfrm flipV="1">
              <a:off x="3198" y="1071"/>
              <a:ext cx="0" cy="2585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1928" name="Text Box 8"/>
            <p:cNvSpPr txBox="1">
              <a:spLocks noChangeArrowheads="1"/>
            </p:cNvSpPr>
            <p:nvPr/>
          </p:nvSpPr>
          <p:spPr bwMode="auto">
            <a:xfrm>
              <a:off x="1789" y="1612"/>
              <a:ext cx="848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rtl="1">
                <a:spcBef>
                  <a:spcPct val="50000"/>
                </a:spcBef>
              </a:pPr>
              <a:endParaRPr kumimoji="1" lang="fa-IR" sz="1600">
                <a:latin typeface="Times New Roman" pitchFamily="18" charset="0"/>
              </a:endParaRPr>
            </a:p>
          </p:txBody>
        </p:sp>
        <p:sp>
          <p:nvSpPr>
            <p:cNvPr id="81929" name="Text Box 11"/>
            <p:cNvSpPr txBox="1">
              <a:spLocks noChangeArrowheads="1"/>
            </p:cNvSpPr>
            <p:nvPr/>
          </p:nvSpPr>
          <p:spPr bwMode="auto">
            <a:xfrm>
              <a:off x="1922" y="1570"/>
              <a:ext cx="37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kumimoji="1" lang="en-US" altLang="ja-JP" sz="2400" b="1">
                  <a:latin typeface="Symbol" pitchFamily="18" charset="2"/>
                  <a:ea typeface="MS PGothic" pitchFamily="34" charset="-128"/>
                </a:rPr>
                <a:t> b</a:t>
              </a:r>
              <a:endParaRPr kumimoji="1" lang="en-US" sz="2400" b="1">
                <a:latin typeface="Symbol" pitchFamily="18" charset="2"/>
                <a:ea typeface="MS PGothic" pitchFamily="34" charset="-128"/>
              </a:endParaRPr>
            </a:p>
          </p:txBody>
        </p:sp>
        <p:sp>
          <p:nvSpPr>
            <p:cNvPr id="81930" name="Text Box 12"/>
            <p:cNvSpPr txBox="1">
              <a:spLocks noChangeArrowheads="1"/>
            </p:cNvSpPr>
            <p:nvPr/>
          </p:nvSpPr>
          <p:spPr bwMode="auto">
            <a:xfrm>
              <a:off x="969" y="3657"/>
              <a:ext cx="589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kumimoji="1" lang="en-US" altLang="ja-JP" sz="4000" b="1">
                  <a:latin typeface="Symbol" pitchFamily="18" charset="2"/>
                  <a:ea typeface="MS PGothic" pitchFamily="34" charset="-128"/>
                </a:rPr>
                <a:t>b</a:t>
              </a:r>
              <a:r>
                <a:rPr kumimoji="1" lang="en-US" altLang="ja-JP" sz="4000" b="1" baseline="30000">
                  <a:latin typeface="Symbol" pitchFamily="18" charset="2"/>
                  <a:ea typeface="MS PGothic" pitchFamily="34" charset="-128"/>
                </a:rPr>
                <a:t>0</a:t>
              </a:r>
              <a:endParaRPr kumimoji="1" lang="en-US" sz="4000" b="1" baseline="30000">
                <a:latin typeface="Symbol" pitchFamily="18" charset="2"/>
                <a:ea typeface="MS PGothic" pitchFamily="34" charset="-128"/>
              </a:endParaRPr>
            </a:p>
          </p:txBody>
        </p:sp>
        <p:sp>
          <p:nvSpPr>
            <p:cNvPr id="81931" name="Text Box 27"/>
            <p:cNvSpPr txBox="1">
              <a:spLocks noChangeArrowheads="1"/>
            </p:cNvSpPr>
            <p:nvPr/>
          </p:nvSpPr>
          <p:spPr bwMode="auto">
            <a:xfrm>
              <a:off x="3782" y="1570"/>
              <a:ext cx="48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kumimoji="1" lang="en-US" altLang="ja-JP" sz="2400" b="1">
                  <a:latin typeface="Symbol" pitchFamily="18" charset="2"/>
                  <a:ea typeface="MS PGothic" pitchFamily="34" charset="-128"/>
                </a:rPr>
                <a:t> b</a:t>
              </a:r>
              <a:endParaRPr kumimoji="1" lang="en-US" sz="2400" b="1">
                <a:latin typeface="Symbol" pitchFamily="18" charset="2"/>
                <a:ea typeface="MS PGothic" pitchFamily="34" charset="-128"/>
              </a:endParaRPr>
            </a:p>
          </p:txBody>
        </p:sp>
        <p:sp>
          <p:nvSpPr>
            <p:cNvPr id="81932" name="Text Box 38"/>
            <p:cNvSpPr txBox="1">
              <a:spLocks noChangeArrowheads="1"/>
            </p:cNvSpPr>
            <p:nvPr/>
          </p:nvSpPr>
          <p:spPr bwMode="auto">
            <a:xfrm>
              <a:off x="3555" y="3657"/>
              <a:ext cx="414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kumimoji="1" lang="en-US" altLang="ja-JP" sz="4000" b="1">
                  <a:latin typeface="Symbol" pitchFamily="18" charset="2"/>
                  <a:ea typeface="MS PGothic" pitchFamily="34" charset="-128"/>
                </a:rPr>
                <a:t>b</a:t>
              </a:r>
              <a:r>
                <a:rPr kumimoji="1" lang="en-US" altLang="ja-JP" sz="4000" b="1" baseline="30000">
                  <a:latin typeface="Symbol" pitchFamily="18" charset="2"/>
                  <a:ea typeface="MS PGothic" pitchFamily="34" charset="-128"/>
                </a:rPr>
                <a:t>0</a:t>
              </a:r>
              <a:endParaRPr kumimoji="1" lang="en-US" sz="4000" b="1" baseline="30000">
                <a:latin typeface="Symbol" pitchFamily="18" charset="2"/>
                <a:ea typeface="MS PGothic" pitchFamily="34" charset="-128"/>
              </a:endParaRPr>
            </a:p>
          </p:txBody>
        </p:sp>
        <p:sp>
          <p:nvSpPr>
            <p:cNvPr id="81933" name="Text Box 39"/>
            <p:cNvSpPr txBox="1">
              <a:spLocks noChangeArrowheads="1"/>
            </p:cNvSpPr>
            <p:nvPr/>
          </p:nvSpPr>
          <p:spPr bwMode="auto">
            <a:xfrm>
              <a:off x="1741" y="3657"/>
              <a:ext cx="414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kumimoji="1" lang="en-US" altLang="ja-JP" sz="4000" b="1">
                  <a:latin typeface="Symbol" pitchFamily="18" charset="2"/>
                  <a:ea typeface="MS PGothic" pitchFamily="34" charset="-128"/>
                </a:rPr>
                <a:t>b</a:t>
              </a:r>
              <a:r>
                <a:rPr kumimoji="1" lang="en-US" altLang="ja-JP" sz="4000" b="1" baseline="30000">
                  <a:latin typeface="Symbol" pitchFamily="18" charset="2"/>
                  <a:ea typeface="MS PGothic" pitchFamily="34" charset="-128"/>
                </a:rPr>
                <a:t>+</a:t>
              </a:r>
              <a:endParaRPr kumimoji="1" lang="en-US" sz="4000" b="1" baseline="30000">
                <a:latin typeface="Symbol" pitchFamily="18" charset="2"/>
                <a:ea typeface="MS PGothic" pitchFamily="34" charset="-128"/>
              </a:endParaRPr>
            </a:p>
          </p:txBody>
        </p:sp>
        <p:sp>
          <p:nvSpPr>
            <p:cNvPr id="81934" name="Text Box 40"/>
            <p:cNvSpPr txBox="1">
              <a:spLocks noChangeArrowheads="1"/>
            </p:cNvSpPr>
            <p:nvPr/>
          </p:nvSpPr>
          <p:spPr bwMode="auto">
            <a:xfrm>
              <a:off x="4235" y="3612"/>
              <a:ext cx="414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kumimoji="1" lang="en-US" altLang="ja-JP" sz="4000" b="1">
                  <a:latin typeface="Symbol" pitchFamily="18" charset="2"/>
                  <a:ea typeface="MS PGothic" pitchFamily="34" charset="-128"/>
                </a:rPr>
                <a:t>b</a:t>
              </a:r>
              <a:r>
                <a:rPr kumimoji="1" lang="en-US" altLang="ja-JP" sz="4000" b="1" baseline="30000">
                  <a:latin typeface="Symbol" pitchFamily="18" charset="2"/>
                  <a:ea typeface="MS PGothic" pitchFamily="34" charset="-128"/>
                </a:rPr>
                <a:t>+</a:t>
              </a:r>
              <a:endParaRPr kumimoji="1" lang="en-US" sz="4000" b="1" baseline="30000">
                <a:latin typeface="Symbol" pitchFamily="18" charset="2"/>
                <a:ea typeface="MS PGothic" pitchFamily="34" charset="-128"/>
              </a:endParaRPr>
            </a:p>
          </p:txBody>
        </p:sp>
        <p:grpSp>
          <p:nvGrpSpPr>
            <p:cNvPr id="4" name="Group 79"/>
            <p:cNvGrpSpPr>
              <a:grpSpLocks/>
            </p:cNvGrpSpPr>
            <p:nvPr/>
          </p:nvGrpSpPr>
          <p:grpSpPr bwMode="auto">
            <a:xfrm>
              <a:off x="924" y="1616"/>
              <a:ext cx="640" cy="2024"/>
              <a:chOff x="922" y="1588"/>
              <a:chExt cx="640" cy="2024"/>
            </a:xfrm>
          </p:grpSpPr>
          <p:sp>
            <p:nvSpPr>
              <p:cNvPr id="82013" name="Rectangle 7"/>
              <p:cNvSpPr>
                <a:spLocks noChangeArrowheads="1"/>
              </p:cNvSpPr>
              <p:nvPr/>
            </p:nvSpPr>
            <p:spPr bwMode="auto">
              <a:xfrm>
                <a:off x="1266" y="1863"/>
                <a:ext cx="256" cy="859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CC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rtl="1"/>
                <a:endParaRPr kumimoji="1" lang="fa-IR" sz="1600">
                  <a:solidFill>
                    <a:srgbClr val="00FF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82014" name="Text Box 9"/>
              <p:cNvSpPr txBox="1">
                <a:spLocks noChangeArrowheads="1"/>
              </p:cNvSpPr>
              <p:nvPr/>
            </p:nvSpPr>
            <p:spPr bwMode="auto">
              <a:xfrm>
                <a:off x="922" y="1588"/>
                <a:ext cx="640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r" rtl="1">
                  <a:spcBef>
                    <a:spcPct val="50000"/>
                  </a:spcBef>
                </a:pPr>
                <a:r>
                  <a:rPr kumimoji="1" lang="en-US" altLang="ja-JP" sz="2400" b="1">
                    <a:latin typeface="Symbol" pitchFamily="18" charset="2"/>
                    <a:ea typeface="MS PGothic" pitchFamily="34" charset="-128"/>
                  </a:rPr>
                  <a:t> a    b</a:t>
                </a:r>
                <a:endParaRPr kumimoji="1" lang="en-US" sz="2400" b="1">
                  <a:latin typeface="Symbol" pitchFamily="18" charset="2"/>
                  <a:ea typeface="MS PGothic" pitchFamily="34" charset="-128"/>
                </a:endParaRPr>
              </a:p>
            </p:txBody>
          </p:sp>
          <p:sp>
            <p:nvSpPr>
              <p:cNvPr id="82015" name="Rectangle 22"/>
              <p:cNvSpPr>
                <a:spLocks noChangeArrowheads="1"/>
              </p:cNvSpPr>
              <p:nvPr/>
            </p:nvSpPr>
            <p:spPr bwMode="auto">
              <a:xfrm>
                <a:off x="1263" y="2742"/>
                <a:ext cx="256" cy="868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CC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rtl="1"/>
                <a:endParaRPr kumimoji="1" lang="fa-IR" sz="1600">
                  <a:solidFill>
                    <a:srgbClr val="00FF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82016" name="Line 42"/>
              <p:cNvSpPr>
                <a:spLocks noChangeShapeType="1"/>
              </p:cNvSpPr>
              <p:nvPr/>
            </p:nvSpPr>
            <p:spPr bwMode="auto">
              <a:xfrm flipH="1">
                <a:off x="967" y="2750"/>
                <a:ext cx="272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0" name="Rectangle 50"/>
              <p:cNvSpPr>
                <a:spLocks noChangeArrowheads="1"/>
              </p:cNvSpPr>
              <p:nvPr/>
            </p:nvSpPr>
            <p:spPr bwMode="auto">
              <a:xfrm>
                <a:off x="967" y="1842"/>
                <a:ext cx="272" cy="1770"/>
              </a:xfrm>
              <a:prstGeom prst="rect">
                <a:avLst/>
              </a:prstGeom>
              <a:gradFill rotWithShape="1">
                <a:gsLst>
                  <a:gs pos="0">
                    <a:schemeClr val="accent2">
                      <a:gamma/>
                      <a:shade val="46275"/>
                      <a:invGamma/>
                    </a:schemeClr>
                  </a:gs>
                  <a:gs pos="50000">
                    <a:schemeClr val="accent2"/>
                  </a:gs>
                  <a:gs pos="100000">
                    <a:schemeClr val="accent2">
                      <a:gamma/>
                      <a:shade val="46275"/>
                      <a:invGamma/>
                    </a:schemeClr>
                  </a:gs>
                </a:gsLst>
                <a:lin ang="0" scaled="1"/>
              </a:gra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r" rtl="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SA">
                  <a:latin typeface="+mn-lt"/>
                  <a:cs typeface="+mn-cs"/>
                </a:endParaRPr>
              </a:p>
            </p:txBody>
          </p:sp>
          <p:sp>
            <p:nvSpPr>
              <p:cNvPr id="82018" name="Line 64"/>
              <p:cNvSpPr>
                <a:spLocks noChangeShapeType="1"/>
              </p:cNvSpPr>
              <p:nvPr/>
            </p:nvSpPr>
            <p:spPr bwMode="auto">
              <a:xfrm flipH="1">
                <a:off x="967" y="2750"/>
                <a:ext cx="272" cy="0"/>
              </a:xfrm>
              <a:prstGeom prst="line">
                <a:avLst/>
              </a:prstGeom>
              <a:noFill/>
              <a:ln w="762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" name="Group 90"/>
            <p:cNvGrpSpPr>
              <a:grpSpLocks/>
            </p:cNvGrpSpPr>
            <p:nvPr/>
          </p:nvGrpSpPr>
          <p:grpSpPr bwMode="auto">
            <a:xfrm>
              <a:off x="1695" y="1616"/>
              <a:ext cx="532" cy="2032"/>
              <a:chOff x="1738" y="1580"/>
              <a:chExt cx="532" cy="2032"/>
            </a:xfrm>
          </p:grpSpPr>
          <p:sp>
            <p:nvSpPr>
              <p:cNvPr id="82005" name="Text Box 10"/>
              <p:cNvSpPr txBox="1">
                <a:spLocks noChangeArrowheads="1"/>
              </p:cNvSpPr>
              <p:nvPr/>
            </p:nvSpPr>
            <p:spPr bwMode="auto">
              <a:xfrm>
                <a:off x="1762" y="1580"/>
                <a:ext cx="232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r" rtl="1">
                  <a:spcBef>
                    <a:spcPct val="50000"/>
                  </a:spcBef>
                </a:pPr>
                <a:r>
                  <a:rPr kumimoji="1" lang="en-US" altLang="ja-JP" sz="2400" b="1">
                    <a:latin typeface="Symbol" pitchFamily="18" charset="2"/>
                    <a:ea typeface="MS PGothic" pitchFamily="34" charset="-128"/>
                  </a:rPr>
                  <a:t>a</a:t>
                </a:r>
                <a:endParaRPr kumimoji="1" lang="en-US" sz="2400" b="1">
                  <a:latin typeface="Symbol" pitchFamily="18" charset="2"/>
                  <a:ea typeface="MS PGothic" pitchFamily="34" charset="-128"/>
                </a:endParaRPr>
              </a:p>
            </p:txBody>
          </p:sp>
          <p:sp>
            <p:nvSpPr>
              <p:cNvPr id="82006" name="Rectangle 23"/>
              <p:cNvSpPr>
                <a:spLocks noChangeArrowheads="1"/>
              </p:cNvSpPr>
              <p:nvPr/>
            </p:nvSpPr>
            <p:spPr bwMode="auto">
              <a:xfrm>
                <a:off x="2013" y="1847"/>
                <a:ext cx="256" cy="868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CC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rtl="1"/>
                <a:endParaRPr kumimoji="1" lang="fa-IR" sz="1600">
                  <a:solidFill>
                    <a:srgbClr val="00FF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82007" name="Rectangle 24"/>
              <p:cNvSpPr>
                <a:spLocks noChangeArrowheads="1"/>
              </p:cNvSpPr>
              <p:nvPr/>
            </p:nvSpPr>
            <p:spPr bwMode="auto">
              <a:xfrm>
                <a:off x="2014" y="2739"/>
                <a:ext cx="256" cy="868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CC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rtl="1"/>
                <a:endParaRPr kumimoji="1" lang="fa-IR" sz="1600">
                  <a:solidFill>
                    <a:srgbClr val="00FF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82008" name="Rectangle 35"/>
              <p:cNvSpPr>
                <a:spLocks noChangeArrowheads="1"/>
              </p:cNvSpPr>
              <p:nvPr/>
            </p:nvSpPr>
            <p:spPr bwMode="auto">
              <a:xfrm>
                <a:off x="2008" y="2465"/>
                <a:ext cx="260" cy="241"/>
              </a:xfrm>
              <a:prstGeom prst="rect">
                <a:avLst/>
              </a:prstGeom>
              <a:gradFill rotWithShape="1">
                <a:gsLst>
                  <a:gs pos="0">
                    <a:srgbClr val="CC0000"/>
                  </a:gs>
                  <a:gs pos="100000">
                    <a:srgbClr val="5E0000"/>
                  </a:gs>
                </a:gsLst>
                <a:lin ang="5400000" scaled="1"/>
              </a:gra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r" rtl="1"/>
                <a:endParaRPr lang="fa-IR"/>
              </a:p>
            </p:txBody>
          </p:sp>
          <p:sp>
            <p:nvSpPr>
              <p:cNvPr id="82009" name="Rectangle 37"/>
              <p:cNvSpPr>
                <a:spLocks noChangeArrowheads="1"/>
              </p:cNvSpPr>
              <p:nvPr/>
            </p:nvSpPr>
            <p:spPr bwMode="auto">
              <a:xfrm>
                <a:off x="2008" y="3357"/>
                <a:ext cx="260" cy="241"/>
              </a:xfrm>
              <a:prstGeom prst="rect">
                <a:avLst/>
              </a:prstGeom>
              <a:gradFill rotWithShape="1">
                <a:gsLst>
                  <a:gs pos="0">
                    <a:srgbClr val="CC0000"/>
                  </a:gs>
                  <a:gs pos="100000">
                    <a:srgbClr val="5E0000"/>
                  </a:gs>
                </a:gsLst>
                <a:lin ang="5400000" scaled="1"/>
              </a:gra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r" rtl="1"/>
                <a:endParaRPr lang="fa-IR"/>
              </a:p>
            </p:txBody>
          </p:sp>
          <p:sp>
            <p:nvSpPr>
              <p:cNvPr id="82010" name="Line 43"/>
              <p:cNvSpPr>
                <a:spLocks noChangeShapeType="1"/>
              </p:cNvSpPr>
              <p:nvPr/>
            </p:nvSpPr>
            <p:spPr bwMode="auto">
              <a:xfrm flipH="1">
                <a:off x="1738" y="2750"/>
                <a:ext cx="272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1" name="Rectangle 51"/>
              <p:cNvSpPr>
                <a:spLocks noChangeArrowheads="1"/>
              </p:cNvSpPr>
              <p:nvPr/>
            </p:nvSpPr>
            <p:spPr bwMode="auto">
              <a:xfrm>
                <a:off x="1738" y="1842"/>
                <a:ext cx="272" cy="1770"/>
              </a:xfrm>
              <a:prstGeom prst="rect">
                <a:avLst/>
              </a:prstGeom>
              <a:gradFill rotWithShape="1">
                <a:gsLst>
                  <a:gs pos="0">
                    <a:schemeClr val="accent2">
                      <a:gamma/>
                      <a:shade val="46275"/>
                      <a:invGamma/>
                    </a:schemeClr>
                  </a:gs>
                  <a:gs pos="50000">
                    <a:schemeClr val="accent2"/>
                  </a:gs>
                  <a:gs pos="100000">
                    <a:schemeClr val="accent2">
                      <a:gamma/>
                      <a:shade val="46275"/>
                      <a:invGamma/>
                    </a:schemeClr>
                  </a:gs>
                </a:gsLst>
                <a:lin ang="0" scaled="1"/>
              </a:gra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r" rtl="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SA">
                  <a:latin typeface="+mn-lt"/>
                  <a:cs typeface="+mn-cs"/>
                </a:endParaRPr>
              </a:p>
            </p:txBody>
          </p:sp>
          <p:sp>
            <p:nvSpPr>
              <p:cNvPr id="82012" name="Line 65"/>
              <p:cNvSpPr>
                <a:spLocks noChangeShapeType="1"/>
              </p:cNvSpPr>
              <p:nvPr/>
            </p:nvSpPr>
            <p:spPr bwMode="auto">
              <a:xfrm flipH="1">
                <a:off x="1738" y="2704"/>
                <a:ext cx="272" cy="0"/>
              </a:xfrm>
              <a:prstGeom prst="line">
                <a:avLst/>
              </a:prstGeom>
              <a:noFill/>
              <a:ln w="762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" name="Group 93"/>
            <p:cNvGrpSpPr>
              <a:grpSpLocks/>
            </p:cNvGrpSpPr>
            <p:nvPr/>
          </p:nvGrpSpPr>
          <p:grpSpPr bwMode="auto">
            <a:xfrm>
              <a:off x="3510" y="1584"/>
              <a:ext cx="558" cy="2028"/>
              <a:chOff x="3190" y="1584"/>
              <a:chExt cx="558" cy="2028"/>
            </a:xfrm>
          </p:grpSpPr>
          <p:sp>
            <p:nvSpPr>
              <p:cNvPr id="81999" name="Text Box 26"/>
              <p:cNvSpPr txBox="1">
                <a:spLocks noChangeArrowheads="1"/>
              </p:cNvSpPr>
              <p:nvPr/>
            </p:nvSpPr>
            <p:spPr bwMode="auto">
              <a:xfrm>
                <a:off x="3213" y="1584"/>
                <a:ext cx="232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r" rtl="1">
                  <a:spcBef>
                    <a:spcPct val="50000"/>
                  </a:spcBef>
                </a:pPr>
                <a:r>
                  <a:rPr kumimoji="1" lang="en-US" altLang="ja-JP" sz="2400" b="1">
                    <a:latin typeface="Symbol" pitchFamily="18" charset="2"/>
                    <a:ea typeface="MS PGothic" pitchFamily="34" charset="-128"/>
                  </a:rPr>
                  <a:t>a</a:t>
                </a:r>
                <a:endParaRPr kumimoji="1" lang="en-US" sz="2400" b="1">
                  <a:latin typeface="Symbol" pitchFamily="18" charset="2"/>
                  <a:ea typeface="MS PGothic" pitchFamily="34" charset="-128"/>
                </a:endParaRPr>
              </a:p>
            </p:txBody>
          </p:sp>
          <p:sp>
            <p:nvSpPr>
              <p:cNvPr id="82000" name="Rectangle 28"/>
              <p:cNvSpPr>
                <a:spLocks noChangeArrowheads="1"/>
              </p:cNvSpPr>
              <p:nvPr/>
            </p:nvSpPr>
            <p:spPr bwMode="auto">
              <a:xfrm>
                <a:off x="3491" y="1850"/>
                <a:ext cx="256" cy="868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CC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rtl="1"/>
                <a:endParaRPr kumimoji="1" lang="fa-IR" sz="1600">
                  <a:solidFill>
                    <a:srgbClr val="00FF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82001" name="Rectangle 29"/>
              <p:cNvSpPr>
                <a:spLocks noChangeArrowheads="1"/>
              </p:cNvSpPr>
              <p:nvPr/>
            </p:nvSpPr>
            <p:spPr bwMode="auto">
              <a:xfrm>
                <a:off x="3492" y="2742"/>
                <a:ext cx="256" cy="868"/>
              </a:xfrm>
              <a:prstGeom prst="rect">
                <a:avLst/>
              </a:prstGeom>
              <a:gradFill rotWithShape="1">
                <a:gsLst>
                  <a:gs pos="0">
                    <a:srgbClr val="CC0000"/>
                  </a:gs>
                  <a:gs pos="100000">
                    <a:srgbClr val="5E0000"/>
                  </a:gs>
                </a:gsLst>
                <a:lin ang="5400000" scaled="1"/>
              </a:gra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rtl="1"/>
                <a:endParaRPr kumimoji="1" lang="fa-IR" sz="1600">
                  <a:solidFill>
                    <a:srgbClr val="00FF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82002" name="Line 44"/>
              <p:cNvSpPr>
                <a:spLocks noChangeShapeType="1"/>
              </p:cNvSpPr>
              <p:nvPr/>
            </p:nvSpPr>
            <p:spPr bwMode="auto">
              <a:xfrm flipH="1">
                <a:off x="3190" y="2750"/>
                <a:ext cx="272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3" name="Rectangle 53"/>
              <p:cNvSpPr>
                <a:spLocks noChangeArrowheads="1"/>
              </p:cNvSpPr>
              <p:nvPr/>
            </p:nvSpPr>
            <p:spPr bwMode="auto">
              <a:xfrm>
                <a:off x="3190" y="1842"/>
                <a:ext cx="272" cy="1770"/>
              </a:xfrm>
              <a:prstGeom prst="rect">
                <a:avLst/>
              </a:prstGeom>
              <a:gradFill rotWithShape="1">
                <a:gsLst>
                  <a:gs pos="0">
                    <a:schemeClr val="accent2">
                      <a:gamma/>
                      <a:shade val="46275"/>
                      <a:invGamma/>
                    </a:schemeClr>
                  </a:gs>
                  <a:gs pos="50000">
                    <a:schemeClr val="accent2"/>
                  </a:gs>
                  <a:gs pos="100000">
                    <a:schemeClr val="accent2">
                      <a:gamma/>
                      <a:shade val="46275"/>
                      <a:invGamma/>
                    </a:schemeClr>
                  </a:gs>
                </a:gsLst>
                <a:lin ang="0" scaled="1"/>
              </a:gra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r" rtl="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SA">
                  <a:latin typeface="+mn-lt"/>
                  <a:cs typeface="+mn-cs"/>
                </a:endParaRPr>
              </a:p>
            </p:txBody>
          </p:sp>
          <p:sp>
            <p:nvSpPr>
              <p:cNvPr id="82004" name="Line 66"/>
              <p:cNvSpPr>
                <a:spLocks noChangeShapeType="1"/>
              </p:cNvSpPr>
              <p:nvPr/>
            </p:nvSpPr>
            <p:spPr bwMode="auto">
              <a:xfrm flipH="1">
                <a:off x="3190" y="2750"/>
                <a:ext cx="272" cy="0"/>
              </a:xfrm>
              <a:prstGeom prst="line">
                <a:avLst/>
              </a:prstGeom>
              <a:noFill/>
              <a:ln w="762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" name="Group 94"/>
            <p:cNvGrpSpPr>
              <a:grpSpLocks/>
            </p:cNvGrpSpPr>
            <p:nvPr/>
          </p:nvGrpSpPr>
          <p:grpSpPr bwMode="auto">
            <a:xfrm>
              <a:off x="4235" y="1566"/>
              <a:ext cx="644" cy="2047"/>
              <a:chOff x="3952" y="1566"/>
              <a:chExt cx="644" cy="2047"/>
            </a:xfrm>
          </p:grpSpPr>
          <p:sp>
            <p:nvSpPr>
              <p:cNvPr id="81991" name="Text Box 31"/>
              <p:cNvSpPr txBox="1">
                <a:spLocks noChangeArrowheads="1"/>
              </p:cNvSpPr>
              <p:nvPr/>
            </p:nvSpPr>
            <p:spPr bwMode="auto">
              <a:xfrm>
                <a:off x="3978" y="1568"/>
                <a:ext cx="232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r" rtl="1">
                  <a:spcBef>
                    <a:spcPct val="50000"/>
                  </a:spcBef>
                </a:pPr>
                <a:r>
                  <a:rPr kumimoji="1" lang="en-US" altLang="ja-JP" sz="2400" b="1">
                    <a:latin typeface="Symbol" pitchFamily="18" charset="2"/>
                    <a:ea typeface="MS PGothic" pitchFamily="34" charset="-128"/>
                  </a:rPr>
                  <a:t>a</a:t>
                </a:r>
                <a:endParaRPr kumimoji="1" lang="en-US" sz="2400" b="1">
                  <a:latin typeface="Symbol" pitchFamily="18" charset="2"/>
                  <a:ea typeface="MS PGothic" pitchFamily="34" charset="-128"/>
                </a:endParaRPr>
              </a:p>
            </p:txBody>
          </p:sp>
          <p:sp>
            <p:nvSpPr>
              <p:cNvPr id="81992" name="Text Box 32"/>
              <p:cNvSpPr txBox="1">
                <a:spLocks noChangeArrowheads="1"/>
              </p:cNvSpPr>
              <p:nvPr/>
            </p:nvSpPr>
            <p:spPr bwMode="auto">
              <a:xfrm>
                <a:off x="4224" y="1566"/>
                <a:ext cx="372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r" rtl="1">
                  <a:spcBef>
                    <a:spcPct val="50000"/>
                  </a:spcBef>
                </a:pPr>
                <a:r>
                  <a:rPr kumimoji="1" lang="en-US" altLang="ja-JP" sz="2400" b="1">
                    <a:latin typeface="Symbol" pitchFamily="18" charset="2"/>
                    <a:ea typeface="MS PGothic" pitchFamily="34" charset="-128"/>
                  </a:rPr>
                  <a:t> b</a:t>
                </a:r>
                <a:endParaRPr kumimoji="1" lang="en-US" sz="2400" b="1">
                  <a:latin typeface="Symbol" pitchFamily="18" charset="2"/>
                  <a:ea typeface="MS PGothic" pitchFamily="34" charset="-128"/>
                </a:endParaRPr>
              </a:p>
            </p:txBody>
          </p:sp>
          <p:sp>
            <p:nvSpPr>
              <p:cNvPr id="81993" name="Rectangle 33"/>
              <p:cNvSpPr>
                <a:spLocks noChangeArrowheads="1"/>
              </p:cNvSpPr>
              <p:nvPr/>
            </p:nvSpPr>
            <p:spPr bwMode="auto">
              <a:xfrm>
                <a:off x="4229" y="1853"/>
                <a:ext cx="256" cy="868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CC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rtl="1"/>
                <a:endParaRPr kumimoji="1" lang="fa-IR" sz="1600">
                  <a:solidFill>
                    <a:srgbClr val="00FF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81994" name="Rectangle 34"/>
              <p:cNvSpPr>
                <a:spLocks noChangeArrowheads="1"/>
              </p:cNvSpPr>
              <p:nvPr/>
            </p:nvSpPr>
            <p:spPr bwMode="auto">
              <a:xfrm>
                <a:off x="4230" y="2745"/>
                <a:ext cx="256" cy="868"/>
              </a:xfrm>
              <a:prstGeom prst="rect">
                <a:avLst/>
              </a:prstGeom>
              <a:gradFill rotWithShape="1">
                <a:gsLst>
                  <a:gs pos="0">
                    <a:srgbClr val="CC0000"/>
                  </a:gs>
                  <a:gs pos="100000">
                    <a:srgbClr val="5E0000"/>
                  </a:gs>
                </a:gsLst>
                <a:lin ang="5400000" scaled="1"/>
              </a:gra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rtl="1"/>
                <a:endParaRPr kumimoji="1" lang="fa-IR" sz="1600">
                  <a:solidFill>
                    <a:srgbClr val="00FF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81995" name="Rectangle 36"/>
              <p:cNvSpPr>
                <a:spLocks noChangeArrowheads="1"/>
              </p:cNvSpPr>
              <p:nvPr/>
            </p:nvSpPr>
            <p:spPr bwMode="auto">
              <a:xfrm>
                <a:off x="4224" y="2480"/>
                <a:ext cx="260" cy="232"/>
              </a:xfrm>
              <a:prstGeom prst="rect">
                <a:avLst/>
              </a:prstGeom>
              <a:gradFill rotWithShape="1">
                <a:gsLst>
                  <a:gs pos="0">
                    <a:srgbClr val="CC0000"/>
                  </a:gs>
                  <a:gs pos="100000">
                    <a:srgbClr val="5E0000"/>
                  </a:gs>
                </a:gsLst>
                <a:lin ang="5400000" scaled="1"/>
              </a:gra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r" rtl="1"/>
                <a:endParaRPr lang="fa-IR"/>
              </a:p>
            </p:txBody>
          </p:sp>
          <p:sp>
            <p:nvSpPr>
              <p:cNvPr id="81996" name="Line 45"/>
              <p:cNvSpPr>
                <a:spLocks noChangeShapeType="1"/>
              </p:cNvSpPr>
              <p:nvPr/>
            </p:nvSpPr>
            <p:spPr bwMode="auto">
              <a:xfrm flipH="1">
                <a:off x="3961" y="2750"/>
                <a:ext cx="272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2" name="Rectangle 52"/>
              <p:cNvSpPr>
                <a:spLocks noChangeArrowheads="1"/>
              </p:cNvSpPr>
              <p:nvPr/>
            </p:nvSpPr>
            <p:spPr bwMode="auto">
              <a:xfrm>
                <a:off x="3952" y="1842"/>
                <a:ext cx="281" cy="1770"/>
              </a:xfrm>
              <a:prstGeom prst="rect">
                <a:avLst/>
              </a:prstGeom>
              <a:gradFill rotWithShape="1">
                <a:gsLst>
                  <a:gs pos="0">
                    <a:schemeClr val="accent2">
                      <a:gamma/>
                      <a:shade val="46275"/>
                      <a:invGamma/>
                    </a:schemeClr>
                  </a:gs>
                  <a:gs pos="50000">
                    <a:schemeClr val="accent2"/>
                  </a:gs>
                  <a:gs pos="100000">
                    <a:schemeClr val="accent2">
                      <a:gamma/>
                      <a:shade val="46275"/>
                      <a:invGamma/>
                    </a:schemeClr>
                  </a:gs>
                </a:gsLst>
                <a:lin ang="0" scaled="1"/>
              </a:gra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r" rtl="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SA">
                  <a:latin typeface="+mn-lt"/>
                  <a:cs typeface="+mn-cs"/>
                </a:endParaRPr>
              </a:p>
            </p:txBody>
          </p:sp>
          <p:sp>
            <p:nvSpPr>
              <p:cNvPr id="81998" name="Line 67"/>
              <p:cNvSpPr>
                <a:spLocks noChangeShapeType="1"/>
              </p:cNvSpPr>
              <p:nvPr/>
            </p:nvSpPr>
            <p:spPr bwMode="auto">
              <a:xfrm flipH="1">
                <a:off x="3961" y="2750"/>
                <a:ext cx="272" cy="0"/>
              </a:xfrm>
              <a:prstGeom prst="line">
                <a:avLst/>
              </a:prstGeom>
              <a:noFill/>
              <a:ln w="762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" name="Group 95"/>
            <p:cNvGrpSpPr>
              <a:grpSpLocks/>
            </p:cNvGrpSpPr>
            <p:nvPr/>
          </p:nvGrpSpPr>
          <p:grpSpPr bwMode="auto">
            <a:xfrm>
              <a:off x="2376" y="1525"/>
              <a:ext cx="640" cy="2087"/>
              <a:chOff x="1565" y="1525"/>
              <a:chExt cx="640" cy="2087"/>
            </a:xfrm>
          </p:grpSpPr>
          <p:sp>
            <p:nvSpPr>
              <p:cNvPr id="81982" name="Text Box 82"/>
              <p:cNvSpPr txBox="1">
                <a:spLocks noChangeArrowheads="1"/>
              </p:cNvSpPr>
              <p:nvPr/>
            </p:nvSpPr>
            <p:spPr bwMode="auto">
              <a:xfrm>
                <a:off x="1565" y="1525"/>
                <a:ext cx="640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r" rtl="1">
                  <a:spcBef>
                    <a:spcPct val="50000"/>
                  </a:spcBef>
                </a:pPr>
                <a:r>
                  <a:rPr kumimoji="1" lang="en-US" altLang="ja-JP" sz="2400" b="1">
                    <a:latin typeface="Symbol" pitchFamily="18" charset="2"/>
                    <a:ea typeface="MS PGothic" pitchFamily="34" charset="-128"/>
                  </a:rPr>
                  <a:t> a    b</a:t>
                </a:r>
                <a:endParaRPr kumimoji="1" lang="en-US" sz="2400" b="1">
                  <a:latin typeface="Symbol" pitchFamily="18" charset="2"/>
                  <a:ea typeface="MS PGothic" pitchFamily="34" charset="-128"/>
                </a:endParaRPr>
              </a:p>
            </p:txBody>
          </p:sp>
          <p:grpSp>
            <p:nvGrpSpPr>
              <p:cNvPr id="9" name="Group 89"/>
              <p:cNvGrpSpPr>
                <a:grpSpLocks/>
              </p:cNvGrpSpPr>
              <p:nvPr/>
            </p:nvGrpSpPr>
            <p:grpSpPr bwMode="auto">
              <a:xfrm>
                <a:off x="1610" y="1842"/>
                <a:ext cx="567" cy="1770"/>
                <a:chOff x="45" y="2323"/>
                <a:chExt cx="567" cy="1770"/>
              </a:xfrm>
            </p:grpSpPr>
            <p:sp>
              <p:nvSpPr>
                <p:cNvPr id="81985" name="Rectangle 81"/>
                <p:cNvSpPr>
                  <a:spLocks noChangeArrowheads="1"/>
                </p:cNvSpPr>
                <p:nvPr/>
              </p:nvSpPr>
              <p:spPr bwMode="auto">
                <a:xfrm>
                  <a:off x="344" y="2344"/>
                  <a:ext cx="256" cy="859"/>
                </a:xfrm>
                <a:prstGeom prst="rect">
                  <a:avLst/>
                </a:prstGeom>
                <a:solidFill>
                  <a:schemeClr val="bg1"/>
                </a:solidFill>
                <a:ln w="28575">
                  <a:solidFill>
                    <a:srgbClr val="CC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rtl="1"/>
                  <a:endParaRPr kumimoji="1" lang="fa-IR" sz="1600">
                    <a:solidFill>
                      <a:srgbClr val="00FF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81986" name="Rectangle 83"/>
                <p:cNvSpPr>
                  <a:spLocks noChangeArrowheads="1"/>
                </p:cNvSpPr>
                <p:nvPr/>
              </p:nvSpPr>
              <p:spPr bwMode="auto">
                <a:xfrm>
                  <a:off x="341" y="3223"/>
                  <a:ext cx="256" cy="868"/>
                </a:xfrm>
                <a:prstGeom prst="rect">
                  <a:avLst/>
                </a:prstGeom>
                <a:solidFill>
                  <a:schemeClr val="bg1"/>
                </a:solidFill>
                <a:ln w="28575">
                  <a:solidFill>
                    <a:srgbClr val="CC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rtl="1"/>
                  <a:endParaRPr kumimoji="1" lang="fa-IR" sz="1600">
                    <a:solidFill>
                      <a:srgbClr val="00FF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81987" name="Line 84"/>
                <p:cNvSpPr>
                  <a:spLocks noChangeShapeType="1"/>
                </p:cNvSpPr>
                <p:nvPr/>
              </p:nvSpPr>
              <p:spPr bwMode="auto">
                <a:xfrm flipH="1">
                  <a:off x="45" y="3231"/>
                  <a:ext cx="272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325" name="Rectangle 85"/>
                <p:cNvSpPr>
                  <a:spLocks noChangeArrowheads="1"/>
                </p:cNvSpPr>
                <p:nvPr/>
              </p:nvSpPr>
              <p:spPr bwMode="auto">
                <a:xfrm>
                  <a:off x="45" y="2323"/>
                  <a:ext cx="272" cy="1770"/>
                </a:xfrm>
                <a:prstGeom prst="rect">
                  <a:avLst/>
                </a:prstGeom>
                <a:gradFill rotWithShape="1">
                  <a:gsLst>
                    <a:gs pos="0">
                      <a:schemeClr val="accent2">
                        <a:gamma/>
                        <a:shade val="46275"/>
                        <a:invGamma/>
                      </a:schemeClr>
                    </a:gs>
                    <a:gs pos="50000">
                      <a:schemeClr val="accent2"/>
                    </a:gs>
                    <a:gs pos="100000">
                      <a:schemeClr val="accent2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 w="9525" algn="ctr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r" rtl="1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SA">
                    <a:latin typeface="+mn-lt"/>
                    <a:cs typeface="+mn-cs"/>
                  </a:endParaRPr>
                </a:p>
              </p:txBody>
            </p:sp>
            <p:sp>
              <p:nvSpPr>
                <p:cNvPr id="10327" name="Rectangle 87"/>
                <p:cNvSpPr>
                  <a:spLocks noChangeArrowheads="1"/>
                </p:cNvSpPr>
                <p:nvPr/>
              </p:nvSpPr>
              <p:spPr bwMode="auto">
                <a:xfrm>
                  <a:off x="340" y="3567"/>
                  <a:ext cx="272" cy="498"/>
                </a:xfrm>
                <a:prstGeom prst="rect">
                  <a:avLst/>
                </a:prstGeom>
                <a:gradFill rotWithShape="1">
                  <a:gsLst>
                    <a:gs pos="0">
                      <a:schemeClr val="hlink"/>
                    </a:gs>
                    <a:gs pos="100000">
                      <a:schemeClr val="hlink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r" rtl="1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SA">
                    <a:latin typeface="+mn-lt"/>
                    <a:cs typeface="+mn-cs"/>
                  </a:endParaRPr>
                </a:p>
              </p:txBody>
            </p:sp>
            <p:sp>
              <p:nvSpPr>
                <p:cNvPr id="10328" name="Rectangle 88"/>
                <p:cNvSpPr>
                  <a:spLocks noChangeArrowheads="1"/>
                </p:cNvSpPr>
                <p:nvPr/>
              </p:nvSpPr>
              <p:spPr bwMode="auto">
                <a:xfrm>
                  <a:off x="340" y="2704"/>
                  <a:ext cx="272" cy="498"/>
                </a:xfrm>
                <a:prstGeom prst="rect">
                  <a:avLst/>
                </a:prstGeom>
                <a:gradFill rotWithShape="1">
                  <a:gsLst>
                    <a:gs pos="0">
                      <a:schemeClr val="hlink"/>
                    </a:gs>
                    <a:gs pos="100000">
                      <a:schemeClr val="hlink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r" rtl="1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SA">
                    <a:latin typeface="+mn-lt"/>
                    <a:cs typeface="+mn-cs"/>
                  </a:endParaRPr>
                </a:p>
              </p:txBody>
            </p:sp>
          </p:grpSp>
          <p:sp>
            <p:nvSpPr>
              <p:cNvPr id="81984" name="Line 86"/>
              <p:cNvSpPr>
                <a:spLocks noChangeShapeType="1"/>
              </p:cNvSpPr>
              <p:nvPr/>
            </p:nvSpPr>
            <p:spPr bwMode="auto">
              <a:xfrm flipH="1">
                <a:off x="1610" y="2704"/>
                <a:ext cx="272" cy="0"/>
              </a:xfrm>
              <a:prstGeom prst="line">
                <a:avLst/>
              </a:prstGeom>
              <a:noFill/>
              <a:ln w="762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81940" name="Text Box 92"/>
            <p:cNvSpPr txBox="1">
              <a:spLocks noChangeArrowheads="1"/>
            </p:cNvSpPr>
            <p:nvPr/>
          </p:nvSpPr>
          <p:spPr bwMode="auto">
            <a:xfrm>
              <a:off x="2421" y="3657"/>
              <a:ext cx="590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kumimoji="1" lang="en-US" altLang="ja-JP" sz="4000" b="1">
                  <a:latin typeface="Symbol" pitchFamily="18" charset="2"/>
                  <a:ea typeface="MS PGothic" pitchFamily="34" charset="-128"/>
                </a:rPr>
                <a:t>b</a:t>
              </a:r>
              <a:r>
                <a:rPr kumimoji="1" lang="en-US" altLang="ja-JP" sz="4000" b="1" baseline="30000">
                  <a:latin typeface="Symbol" pitchFamily="18" charset="2"/>
                  <a:ea typeface="MS PGothic" pitchFamily="34" charset="-128"/>
                </a:rPr>
                <a:t>++</a:t>
              </a:r>
              <a:endParaRPr kumimoji="1" lang="en-US" sz="4000" b="1" baseline="30000">
                <a:latin typeface="Symbol" pitchFamily="18" charset="2"/>
                <a:ea typeface="MS PGothic" pitchFamily="34" charset="-128"/>
              </a:endParaRPr>
            </a:p>
          </p:txBody>
        </p:sp>
        <p:grpSp>
          <p:nvGrpSpPr>
            <p:cNvPr id="10" name="Group 127"/>
            <p:cNvGrpSpPr>
              <a:grpSpLocks/>
            </p:cNvGrpSpPr>
            <p:nvPr/>
          </p:nvGrpSpPr>
          <p:grpSpPr bwMode="auto">
            <a:xfrm>
              <a:off x="4916" y="1525"/>
              <a:ext cx="640" cy="2087"/>
              <a:chOff x="4916" y="1525"/>
              <a:chExt cx="640" cy="2087"/>
            </a:xfrm>
          </p:grpSpPr>
          <p:sp>
            <p:nvSpPr>
              <p:cNvPr id="81974" name="Text Box 97"/>
              <p:cNvSpPr txBox="1">
                <a:spLocks noChangeArrowheads="1"/>
              </p:cNvSpPr>
              <p:nvPr/>
            </p:nvSpPr>
            <p:spPr bwMode="auto">
              <a:xfrm>
                <a:off x="4916" y="1525"/>
                <a:ext cx="640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r" rtl="1">
                  <a:spcBef>
                    <a:spcPct val="50000"/>
                  </a:spcBef>
                </a:pPr>
                <a:r>
                  <a:rPr kumimoji="1" lang="en-US" altLang="ja-JP" sz="2400" b="1">
                    <a:latin typeface="Symbol" pitchFamily="18" charset="2"/>
                    <a:ea typeface="MS PGothic" pitchFamily="34" charset="-128"/>
                  </a:rPr>
                  <a:t> a    b</a:t>
                </a:r>
                <a:endParaRPr kumimoji="1" lang="en-US" sz="2400" b="1">
                  <a:latin typeface="Symbol" pitchFamily="18" charset="2"/>
                  <a:ea typeface="MS PGothic" pitchFamily="34" charset="-128"/>
                </a:endParaRPr>
              </a:p>
            </p:txBody>
          </p:sp>
          <p:sp>
            <p:nvSpPr>
              <p:cNvPr id="81975" name="Rectangle 99"/>
              <p:cNvSpPr>
                <a:spLocks noChangeArrowheads="1"/>
              </p:cNvSpPr>
              <p:nvPr/>
            </p:nvSpPr>
            <p:spPr bwMode="auto">
              <a:xfrm>
                <a:off x="5260" y="1863"/>
                <a:ext cx="256" cy="859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CC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rtl="1"/>
                <a:endParaRPr kumimoji="1" lang="fa-IR" sz="1600">
                  <a:solidFill>
                    <a:srgbClr val="00FF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81976" name="Rectangle 100"/>
              <p:cNvSpPr>
                <a:spLocks noChangeArrowheads="1"/>
              </p:cNvSpPr>
              <p:nvPr/>
            </p:nvSpPr>
            <p:spPr bwMode="auto">
              <a:xfrm>
                <a:off x="5257" y="2742"/>
                <a:ext cx="256" cy="868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CC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rtl="1"/>
                <a:endParaRPr kumimoji="1" lang="fa-IR" sz="1600">
                  <a:solidFill>
                    <a:srgbClr val="00FF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81977" name="Line 101"/>
              <p:cNvSpPr>
                <a:spLocks noChangeShapeType="1"/>
              </p:cNvSpPr>
              <p:nvPr/>
            </p:nvSpPr>
            <p:spPr bwMode="auto">
              <a:xfrm flipH="1">
                <a:off x="4961" y="2750"/>
                <a:ext cx="272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2" name="Rectangle 102"/>
              <p:cNvSpPr>
                <a:spLocks noChangeArrowheads="1"/>
              </p:cNvSpPr>
              <p:nvPr/>
            </p:nvSpPr>
            <p:spPr bwMode="auto">
              <a:xfrm>
                <a:off x="4961" y="1842"/>
                <a:ext cx="272" cy="1770"/>
              </a:xfrm>
              <a:prstGeom prst="rect">
                <a:avLst/>
              </a:prstGeom>
              <a:gradFill rotWithShape="1">
                <a:gsLst>
                  <a:gs pos="0">
                    <a:schemeClr val="accent2">
                      <a:gamma/>
                      <a:shade val="46275"/>
                      <a:invGamma/>
                    </a:schemeClr>
                  </a:gs>
                  <a:gs pos="50000">
                    <a:schemeClr val="accent2"/>
                  </a:gs>
                  <a:gs pos="100000">
                    <a:schemeClr val="accent2">
                      <a:gamma/>
                      <a:shade val="46275"/>
                      <a:invGamma/>
                    </a:schemeClr>
                  </a:gs>
                </a:gsLst>
                <a:lin ang="0" scaled="1"/>
              </a:gra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r" rtl="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SA">
                  <a:latin typeface="+mn-lt"/>
                  <a:cs typeface="+mn-cs"/>
                </a:endParaRPr>
              </a:p>
            </p:txBody>
          </p:sp>
          <p:sp>
            <p:nvSpPr>
              <p:cNvPr id="10343" name="Rectangle 103"/>
              <p:cNvSpPr>
                <a:spLocks noChangeArrowheads="1"/>
              </p:cNvSpPr>
              <p:nvPr/>
            </p:nvSpPr>
            <p:spPr bwMode="auto">
              <a:xfrm>
                <a:off x="5256" y="2750"/>
                <a:ext cx="272" cy="834"/>
              </a:xfrm>
              <a:prstGeom prst="rect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381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r" rtl="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SA">
                  <a:latin typeface="+mn-lt"/>
                  <a:cs typeface="+mn-cs"/>
                </a:endParaRPr>
              </a:p>
            </p:txBody>
          </p:sp>
          <p:sp>
            <p:nvSpPr>
              <p:cNvPr id="10344" name="Rectangle 104"/>
              <p:cNvSpPr>
                <a:spLocks noChangeArrowheads="1"/>
              </p:cNvSpPr>
              <p:nvPr/>
            </p:nvSpPr>
            <p:spPr bwMode="auto">
              <a:xfrm>
                <a:off x="5256" y="2223"/>
                <a:ext cx="272" cy="498"/>
              </a:xfrm>
              <a:prstGeom prst="rect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381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r" rtl="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SA">
                  <a:latin typeface="+mn-lt"/>
                  <a:cs typeface="+mn-cs"/>
                </a:endParaRPr>
              </a:p>
            </p:txBody>
          </p:sp>
          <p:sp>
            <p:nvSpPr>
              <p:cNvPr id="81981" name="Line 105"/>
              <p:cNvSpPr>
                <a:spLocks noChangeShapeType="1"/>
              </p:cNvSpPr>
              <p:nvPr/>
            </p:nvSpPr>
            <p:spPr bwMode="auto">
              <a:xfrm flipH="1">
                <a:off x="4961" y="2704"/>
                <a:ext cx="272" cy="0"/>
              </a:xfrm>
              <a:prstGeom prst="line">
                <a:avLst/>
              </a:prstGeom>
              <a:noFill/>
              <a:ln w="762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81942" name="Text Box 106"/>
            <p:cNvSpPr txBox="1">
              <a:spLocks noChangeArrowheads="1"/>
            </p:cNvSpPr>
            <p:nvPr/>
          </p:nvSpPr>
          <p:spPr bwMode="auto">
            <a:xfrm>
              <a:off x="4961" y="3657"/>
              <a:ext cx="590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kumimoji="1" lang="en-US" altLang="ja-JP" sz="4000" b="1">
                  <a:latin typeface="Symbol" pitchFamily="18" charset="2"/>
                  <a:ea typeface="MS PGothic" pitchFamily="34" charset="-128"/>
                </a:rPr>
                <a:t>b</a:t>
              </a:r>
              <a:r>
                <a:rPr kumimoji="1" lang="en-US" altLang="ja-JP" sz="4000" b="1" baseline="30000">
                  <a:latin typeface="Symbol" pitchFamily="18" charset="2"/>
                  <a:ea typeface="MS PGothic" pitchFamily="34" charset="-128"/>
                </a:rPr>
                <a:t>++</a:t>
              </a:r>
              <a:endParaRPr kumimoji="1" lang="en-US" sz="4000" b="1" baseline="30000">
                <a:latin typeface="Symbol" pitchFamily="18" charset="2"/>
                <a:ea typeface="MS PGothic" pitchFamily="34" charset="-128"/>
              </a:endParaRPr>
            </a:p>
          </p:txBody>
        </p:sp>
        <p:sp>
          <p:nvSpPr>
            <p:cNvPr id="10358" name="Rectangle 118"/>
            <p:cNvSpPr>
              <a:spLocks noChangeArrowheads="1"/>
            </p:cNvSpPr>
            <p:nvPr/>
          </p:nvSpPr>
          <p:spPr bwMode="auto">
            <a:xfrm>
              <a:off x="344" y="1845"/>
              <a:ext cx="256" cy="859"/>
            </a:xfrm>
            <a:prstGeom prst="rect">
              <a:avLst/>
            </a:pr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28575">
              <a:solidFill>
                <a:srgbClr val="CC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1" lang="ar-SA" sz="1600">
                <a:solidFill>
                  <a:srgbClr val="00FF00"/>
                </a:solidFill>
                <a:latin typeface="Times New Roman" pitchFamily="18" charset="0"/>
              </a:endParaRPr>
            </a:p>
          </p:txBody>
        </p:sp>
        <p:sp>
          <p:nvSpPr>
            <p:cNvPr id="81944" name="Text Box 119"/>
            <p:cNvSpPr txBox="1">
              <a:spLocks noChangeArrowheads="1"/>
            </p:cNvSpPr>
            <p:nvPr/>
          </p:nvSpPr>
          <p:spPr bwMode="auto">
            <a:xfrm>
              <a:off x="0" y="1570"/>
              <a:ext cx="64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kumimoji="1" lang="en-US" altLang="ja-JP" sz="2400" b="1">
                  <a:latin typeface="Symbol" pitchFamily="18" charset="2"/>
                  <a:ea typeface="MS PGothic" pitchFamily="34" charset="-128"/>
                </a:rPr>
                <a:t> a    b</a:t>
              </a:r>
              <a:endParaRPr kumimoji="1" lang="en-US" sz="2400" b="1">
                <a:latin typeface="Symbol" pitchFamily="18" charset="2"/>
                <a:ea typeface="MS PGothic" pitchFamily="34" charset="-128"/>
              </a:endParaRPr>
            </a:p>
          </p:txBody>
        </p:sp>
        <p:sp>
          <p:nvSpPr>
            <p:cNvPr id="10360" name="Rectangle 120"/>
            <p:cNvSpPr>
              <a:spLocks noChangeArrowheads="1"/>
            </p:cNvSpPr>
            <p:nvPr/>
          </p:nvSpPr>
          <p:spPr bwMode="auto">
            <a:xfrm>
              <a:off x="341" y="2724"/>
              <a:ext cx="256" cy="868"/>
            </a:xfrm>
            <a:prstGeom prst="rect">
              <a:avLst/>
            </a:pr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28575">
              <a:solidFill>
                <a:srgbClr val="CC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1" lang="ar-SA" sz="1600">
                <a:solidFill>
                  <a:srgbClr val="00FF00"/>
                </a:solidFill>
                <a:latin typeface="Times New Roman" pitchFamily="18" charset="0"/>
              </a:endParaRPr>
            </a:p>
          </p:txBody>
        </p:sp>
        <p:sp>
          <p:nvSpPr>
            <p:cNvPr id="81946" name="Line 121"/>
            <p:cNvSpPr>
              <a:spLocks noChangeShapeType="1"/>
            </p:cNvSpPr>
            <p:nvPr/>
          </p:nvSpPr>
          <p:spPr bwMode="auto">
            <a:xfrm flipH="1">
              <a:off x="45" y="2732"/>
              <a:ext cx="27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62" name="Rectangle 122"/>
            <p:cNvSpPr>
              <a:spLocks noChangeArrowheads="1"/>
            </p:cNvSpPr>
            <p:nvPr/>
          </p:nvSpPr>
          <p:spPr bwMode="auto">
            <a:xfrm>
              <a:off x="45" y="1824"/>
              <a:ext cx="272" cy="1770"/>
            </a:xfrm>
            <a:prstGeom prst="rect">
              <a:avLst/>
            </a:prstGeom>
            <a:gradFill rotWithShape="1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50000">
                  <a:schemeClr val="accent2"/>
                </a:gs>
                <a:gs pos="100000">
                  <a:schemeClr val="accent2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SA">
                <a:latin typeface="+mn-lt"/>
                <a:cs typeface="+mn-cs"/>
              </a:endParaRPr>
            </a:p>
          </p:txBody>
        </p:sp>
        <p:sp>
          <p:nvSpPr>
            <p:cNvPr id="81948" name="Line 123"/>
            <p:cNvSpPr>
              <a:spLocks noChangeShapeType="1"/>
            </p:cNvSpPr>
            <p:nvPr/>
          </p:nvSpPr>
          <p:spPr bwMode="auto">
            <a:xfrm flipH="1">
              <a:off x="45" y="2732"/>
              <a:ext cx="272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1949" name="Line 125"/>
            <p:cNvSpPr>
              <a:spLocks noChangeShapeType="1"/>
            </p:cNvSpPr>
            <p:nvPr/>
          </p:nvSpPr>
          <p:spPr bwMode="auto">
            <a:xfrm>
              <a:off x="793" y="1071"/>
              <a:ext cx="0" cy="258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1950" name="Text Box 126"/>
            <p:cNvSpPr txBox="1">
              <a:spLocks noChangeArrowheads="1"/>
            </p:cNvSpPr>
            <p:nvPr/>
          </p:nvSpPr>
          <p:spPr bwMode="auto">
            <a:xfrm>
              <a:off x="68" y="3657"/>
              <a:ext cx="589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kumimoji="1" lang="en-US" altLang="ja-JP" sz="4000" b="1">
                  <a:latin typeface="Symbol" pitchFamily="18" charset="2"/>
                  <a:ea typeface="MS PGothic" pitchFamily="34" charset="-128"/>
                </a:rPr>
                <a:t>b</a:t>
              </a:r>
              <a:r>
                <a:rPr kumimoji="1" lang="en-US" altLang="ja-JP" sz="4000" b="1" baseline="30000">
                  <a:latin typeface="Symbol" pitchFamily="18" charset="2"/>
                  <a:ea typeface="MS PGothic" pitchFamily="34" charset="-128"/>
                </a:rPr>
                <a:t>N</a:t>
              </a:r>
              <a:endParaRPr kumimoji="1" lang="en-US" sz="4000" b="1" baseline="30000">
                <a:latin typeface="Symbol" pitchFamily="18" charset="2"/>
                <a:ea typeface="MS PGothic" pitchFamily="34" charset="-128"/>
              </a:endParaRPr>
            </a:p>
          </p:txBody>
        </p:sp>
        <p:grpSp>
          <p:nvGrpSpPr>
            <p:cNvPr id="11" name="Group 132"/>
            <p:cNvGrpSpPr>
              <a:grpSpLocks/>
            </p:cNvGrpSpPr>
            <p:nvPr/>
          </p:nvGrpSpPr>
          <p:grpSpPr bwMode="auto">
            <a:xfrm>
              <a:off x="3247" y="799"/>
              <a:ext cx="586" cy="726"/>
              <a:chOff x="3247" y="799"/>
              <a:chExt cx="586" cy="726"/>
            </a:xfrm>
          </p:grpSpPr>
          <p:grpSp>
            <p:nvGrpSpPr>
              <p:cNvPr id="12" name="Group 55"/>
              <p:cNvGrpSpPr>
                <a:grpSpLocks/>
              </p:cNvGrpSpPr>
              <p:nvPr/>
            </p:nvGrpSpPr>
            <p:grpSpPr bwMode="auto">
              <a:xfrm>
                <a:off x="3247" y="965"/>
                <a:ext cx="586" cy="560"/>
                <a:chOff x="4988" y="210"/>
                <a:chExt cx="586" cy="560"/>
              </a:xfrm>
            </p:grpSpPr>
            <p:sp>
              <p:nvSpPr>
                <p:cNvPr id="10296" name="Oval 56"/>
                <p:cNvSpPr>
                  <a:spLocks noChangeArrowheads="1"/>
                </p:cNvSpPr>
                <p:nvPr/>
              </p:nvSpPr>
              <p:spPr bwMode="auto">
                <a:xfrm>
                  <a:off x="5246" y="440"/>
                  <a:ext cx="328" cy="328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r" rtl="1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SA">
                    <a:latin typeface="+mn-lt"/>
                    <a:cs typeface="+mn-cs"/>
                  </a:endParaRPr>
                </a:p>
              </p:txBody>
            </p:sp>
            <p:sp>
              <p:nvSpPr>
                <p:cNvPr id="10297" name="Oval 57"/>
                <p:cNvSpPr>
                  <a:spLocks noChangeArrowheads="1"/>
                </p:cNvSpPr>
                <p:nvPr/>
              </p:nvSpPr>
              <p:spPr bwMode="auto">
                <a:xfrm>
                  <a:off x="4994" y="210"/>
                  <a:ext cx="328" cy="328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r" rtl="1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SA">
                    <a:latin typeface="+mn-lt"/>
                    <a:cs typeface="+mn-cs"/>
                  </a:endParaRPr>
                </a:p>
              </p:txBody>
            </p:sp>
            <p:sp>
              <p:nvSpPr>
                <p:cNvPr id="81968" name="Oval 58"/>
                <p:cNvSpPr>
                  <a:spLocks noChangeArrowheads="1"/>
                </p:cNvSpPr>
                <p:nvPr/>
              </p:nvSpPr>
              <p:spPr bwMode="auto">
                <a:xfrm>
                  <a:off x="4988" y="442"/>
                  <a:ext cx="328" cy="32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6600"/>
                    </a:gs>
                    <a:gs pos="100000">
                      <a:srgbClr val="762F00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r" rtl="1"/>
                  <a:endParaRPr lang="fa-IR"/>
                </a:p>
              </p:txBody>
            </p:sp>
            <p:sp>
              <p:nvSpPr>
                <p:cNvPr id="81969" name="Oval 59"/>
                <p:cNvSpPr>
                  <a:spLocks noChangeArrowheads="1"/>
                </p:cNvSpPr>
                <p:nvPr/>
              </p:nvSpPr>
              <p:spPr bwMode="auto">
                <a:xfrm>
                  <a:off x="5238" y="218"/>
                  <a:ext cx="328" cy="32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6600"/>
                    </a:gs>
                    <a:gs pos="100000">
                      <a:srgbClr val="762F00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r" rtl="1"/>
                  <a:endParaRPr lang="fa-IR"/>
                </a:p>
              </p:txBody>
            </p:sp>
            <p:sp>
              <p:nvSpPr>
                <p:cNvPr id="81970" name="Text Box 60"/>
                <p:cNvSpPr txBox="1">
                  <a:spLocks noChangeArrowheads="1"/>
                </p:cNvSpPr>
                <p:nvPr/>
              </p:nvSpPr>
              <p:spPr bwMode="auto">
                <a:xfrm>
                  <a:off x="5048" y="210"/>
                  <a:ext cx="232" cy="2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r" rtl="1">
                    <a:spcBef>
                      <a:spcPct val="50000"/>
                    </a:spcBef>
                  </a:pPr>
                  <a:r>
                    <a:rPr kumimoji="1" lang="en-US" altLang="ja-JP" sz="2000" b="1">
                      <a:latin typeface="Symbol" pitchFamily="18" charset="2"/>
                      <a:ea typeface="MS PGothic" pitchFamily="34" charset="-128"/>
                    </a:rPr>
                    <a:t>a</a:t>
                  </a:r>
                  <a:endParaRPr kumimoji="1" lang="en-US" sz="2000" b="1">
                    <a:latin typeface="Symbol" pitchFamily="18" charset="2"/>
                    <a:ea typeface="MS PGothic" pitchFamily="34" charset="-128"/>
                  </a:endParaRPr>
                </a:p>
              </p:txBody>
            </p:sp>
            <p:sp>
              <p:nvSpPr>
                <p:cNvPr id="81971" name="Text Box 61"/>
                <p:cNvSpPr txBox="1">
                  <a:spLocks noChangeArrowheads="1"/>
                </p:cNvSpPr>
                <p:nvPr/>
              </p:nvSpPr>
              <p:spPr bwMode="auto">
                <a:xfrm>
                  <a:off x="5239" y="255"/>
                  <a:ext cx="264" cy="2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r" rtl="1">
                    <a:spcBef>
                      <a:spcPct val="50000"/>
                    </a:spcBef>
                  </a:pPr>
                  <a:r>
                    <a:rPr kumimoji="1" lang="en-US" altLang="ja-JP" sz="2000" b="1">
                      <a:latin typeface="Symbol" pitchFamily="18" charset="2"/>
                      <a:ea typeface="MS PGothic" pitchFamily="34" charset="-128"/>
                    </a:rPr>
                    <a:t> b</a:t>
                  </a:r>
                  <a:endParaRPr kumimoji="1" lang="en-US" sz="2000" b="1">
                    <a:latin typeface="Symbol" pitchFamily="18" charset="2"/>
                    <a:ea typeface="MS PGothic" pitchFamily="34" charset="-128"/>
                  </a:endParaRPr>
                </a:p>
              </p:txBody>
            </p:sp>
            <p:sp>
              <p:nvSpPr>
                <p:cNvPr id="81972" name="Text Box 62"/>
                <p:cNvSpPr txBox="1">
                  <a:spLocks noChangeArrowheads="1"/>
                </p:cNvSpPr>
                <p:nvPr/>
              </p:nvSpPr>
              <p:spPr bwMode="auto">
                <a:xfrm>
                  <a:off x="5012" y="482"/>
                  <a:ext cx="264" cy="2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r" rtl="1">
                    <a:spcBef>
                      <a:spcPct val="50000"/>
                    </a:spcBef>
                  </a:pPr>
                  <a:r>
                    <a:rPr kumimoji="1" lang="en-US" altLang="ja-JP" sz="2000" b="1">
                      <a:latin typeface="Symbol" pitchFamily="18" charset="2"/>
                      <a:ea typeface="MS PGothic" pitchFamily="34" charset="-128"/>
                    </a:rPr>
                    <a:t> b</a:t>
                  </a:r>
                  <a:endParaRPr kumimoji="1" lang="en-US" sz="2000" b="1">
                    <a:latin typeface="Symbol" pitchFamily="18" charset="2"/>
                    <a:ea typeface="MS PGothic" pitchFamily="34" charset="-128"/>
                  </a:endParaRPr>
                </a:p>
              </p:txBody>
            </p:sp>
            <p:sp>
              <p:nvSpPr>
                <p:cNvPr id="81973" name="Text Box 63"/>
                <p:cNvSpPr txBox="1">
                  <a:spLocks noChangeArrowheads="1"/>
                </p:cNvSpPr>
                <p:nvPr/>
              </p:nvSpPr>
              <p:spPr bwMode="auto">
                <a:xfrm>
                  <a:off x="5329" y="482"/>
                  <a:ext cx="232" cy="2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r" rtl="1">
                    <a:spcBef>
                      <a:spcPct val="50000"/>
                    </a:spcBef>
                  </a:pPr>
                  <a:r>
                    <a:rPr kumimoji="1" lang="en-US" altLang="ja-JP" sz="2000" b="1">
                      <a:latin typeface="Symbol" pitchFamily="18" charset="2"/>
                      <a:ea typeface="MS PGothic" pitchFamily="34" charset="-128"/>
                    </a:rPr>
                    <a:t>a</a:t>
                  </a:r>
                  <a:endParaRPr kumimoji="1" lang="en-US" sz="2000" b="1">
                    <a:latin typeface="Symbol" pitchFamily="18" charset="2"/>
                    <a:ea typeface="MS PGothic" pitchFamily="34" charset="-128"/>
                  </a:endParaRPr>
                </a:p>
              </p:txBody>
            </p:sp>
          </p:grpSp>
          <p:sp>
            <p:nvSpPr>
              <p:cNvPr id="10369" name="Text Box 129"/>
              <p:cNvSpPr txBox="1">
                <a:spLocks noChangeArrowheads="1"/>
              </p:cNvSpPr>
              <p:nvPr/>
            </p:nvSpPr>
            <p:spPr bwMode="auto">
              <a:xfrm>
                <a:off x="3515" y="799"/>
                <a:ext cx="317" cy="5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r" rtl="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5400" dirty="0"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+mn-lt"/>
                    <a:cs typeface="+mn-cs"/>
                  </a:rPr>
                  <a:t>x</a:t>
                </a:r>
              </a:p>
            </p:txBody>
          </p:sp>
        </p:grpSp>
        <p:grpSp>
          <p:nvGrpSpPr>
            <p:cNvPr id="13" name="Group 133"/>
            <p:cNvGrpSpPr>
              <a:grpSpLocks/>
            </p:cNvGrpSpPr>
            <p:nvPr/>
          </p:nvGrpSpPr>
          <p:grpSpPr bwMode="auto">
            <a:xfrm>
              <a:off x="794" y="754"/>
              <a:ext cx="631" cy="803"/>
              <a:chOff x="794" y="754"/>
              <a:chExt cx="631" cy="803"/>
            </a:xfrm>
          </p:grpSpPr>
          <p:grpSp>
            <p:nvGrpSpPr>
              <p:cNvPr id="14" name="Group 70"/>
              <p:cNvGrpSpPr>
                <a:grpSpLocks/>
              </p:cNvGrpSpPr>
              <p:nvPr/>
            </p:nvGrpSpPr>
            <p:grpSpPr bwMode="auto">
              <a:xfrm>
                <a:off x="839" y="935"/>
                <a:ext cx="586" cy="560"/>
                <a:chOff x="4988" y="210"/>
                <a:chExt cx="586" cy="560"/>
              </a:xfrm>
            </p:grpSpPr>
            <p:sp>
              <p:nvSpPr>
                <p:cNvPr id="10311" name="Oval 71"/>
                <p:cNvSpPr>
                  <a:spLocks noChangeArrowheads="1"/>
                </p:cNvSpPr>
                <p:nvPr/>
              </p:nvSpPr>
              <p:spPr bwMode="auto">
                <a:xfrm>
                  <a:off x="5246" y="440"/>
                  <a:ext cx="328" cy="328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r" rtl="1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SA">
                    <a:latin typeface="+mn-lt"/>
                    <a:cs typeface="+mn-cs"/>
                  </a:endParaRPr>
                </a:p>
              </p:txBody>
            </p:sp>
            <p:sp>
              <p:nvSpPr>
                <p:cNvPr id="10312" name="Oval 72"/>
                <p:cNvSpPr>
                  <a:spLocks noChangeArrowheads="1"/>
                </p:cNvSpPr>
                <p:nvPr/>
              </p:nvSpPr>
              <p:spPr bwMode="auto">
                <a:xfrm>
                  <a:off x="4994" y="210"/>
                  <a:ext cx="328" cy="328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r" rtl="1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SA">
                    <a:latin typeface="+mn-lt"/>
                    <a:cs typeface="+mn-cs"/>
                  </a:endParaRPr>
                </a:p>
              </p:txBody>
            </p:sp>
            <p:sp>
              <p:nvSpPr>
                <p:cNvPr id="81958" name="Oval 73"/>
                <p:cNvSpPr>
                  <a:spLocks noChangeArrowheads="1"/>
                </p:cNvSpPr>
                <p:nvPr/>
              </p:nvSpPr>
              <p:spPr bwMode="auto">
                <a:xfrm>
                  <a:off x="4988" y="442"/>
                  <a:ext cx="328" cy="32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6600"/>
                    </a:gs>
                    <a:gs pos="100000">
                      <a:srgbClr val="762F00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r" rtl="1"/>
                  <a:endParaRPr lang="fa-IR"/>
                </a:p>
              </p:txBody>
            </p:sp>
            <p:sp>
              <p:nvSpPr>
                <p:cNvPr id="81959" name="Oval 74"/>
                <p:cNvSpPr>
                  <a:spLocks noChangeArrowheads="1"/>
                </p:cNvSpPr>
                <p:nvPr/>
              </p:nvSpPr>
              <p:spPr bwMode="auto">
                <a:xfrm>
                  <a:off x="5238" y="218"/>
                  <a:ext cx="328" cy="32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6600"/>
                    </a:gs>
                    <a:gs pos="100000">
                      <a:srgbClr val="762F00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r" rtl="1"/>
                  <a:endParaRPr lang="fa-IR"/>
                </a:p>
              </p:txBody>
            </p:sp>
            <p:sp>
              <p:nvSpPr>
                <p:cNvPr id="81960" name="Text Box 75"/>
                <p:cNvSpPr txBox="1">
                  <a:spLocks noChangeArrowheads="1"/>
                </p:cNvSpPr>
                <p:nvPr/>
              </p:nvSpPr>
              <p:spPr bwMode="auto">
                <a:xfrm>
                  <a:off x="5048" y="210"/>
                  <a:ext cx="232" cy="2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r" rtl="1">
                    <a:spcBef>
                      <a:spcPct val="50000"/>
                    </a:spcBef>
                  </a:pPr>
                  <a:r>
                    <a:rPr kumimoji="1" lang="en-US" altLang="ja-JP" sz="2000" b="1">
                      <a:latin typeface="Symbol" pitchFamily="18" charset="2"/>
                      <a:ea typeface="MS PGothic" pitchFamily="34" charset="-128"/>
                    </a:rPr>
                    <a:t>a</a:t>
                  </a:r>
                  <a:endParaRPr kumimoji="1" lang="en-US" sz="2000" b="1">
                    <a:latin typeface="Symbol" pitchFamily="18" charset="2"/>
                    <a:ea typeface="MS PGothic" pitchFamily="34" charset="-128"/>
                  </a:endParaRPr>
                </a:p>
              </p:txBody>
            </p:sp>
            <p:sp>
              <p:nvSpPr>
                <p:cNvPr id="81961" name="Text Box 76"/>
                <p:cNvSpPr txBox="1">
                  <a:spLocks noChangeArrowheads="1"/>
                </p:cNvSpPr>
                <p:nvPr/>
              </p:nvSpPr>
              <p:spPr bwMode="auto">
                <a:xfrm>
                  <a:off x="5239" y="255"/>
                  <a:ext cx="264" cy="2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r" rtl="1">
                    <a:spcBef>
                      <a:spcPct val="50000"/>
                    </a:spcBef>
                  </a:pPr>
                  <a:r>
                    <a:rPr kumimoji="1" lang="en-US" altLang="ja-JP" sz="2000" b="1">
                      <a:latin typeface="Symbol" pitchFamily="18" charset="2"/>
                      <a:ea typeface="MS PGothic" pitchFamily="34" charset="-128"/>
                    </a:rPr>
                    <a:t> b</a:t>
                  </a:r>
                  <a:endParaRPr kumimoji="1" lang="en-US" sz="2000" b="1">
                    <a:latin typeface="Symbol" pitchFamily="18" charset="2"/>
                    <a:ea typeface="MS PGothic" pitchFamily="34" charset="-128"/>
                  </a:endParaRPr>
                </a:p>
              </p:txBody>
            </p:sp>
            <p:sp>
              <p:nvSpPr>
                <p:cNvPr id="81962" name="Text Box 77"/>
                <p:cNvSpPr txBox="1">
                  <a:spLocks noChangeArrowheads="1"/>
                </p:cNvSpPr>
                <p:nvPr/>
              </p:nvSpPr>
              <p:spPr bwMode="auto">
                <a:xfrm>
                  <a:off x="5012" y="482"/>
                  <a:ext cx="264" cy="2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r" rtl="1">
                    <a:spcBef>
                      <a:spcPct val="50000"/>
                    </a:spcBef>
                  </a:pPr>
                  <a:r>
                    <a:rPr kumimoji="1" lang="en-US" altLang="ja-JP" sz="2000" b="1">
                      <a:latin typeface="Symbol" pitchFamily="18" charset="2"/>
                      <a:ea typeface="MS PGothic" pitchFamily="34" charset="-128"/>
                    </a:rPr>
                    <a:t> b</a:t>
                  </a:r>
                  <a:endParaRPr kumimoji="1" lang="en-US" sz="2000" b="1">
                    <a:latin typeface="Symbol" pitchFamily="18" charset="2"/>
                    <a:ea typeface="MS PGothic" pitchFamily="34" charset="-128"/>
                  </a:endParaRPr>
                </a:p>
              </p:txBody>
            </p:sp>
            <p:sp>
              <p:nvSpPr>
                <p:cNvPr id="81963" name="Text Box 78"/>
                <p:cNvSpPr txBox="1">
                  <a:spLocks noChangeArrowheads="1"/>
                </p:cNvSpPr>
                <p:nvPr/>
              </p:nvSpPr>
              <p:spPr bwMode="auto">
                <a:xfrm>
                  <a:off x="5329" y="482"/>
                  <a:ext cx="232" cy="2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r" rtl="1">
                    <a:spcBef>
                      <a:spcPct val="50000"/>
                    </a:spcBef>
                  </a:pPr>
                  <a:r>
                    <a:rPr kumimoji="1" lang="en-US" altLang="ja-JP" sz="2000" b="1">
                      <a:latin typeface="Symbol" pitchFamily="18" charset="2"/>
                      <a:ea typeface="MS PGothic" pitchFamily="34" charset="-128"/>
                    </a:rPr>
                    <a:t>a</a:t>
                  </a:r>
                  <a:endParaRPr kumimoji="1" lang="en-US" sz="2000" b="1">
                    <a:latin typeface="Symbol" pitchFamily="18" charset="2"/>
                    <a:ea typeface="MS PGothic" pitchFamily="34" charset="-128"/>
                  </a:endParaRPr>
                </a:p>
              </p:txBody>
            </p:sp>
          </p:grpSp>
          <p:sp>
            <p:nvSpPr>
              <p:cNvPr id="10370" name="Text Box 130"/>
              <p:cNvSpPr txBox="1">
                <a:spLocks noChangeArrowheads="1"/>
              </p:cNvSpPr>
              <p:nvPr/>
            </p:nvSpPr>
            <p:spPr bwMode="auto">
              <a:xfrm>
                <a:off x="794" y="981"/>
                <a:ext cx="317" cy="5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r" rtl="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5400"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+mn-lt"/>
                    <a:cs typeface="+mn-cs"/>
                  </a:rPr>
                  <a:t>x</a:t>
                </a:r>
              </a:p>
            </p:txBody>
          </p:sp>
          <p:sp>
            <p:nvSpPr>
              <p:cNvPr id="10371" name="Text Box 131"/>
              <p:cNvSpPr txBox="1">
                <a:spLocks noChangeArrowheads="1"/>
              </p:cNvSpPr>
              <p:nvPr/>
            </p:nvSpPr>
            <p:spPr bwMode="auto">
              <a:xfrm>
                <a:off x="1066" y="754"/>
                <a:ext cx="317" cy="5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r" rtl="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5400"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+mn-lt"/>
                    <a:cs typeface="+mn-cs"/>
                  </a:rPr>
                  <a:t>x</a:t>
                </a:r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158" y="214290"/>
            <a:ext cx="8786842" cy="1000132"/>
          </a:xfrm>
        </p:spPr>
        <p:txBody>
          <a:bodyPr/>
          <a:lstStyle/>
          <a:p>
            <a:r>
              <a:rPr lang="fa-IR" b="1" dirty="0" smtClean="0"/>
              <a:t> تقسیم بندی: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a-IR" b="1" dirty="0" smtClean="0"/>
              <a:t>سندرمهای تالاسمی را میتوان به چهار زیرگروه تقسیم کرد:</a:t>
            </a:r>
          </a:p>
          <a:p>
            <a:r>
              <a:rPr lang="ar-SA" b="1" dirty="0" smtClean="0"/>
              <a:t>ناقل خاموش</a:t>
            </a:r>
            <a:r>
              <a:rPr lang="en-US" b="1" smtClean="0"/>
              <a:t>)</a:t>
            </a:r>
            <a:r>
              <a:rPr lang="ar-SA" b="1" smtClean="0"/>
              <a:t> </a:t>
            </a:r>
            <a:r>
              <a:rPr lang="en-US" b="1" dirty="0" smtClean="0"/>
              <a:t>silent carrier </a:t>
            </a:r>
            <a:r>
              <a:rPr lang="fa-IR" b="1" dirty="0" smtClean="0"/>
              <a:t>)</a:t>
            </a:r>
            <a:endParaRPr lang="en-US" b="1" dirty="0" smtClean="0"/>
          </a:p>
          <a:p>
            <a:r>
              <a:rPr lang="fa-IR" b="1" dirty="0" smtClean="0"/>
              <a:t> فرم ماژور ( </a:t>
            </a:r>
            <a:r>
              <a:rPr lang="en-US" b="1" dirty="0" smtClean="0"/>
              <a:t>major</a:t>
            </a:r>
            <a:r>
              <a:rPr lang="fa-IR" b="1" dirty="0" smtClean="0"/>
              <a:t>) </a:t>
            </a:r>
            <a:endParaRPr lang="en-US" b="1" dirty="0" smtClean="0"/>
          </a:p>
          <a:p>
            <a:r>
              <a:rPr lang="fa-IR" b="1" dirty="0" smtClean="0"/>
              <a:t>فرم مینور ( </a:t>
            </a:r>
            <a:r>
              <a:rPr lang="en-US" b="1" dirty="0" smtClean="0"/>
              <a:t>(minor</a:t>
            </a:r>
          </a:p>
          <a:p>
            <a:r>
              <a:rPr lang="fa-IR" b="1" dirty="0" smtClean="0"/>
              <a:t>تالاسمی اینترمدیا</a:t>
            </a:r>
            <a:r>
              <a:rPr lang="en-US" b="1" dirty="0" smtClean="0"/>
              <a:t>(</a:t>
            </a:r>
            <a:r>
              <a:rPr lang="en-US" b="1" dirty="0" err="1" smtClean="0"/>
              <a:t>intermedia</a:t>
            </a:r>
            <a:r>
              <a:rPr lang="en-US" b="1" dirty="0" smtClean="0"/>
              <a:t>)</a:t>
            </a:r>
          </a:p>
          <a:p>
            <a:endParaRPr lang="fa-I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Grp="1" noChangeArrowheads="1"/>
          </p:cNvSpPr>
          <p:nvPr/>
        </p:nvSpPr>
        <p:spPr bwMode="auto">
          <a:xfrm>
            <a:off x="877110" y="324643"/>
            <a:ext cx="747236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34" charset="0"/>
                <a:cs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34" charset="0"/>
                <a:cs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34" charset="0"/>
                <a:cs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34" charset="0"/>
                <a:cs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34" charset="0"/>
                <a:cs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34" charset="0"/>
                <a:cs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34" charset="0"/>
                <a:cs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34" charset="0"/>
                <a:cs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fa-IR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شدت بیماری بتا تالاسمی </a:t>
            </a:r>
            <a:endParaRPr lang="en-US" b="1" i="1" dirty="0" smtClean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" name="AutoShape 3"/>
          <p:cNvSpPr>
            <a:spLocks noChangeArrowheads="1"/>
          </p:cNvSpPr>
          <p:nvPr/>
        </p:nvSpPr>
        <p:spPr bwMode="auto">
          <a:xfrm rot="16200000">
            <a:off x="5994416" y="3403600"/>
            <a:ext cx="5040313" cy="1219200"/>
          </a:xfrm>
          <a:prstGeom prst="rightArrow">
            <a:avLst>
              <a:gd name="adj1" fmla="val 41407"/>
              <a:gd name="adj2" fmla="val 69304"/>
            </a:avLst>
          </a:prstGeom>
          <a:solidFill>
            <a:srgbClr val="FF99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algn="ctr" rtl="1"/>
            <a:r>
              <a:rPr lang="fa-IR" sz="4800" b="1">
                <a:solidFill>
                  <a:srgbClr val="003300"/>
                </a:solidFill>
                <a:latin typeface="Calibri" pitchFamily="34" charset="0"/>
              </a:rPr>
              <a:t>شدت بیماری</a:t>
            </a:r>
            <a:endParaRPr lang="en-US" sz="4800" b="1">
              <a:solidFill>
                <a:srgbClr val="003300"/>
              </a:solidFill>
              <a:latin typeface="Calibri" pitchFamily="34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477060" y="1837531"/>
            <a:ext cx="7345363" cy="2016125"/>
          </a:xfrm>
          <a:prstGeom prst="rect">
            <a:avLst/>
          </a:prstGeom>
          <a:gradFill rotWithShape="1">
            <a:gsLst>
              <a:gs pos="0">
                <a:srgbClr val="CCFFCC"/>
              </a:gs>
              <a:gs pos="100000">
                <a:srgbClr val="CC330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algn="r" rtl="1"/>
            <a:endParaRPr lang="fa-IR">
              <a:latin typeface="Calibri" pitchFamily="34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869183" y="1818481"/>
            <a:ext cx="5580063" cy="174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marL="995363" lvl="3" indent="-457200" algn="r" rtl="1">
              <a:lnSpc>
                <a:spcPct val="135000"/>
              </a:lnSpc>
              <a:buFontTx/>
              <a:buChar char="•"/>
            </a:pPr>
            <a:r>
              <a:rPr lang="fa-IR" sz="1600" b="1" dirty="0">
                <a:solidFill>
                  <a:srgbClr val="003366"/>
                </a:solidFill>
                <a:latin typeface="Calibri" pitchFamily="34" charset="0"/>
              </a:rPr>
              <a:t>اختلال هموزیگوت</a:t>
            </a:r>
            <a:endParaRPr lang="en-US" sz="1600" b="1" dirty="0">
              <a:solidFill>
                <a:srgbClr val="003366"/>
              </a:solidFill>
              <a:latin typeface="Calibri" pitchFamily="34" charset="0"/>
            </a:endParaRPr>
          </a:p>
          <a:p>
            <a:pPr marL="995363" lvl="3" indent="-457200" algn="r" rtl="1">
              <a:lnSpc>
                <a:spcPct val="135000"/>
              </a:lnSpc>
              <a:buFontTx/>
              <a:buChar char="•"/>
            </a:pPr>
            <a:r>
              <a:rPr lang="fa-IR" sz="1600" b="1" dirty="0">
                <a:solidFill>
                  <a:srgbClr val="003366"/>
                </a:solidFill>
                <a:latin typeface="Calibri" pitchFamily="34" charset="0"/>
              </a:rPr>
              <a:t>عدم توازن قابل توجه در میزان ساخت زنجیره های آلفا و بتا</a:t>
            </a:r>
            <a:endParaRPr lang="en-GB" sz="1600" b="1" dirty="0">
              <a:solidFill>
                <a:srgbClr val="003366"/>
              </a:solidFill>
              <a:latin typeface="Calibri" pitchFamily="34" charset="0"/>
            </a:endParaRPr>
          </a:p>
          <a:p>
            <a:pPr marL="995363" lvl="3" indent="-457200" algn="r" rtl="1">
              <a:lnSpc>
                <a:spcPct val="135000"/>
              </a:lnSpc>
              <a:buFontTx/>
              <a:buChar char="•"/>
            </a:pPr>
            <a:r>
              <a:rPr lang="fa-IR" sz="1600" b="1" dirty="0">
                <a:solidFill>
                  <a:srgbClr val="003366"/>
                </a:solidFill>
                <a:latin typeface="Calibri" pitchFamily="34" charset="0"/>
              </a:rPr>
              <a:t>کم خونی شدید در اوایل زندگی</a:t>
            </a:r>
          </a:p>
          <a:p>
            <a:pPr marL="995363" lvl="3" indent="-457200" algn="r" rtl="1">
              <a:lnSpc>
                <a:spcPct val="135000"/>
              </a:lnSpc>
              <a:buFontTx/>
              <a:buChar char="•"/>
            </a:pPr>
            <a:r>
              <a:rPr lang="fa-IR" sz="1600" b="1" dirty="0">
                <a:solidFill>
                  <a:srgbClr val="003366"/>
                </a:solidFill>
                <a:latin typeface="Calibri" pitchFamily="34" charset="0"/>
              </a:rPr>
              <a:t>نیاز به تزریق خون تا آخر عمر</a:t>
            </a:r>
            <a:endParaRPr lang="en-GB" sz="1600" b="1" dirty="0">
              <a:solidFill>
                <a:srgbClr val="003366"/>
              </a:solidFill>
              <a:latin typeface="Calibri" pitchFamily="34" charset="0"/>
            </a:endParaRPr>
          </a:p>
          <a:p>
            <a:pPr marL="995363" lvl="3" indent="-457200" algn="r" rtl="1">
              <a:lnSpc>
                <a:spcPct val="135000"/>
              </a:lnSpc>
              <a:buFontTx/>
              <a:buChar char="•"/>
            </a:pPr>
            <a:r>
              <a:rPr lang="fa-IR" sz="1600" b="1" dirty="0">
                <a:solidFill>
                  <a:srgbClr val="003366"/>
                </a:solidFill>
                <a:latin typeface="Calibri" pitchFamily="34" charset="0"/>
              </a:rPr>
              <a:t>در صورت عدم درمان: کشنده (معمولاً دهه اول عمر)</a:t>
            </a:r>
            <a:endParaRPr lang="en-US" sz="1600" b="1" dirty="0">
              <a:solidFill>
                <a:srgbClr val="003366"/>
              </a:solidFill>
              <a:latin typeface="Calibri" pitchFamily="34" charset="0"/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5663428" y="2350285"/>
            <a:ext cx="2195512" cy="947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algn="ctr" rtl="1">
              <a:lnSpc>
                <a:spcPct val="120000"/>
              </a:lnSpc>
            </a:pPr>
            <a:r>
              <a:rPr lang="fa-IR" b="1" dirty="0">
                <a:solidFill>
                  <a:srgbClr val="000099"/>
                </a:solidFill>
                <a:latin typeface="Calibri" pitchFamily="34" charset="0"/>
                <a:sym typeface="Symbol" pitchFamily="18" charset="2"/>
              </a:rPr>
              <a:t>بتا تالاسمی </a:t>
            </a:r>
            <a:endParaRPr lang="en-US" b="1" dirty="0" smtClean="0">
              <a:solidFill>
                <a:srgbClr val="000099"/>
              </a:solidFill>
              <a:latin typeface="Calibri" pitchFamily="34" charset="0"/>
              <a:sym typeface="Symbol" pitchFamily="18" charset="2"/>
            </a:endParaRPr>
          </a:p>
          <a:p>
            <a:pPr algn="ctr" rtl="1">
              <a:lnSpc>
                <a:spcPct val="120000"/>
              </a:lnSpc>
            </a:pPr>
            <a:r>
              <a:rPr lang="fa-IR" b="1" dirty="0" smtClean="0">
                <a:solidFill>
                  <a:srgbClr val="000099"/>
                </a:solidFill>
                <a:latin typeface="Calibri" pitchFamily="34" charset="0"/>
                <a:sym typeface="Symbol" pitchFamily="18" charset="2"/>
              </a:rPr>
              <a:t>ماژور</a:t>
            </a:r>
            <a:endParaRPr lang="en-US" b="1" dirty="0">
              <a:solidFill>
                <a:srgbClr val="003366"/>
              </a:solidFill>
              <a:latin typeface="Calibri" pitchFamily="34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477060" y="3709193"/>
            <a:ext cx="7346950" cy="1652588"/>
          </a:xfrm>
          <a:prstGeom prst="rect">
            <a:avLst/>
          </a:prstGeom>
          <a:gradFill rotWithShape="1">
            <a:gsLst>
              <a:gs pos="0">
                <a:srgbClr val="CCFFCC"/>
              </a:gs>
              <a:gs pos="100000">
                <a:srgbClr val="FF9933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algn="r" rtl="1"/>
            <a:endParaRPr lang="fa-IR">
              <a:latin typeface="Calibri" pitchFamily="34" charset="0"/>
            </a:endParaRP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19826" y="3972718"/>
            <a:ext cx="6875463" cy="126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marL="904875" lvl="2" indent="447675" algn="r" rtl="1">
              <a:lnSpc>
                <a:spcPct val="120000"/>
              </a:lnSpc>
              <a:buClr>
                <a:srgbClr val="003366"/>
              </a:buClr>
              <a:buFontTx/>
              <a:buChar char="•"/>
            </a:pPr>
            <a:r>
              <a:rPr lang="fa-IR" sz="1600" b="1" dirty="0">
                <a:solidFill>
                  <a:srgbClr val="003366"/>
                </a:solidFill>
                <a:latin typeface="Calibri" pitchFamily="34" charset="0"/>
              </a:rPr>
              <a:t>انواع مختلف ژنتیک</a:t>
            </a:r>
            <a:endParaRPr lang="en-GB" sz="1600" b="1" dirty="0">
              <a:solidFill>
                <a:srgbClr val="003366"/>
              </a:solidFill>
              <a:latin typeface="Calibri" pitchFamily="34" charset="0"/>
            </a:endParaRPr>
          </a:p>
          <a:p>
            <a:pPr marL="904875" lvl="2" indent="447675" algn="r" rtl="1">
              <a:lnSpc>
                <a:spcPct val="120000"/>
              </a:lnSpc>
              <a:buFontTx/>
              <a:buChar char="•"/>
            </a:pPr>
            <a:r>
              <a:rPr lang="fa-IR" sz="1600" b="1" dirty="0">
                <a:solidFill>
                  <a:srgbClr val="003366"/>
                </a:solidFill>
                <a:latin typeface="Calibri" pitchFamily="34" charset="0"/>
              </a:rPr>
              <a:t>اختلال متوسط در ساخت زنجیره گلوبین</a:t>
            </a:r>
            <a:endParaRPr lang="en-GB" sz="1600" b="1" dirty="0">
              <a:solidFill>
                <a:srgbClr val="003366"/>
              </a:solidFill>
              <a:latin typeface="Calibri" pitchFamily="34" charset="0"/>
            </a:endParaRPr>
          </a:p>
          <a:p>
            <a:pPr marL="904875" lvl="2" indent="447675" algn="r" rtl="1">
              <a:lnSpc>
                <a:spcPct val="120000"/>
              </a:lnSpc>
              <a:buFontTx/>
              <a:buChar char="•"/>
            </a:pPr>
            <a:r>
              <a:rPr lang="fa-IR" sz="1600" b="1" dirty="0">
                <a:solidFill>
                  <a:srgbClr val="003366"/>
                </a:solidFill>
                <a:latin typeface="Calibri" pitchFamily="34" charset="0"/>
              </a:rPr>
              <a:t>کم خونی خفیف تا متوسط که معمولاً در اواخر کودکی تشخیص داده میشود.</a:t>
            </a:r>
            <a:endParaRPr lang="en-GB" sz="1600" b="1" dirty="0">
              <a:solidFill>
                <a:srgbClr val="003366"/>
              </a:solidFill>
              <a:latin typeface="Calibri" pitchFamily="34" charset="0"/>
            </a:endParaRPr>
          </a:p>
          <a:p>
            <a:pPr marL="904875" lvl="2" indent="447675" algn="r" rtl="1">
              <a:lnSpc>
                <a:spcPct val="120000"/>
              </a:lnSpc>
              <a:buFontTx/>
              <a:buChar char="•"/>
            </a:pPr>
            <a:r>
              <a:rPr lang="fa-IR" sz="1600" b="1" dirty="0">
                <a:solidFill>
                  <a:srgbClr val="003366"/>
                </a:solidFill>
                <a:latin typeface="Calibri" pitchFamily="34" charset="0"/>
              </a:rPr>
              <a:t>نیاز گاه به گاه به تزریق خون (در استرس ها)</a:t>
            </a:r>
            <a:endParaRPr lang="en-US" sz="1600" b="1" dirty="0">
              <a:solidFill>
                <a:srgbClr val="003366"/>
              </a:solidFill>
              <a:latin typeface="Calibri" pitchFamily="34" charset="0"/>
            </a:endParaRP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5984098" y="4064797"/>
            <a:ext cx="1800225" cy="42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algn="ctr" rtl="1">
              <a:lnSpc>
                <a:spcPct val="120000"/>
              </a:lnSpc>
              <a:spcBef>
                <a:spcPct val="20000"/>
              </a:spcBef>
            </a:pPr>
            <a:r>
              <a:rPr lang="fa-IR" b="1" dirty="0">
                <a:solidFill>
                  <a:srgbClr val="000099"/>
                </a:solidFill>
                <a:latin typeface="Calibri" pitchFamily="34" charset="0"/>
                <a:sym typeface="Symbol" pitchFamily="18" charset="2"/>
              </a:rPr>
              <a:t>بتا تالاسمی اینترمدیا</a:t>
            </a:r>
            <a:endParaRPr lang="en-US" b="1" dirty="0">
              <a:solidFill>
                <a:srgbClr val="003366"/>
              </a:solidFill>
              <a:latin typeface="Calibri" pitchFamily="34" charset="0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461205" y="5350668"/>
            <a:ext cx="7345363" cy="1133475"/>
          </a:xfrm>
          <a:prstGeom prst="rect">
            <a:avLst/>
          </a:prstGeom>
          <a:gradFill rotWithShape="1">
            <a:gsLst>
              <a:gs pos="0">
                <a:srgbClr val="CCFFCC"/>
              </a:gs>
              <a:gs pos="100000">
                <a:srgbClr val="FFCC0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algn="r" rtl="1"/>
            <a:endParaRPr lang="fa-IR" dirty="0">
              <a:latin typeface="Calibri" pitchFamily="34" charset="0"/>
            </a:endParaRP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5949180" y="5422119"/>
            <a:ext cx="1800225" cy="42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algn="ctr" rtl="1">
              <a:lnSpc>
                <a:spcPct val="120000"/>
              </a:lnSpc>
              <a:spcBef>
                <a:spcPct val="20000"/>
              </a:spcBef>
            </a:pPr>
            <a:r>
              <a:rPr lang="fa-IR" b="1" dirty="0">
                <a:solidFill>
                  <a:srgbClr val="000099"/>
                </a:solidFill>
                <a:latin typeface="Calibri" pitchFamily="34" charset="0"/>
                <a:sym typeface="Symbol" pitchFamily="18" charset="2"/>
              </a:rPr>
              <a:t>بتا تالاسمی مینور</a:t>
            </a:r>
            <a:endParaRPr lang="en-US" b="1" dirty="0">
              <a:solidFill>
                <a:srgbClr val="003366"/>
              </a:solidFill>
              <a:latin typeface="Calibri" pitchFamily="34" charset="0"/>
            </a:endParaRPr>
          </a:p>
        </p:txBody>
      </p:sp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637400" y="5371306"/>
            <a:ext cx="7526358" cy="973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marL="2190750" lvl="5" indent="533400" algn="r" rtl="1">
              <a:lnSpc>
                <a:spcPct val="120000"/>
              </a:lnSpc>
              <a:buFontTx/>
              <a:buChar char="•"/>
              <a:defRPr/>
            </a:pPr>
            <a:r>
              <a:rPr lang="fa-IR" sz="1600" b="1" dirty="0">
                <a:solidFill>
                  <a:srgbClr val="003366"/>
                </a:solidFill>
                <a:latin typeface="+mn-lt"/>
                <a:cs typeface="+mn-cs"/>
              </a:rPr>
              <a:t>اختلال </a:t>
            </a:r>
            <a:r>
              <a:rPr lang="fa-IR" sz="1600" b="1" dirty="0" err="1">
                <a:solidFill>
                  <a:srgbClr val="003366"/>
                </a:solidFill>
                <a:latin typeface="+mn-lt"/>
                <a:cs typeface="+mn-cs"/>
              </a:rPr>
              <a:t>هتروزیگوت</a:t>
            </a:r>
            <a:endParaRPr lang="en-US" sz="1600" b="1" dirty="0">
              <a:solidFill>
                <a:srgbClr val="003366"/>
              </a:solidFill>
              <a:latin typeface="+mn-lt"/>
              <a:cs typeface="+mn-cs"/>
            </a:endParaRPr>
          </a:p>
          <a:p>
            <a:pPr marL="2190750" lvl="5" indent="533400" algn="r" rtl="1">
              <a:lnSpc>
                <a:spcPct val="120000"/>
              </a:lnSpc>
              <a:buFontTx/>
              <a:buChar char="•"/>
              <a:defRPr/>
            </a:pPr>
            <a:r>
              <a:rPr lang="fa-IR" sz="1600" b="1" dirty="0">
                <a:solidFill>
                  <a:srgbClr val="003366"/>
                </a:solidFill>
                <a:latin typeface="+mn-lt"/>
                <a:cs typeface="+mn-cs"/>
              </a:rPr>
              <a:t>بدون علامت</a:t>
            </a:r>
            <a:endParaRPr lang="en-US" sz="1600" b="1" dirty="0">
              <a:solidFill>
                <a:srgbClr val="003366"/>
              </a:solidFill>
              <a:latin typeface="+mn-lt"/>
              <a:cs typeface="+mn-cs"/>
            </a:endParaRPr>
          </a:p>
          <a:p>
            <a:pPr marL="2190750" lvl="5" indent="533400" algn="r" rtl="1">
              <a:lnSpc>
                <a:spcPct val="120000"/>
              </a:lnSpc>
              <a:buFontTx/>
              <a:buChar char="•"/>
              <a:defRPr/>
            </a:pPr>
            <a:r>
              <a:rPr lang="fa-IR" sz="1600" b="1" dirty="0">
                <a:solidFill>
                  <a:srgbClr val="003366"/>
                </a:solidFill>
                <a:latin typeface="+mn-lt"/>
                <a:cs typeface="+mn-cs"/>
              </a:rPr>
              <a:t>نیاز به مشاوره ژنتیک</a:t>
            </a:r>
            <a:endParaRPr lang="en-US" sz="1600" b="1" dirty="0">
              <a:solidFill>
                <a:srgbClr val="003366"/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158" y="214290"/>
            <a:ext cx="8786842" cy="1000132"/>
          </a:xfrm>
        </p:spPr>
        <p:txBody>
          <a:bodyPr/>
          <a:lstStyle/>
          <a:p>
            <a:r>
              <a:rPr lang="fa-IR" dirty="0" smtClean="0"/>
              <a:t>پاتوفیزیولوژی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a-IR" b="1" dirty="0" smtClean="0"/>
              <a:t>کاهش تولید زنجیره بتا </a:t>
            </a:r>
            <a:endParaRPr lang="en-US" b="1" dirty="0" smtClean="0"/>
          </a:p>
          <a:p>
            <a:r>
              <a:rPr lang="fa-IR" b="1" dirty="0" smtClean="0"/>
              <a:t>افزایش نسبی زنجیره آلفا </a:t>
            </a:r>
            <a:endParaRPr lang="en-US" b="1" dirty="0" smtClean="0"/>
          </a:p>
          <a:p>
            <a:r>
              <a:rPr lang="fa-IR" b="1" dirty="0" smtClean="0"/>
              <a:t>رسوب</a:t>
            </a:r>
            <a:r>
              <a:rPr lang="en-US" b="1" dirty="0" smtClean="0"/>
              <a:t> </a:t>
            </a:r>
            <a:r>
              <a:rPr lang="fa-IR" b="1" dirty="0" smtClean="0"/>
              <a:t>درداخل سلولهای پیش ساز رده اریتروئید</a:t>
            </a:r>
            <a:endParaRPr lang="fa-IR" dirty="0" smtClean="0"/>
          </a:p>
          <a:p>
            <a:r>
              <a:rPr lang="fa-IR" b="1" dirty="0" smtClean="0"/>
              <a:t>تخریب وسیع سلولهای پره کورسور رده اریتروئید در داخل مغز استخوان</a:t>
            </a:r>
          </a:p>
          <a:p>
            <a:r>
              <a:rPr lang="fa-IR" b="1" dirty="0" smtClean="0"/>
              <a:t>آزاد شدن هِم </a:t>
            </a:r>
            <a:r>
              <a:rPr lang="en-US" dirty="0" smtClean="0"/>
              <a:t>(hem) </a:t>
            </a:r>
            <a:r>
              <a:rPr lang="fa-IR" b="1" dirty="0" smtClean="0"/>
              <a:t>از همو گلوبین دناتوره شده </a:t>
            </a:r>
          </a:p>
          <a:p>
            <a:r>
              <a:rPr lang="fa-IR" b="1" dirty="0" smtClean="0"/>
              <a:t>آسیب اکسیداتیو جدی به غشای گلبولهای قرمز</a:t>
            </a:r>
          </a:p>
          <a:p>
            <a:r>
              <a:rPr lang="fa-IR" b="1" dirty="0" smtClean="0"/>
              <a:t>در نهایت</a:t>
            </a:r>
            <a:r>
              <a:rPr lang="en-US" b="1" dirty="0" smtClean="0"/>
              <a:t>ineffective </a:t>
            </a:r>
            <a:r>
              <a:rPr lang="en-US" b="1" dirty="0" err="1" smtClean="0"/>
              <a:t>erythropoesis</a:t>
            </a:r>
            <a:r>
              <a:rPr lang="en-US" b="1" dirty="0" smtClean="0"/>
              <a:t> </a:t>
            </a:r>
            <a:r>
              <a:rPr lang="fa-IR" b="1" dirty="0" smtClean="0"/>
              <a:t> </a:t>
            </a:r>
            <a:endParaRPr lang="fa-IR" dirty="0" smtClean="0"/>
          </a:p>
        </p:txBody>
      </p:sp>
      <p:sp>
        <p:nvSpPr>
          <p:cNvPr id="4" name="TextBox 5"/>
          <p:cNvSpPr txBox="1"/>
          <p:nvPr/>
        </p:nvSpPr>
        <p:spPr>
          <a:xfrm>
            <a:off x="4479635" y="324433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a-IR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5" name="TextBox 5"/>
          <p:cNvSpPr txBox="1"/>
          <p:nvPr/>
        </p:nvSpPr>
        <p:spPr>
          <a:xfrm>
            <a:off x="4632035" y="339673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a-IR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784435" y="354913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a-IR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-684584" y="220486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a-IR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1745</TotalTime>
  <Words>1264</Words>
  <Application>Microsoft Office PowerPoint</Application>
  <PresentationFormat>On-screen Show (4:3)</PresentationFormat>
  <Paragraphs>223</Paragraphs>
  <Slides>43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3" baseType="lpstr">
      <vt:lpstr>Arial</vt:lpstr>
      <vt:lpstr>Calibri</vt:lpstr>
      <vt:lpstr>B Titr</vt:lpstr>
      <vt:lpstr>Times New Roman</vt:lpstr>
      <vt:lpstr> Btitr</vt:lpstr>
      <vt:lpstr>Symbol</vt:lpstr>
      <vt:lpstr>Wingdings</vt:lpstr>
      <vt:lpstr>ＭＳ Ｐゴシック</vt:lpstr>
      <vt:lpstr>Comic Sans MS</vt:lpstr>
      <vt:lpstr>Office Theme</vt:lpstr>
      <vt:lpstr>Slide 1</vt:lpstr>
      <vt:lpstr>سندرم های بتا تالاسمی </vt:lpstr>
      <vt:lpstr>دکتر مژگان هاشمیه</vt:lpstr>
      <vt:lpstr>سندرم های بتا تالاسمی </vt:lpstr>
      <vt:lpstr>Slide 5</vt:lpstr>
      <vt:lpstr>Slide 6</vt:lpstr>
      <vt:lpstr> تقسیم بندی:</vt:lpstr>
      <vt:lpstr>Slide 8</vt:lpstr>
      <vt:lpstr>پاتوفیزیولوژی</vt:lpstr>
      <vt:lpstr>سایر یافته ها</vt:lpstr>
      <vt:lpstr>Slide 11</vt:lpstr>
      <vt:lpstr>نکته کلیدی:</vt:lpstr>
      <vt:lpstr>اضافه بار آهن</vt:lpstr>
      <vt:lpstr>اضافه بار آهن</vt:lpstr>
      <vt:lpstr>تعدیل فنوتیپ بتا تالاسمی </vt:lpstr>
      <vt:lpstr>انواع بتا تالاسمی </vt:lpstr>
      <vt:lpstr>silent carrier</vt:lpstr>
      <vt:lpstr>بتا تالاسمي مينور</vt:lpstr>
      <vt:lpstr>Slide 19</vt:lpstr>
      <vt:lpstr>β thalassemia minor</vt:lpstr>
      <vt:lpstr>Basophilic stippling</vt:lpstr>
      <vt:lpstr>تالاسمي اينترمديا</vt:lpstr>
      <vt:lpstr>علائم بالینی تالاسمی اینتر مدیا</vt:lpstr>
      <vt:lpstr>هموگلوبین لپور</vt:lpstr>
      <vt:lpstr>Slide 25</vt:lpstr>
      <vt:lpstr>تالاسمی ماژور</vt:lpstr>
      <vt:lpstr>تالاسمي ماژور</vt:lpstr>
      <vt:lpstr> علائم بالینی تالاسمی ماژور</vt:lpstr>
      <vt:lpstr>علائم بالینی تالاسمی ماژور</vt:lpstr>
      <vt:lpstr>عوارض ناشی از ازدیاد بار آهن</vt:lpstr>
      <vt:lpstr>عوارض تزریق خون نامناسب</vt:lpstr>
      <vt:lpstr>Thalassemia face</vt:lpstr>
      <vt:lpstr>Slide 33</vt:lpstr>
      <vt:lpstr>β Thalassemia Major</vt:lpstr>
      <vt:lpstr>Slide 35</vt:lpstr>
      <vt:lpstr>Slide 36</vt:lpstr>
      <vt:lpstr>Slide 37</vt:lpstr>
      <vt:lpstr>Slide 38</vt:lpstr>
      <vt:lpstr>آسیب کبدی</vt:lpstr>
      <vt:lpstr>يافته هاي آزمايشگاهي بتا تالاسمي ماژور:</vt:lpstr>
      <vt:lpstr>Slide 41</vt:lpstr>
      <vt:lpstr>Slide 42</vt:lpstr>
      <vt:lpstr>Slide 43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peyman</dc:creator>
  <cp:lastModifiedBy>Mozhgan</cp:lastModifiedBy>
  <cp:revision>72</cp:revision>
  <dcterms:created xsi:type="dcterms:W3CDTF">2013-10-31T11:42:33Z</dcterms:created>
  <dcterms:modified xsi:type="dcterms:W3CDTF">2017-10-20T17:16:37Z</dcterms:modified>
</cp:coreProperties>
</file>