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8" r:id="rId2"/>
    <p:sldId id="319" r:id="rId3"/>
    <p:sldId id="291" r:id="rId4"/>
    <p:sldId id="292" r:id="rId5"/>
    <p:sldId id="293" r:id="rId6"/>
    <p:sldId id="294" r:id="rId7"/>
    <p:sldId id="295" r:id="rId8"/>
    <p:sldId id="296" r:id="rId9"/>
    <p:sldId id="303" r:id="rId10"/>
    <p:sldId id="297" r:id="rId11"/>
    <p:sldId id="304" r:id="rId12"/>
    <p:sldId id="305" r:id="rId13"/>
    <p:sldId id="306" r:id="rId14"/>
    <p:sldId id="311" r:id="rId15"/>
    <p:sldId id="307" r:id="rId16"/>
    <p:sldId id="298" r:id="rId17"/>
    <p:sldId id="309" r:id="rId18"/>
    <p:sldId id="310" r:id="rId19"/>
    <p:sldId id="313" r:id="rId20"/>
    <p:sldId id="312" r:id="rId21"/>
    <p:sldId id="300" r:id="rId22"/>
    <p:sldId id="317" r:id="rId23"/>
    <p:sldId id="259" r:id="rId24"/>
    <p:sldId id="266" r:id="rId25"/>
    <p:sldId id="260" r:id="rId26"/>
    <p:sldId id="267" r:id="rId27"/>
    <p:sldId id="261" r:id="rId28"/>
    <p:sldId id="268" r:id="rId29"/>
    <p:sldId id="262" r:id="rId30"/>
    <p:sldId id="264" r:id="rId31"/>
    <p:sldId id="265" r:id="rId32"/>
    <p:sldId id="263" r:id="rId33"/>
    <p:sldId id="316" r:id="rId34"/>
    <p:sldId id="315" r:id="rId35"/>
    <p:sldId id="271" r:id="rId36"/>
    <p:sldId id="272" r:id="rId37"/>
    <p:sldId id="273" r:id="rId38"/>
    <p:sldId id="314" r:id="rId39"/>
    <p:sldId id="276" r:id="rId40"/>
    <p:sldId id="27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DBA2640-374D-431F-9637-E90A4596549A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BE11-F7F7-4353-A484-663257C64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2640-374D-431F-9637-E90A4596549A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BE11-F7F7-4353-A484-663257C64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2640-374D-431F-9637-E90A4596549A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BE11-F7F7-4353-A484-663257C64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2640-374D-431F-9637-E90A4596549A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BE11-F7F7-4353-A484-663257C64BF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2640-374D-431F-9637-E90A4596549A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BE11-F7F7-4353-A484-663257C64B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2640-374D-431F-9637-E90A4596549A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BE11-F7F7-4353-A484-663257C64BF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2640-374D-431F-9637-E90A4596549A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BE11-F7F7-4353-A484-663257C64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2640-374D-431F-9637-E90A4596549A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BE11-F7F7-4353-A484-663257C64B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2640-374D-431F-9637-E90A4596549A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BE11-F7F7-4353-A484-663257C64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2640-374D-431F-9637-E90A4596549A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BE11-F7F7-4353-A484-663257C64BF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2640-374D-431F-9637-E90A4596549A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BE11-F7F7-4353-A484-663257C64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DBA2640-374D-431F-9637-E90A4596549A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50FBE11-F7F7-4353-A484-663257C64B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m/url?sa=i&amp;rct=j&amp;q=&amp;esrc=s&amp;source=images&amp;cd=&amp;cad=rja&amp;uact=8&amp;ved=2ahUKEwjwwN3ut-jfAhWIDewKHe4RDxoQjRx6BAgBEAU&amp;url=https://en.wikipedia.org/wiki/Burkitt's_lymphoma&amp;psig=AOvVaw0YT4bktzMMtsrQDNETeHwk&amp;ust=1547389107003416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om/url?sa=i&amp;rct=j&amp;q=&amp;esrc=s&amp;source=images&amp;cd=&amp;cad=rja&amp;uact=8&amp;ved=2ahUKEwjLi6reuOjfAhUP-qQKHZR9AScQjRx6BAgBEAU&amp;url=https://www.pinterest.com/pin/643944446692116595/&amp;psig=AOvVaw03B4jQFX94gyDFGRP52yJV&amp;ust=1547389290082904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یجه تصویری برای خد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48883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Post </a:t>
            </a:r>
            <a:r>
              <a:rPr lang="en-US" sz="2800" b="1" dirty="0" err="1"/>
              <a:t>surgury</a:t>
            </a:r>
            <a:r>
              <a:rPr lang="en-US" sz="2800" b="1" dirty="0"/>
              <a:t> CT </a:t>
            </a:r>
            <a:r>
              <a:rPr lang="en-US" sz="2800" b="1" dirty="0" smtClean="0"/>
              <a:t>scan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sz="2400" i="1" dirty="0" smtClean="0"/>
              <a:t>There </a:t>
            </a:r>
            <a:r>
              <a:rPr lang="en-AU" sz="2400" i="1" dirty="0"/>
              <a:t>is a large infiltrative mass 126x94x92 mm in pelvic cavity extending from aortic </a:t>
            </a:r>
            <a:r>
              <a:rPr lang="en-AU" sz="2400" i="1" dirty="0" err="1"/>
              <a:t>biforcation</a:t>
            </a:r>
            <a:r>
              <a:rPr lang="en-AU" sz="2400" i="1" dirty="0"/>
              <a:t> to lower parts of </a:t>
            </a:r>
            <a:r>
              <a:rPr lang="en-AU" sz="2400" i="1" dirty="0" err="1"/>
              <a:t>presacral</a:t>
            </a:r>
            <a:r>
              <a:rPr lang="en-AU" sz="2400" i="1" dirty="0"/>
              <a:t> space encasing internal iliac vessels and bilateral ureters and cause bilateral </a:t>
            </a:r>
            <a:r>
              <a:rPr lang="en-AU" sz="2400" i="1" dirty="0" err="1"/>
              <a:t>hydrouretronephrosis</a:t>
            </a:r>
            <a:r>
              <a:rPr lang="en-AU" sz="2400" i="1" dirty="0"/>
              <a:t> and anterior displacement of bladder</a:t>
            </a:r>
            <a:r>
              <a:rPr lang="en-AU" dirty="0"/>
              <a:t/>
            </a:r>
            <a:br>
              <a:rPr lang="en-A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Zohreh\AppData\Local\Temp\Rar$DI74.696\b8f6eeee-b9ed-472b-9c38-ef94ac30cf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76493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ohreh\AppData\Local\Temp\Rar$DI68.696\IMG_69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58208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ohreh\AppData\Local\Temp\Rar$DI03.696\IMG_6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88439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Zohreh\AppData\Local\Temp\Rar$DI42.696\IMG_69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37319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LMB96 </a:t>
            </a:r>
            <a:br>
              <a:rPr lang="en-US" b="1" dirty="0" smtClean="0"/>
            </a:br>
            <a:r>
              <a:rPr lang="en-US" sz="2000" b="1" dirty="0" smtClean="0"/>
              <a:t>protocol –intermediate risk BL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COP </a:t>
            </a:r>
            <a:r>
              <a:rPr lang="en-US" dirty="0"/>
              <a:t>COPADM1 COPADM2 CYM1 CYM2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800" b="1" i="1" dirty="0"/>
              <a:t>Ct scan after 2 course </a:t>
            </a:r>
            <a:r>
              <a:rPr lang="en-AU" sz="2800" b="1" i="1" dirty="0" smtClean="0"/>
              <a:t>chemotherapy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i="1" dirty="0" smtClean="0"/>
              <a:t>Soft </a:t>
            </a:r>
            <a:r>
              <a:rPr lang="en-AU" sz="2800" i="1" dirty="0"/>
              <a:t>tissue density in right </a:t>
            </a:r>
            <a:r>
              <a:rPr lang="en-AU" sz="2800" i="1" dirty="0" err="1"/>
              <a:t>presacral</a:t>
            </a:r>
            <a:r>
              <a:rPr lang="en-AU" sz="2800" i="1" dirty="0"/>
              <a:t> measuring 4x33x11 mm is seen suggestive of </a:t>
            </a:r>
            <a:r>
              <a:rPr lang="en-AU" sz="2800" i="1" dirty="0" err="1"/>
              <a:t>tumoral</a:t>
            </a:r>
            <a:r>
              <a:rPr lang="en-AU" sz="2800" i="1" dirty="0"/>
              <a:t> remnant with mild extension around right ureter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100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Zohreh\AppData\Local\Temp\Rar$DI01.400\IMG_69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61260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Zohreh\AppData\Local\Temp\Rar$DI09.400\IMG_69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50708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SURVIVAL/GROUP B</a:t>
            </a:r>
            <a:br>
              <a:rPr lang="en-US" sz="2800" b="1" dirty="0" smtClean="0"/>
            </a:br>
            <a:r>
              <a:rPr lang="en-US" sz="2800" b="1" dirty="0" err="1" smtClean="0"/>
              <a:t>Bcell</a:t>
            </a:r>
            <a:r>
              <a:rPr lang="en-US" sz="2800" b="1" dirty="0" smtClean="0"/>
              <a:t> NHL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1. All stages: 90.2% 4-year event-free survival.</a:t>
            </a:r>
          </a:p>
          <a:p>
            <a:r>
              <a:rPr lang="en-US" dirty="0"/>
              <a:t>2. Stage I and II non-resected: 98.4% 4-year event-free survival.</a:t>
            </a:r>
          </a:p>
          <a:p>
            <a:r>
              <a:rPr lang="en-US" dirty="0"/>
              <a:t>3. Stage III: 89.8% 4-year event-free survival.</a:t>
            </a:r>
          </a:p>
          <a:p>
            <a:r>
              <a:rPr lang="en-US" dirty="0"/>
              <a:t>4. Stage IV: 85.6% 4-year event-free survival.</a:t>
            </a:r>
          </a:p>
          <a:p>
            <a:r>
              <a:rPr lang="en-US" dirty="0"/>
              <a:t>5. LDH less than twice normal: 95.8% 4-year event-free survival.</a:t>
            </a:r>
          </a:p>
          <a:p>
            <a:r>
              <a:rPr lang="en-US" dirty="0"/>
              <a:t>6. LDH greater than twice normal: 85.7% 4-year event-free survival.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95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Case presentation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9 year old boy child with  acute abdominal pain</a:t>
            </a:r>
          </a:p>
          <a:p>
            <a:pPr marL="0" indent="0">
              <a:buNone/>
            </a:pPr>
            <a:r>
              <a:rPr lang="en-US" dirty="0" err="1" smtClean="0"/>
              <a:t>PMH:negative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Primary physical exam….</a:t>
            </a:r>
          </a:p>
          <a:p>
            <a:pPr marL="0" indent="0">
              <a:buNone/>
            </a:pPr>
            <a:r>
              <a:rPr lang="en-US" dirty="0" smtClean="0"/>
              <a:t>CBC perfect</a:t>
            </a:r>
          </a:p>
          <a:p>
            <a:pPr marL="0" indent="0">
              <a:buNone/>
            </a:pPr>
            <a:r>
              <a:rPr lang="en-US" dirty="0" smtClean="0"/>
              <a:t>BIO:NL</a:t>
            </a:r>
          </a:p>
          <a:p>
            <a:pPr marL="0" indent="0">
              <a:buNone/>
            </a:pPr>
            <a:r>
              <a:rPr lang="en-US" dirty="0" smtClean="0"/>
              <a:t>Primary sonography : </a:t>
            </a:r>
            <a:r>
              <a:rPr lang="en-US" dirty="0" err="1" smtClean="0"/>
              <a:t>heterogeneus</a:t>
            </a:r>
            <a:r>
              <a:rPr lang="en-US" dirty="0" smtClean="0"/>
              <a:t> solid mass(70.  96mm)in pelvic </a:t>
            </a:r>
            <a:r>
              <a:rPr lang="en-US" dirty="0" err="1" smtClean="0"/>
              <a:t>area.solid</a:t>
            </a:r>
            <a:r>
              <a:rPr lang="en-US" dirty="0" smtClean="0"/>
              <a:t> </a:t>
            </a:r>
            <a:r>
              <a:rPr lang="en-US" dirty="0" err="1" smtClean="0"/>
              <a:t>heterogeneus</a:t>
            </a:r>
            <a:r>
              <a:rPr lang="en-US" dirty="0" smtClean="0"/>
              <a:t> hypoechoic mass in RLQ(54 . 88mm)</a:t>
            </a:r>
          </a:p>
        </p:txBody>
      </p:sp>
    </p:spTree>
    <p:extLst>
      <p:ext uri="{BB962C8B-B14F-4D97-AF65-F5344CB8AC3E}">
        <p14:creationId xmlns:p14="http://schemas.microsoft.com/office/powerpoint/2010/main" val="259993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26876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dirty="0"/>
              <a:t>Maintenance therapy in NHL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</a:t>
            </a:r>
            <a:r>
              <a:rPr lang="en-US" sz="9600" dirty="0" smtClean="0"/>
              <a:t>?     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39797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Treatment protocol(LMB-96)</a:t>
            </a:r>
            <a:br>
              <a:rPr lang="en-US" dirty="0" smtClean="0"/>
            </a:br>
            <a:r>
              <a:rPr lang="en-US" dirty="0" smtClean="0"/>
              <a:t>intermediate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/>
              <a:t>Reduction phase</a:t>
            </a:r>
          </a:p>
          <a:p>
            <a:r>
              <a:rPr lang="en-US" dirty="0"/>
              <a:t>COP</a:t>
            </a:r>
          </a:p>
          <a:p>
            <a:r>
              <a:rPr lang="en-US" dirty="0"/>
              <a:t>Cyclophosphamide 300 mg/m2 IV Day 1</a:t>
            </a:r>
          </a:p>
          <a:p>
            <a:r>
              <a:rPr lang="en-US" dirty="0"/>
              <a:t>Vincristine 1 mg/m2 (maximum 2 mg) IV Day 1</a:t>
            </a:r>
          </a:p>
          <a:p>
            <a:r>
              <a:rPr lang="en-US" dirty="0"/>
              <a:t>Prednisolone 60/mg/m2/day PO or IV Days 1–7</a:t>
            </a:r>
          </a:p>
          <a:p>
            <a:r>
              <a:rPr lang="en-US" dirty="0"/>
              <a:t>Methotrexate (MTX) and</a:t>
            </a:r>
          </a:p>
          <a:p>
            <a:r>
              <a:rPr lang="en-US" dirty="0"/>
              <a:t>Hydrocortisone (HC)</a:t>
            </a:r>
          </a:p>
          <a:p>
            <a:r>
              <a:rPr lang="en-US" dirty="0"/>
              <a:t>Induction: 2 courses of COPADM started on day 8 after first day of reduction (COP) phase</a:t>
            </a:r>
          </a:p>
          <a:p>
            <a:r>
              <a:rPr lang="en-US" dirty="0"/>
              <a:t>COPADM 1 &amp; 2</a:t>
            </a:r>
          </a:p>
          <a:p>
            <a:r>
              <a:rPr lang="en-US" dirty="0"/>
              <a:t>Vincristine 2 mg/m2 (maximum 2 mg) IV Day 1</a:t>
            </a:r>
          </a:p>
          <a:p>
            <a:r>
              <a:rPr lang="en-US" dirty="0"/>
              <a:t>MTX high dose (HD) 3 g/m2 (over 3 hours) IV Day 1</a:t>
            </a:r>
          </a:p>
          <a:p>
            <a:r>
              <a:rPr lang="en-US" dirty="0" err="1"/>
              <a:t>Folinic</a:t>
            </a:r>
            <a:r>
              <a:rPr lang="en-US" dirty="0"/>
              <a:t> acid (FA) 15 mg/m2 PO q 6 </a:t>
            </a:r>
            <a:r>
              <a:rPr lang="en-US" dirty="0" err="1"/>
              <a:t>hr</a:t>
            </a:r>
            <a:r>
              <a:rPr lang="en-US" dirty="0"/>
              <a:t> 3 12 </a:t>
            </a:r>
            <a:r>
              <a:rPr lang="en-US" dirty="0" err="1"/>
              <a:t>dosesb</a:t>
            </a:r>
            <a:r>
              <a:rPr lang="en-US" dirty="0"/>
              <a:t> Days 2–4</a:t>
            </a:r>
          </a:p>
          <a:p>
            <a:r>
              <a:rPr lang="en-US" dirty="0"/>
              <a:t>MTX and HC 15 mg </a:t>
            </a:r>
            <a:r>
              <a:rPr lang="en-US" dirty="0" err="1"/>
              <a:t>ITa</a:t>
            </a:r>
            <a:r>
              <a:rPr lang="en-US" dirty="0"/>
              <a:t> Day 2, Day 6</a:t>
            </a:r>
          </a:p>
          <a:p>
            <a:r>
              <a:rPr lang="en-US" dirty="0"/>
              <a:t>Cyclophosphamide 250 mg/m2/dose IV q 12 </a:t>
            </a:r>
            <a:r>
              <a:rPr lang="en-US" dirty="0" err="1"/>
              <a:t>hr</a:t>
            </a:r>
            <a:r>
              <a:rPr lang="en-US" dirty="0"/>
              <a:t> Days 2–4 (6 doses total)</a:t>
            </a:r>
          </a:p>
          <a:p>
            <a:r>
              <a:rPr lang="en-US" dirty="0"/>
              <a:t>Doxorubicin 60 mg/m2 IV 6 hour infusion Day 2 (after</a:t>
            </a:r>
          </a:p>
          <a:p>
            <a:r>
              <a:rPr lang="en-US" dirty="0"/>
              <a:t>cyclophosphamide)</a:t>
            </a:r>
          </a:p>
          <a:p>
            <a:r>
              <a:rPr lang="en-US" dirty="0"/>
              <a:t>Prednisolone 60/mg/m2/day PO or IV Days 1–5</a:t>
            </a:r>
          </a:p>
          <a:p>
            <a:r>
              <a:rPr lang="en-US" dirty="0" smtClean="0"/>
              <a:t>G-CSF 5 micrograms/kg/day </a:t>
            </a:r>
            <a:r>
              <a:rPr lang="en-US" dirty="0" err="1" smtClean="0"/>
              <a:t>Day</a:t>
            </a:r>
            <a:r>
              <a:rPr lang="en-US" dirty="0" smtClean="0"/>
              <a:t> 7 until ANC .3,000/mm3</a:t>
            </a:r>
          </a:p>
          <a:p>
            <a:r>
              <a:rPr lang="en-US" dirty="0" smtClean="0"/>
              <a:t>CYM </a:t>
            </a:r>
            <a:r>
              <a:rPr lang="en-US" dirty="0"/>
              <a:t>1 &amp; 2</a:t>
            </a:r>
          </a:p>
          <a:p>
            <a:r>
              <a:rPr lang="en-US" dirty="0"/>
              <a:t>MTX high dose (HD 3 g/m2 (over 3 hours) IV Day 1</a:t>
            </a:r>
          </a:p>
          <a:p>
            <a:r>
              <a:rPr lang="en-US" dirty="0" err="1"/>
              <a:t>Folinic</a:t>
            </a:r>
            <a:r>
              <a:rPr lang="en-US" dirty="0"/>
              <a:t> acid (FA) 15 mg/m2 PO q6hr 3 12 </a:t>
            </a:r>
            <a:r>
              <a:rPr lang="en-US" dirty="0" err="1"/>
              <a:t>dosesb</a:t>
            </a:r>
            <a:r>
              <a:rPr lang="en-US" dirty="0"/>
              <a:t> Days 2–4</a:t>
            </a:r>
          </a:p>
          <a:p>
            <a:r>
              <a:rPr lang="en-US" dirty="0" err="1"/>
              <a:t>Cytarabine</a:t>
            </a:r>
            <a:r>
              <a:rPr lang="en-US" dirty="0"/>
              <a:t> 100 mg/m2/day 24 hour</a:t>
            </a:r>
          </a:p>
          <a:p>
            <a:r>
              <a:rPr lang="en-US" dirty="0"/>
              <a:t>continuous IV infusion</a:t>
            </a:r>
          </a:p>
          <a:p>
            <a:r>
              <a:rPr lang="en-US" dirty="0"/>
              <a:t>Days 2–6, inclusive</a:t>
            </a:r>
          </a:p>
          <a:p>
            <a:r>
              <a:rPr lang="en-US" dirty="0"/>
              <a:t>MTX 15 mg </a:t>
            </a:r>
            <a:r>
              <a:rPr lang="en-US" dirty="0" err="1"/>
              <a:t>ITa</a:t>
            </a:r>
            <a:r>
              <a:rPr lang="en-US" dirty="0"/>
              <a:t> Day 2</a:t>
            </a:r>
          </a:p>
          <a:p>
            <a:r>
              <a:rPr lang="en-US" dirty="0"/>
              <a:t>HC 15 mg </a:t>
            </a:r>
            <a:r>
              <a:rPr lang="en-US" dirty="0" err="1"/>
              <a:t>ITa</a:t>
            </a:r>
            <a:r>
              <a:rPr lang="en-US" dirty="0"/>
              <a:t> Day 2, Day 7</a:t>
            </a:r>
          </a:p>
          <a:p>
            <a:r>
              <a:rPr lang="en-US" dirty="0" err="1"/>
              <a:t>Cytarabine</a:t>
            </a:r>
            <a:r>
              <a:rPr lang="en-US" dirty="0"/>
              <a:t> 30 mg </a:t>
            </a:r>
            <a:r>
              <a:rPr lang="en-US" dirty="0" err="1"/>
              <a:t>ITa</a:t>
            </a:r>
            <a:r>
              <a:rPr lang="en-US" dirty="0"/>
              <a:t> Day 7</a:t>
            </a:r>
          </a:p>
          <a:p>
            <a:r>
              <a:rPr lang="en-US" dirty="0" smtClean="0"/>
              <a:t>G-CSF 5 micrograms/kg/day </a:t>
            </a:r>
            <a:r>
              <a:rPr lang="en-US" dirty="0" err="1" smtClean="0"/>
              <a:t>Day</a:t>
            </a:r>
            <a:r>
              <a:rPr lang="en-US" dirty="0" smtClean="0"/>
              <a:t> 7 until ANC .3,000/mm3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66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Precursor lymphoid neoplasms:</a:t>
            </a:r>
          </a:p>
          <a:p>
            <a:r>
              <a:rPr lang="en-US" dirty="0"/>
              <a:t>T-lymphoblastic lymphoma 15%–20%</a:t>
            </a:r>
          </a:p>
          <a:p>
            <a:r>
              <a:rPr lang="en-US" dirty="0"/>
              <a:t>B-lymphoblastic lymphoma 3</a:t>
            </a:r>
            <a:r>
              <a:rPr lang="en-US" dirty="0" smtClean="0"/>
              <a:t>%</a:t>
            </a:r>
          </a:p>
          <a:p>
            <a:r>
              <a:rPr lang="en-US" dirty="0"/>
              <a:t>Mature T-cell neoplasms:</a:t>
            </a:r>
          </a:p>
          <a:p>
            <a:r>
              <a:rPr lang="en-US" dirty="0"/>
              <a:t>Anaplastic large cell lymphoma, ALK positive 15%–20%</a:t>
            </a:r>
          </a:p>
          <a:p>
            <a:r>
              <a:rPr lang="en-US" dirty="0"/>
              <a:t>Peripheral T-cell lymphoma (NOS) Rare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sz="2200" b="1" dirty="0"/>
              <a:t>Main Subtypes of Pediatric NHL Subtype of lymphoma Frequency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Mature B-cell neoplasms:</a:t>
            </a:r>
          </a:p>
          <a:p>
            <a:r>
              <a:rPr lang="en-US" dirty="0" err="1"/>
              <a:t>Burkitt</a:t>
            </a:r>
            <a:r>
              <a:rPr lang="en-US" dirty="0"/>
              <a:t> lymphoma 35%–40%</a:t>
            </a:r>
          </a:p>
          <a:p>
            <a:r>
              <a:rPr lang="fr-FR" dirty="0"/>
              <a:t>Diffuse large B-</a:t>
            </a:r>
            <a:r>
              <a:rPr lang="fr-FR" dirty="0" err="1"/>
              <a:t>cell</a:t>
            </a:r>
            <a:r>
              <a:rPr lang="fr-FR" dirty="0"/>
              <a:t> </a:t>
            </a:r>
            <a:r>
              <a:rPr lang="fr-FR" dirty="0" err="1"/>
              <a:t>lymphoma</a:t>
            </a:r>
            <a:r>
              <a:rPr lang="fr-FR" dirty="0"/>
              <a:t> 15%–20%</a:t>
            </a:r>
          </a:p>
          <a:p>
            <a:r>
              <a:rPr lang="en-US" dirty="0"/>
              <a:t>Primary mediastinal B-cell lymphoma 1%–2%</a:t>
            </a:r>
          </a:p>
          <a:p>
            <a:r>
              <a:rPr lang="en-US" dirty="0"/>
              <a:t>Pediatric follicular lymphoma Rare</a:t>
            </a:r>
          </a:p>
          <a:p>
            <a:r>
              <a:rPr lang="it-IT" dirty="0"/>
              <a:t>Pediatric nodal marginal zone lymphoma Rare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51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Mature B-Cell Lymphomas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250000"/>
              </a:lnSpc>
            </a:pPr>
            <a:r>
              <a:rPr lang="en-US" sz="2400" dirty="0" smtClean="0"/>
              <a:t>mechanism of lymphomagenesis:</a:t>
            </a:r>
          </a:p>
          <a:p>
            <a:pPr>
              <a:lnSpc>
                <a:spcPct val="250000"/>
              </a:lnSpc>
            </a:pPr>
            <a:r>
              <a:rPr lang="en-US" sz="2400" dirty="0" smtClean="0"/>
              <a:t>abnormal proliferation(</a:t>
            </a:r>
            <a:r>
              <a:rPr lang="en-US" sz="2400" dirty="0" err="1" smtClean="0"/>
              <a:t>children,pro</a:t>
            </a:r>
            <a:r>
              <a:rPr lang="en-US" sz="2400" dirty="0" smtClean="0"/>
              <a:t> </a:t>
            </a:r>
            <a:r>
              <a:rPr lang="en-US" sz="2400" dirty="0" err="1" smtClean="0"/>
              <a:t>prolifrative</a:t>
            </a:r>
            <a:r>
              <a:rPr lang="en-US" sz="2400" dirty="0" smtClean="0"/>
              <a:t> proteins) </a:t>
            </a:r>
          </a:p>
          <a:p>
            <a:pPr>
              <a:lnSpc>
                <a:spcPct val="250000"/>
              </a:lnSpc>
            </a:pPr>
            <a:r>
              <a:rPr lang="en-US" sz="2400" dirty="0" smtClean="0"/>
              <a:t>defective </a:t>
            </a:r>
            <a:r>
              <a:rPr lang="en-US" sz="2400" dirty="0"/>
              <a:t>apoptosis </a:t>
            </a:r>
            <a:r>
              <a:rPr lang="en-US" sz="2400" dirty="0" smtClean="0"/>
              <a:t>(adult B-cell lymphomas)</a:t>
            </a:r>
          </a:p>
        </p:txBody>
      </p:sp>
    </p:spTree>
    <p:extLst>
      <p:ext uri="{BB962C8B-B14F-4D97-AF65-F5344CB8AC3E}">
        <p14:creationId xmlns:p14="http://schemas.microsoft.com/office/powerpoint/2010/main" val="32103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burkitt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en-US" dirty="0" smtClean="0"/>
              <a:t>Endemic</a:t>
            </a:r>
          </a:p>
          <a:p>
            <a:pPr>
              <a:lnSpc>
                <a:spcPct val="250000"/>
              </a:lnSpc>
            </a:pPr>
            <a:r>
              <a:rPr lang="en-US" dirty="0" smtClean="0"/>
              <a:t>Sporadic</a:t>
            </a:r>
          </a:p>
          <a:p>
            <a:pPr>
              <a:lnSpc>
                <a:spcPct val="250000"/>
              </a:lnSpc>
            </a:pPr>
            <a:r>
              <a:rPr lang="en-US" dirty="0" smtClean="0"/>
              <a:t>Immunodeficiency related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32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Morphologically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intermediate-sized </a:t>
            </a:r>
            <a:r>
              <a:rPr lang="en-US" sz="2800" dirty="0"/>
              <a:t>homogeneous </a:t>
            </a:r>
            <a:r>
              <a:rPr lang="en-US" sz="2800" dirty="0" smtClean="0"/>
              <a:t>cells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round to oval nuclei 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basophilic </a:t>
            </a:r>
            <a:r>
              <a:rPr lang="en-US" sz="2800" dirty="0"/>
              <a:t>nucleoli with 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basophilic </a:t>
            </a:r>
            <a:r>
              <a:rPr lang="en-US" sz="2800" dirty="0"/>
              <a:t>cytoplasm, </a:t>
            </a:r>
            <a:r>
              <a:rPr lang="en-US" sz="2800" dirty="0" smtClean="0"/>
              <a:t>vacuolated(lipid droplets)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207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rc_mi" descr="نتیجه تصویری برای ‪burkitt lymphoma‬‏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421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tissue </a:t>
            </a:r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“starry-</a:t>
            </a:r>
            <a:r>
              <a:rPr lang="en-US" dirty="0" err="1" smtClean="0"/>
              <a:t>sky”appearance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reactive </a:t>
            </a:r>
            <a:r>
              <a:rPr lang="en-US" dirty="0"/>
              <a:t>macrophages scattered among the malignant lymphoid cells that </a:t>
            </a:r>
            <a:r>
              <a:rPr lang="en-US" dirty="0" smtClean="0"/>
              <a:t>are engulfing </a:t>
            </a:r>
            <a:r>
              <a:rPr lang="en-US" dirty="0"/>
              <a:t>apoptotic debris from the rapidly dividing tumor </a:t>
            </a:r>
            <a:r>
              <a:rPr lang="en-US" dirty="0" smtClean="0"/>
              <a:t>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82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rc_mi" descr="تصویر مرتبط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23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Burkitt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sv-SE" sz="2800" dirty="0" smtClean="0"/>
              <a:t>B </a:t>
            </a:r>
            <a:r>
              <a:rPr lang="sv-SE" sz="2800" dirty="0"/>
              <a:t>cell (sIg</a:t>
            </a:r>
            <a:r>
              <a:rPr lang="sv-SE" sz="2800" dirty="0" smtClean="0"/>
              <a:t>+)</a:t>
            </a:r>
            <a:r>
              <a:rPr lang="en-US" sz="2800" dirty="0"/>
              <a:t> </a:t>
            </a:r>
            <a:r>
              <a:rPr lang="en-US" sz="2800" dirty="0" smtClean="0"/>
              <a:t>CD19,CD20</a:t>
            </a:r>
            <a:r>
              <a:rPr lang="en-US" sz="2800" dirty="0"/>
              <a:t>, CD22, </a:t>
            </a:r>
            <a:r>
              <a:rPr lang="en-US" sz="2800" dirty="0" smtClean="0"/>
              <a:t>CD10       </a:t>
            </a:r>
            <a:r>
              <a:rPr lang="en-US" sz="2400" dirty="0" smtClean="0"/>
              <a:t>germinal </a:t>
            </a:r>
            <a:r>
              <a:rPr lang="en-US" sz="2400" dirty="0"/>
              <a:t>center </a:t>
            </a:r>
            <a:r>
              <a:rPr lang="en-US" sz="2400" dirty="0" smtClean="0"/>
              <a:t>origin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t(8;14)(q24;q32)</a:t>
            </a:r>
            <a:r>
              <a:rPr lang="en-US" sz="2800" dirty="0" err="1" smtClean="0"/>
              <a:t>IgHcMYC</a:t>
            </a:r>
            <a:r>
              <a:rPr lang="en-US" sz="2800" dirty="0" smtClean="0"/>
              <a:t>(80%)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t(2;8) </a:t>
            </a:r>
            <a:r>
              <a:rPr lang="en-US" sz="2800" dirty="0" smtClean="0"/>
              <a:t>(</a:t>
            </a:r>
            <a:r>
              <a:rPr lang="en-US" sz="2800" dirty="0"/>
              <a:t>p11;q24) </a:t>
            </a:r>
            <a:r>
              <a:rPr lang="en-US" sz="2800" dirty="0" smtClean="0"/>
              <a:t>Ig</a:t>
            </a:r>
            <a:r>
              <a:rPr lang="el-GR" sz="2800" dirty="0" smtClean="0"/>
              <a:t>κ- </a:t>
            </a:r>
            <a:r>
              <a:rPr lang="en-US" sz="2800" dirty="0" err="1" smtClean="0"/>
              <a:t>cMYC</a:t>
            </a:r>
            <a:r>
              <a:rPr lang="en-US" sz="2800" dirty="0" smtClean="0"/>
              <a:t>(15%)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t(8;22</a:t>
            </a:r>
            <a:r>
              <a:rPr lang="en-US" sz="2800" dirty="0" smtClean="0"/>
              <a:t>)(q24;q11)Ig</a:t>
            </a:r>
            <a:r>
              <a:rPr lang="el-GR" sz="2800" dirty="0" smtClean="0"/>
              <a:t>λ-</a:t>
            </a:r>
            <a:r>
              <a:rPr lang="en-US" sz="2800" dirty="0" err="1" smtClean="0"/>
              <a:t>cMYC</a:t>
            </a:r>
            <a:r>
              <a:rPr lang="en-US" sz="2800" dirty="0" smtClean="0"/>
              <a:t>(5%)</a:t>
            </a:r>
            <a:endParaRPr lang="en-US" sz="2800" dirty="0"/>
          </a:p>
        </p:txBody>
      </p:sp>
      <p:sp>
        <p:nvSpPr>
          <p:cNvPr id="6" name="Right Arrow 5"/>
          <p:cNvSpPr/>
          <p:nvPr/>
        </p:nvSpPr>
        <p:spPr>
          <a:xfrm>
            <a:off x="6228184" y="2492896"/>
            <a:ext cx="31661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5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Primary abdominopelvic  CT </a:t>
            </a:r>
            <a:r>
              <a:rPr lang="en-US" sz="2800" b="1" dirty="0" smtClean="0"/>
              <a:t>scan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Mild splenomegaly , significant mucosal thickening of small bowel loop with aneurysmal dilatation ,distal part of large bowel loops , suspicious pelvic lymphadenopathy               lymphoproliferative disorder</a:t>
            </a:r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5868144" y="4191388"/>
            <a:ext cx="3240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4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Chromosome 8 breakpoint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/>
              <a:t>endemic </a:t>
            </a:r>
            <a:r>
              <a:rPr lang="en-US" sz="2800" dirty="0"/>
              <a:t>BL </a:t>
            </a:r>
            <a:r>
              <a:rPr lang="en-US" sz="2800" dirty="0" smtClean="0"/>
              <a:t>:breakpoints upstream </a:t>
            </a:r>
            <a:r>
              <a:rPr lang="en-US" sz="2800" dirty="0"/>
              <a:t>of </a:t>
            </a:r>
            <a:r>
              <a:rPr lang="en-US" sz="2800" dirty="0" err="1" smtClean="0"/>
              <a:t>cMYC</a:t>
            </a:r>
            <a:endParaRPr lang="en-US" sz="2800" dirty="0" smtClean="0"/>
          </a:p>
          <a:p>
            <a:pPr>
              <a:lnSpc>
                <a:spcPct val="200000"/>
              </a:lnSpc>
            </a:pPr>
            <a:r>
              <a:rPr lang="en-US" sz="2800" dirty="0" smtClean="0"/>
              <a:t>sporadic BL: breakpoints </a:t>
            </a:r>
            <a:r>
              <a:rPr lang="en-US" sz="2800" dirty="0"/>
              <a:t>within or very </a:t>
            </a:r>
            <a:r>
              <a:rPr lang="en-US" sz="2800" dirty="0" smtClean="0"/>
              <a:t>near to </a:t>
            </a:r>
            <a:r>
              <a:rPr lang="en-US" sz="2800" dirty="0"/>
              <a:t>the </a:t>
            </a:r>
            <a:r>
              <a:rPr lang="en-US" sz="2800" dirty="0" err="1" smtClean="0"/>
              <a:t>cMYClocus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023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additional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cytogenetic abnormalities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deletion</a:t>
            </a:r>
            <a:r>
              <a:rPr lang="fr-FR" dirty="0" smtClean="0"/>
              <a:t> 13q</a:t>
            </a:r>
          </a:p>
          <a:p>
            <a:r>
              <a:rPr lang="fr-FR" dirty="0" smtClean="0"/>
              <a:t> </a:t>
            </a:r>
            <a:r>
              <a:rPr lang="fr-FR" dirty="0"/>
              <a:t>duplication </a:t>
            </a:r>
            <a:r>
              <a:rPr lang="fr-FR" dirty="0" smtClean="0"/>
              <a:t>1q</a:t>
            </a:r>
          </a:p>
          <a:p>
            <a:r>
              <a:rPr lang="fr-FR" dirty="0" smtClean="0"/>
              <a:t> </a:t>
            </a:r>
            <a:r>
              <a:rPr lang="fr-FR" dirty="0" err="1" smtClean="0"/>
              <a:t>deletion</a:t>
            </a:r>
            <a:r>
              <a:rPr lang="fr-FR" dirty="0" smtClean="0"/>
              <a:t> 6q</a:t>
            </a:r>
          </a:p>
          <a:p>
            <a:r>
              <a:rPr lang="en-US" dirty="0" smtClean="0"/>
              <a:t>17p abnormality</a:t>
            </a:r>
            <a:endParaRPr lang="en-US" dirty="0"/>
          </a:p>
          <a:p>
            <a:r>
              <a:rPr lang="en-US" dirty="0"/>
              <a:t>11q abnormality</a:t>
            </a:r>
          </a:p>
        </p:txBody>
      </p:sp>
    </p:spTree>
    <p:extLst>
      <p:ext uri="{BB962C8B-B14F-4D97-AF65-F5344CB8AC3E}">
        <p14:creationId xmlns:p14="http://schemas.microsoft.com/office/powerpoint/2010/main" val="320098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characteristic finding of </a:t>
            </a:r>
            <a:r>
              <a:rPr lang="en-US" sz="2800" dirty="0" err="1" smtClean="0"/>
              <a:t>BL:lack</a:t>
            </a:r>
            <a:r>
              <a:rPr lang="en-US" sz="2800" dirty="0" smtClean="0"/>
              <a:t> </a:t>
            </a:r>
            <a:r>
              <a:rPr lang="en-US" sz="2800" dirty="0"/>
              <a:t>of expression </a:t>
            </a:r>
            <a:r>
              <a:rPr lang="en-US" sz="2800" dirty="0" smtClean="0"/>
              <a:t>of the </a:t>
            </a:r>
            <a:r>
              <a:rPr lang="en-US" sz="2800" dirty="0" err="1"/>
              <a:t>antiapoptotic</a:t>
            </a:r>
            <a:r>
              <a:rPr lang="en-US" sz="2800" dirty="0"/>
              <a:t> protein </a:t>
            </a:r>
            <a:r>
              <a:rPr lang="en-US" sz="2800" dirty="0" smtClean="0"/>
              <a:t>BCL2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BCL2 </a:t>
            </a:r>
            <a:r>
              <a:rPr lang="en-US" sz="2800" dirty="0"/>
              <a:t>expression is more commonly </a:t>
            </a:r>
            <a:r>
              <a:rPr lang="en-US" sz="2800" dirty="0" smtClean="0"/>
              <a:t>in DLBC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IHC for </a:t>
            </a:r>
            <a:r>
              <a:rPr lang="en-US" sz="2800" dirty="0" err="1"/>
              <a:t>cMYC</a:t>
            </a:r>
            <a:r>
              <a:rPr lang="en-US" sz="2800" dirty="0"/>
              <a:t> protein is positive in </a:t>
            </a:r>
            <a:r>
              <a:rPr lang="en-US" sz="2800" dirty="0" smtClean="0"/>
              <a:t>BL( DLBCL)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</a:t>
            </a:r>
            <a:r>
              <a:rPr lang="en-US" sz="2800" dirty="0"/>
              <a:t>doubling time </a:t>
            </a:r>
            <a:r>
              <a:rPr lang="en-US" sz="2800" dirty="0" smtClean="0"/>
              <a:t>of 12 </a:t>
            </a:r>
            <a:r>
              <a:rPr lang="en-US" sz="2800" dirty="0"/>
              <a:t>to 24 </a:t>
            </a:r>
            <a:r>
              <a:rPr lang="en-US" sz="2800" dirty="0" smtClean="0"/>
              <a:t>hours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Ki-67 </a:t>
            </a:r>
            <a:r>
              <a:rPr lang="en-US" sz="2800" dirty="0"/>
              <a:t>or </a:t>
            </a:r>
            <a:r>
              <a:rPr lang="en-US" sz="2800" dirty="0" smtClean="0"/>
              <a:t>MIB-1(99</a:t>
            </a:r>
            <a:r>
              <a:rPr lang="en-US" sz="2800" dirty="0"/>
              <a:t>% of the tumor </a:t>
            </a:r>
            <a:r>
              <a:rPr lang="en-US" sz="2800" dirty="0" smtClean="0"/>
              <a:t>cells)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185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Peak:4-7 y</a:t>
            </a:r>
          </a:p>
          <a:p>
            <a:r>
              <a:rPr lang="en-US" dirty="0"/>
              <a:t>male&gt;female</a:t>
            </a:r>
          </a:p>
          <a:p>
            <a:r>
              <a:rPr lang="en-US" dirty="0"/>
              <a:t>Malaria </a:t>
            </a:r>
            <a:r>
              <a:rPr lang="en-US" dirty="0" err="1"/>
              <a:t>belt:equatorial</a:t>
            </a:r>
            <a:r>
              <a:rPr lang="en-US" dirty="0"/>
              <a:t> </a:t>
            </a:r>
            <a:r>
              <a:rPr lang="en-US" dirty="0" err="1"/>
              <a:t>africa.new</a:t>
            </a:r>
            <a:r>
              <a:rPr lang="en-US" dirty="0"/>
              <a:t> </a:t>
            </a:r>
            <a:r>
              <a:rPr lang="en-US" dirty="0" err="1"/>
              <a:t>guinea.amazonian</a:t>
            </a:r>
            <a:r>
              <a:rPr lang="en-US" dirty="0"/>
              <a:t> </a:t>
            </a:r>
            <a:r>
              <a:rPr lang="en-US" dirty="0" err="1"/>
              <a:t>bbrezil.turkey</a:t>
            </a:r>
            <a:endParaRPr lang="en-US" dirty="0"/>
          </a:p>
          <a:p>
            <a:r>
              <a:rPr lang="en-US" dirty="0"/>
              <a:t>10 in 100000</a:t>
            </a:r>
          </a:p>
          <a:p>
            <a:r>
              <a:rPr lang="en-US" dirty="0" err="1"/>
              <a:t>Jaw.abdomen</a:t>
            </a:r>
            <a:r>
              <a:rPr lang="en-US" dirty="0"/>
              <a:t>(mesentery and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Endemic </a:t>
            </a:r>
            <a:r>
              <a:rPr lang="en-US" dirty="0" err="1"/>
              <a:t>burkitt</a:t>
            </a:r>
            <a:r>
              <a:rPr lang="en-US" dirty="0"/>
              <a:t> lymphoma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omentum</a:t>
            </a:r>
            <a:r>
              <a:rPr lang="en-US" dirty="0"/>
              <a:t>).</a:t>
            </a:r>
            <a:r>
              <a:rPr lang="en-US" dirty="0" err="1"/>
              <a:t>cns</a:t>
            </a:r>
            <a:r>
              <a:rPr lang="en-US" dirty="0"/>
              <a:t>(1/3)</a:t>
            </a:r>
            <a:r>
              <a:rPr lang="en-US" dirty="0" err="1"/>
              <a:t>csf</a:t>
            </a:r>
            <a:r>
              <a:rPr lang="en-US" dirty="0"/>
              <a:t>. orbital tumors</a:t>
            </a:r>
          </a:p>
          <a:p>
            <a:r>
              <a:rPr lang="en-US" dirty="0"/>
              <a:t>Starry sky pattern</a:t>
            </a:r>
          </a:p>
          <a:p>
            <a:r>
              <a:rPr lang="en-US" dirty="0"/>
              <a:t>CD10,20,usually </a:t>
            </a:r>
            <a:r>
              <a:rPr lang="en-US" dirty="0" err="1"/>
              <a:t>Igm</a:t>
            </a:r>
            <a:r>
              <a:rPr lang="en-US" dirty="0"/>
              <a:t>,ᶄ or </a:t>
            </a:r>
            <a:r>
              <a:rPr lang="el-GR" dirty="0"/>
              <a:t>λ</a:t>
            </a:r>
            <a:r>
              <a:rPr lang="en-US" dirty="0"/>
              <a:t>,BCL2 –</a:t>
            </a:r>
          </a:p>
          <a:p>
            <a:r>
              <a:rPr lang="en-US" dirty="0"/>
              <a:t>95%EBV DNA in tumor cells</a:t>
            </a:r>
          </a:p>
          <a:p>
            <a:r>
              <a:rPr lang="en-US" dirty="0" err="1"/>
              <a:t>Breakage:upstream</a:t>
            </a:r>
            <a:r>
              <a:rPr lang="en-US" dirty="0"/>
              <a:t> of </a:t>
            </a:r>
            <a:r>
              <a:rPr lang="en-US" dirty="0" err="1"/>
              <a:t>cmyc</a:t>
            </a:r>
            <a:endParaRPr lang="en-US" dirty="0"/>
          </a:p>
          <a:p>
            <a:r>
              <a:rPr lang="en-US" dirty="0"/>
              <a:t>Site of cell origin :Germinal center of </a:t>
            </a:r>
            <a:r>
              <a:rPr lang="en-US" dirty="0" smtClean="0"/>
              <a:t>lymph node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57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Peak:6-12y</a:t>
            </a:r>
          </a:p>
          <a:p>
            <a:r>
              <a:rPr lang="en-US" dirty="0"/>
              <a:t>Male&gt;female</a:t>
            </a:r>
          </a:p>
          <a:p>
            <a:r>
              <a:rPr lang="en-US" dirty="0"/>
              <a:t>United </a:t>
            </a:r>
            <a:r>
              <a:rPr lang="en-US" dirty="0" err="1"/>
              <a:t>state,europe</a:t>
            </a:r>
            <a:endParaRPr lang="en-US" dirty="0"/>
          </a:p>
          <a:p>
            <a:r>
              <a:rPr lang="en-US" dirty="0"/>
              <a:t>0.2 in 100000</a:t>
            </a:r>
          </a:p>
          <a:p>
            <a:r>
              <a:rPr lang="en-US" dirty="0"/>
              <a:t>Abdomen(massive disease :mesentery, retroperitoneum, kidneys, ovaries, and peritoneal surfaces), head and </a:t>
            </a:r>
            <a:r>
              <a:rPr lang="en-US" dirty="0" err="1"/>
              <a:t>neck,BM</a:t>
            </a:r>
            <a:r>
              <a:rPr lang="en-US" dirty="0"/>
              <a:t>(20%)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Sporadic </a:t>
            </a:r>
            <a:r>
              <a:rPr lang="en-US" dirty="0" err="1"/>
              <a:t>burkitt</a:t>
            </a:r>
            <a:r>
              <a:rPr lang="en-US" dirty="0"/>
              <a:t> lymphoma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Histologic and </a:t>
            </a:r>
            <a:r>
              <a:rPr lang="en-US" dirty="0" err="1"/>
              <a:t>immonologic</a:t>
            </a:r>
            <a:r>
              <a:rPr lang="en-US" dirty="0"/>
              <a:t> feature (same)</a:t>
            </a:r>
          </a:p>
          <a:p>
            <a:r>
              <a:rPr lang="en-US" dirty="0"/>
              <a:t>EBV DNA(15%)</a:t>
            </a:r>
          </a:p>
          <a:p>
            <a:r>
              <a:rPr lang="en-US" dirty="0" err="1"/>
              <a:t>Breakage:within</a:t>
            </a:r>
            <a:r>
              <a:rPr lang="en-US" dirty="0"/>
              <a:t> </a:t>
            </a:r>
            <a:r>
              <a:rPr lang="en-US" dirty="0" err="1"/>
              <a:t>cmyc</a:t>
            </a:r>
            <a:endParaRPr lang="en-US" dirty="0"/>
          </a:p>
          <a:p>
            <a:r>
              <a:rPr lang="en-US" dirty="0"/>
              <a:t>Site of cell origin: Bone marrow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0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Risk Stratification Schema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B-cell NHL (FAB/LMB)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A: </a:t>
            </a:r>
            <a:r>
              <a:rPr lang="en-US" sz="2800" dirty="0"/>
              <a:t>Completely resected stage I and abdominal stage II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B: </a:t>
            </a:r>
            <a:r>
              <a:rPr lang="en-US" sz="2800" dirty="0"/>
              <a:t>Multiple extra-abdominal sites.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Nonresected</a:t>
            </a:r>
            <a:r>
              <a:rPr lang="en-US" sz="2800" dirty="0"/>
              <a:t> stage I and II, III, IV (marrow &lt;25% blasts, no CNS disease)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 </a:t>
            </a:r>
            <a:r>
              <a:rPr lang="en-US" sz="2800" dirty="0" smtClean="0"/>
              <a:t>:Mature </a:t>
            </a:r>
            <a:r>
              <a:rPr lang="en-US" sz="2800" dirty="0"/>
              <a:t>B ALL (&gt;25% blasts in marrow) and/or CNS </a:t>
            </a:r>
            <a:r>
              <a:rPr lang="en-US" sz="2800" dirty="0" smtClean="0"/>
              <a:t>disease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165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Risk Stratification Schema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n-US" sz="3300" dirty="0"/>
              <a:t>B-cell NHL (BFM)</a:t>
            </a:r>
          </a:p>
          <a:p>
            <a:pPr>
              <a:lnSpc>
                <a:spcPct val="170000"/>
              </a:lnSpc>
            </a:pPr>
            <a:r>
              <a:rPr lang="en-US" sz="3300" dirty="0" smtClean="0"/>
              <a:t>R1: </a:t>
            </a:r>
            <a:r>
              <a:rPr lang="en-US" sz="3300" dirty="0"/>
              <a:t>Completely resected stage I and abdominal stage II</a:t>
            </a:r>
          </a:p>
          <a:p>
            <a:pPr>
              <a:lnSpc>
                <a:spcPct val="170000"/>
              </a:lnSpc>
            </a:pPr>
            <a:r>
              <a:rPr lang="en-US" sz="3300" dirty="0" smtClean="0"/>
              <a:t>R2: </a:t>
            </a:r>
            <a:r>
              <a:rPr lang="en-US" sz="3300" dirty="0" err="1"/>
              <a:t>Nonresected</a:t>
            </a:r>
            <a:r>
              <a:rPr lang="en-US" sz="3300" dirty="0"/>
              <a:t> stage I/II and stage III with LDH &lt;500</a:t>
            </a:r>
          </a:p>
          <a:p>
            <a:pPr>
              <a:lnSpc>
                <a:spcPct val="170000"/>
              </a:lnSpc>
            </a:pPr>
            <a:r>
              <a:rPr lang="en-US" sz="3300" dirty="0" smtClean="0"/>
              <a:t>R3: </a:t>
            </a:r>
            <a:r>
              <a:rPr lang="en-US" sz="3300" dirty="0"/>
              <a:t>Stage III with LDH 500 -</a:t>
            </a:r>
            <a:r>
              <a:rPr lang="en-US" sz="3300" dirty="0" smtClean="0"/>
              <a:t>999 ,Stage </a:t>
            </a:r>
            <a:r>
              <a:rPr lang="en-US" sz="3300" dirty="0"/>
              <a:t>IV, B-ALL (&gt;25% blasts), no CNS disease and LDH &lt;1,000</a:t>
            </a:r>
          </a:p>
          <a:p>
            <a:pPr>
              <a:lnSpc>
                <a:spcPct val="170000"/>
              </a:lnSpc>
            </a:pPr>
            <a:r>
              <a:rPr lang="en-US" sz="3300" dirty="0"/>
              <a:t>R4 </a:t>
            </a:r>
            <a:r>
              <a:rPr lang="en-US" sz="3300" dirty="0" smtClean="0"/>
              <a:t>:Stage </a:t>
            </a:r>
            <a:r>
              <a:rPr lang="en-US" sz="3300" dirty="0"/>
              <a:t>III, IV, B-ALL, and LDH ≥1,000 Any CNS </a:t>
            </a:r>
            <a:r>
              <a:rPr lang="en-US" sz="3300" dirty="0" smtClean="0"/>
              <a:t>disease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02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Adverse prognostic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High LDH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CNS </a:t>
            </a:r>
            <a:r>
              <a:rPr lang="en-US" sz="2800" dirty="0"/>
              <a:t>disease at </a:t>
            </a:r>
            <a:r>
              <a:rPr lang="en-US" sz="2800" dirty="0" smtClean="0"/>
              <a:t>diagnosis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slow </a:t>
            </a:r>
            <a:r>
              <a:rPr lang="en-US" sz="2800" dirty="0"/>
              <a:t>response to the early phase </a:t>
            </a:r>
            <a:r>
              <a:rPr lang="en-US" sz="2800" dirty="0" smtClean="0"/>
              <a:t>of chemotherapy </a:t>
            </a:r>
            <a:r>
              <a:rPr lang="en-US" sz="2800" dirty="0"/>
              <a:t>(days 1 to </a:t>
            </a:r>
            <a:r>
              <a:rPr lang="en-US" sz="2800" dirty="0" smtClean="0"/>
              <a:t>7)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deletion </a:t>
            </a:r>
            <a:r>
              <a:rPr lang="en-US" sz="2800" dirty="0"/>
              <a:t>of 13q and duplication of </a:t>
            </a:r>
            <a:r>
              <a:rPr lang="en-US" sz="2800" dirty="0" smtClean="0"/>
              <a:t>7q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668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Therapy course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Group C BM 25% involvement</a:t>
            </a:r>
          </a:p>
          <a:p>
            <a:r>
              <a:rPr lang="en-US" dirty="0"/>
              <a:t>Stage II abdominal resected disease</a:t>
            </a:r>
          </a:p>
          <a:p>
            <a:r>
              <a:rPr lang="en-US" dirty="0"/>
              <a:t>Stage III</a:t>
            </a:r>
          </a:p>
          <a:p>
            <a:r>
              <a:rPr lang="en-US" dirty="0"/>
              <a:t>Stage IV with &lt;25% BM</a:t>
            </a:r>
          </a:p>
          <a:p>
            <a:r>
              <a:rPr lang="en-US" dirty="0"/>
              <a:t>Any CNS involvement*</a:t>
            </a:r>
          </a:p>
          <a:p>
            <a:r>
              <a:rPr lang="en-US" dirty="0"/>
              <a:t>COP COPADM1 COPADM2 CYVE1 CYVE2 M1-M4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Group A :Stage I completely resected disease</a:t>
            </a:r>
          </a:p>
          <a:p>
            <a:r>
              <a:rPr lang="en-US" dirty="0"/>
              <a:t>Stage II abdominal  completely resected disease</a:t>
            </a:r>
          </a:p>
          <a:p>
            <a:endParaRPr lang="en-US" dirty="0"/>
          </a:p>
          <a:p>
            <a:r>
              <a:rPr lang="en-US" dirty="0"/>
              <a:t>COPAD COPAD(EFS&amp;OS:98.3 and 99.2)</a:t>
            </a:r>
          </a:p>
          <a:p>
            <a:endParaRPr lang="en-US" dirty="0"/>
          </a:p>
          <a:p>
            <a:r>
              <a:rPr lang="en-US" dirty="0"/>
              <a:t>Group B :Stage I or II </a:t>
            </a:r>
            <a:r>
              <a:rPr lang="en-US" dirty="0" err="1"/>
              <a:t>unresected</a:t>
            </a:r>
            <a:r>
              <a:rPr lang="en-US" dirty="0"/>
              <a:t> disease</a:t>
            </a:r>
          </a:p>
          <a:p>
            <a:r>
              <a:rPr lang="en-US" dirty="0"/>
              <a:t>Stage III</a:t>
            </a:r>
          </a:p>
          <a:p>
            <a:r>
              <a:rPr lang="en-US" dirty="0"/>
              <a:t>Stage IV with,25%BM</a:t>
            </a:r>
          </a:p>
          <a:p>
            <a:r>
              <a:rPr lang="en-US" dirty="0"/>
              <a:t>COP COPADM1 COPADM2 CYM1 CYM2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 GROUP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800" dirty="0"/>
              <a:t>1. All stages: 90.2% 4-year event-free survival.</a:t>
            </a:r>
          </a:p>
          <a:p>
            <a:r>
              <a:rPr lang="en-US" sz="2800" dirty="0"/>
              <a:t>2. Stage I and II non-resected: 98.4% 4-year event-free survival.</a:t>
            </a:r>
          </a:p>
          <a:p>
            <a:r>
              <a:rPr lang="en-US" sz="2800" dirty="0"/>
              <a:t>3. Stage III: 89.8% 4-year event-free survival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4. Stage IV: 85.6% 4-year event-free survival.</a:t>
            </a:r>
          </a:p>
          <a:p>
            <a:r>
              <a:rPr lang="en-US" sz="2800" dirty="0"/>
              <a:t>5. LDH less than twice normal: 95.8% 4-year event-free survival.</a:t>
            </a:r>
          </a:p>
          <a:p>
            <a:r>
              <a:rPr lang="en-US" sz="2800" dirty="0"/>
              <a:t>6. LDH greater than twice normal: 85.7% 4-year event-free survival.</a:t>
            </a:r>
          </a:p>
        </p:txBody>
      </p:sp>
    </p:spTree>
    <p:extLst>
      <p:ext uri="{BB962C8B-B14F-4D97-AF65-F5344CB8AC3E}">
        <p14:creationId xmlns:p14="http://schemas.microsoft.com/office/powerpoint/2010/main" val="370896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Abdominopelvic </a:t>
            </a:r>
            <a:r>
              <a:rPr lang="en-US" sz="2800" b="1" dirty="0" smtClean="0"/>
              <a:t>MRI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Aneurysmal dilatation and nodular  wall thickening of ileum loop (90mm length)</a:t>
            </a:r>
          </a:p>
          <a:p>
            <a:r>
              <a:rPr lang="en-US" dirty="0" smtClean="0"/>
              <a:t>A 50.37.54mm peritoneal mass lesion in LUQ</a:t>
            </a:r>
          </a:p>
          <a:p>
            <a:r>
              <a:rPr lang="en-US" dirty="0" smtClean="0"/>
              <a:t>Significant </a:t>
            </a:r>
            <a:r>
              <a:rPr lang="en-US" dirty="0" err="1" smtClean="0"/>
              <a:t>mesentric</a:t>
            </a:r>
            <a:r>
              <a:rPr lang="en-US" dirty="0" smtClean="0"/>
              <a:t> </a:t>
            </a:r>
            <a:r>
              <a:rPr lang="en-US" dirty="0" err="1" smtClean="0"/>
              <a:t>lyphadenopathies</a:t>
            </a:r>
            <a:r>
              <a:rPr lang="en-US" dirty="0" smtClean="0"/>
              <a:t> in mid abdomen and RLQ</a:t>
            </a:r>
          </a:p>
          <a:p>
            <a:r>
              <a:rPr lang="en-US" dirty="0" err="1" smtClean="0"/>
              <a:t>Larg</a:t>
            </a:r>
            <a:r>
              <a:rPr lang="en-US" dirty="0" smtClean="0"/>
              <a:t> 107.90.88 lobulated </a:t>
            </a:r>
            <a:r>
              <a:rPr lang="en-US" dirty="0" err="1" smtClean="0"/>
              <a:t>presacral</a:t>
            </a:r>
            <a:r>
              <a:rPr lang="en-US" dirty="0" smtClean="0"/>
              <a:t> mass lesion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2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SURVAIVAL GROUP 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a. Bone marrow involvement only: 91% 4-year event-free survival</a:t>
            </a:r>
          </a:p>
          <a:p>
            <a:r>
              <a:rPr lang="en-US" dirty="0"/>
              <a:t>b. CNS involvement only: 85% 4-year event-free survival</a:t>
            </a:r>
          </a:p>
          <a:p>
            <a:r>
              <a:rPr lang="en-US" dirty="0"/>
              <a:t>c. Bone marrow and CNS involvement: 66% 4-year event-free survival</a:t>
            </a:r>
          </a:p>
          <a:p>
            <a:r>
              <a:rPr lang="en-US" dirty="0"/>
              <a:t>d. CNS patients who received high-dose methotrexate (without cranial RT) had</a:t>
            </a:r>
          </a:p>
          <a:p>
            <a:r>
              <a:rPr lang="en-US" dirty="0"/>
              <a:t>similar overall survival to those on prior studies who received cranial RT.</a:t>
            </a:r>
          </a:p>
        </p:txBody>
      </p:sp>
    </p:spTree>
    <p:extLst>
      <p:ext uri="{BB962C8B-B14F-4D97-AF65-F5344CB8AC3E}">
        <p14:creationId xmlns:p14="http://schemas.microsoft.com/office/powerpoint/2010/main" val="417967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Surgury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resection of 2 masses in jejunum and rectum and </a:t>
            </a:r>
            <a:r>
              <a:rPr lang="en-US" sz="3200" dirty="0" err="1" smtClean="0"/>
              <a:t>jejunojejunal</a:t>
            </a:r>
            <a:r>
              <a:rPr lang="en-US" sz="3200" dirty="0" smtClean="0"/>
              <a:t> anastomosis</a:t>
            </a:r>
          </a:p>
        </p:txBody>
      </p:sp>
    </p:spTree>
    <p:extLst>
      <p:ext uri="{BB962C8B-B14F-4D97-AF65-F5344CB8AC3E}">
        <p14:creationId xmlns:p14="http://schemas.microsoft.com/office/powerpoint/2010/main" val="215317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Pathology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 </a:t>
            </a:r>
            <a:r>
              <a:rPr lang="en-US" dirty="0"/>
              <a:t>cell non </a:t>
            </a:r>
            <a:r>
              <a:rPr lang="en-US" dirty="0" err="1"/>
              <a:t>hodgkin</a:t>
            </a:r>
            <a:r>
              <a:rPr lang="en-US" dirty="0"/>
              <a:t> </a:t>
            </a:r>
            <a:r>
              <a:rPr lang="en-US" dirty="0" err="1" smtClean="0"/>
              <a:t>lyphoma</a:t>
            </a:r>
            <a:r>
              <a:rPr lang="en-US" dirty="0" smtClean="0"/>
              <a:t> , </a:t>
            </a:r>
            <a:r>
              <a:rPr lang="en-US" dirty="0" err="1" smtClean="0"/>
              <a:t>burkitt</a:t>
            </a:r>
            <a:r>
              <a:rPr lang="en-US" dirty="0" smtClean="0"/>
              <a:t> </a:t>
            </a:r>
            <a:r>
              <a:rPr lang="en-US" dirty="0"/>
              <a:t>type</a:t>
            </a:r>
          </a:p>
          <a:p>
            <a:r>
              <a:rPr lang="en-US" dirty="0"/>
              <a:t>Tumor size:10.10.5</a:t>
            </a:r>
          </a:p>
          <a:p>
            <a:r>
              <a:rPr lang="en-US" dirty="0"/>
              <a:t>Involves entire wall thickness , extending to mesentery with multiple mesenteric tumor nodules</a:t>
            </a:r>
          </a:p>
          <a:p>
            <a:r>
              <a:rPr lang="en-US" dirty="0"/>
              <a:t>Mesenteric lymph </a:t>
            </a:r>
            <a:r>
              <a:rPr lang="en-US" dirty="0" smtClean="0"/>
              <a:t>node : negative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87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IHC </a:t>
            </a:r>
            <a:r>
              <a:rPr lang="en-US" sz="3200" b="1" dirty="0" smtClean="0"/>
              <a:t>study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CD 10:positive</a:t>
            </a:r>
          </a:p>
          <a:p>
            <a:r>
              <a:rPr lang="en-US" dirty="0" smtClean="0"/>
              <a:t>CD20:</a:t>
            </a:r>
            <a:r>
              <a:rPr lang="en-US" dirty="0"/>
              <a:t>positive</a:t>
            </a:r>
          </a:p>
          <a:p>
            <a:r>
              <a:rPr lang="en-US" dirty="0" smtClean="0"/>
              <a:t>CD45:</a:t>
            </a:r>
            <a:r>
              <a:rPr lang="en-US" dirty="0"/>
              <a:t>positive</a:t>
            </a:r>
          </a:p>
          <a:p>
            <a:r>
              <a:rPr lang="en-US" dirty="0" smtClean="0"/>
              <a:t>CD3:negative</a:t>
            </a:r>
          </a:p>
          <a:p>
            <a:r>
              <a:rPr lang="en-US" dirty="0" smtClean="0"/>
              <a:t>CD5:negative</a:t>
            </a:r>
          </a:p>
          <a:p>
            <a:r>
              <a:rPr lang="en-US" dirty="0" smtClean="0"/>
              <a:t>PAX5:positive</a:t>
            </a:r>
          </a:p>
          <a:p>
            <a:r>
              <a:rPr lang="en-US" dirty="0" smtClean="0"/>
              <a:t>Ki67:positive in more than 98%of </a:t>
            </a:r>
            <a:r>
              <a:rPr lang="en-US" dirty="0" err="1" smtClean="0"/>
              <a:t>tumoral</a:t>
            </a:r>
            <a:r>
              <a:rPr lang="en-US" dirty="0" smtClean="0"/>
              <a:t> cells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0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BMA &amp;BMB:NL</a:t>
            </a:r>
          </a:p>
          <a:p>
            <a:r>
              <a:rPr lang="en-US" sz="2800" dirty="0" smtClean="0"/>
              <a:t>CSF:NL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86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/>
              <a:t>Burkitt</a:t>
            </a:r>
            <a:r>
              <a:rPr lang="en-US" sz="2400" b="1" dirty="0"/>
              <a:t> lymphoma stage 	</a:t>
            </a:r>
            <a:r>
              <a:rPr lang="en-US" sz="2400" b="1" dirty="0" smtClean="0"/>
              <a:t>III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endParaRPr lang="en-US" dirty="0"/>
          </a:p>
          <a:p>
            <a:r>
              <a:rPr lang="en-US" sz="2400" dirty="0" smtClean="0"/>
              <a:t>Group </a:t>
            </a:r>
            <a:r>
              <a:rPr lang="en-US" sz="2400" dirty="0"/>
              <a:t>B :intermediate risk</a:t>
            </a:r>
          </a:p>
          <a:p>
            <a:r>
              <a:rPr lang="en-US" sz="2400" dirty="0"/>
              <a:t>Stage I or II </a:t>
            </a:r>
            <a:r>
              <a:rPr lang="en-US" sz="2400" dirty="0" err="1"/>
              <a:t>unresected</a:t>
            </a:r>
            <a:r>
              <a:rPr lang="en-US" sz="2400" dirty="0"/>
              <a:t> disease</a:t>
            </a:r>
          </a:p>
          <a:p>
            <a:r>
              <a:rPr lang="en-US" sz="2400" dirty="0"/>
              <a:t>Stage III</a:t>
            </a:r>
          </a:p>
          <a:p>
            <a:r>
              <a:rPr lang="en-US" sz="2400" dirty="0"/>
              <a:t>Stage IV with,25%BM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79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1351</TotalTime>
  <Words>1269</Words>
  <Application>Microsoft Office PowerPoint</Application>
  <PresentationFormat>On-screen Show (4:3)</PresentationFormat>
  <Paragraphs>205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Couture</vt:lpstr>
      <vt:lpstr>PowerPoint Presentation</vt:lpstr>
      <vt:lpstr>Case presentation</vt:lpstr>
      <vt:lpstr>Primary abdominopelvic  CT scan</vt:lpstr>
      <vt:lpstr>Abdominopelvic MRI</vt:lpstr>
      <vt:lpstr>Surgury</vt:lpstr>
      <vt:lpstr>Pathology</vt:lpstr>
      <vt:lpstr>IHC study</vt:lpstr>
      <vt:lpstr>bl</vt:lpstr>
      <vt:lpstr>Burkitt lymphoma stage  III</vt:lpstr>
      <vt:lpstr>Post surgury CT scan</vt:lpstr>
      <vt:lpstr>PowerPoint Presentation</vt:lpstr>
      <vt:lpstr>PowerPoint Presentation</vt:lpstr>
      <vt:lpstr>PowerPoint Presentation</vt:lpstr>
      <vt:lpstr>PowerPoint Presentation</vt:lpstr>
      <vt:lpstr>LMB96  protocol –intermediate risk BL</vt:lpstr>
      <vt:lpstr>Ct scan after 2 course chemotherapy</vt:lpstr>
      <vt:lpstr>PowerPoint Presentation</vt:lpstr>
      <vt:lpstr>PowerPoint Presentation</vt:lpstr>
      <vt:lpstr>SURVIVAL/GROUP B Bcell NHL</vt:lpstr>
      <vt:lpstr> Maintenance therapy in NHL</vt:lpstr>
      <vt:lpstr>Treatment protocol(LMB-96) intermediate risk</vt:lpstr>
      <vt:lpstr> Main Subtypes of Pediatric NHL Subtype of lymphoma Frequency</vt:lpstr>
      <vt:lpstr>Mature B-Cell Lymphomas</vt:lpstr>
      <vt:lpstr>burkitt</vt:lpstr>
      <vt:lpstr>Morphologically</vt:lpstr>
      <vt:lpstr>PowerPoint Presentation</vt:lpstr>
      <vt:lpstr>tissue sections</vt:lpstr>
      <vt:lpstr>PowerPoint Presentation</vt:lpstr>
      <vt:lpstr> Burkitt</vt:lpstr>
      <vt:lpstr> Chromosome 8 breakpoint</vt:lpstr>
      <vt:lpstr>additional cytogenetic abnormalities</vt:lpstr>
      <vt:lpstr>bl</vt:lpstr>
      <vt:lpstr>Endemic burkitt lymphoma</vt:lpstr>
      <vt:lpstr>Sporadic burkitt lymphoma</vt:lpstr>
      <vt:lpstr>Risk Stratification Schema</vt:lpstr>
      <vt:lpstr>Risk Stratification Schema</vt:lpstr>
      <vt:lpstr> Adverse prognostic factors</vt:lpstr>
      <vt:lpstr>Therapy course</vt:lpstr>
      <vt:lpstr>SURVIVAL GROUP B</vt:lpstr>
      <vt:lpstr>SURVAIVAL GROUP 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Zohreh</dc:creator>
  <cp:lastModifiedBy>Zohreh</cp:lastModifiedBy>
  <cp:revision>39</cp:revision>
  <dcterms:created xsi:type="dcterms:W3CDTF">2019-01-12T02:07:06Z</dcterms:created>
  <dcterms:modified xsi:type="dcterms:W3CDTF">2019-01-15T19:01:28Z</dcterms:modified>
</cp:coreProperties>
</file>