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316" r:id="rId2"/>
    <p:sldId id="315" r:id="rId3"/>
    <p:sldId id="280" r:id="rId4"/>
    <p:sldId id="281" r:id="rId5"/>
    <p:sldId id="282" r:id="rId6"/>
    <p:sldId id="307" r:id="rId7"/>
    <p:sldId id="308" r:id="rId8"/>
    <p:sldId id="283" r:id="rId9"/>
    <p:sldId id="288" r:id="rId10"/>
    <p:sldId id="300" r:id="rId11"/>
    <p:sldId id="302" r:id="rId12"/>
    <p:sldId id="318" r:id="rId13"/>
    <p:sldId id="303" r:id="rId14"/>
    <p:sldId id="286" r:id="rId15"/>
    <p:sldId id="287" r:id="rId16"/>
    <p:sldId id="298" r:id="rId17"/>
    <p:sldId id="292" r:id="rId18"/>
    <p:sldId id="309" r:id="rId19"/>
    <p:sldId id="291" r:id="rId20"/>
    <p:sldId id="289" r:id="rId21"/>
    <p:sldId id="290" r:id="rId22"/>
    <p:sldId id="258" r:id="rId23"/>
    <p:sldId id="297" r:id="rId24"/>
    <p:sldId id="293" r:id="rId25"/>
    <p:sldId id="310" r:id="rId26"/>
    <p:sldId id="294" r:id="rId27"/>
    <p:sldId id="295" r:id="rId28"/>
    <p:sldId id="296" r:id="rId29"/>
    <p:sldId id="312" r:id="rId30"/>
    <p:sldId id="263" r:id="rId31"/>
    <p:sldId id="264" r:id="rId32"/>
    <p:sldId id="311" r:id="rId33"/>
    <p:sldId id="305" r:id="rId34"/>
    <p:sldId id="306" r:id="rId35"/>
    <p:sldId id="313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57FA90BA-7952-4B69-A84E-1B3E86D25CD0}">
          <p14:sldIdLst>
            <p14:sldId id="316"/>
            <p14:sldId id="315"/>
            <p14:sldId id="280"/>
            <p14:sldId id="281"/>
            <p14:sldId id="282"/>
            <p14:sldId id="307"/>
            <p14:sldId id="308"/>
            <p14:sldId id="283"/>
            <p14:sldId id="288"/>
            <p14:sldId id="300"/>
            <p14:sldId id="302"/>
            <p14:sldId id="303"/>
            <p14:sldId id="286"/>
            <p14:sldId id="287"/>
            <p14:sldId id="298"/>
            <p14:sldId id="292"/>
            <p14:sldId id="309"/>
            <p14:sldId id="291"/>
            <p14:sldId id="289"/>
            <p14:sldId id="290"/>
            <p14:sldId id="258"/>
            <p14:sldId id="297"/>
            <p14:sldId id="293"/>
            <p14:sldId id="310"/>
            <p14:sldId id="294"/>
            <p14:sldId id="295"/>
            <p14:sldId id="296"/>
          </p14:sldIdLst>
        </p14:section>
        <p14:section name="Untitled Section" id="{4AA3F60F-9074-4285-980C-0263EB47E2DA}">
          <p14:sldIdLst>
            <p14:sldId id="312"/>
            <p14:sldId id="263"/>
            <p14:sldId id="264"/>
            <p14:sldId id="311"/>
            <p14:sldId id="305"/>
            <p14:sldId id="306"/>
            <p14:sldId id="313"/>
            <p14:sldId id="31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3" autoAdjust="0"/>
    <p:restoredTop sz="94660"/>
  </p:normalViewPr>
  <p:slideViewPr>
    <p:cSldViewPr snapToGrid="0">
      <p:cViewPr>
        <p:scale>
          <a:sx n="74" d="100"/>
          <a:sy n="74" d="100"/>
        </p:scale>
        <p:origin x="-774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21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084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9187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900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5112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2872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2017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422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59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964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802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770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67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359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57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155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AA11-ED0E-4333-B086-14C8B71F6F60}" type="datetimeFigureOut">
              <a:rPr lang="en-US" smtClean="0"/>
              <a:pPr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0F89F7-D1E6-4A7E-917D-BD62392C4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652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629" y="0"/>
            <a:ext cx="1189379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04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05" r="23019"/>
          <a:stretch/>
        </p:blipFill>
        <p:spPr>
          <a:xfrm rot="5400000">
            <a:off x="1085710" y="692830"/>
            <a:ext cx="6413691" cy="5378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68" t="3271" r="24010"/>
          <a:stretch/>
        </p:blipFill>
        <p:spPr>
          <a:xfrm rot="5400000">
            <a:off x="6372085" y="907071"/>
            <a:ext cx="6389410" cy="49743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090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88" r="24293"/>
          <a:stretch/>
        </p:blipFill>
        <p:spPr>
          <a:xfrm rot="5400000">
            <a:off x="3023417" y="234938"/>
            <a:ext cx="6897380" cy="6427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70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05" r="23019"/>
          <a:stretch/>
        </p:blipFill>
        <p:spPr>
          <a:xfrm rot="5400000">
            <a:off x="2775324" y="193107"/>
            <a:ext cx="6858000" cy="6471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09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7" r="27548"/>
          <a:stretch/>
        </p:blipFill>
        <p:spPr>
          <a:xfrm rot="5400000">
            <a:off x="2917125" y="199562"/>
            <a:ext cx="6857999" cy="6458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745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6" t="28059" r="8986" b="12199"/>
          <a:stretch/>
        </p:blipFill>
        <p:spPr>
          <a:xfrm>
            <a:off x="2242404" y="1583140"/>
            <a:ext cx="8789158" cy="497415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242404" y="563880"/>
            <a:ext cx="8911687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Arial Black"/>
                <a:cs typeface="Arial Black"/>
              </a:rPr>
              <a:t>1st BMA &amp; BMB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85268" y="5500047"/>
            <a:ext cx="4907604" cy="85980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028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6" t="17299" r="6475" b="18628"/>
          <a:stretch/>
        </p:blipFill>
        <p:spPr>
          <a:xfrm>
            <a:off x="2162509" y="1528549"/>
            <a:ext cx="8341104" cy="4930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6277" y="577334"/>
            <a:ext cx="9977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ea typeface="+mj-ea"/>
                <a:cs typeface="Arial Black"/>
              </a:rPr>
              <a:t>Immunophenotyping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55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8" t="35281" r="9834" b="11635"/>
          <a:stretch/>
        </p:blipFill>
        <p:spPr>
          <a:xfrm>
            <a:off x="2592924" y="1772817"/>
            <a:ext cx="8297840" cy="46680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 Black"/>
                <a:cs typeface="Arial Black"/>
              </a:rPr>
              <a:t>CSF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71872" y="4790364"/>
            <a:ext cx="3010564" cy="70321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07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58" t="29280" r="4497" b="9562"/>
          <a:stretch/>
        </p:blipFill>
        <p:spPr>
          <a:xfrm>
            <a:off x="3145507" y="1595899"/>
            <a:ext cx="7806520" cy="481288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92924" y="624110"/>
            <a:ext cx="8911687" cy="7779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Arial Black"/>
                <a:cs typeface="Arial Black"/>
              </a:rPr>
              <a:t>Liver biopsy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63192" y="3643953"/>
            <a:ext cx="6831936" cy="70999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27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58" t="29280" r="4497" b="9562"/>
          <a:stretch/>
        </p:blipFill>
        <p:spPr>
          <a:xfrm>
            <a:off x="1995166" y="1583021"/>
            <a:ext cx="8943983" cy="481288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39394" y="624110"/>
            <a:ext cx="9565218" cy="7779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Arial Black"/>
                <a:cs typeface="Arial Black"/>
              </a:rPr>
              <a:t>Liver biopsy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58639" y="4616018"/>
            <a:ext cx="7554307" cy="70321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23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0" t="31019" r="4064" b="13437"/>
          <a:stretch/>
        </p:blipFill>
        <p:spPr>
          <a:xfrm>
            <a:off x="1561812" y="1311616"/>
            <a:ext cx="9144346" cy="52623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1952" y="624110"/>
            <a:ext cx="9822660" cy="52568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Black"/>
                <a:cs typeface="Arial Black"/>
              </a:rPr>
              <a:t>Whole body bone scan</a:t>
            </a:r>
            <a:endParaRPr lang="en-US" sz="2800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17943" y="2930982"/>
            <a:ext cx="6059398" cy="98419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23515" y="5087155"/>
            <a:ext cx="2987899" cy="26581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74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944" y="0"/>
            <a:ext cx="10989457" cy="197352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/>
                <a:cs typeface="Arial Black"/>
              </a:rPr>
              <a:t>Case presentation</a:t>
            </a:r>
            <a:br>
              <a:rPr lang="en-US" b="1" dirty="0">
                <a:latin typeface="Arial Black"/>
                <a:cs typeface="Arial Black"/>
              </a:rPr>
            </a:br>
            <a:r>
              <a:rPr lang="en-US" sz="5300" b="1" dirty="0" smtClean="0">
                <a:latin typeface="Arial Black"/>
                <a:cs typeface="Arial Black"/>
              </a:rPr>
              <a:t>Refractory </a:t>
            </a:r>
            <a:r>
              <a:rPr lang="en-US" sz="5300" b="1" dirty="0">
                <a:latin typeface="Arial Black"/>
                <a:cs typeface="Arial Black"/>
              </a:rPr>
              <a:t>BLBL </a:t>
            </a:r>
            <a:r>
              <a:rPr lang="en-US" sz="5300" b="1" dirty="0" smtClean="0">
                <a:latin typeface="Arial Black"/>
                <a:cs typeface="Arial Black"/>
              </a:rPr>
              <a:t>in </a:t>
            </a:r>
            <a:r>
              <a:rPr lang="en-US" sz="5300" b="1" dirty="0">
                <a:latin typeface="Arial Black"/>
                <a:cs typeface="Arial Black"/>
              </a:rPr>
              <a:t>6 </a:t>
            </a:r>
            <a:r>
              <a:rPr lang="en-US" sz="5300" b="1" dirty="0" err="1">
                <a:latin typeface="Arial Black"/>
                <a:cs typeface="Arial Black"/>
              </a:rPr>
              <a:t>yr</a:t>
            </a:r>
            <a:r>
              <a:rPr lang="en-US" sz="5300" b="1" dirty="0">
                <a:latin typeface="Arial Black"/>
                <a:cs typeface="Arial Black"/>
              </a:rPr>
              <a:t> old boy</a:t>
            </a:r>
            <a:endParaRPr lang="en-US" sz="53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10323" y="5834769"/>
            <a:ext cx="9994289" cy="73792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Elham </a:t>
            </a:r>
            <a:r>
              <a:rPr lang="en-US" sz="2800" b="1" dirty="0" err="1" smtClean="0">
                <a:latin typeface="Arial"/>
                <a:cs typeface="Arial"/>
              </a:rPr>
              <a:t>Shahgholi</a:t>
            </a:r>
            <a:r>
              <a:rPr lang="en-US" sz="2800" b="1" dirty="0" smtClean="0">
                <a:latin typeface="Arial"/>
                <a:cs typeface="Arial"/>
              </a:rPr>
              <a:t>  </a:t>
            </a:r>
            <a:r>
              <a:rPr lang="en-US" sz="2800" b="1" dirty="0">
                <a:latin typeface="Arial"/>
                <a:cs typeface="Arial"/>
              </a:rPr>
              <a:t>MD</a:t>
            </a:r>
          </a:p>
          <a:p>
            <a:pPr algn="ctr"/>
            <a:r>
              <a:rPr lang="en-US" sz="2800" b="1" dirty="0">
                <a:latin typeface="Arial"/>
                <a:cs typeface="Arial"/>
              </a:rPr>
              <a:t>Maryam </a:t>
            </a:r>
            <a:r>
              <a:rPr lang="en-US" sz="2800" b="1" dirty="0" err="1">
                <a:latin typeface="Arial"/>
                <a:cs typeface="Arial"/>
              </a:rPr>
              <a:t>Behfar</a:t>
            </a:r>
            <a:r>
              <a:rPr lang="en-US" sz="2800" b="1" dirty="0">
                <a:latin typeface="Arial"/>
                <a:cs typeface="Arial"/>
              </a:rPr>
              <a:t>  MD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21460" r="21460"/>
          <a:stretch>
            <a:fillRect/>
          </a:stretch>
        </p:blipFill>
        <p:spPr>
          <a:xfrm>
            <a:off x="3029243" y="2067992"/>
            <a:ext cx="6607664" cy="3689634"/>
          </a:xfrm>
        </p:spPr>
      </p:pic>
    </p:spTree>
    <p:extLst>
      <p:ext uri="{BB962C8B-B14F-4D97-AF65-F5344CB8AC3E}">
        <p14:creationId xmlns="" xmlns:p14="http://schemas.microsoft.com/office/powerpoint/2010/main" val="7071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0" y="268941"/>
            <a:ext cx="10069073" cy="6212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31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02" t="-1" r="-1" b="23617"/>
          <a:stretch/>
        </p:blipFill>
        <p:spPr>
          <a:xfrm rot="5400000">
            <a:off x="3388972" y="-728764"/>
            <a:ext cx="6277092" cy="8146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26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59" t="26026" r="6124" b="10170"/>
          <a:stretch/>
        </p:blipFill>
        <p:spPr>
          <a:xfrm>
            <a:off x="1270046" y="1304243"/>
            <a:ext cx="9712482" cy="510292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592924" y="624110"/>
            <a:ext cx="8911687" cy="6629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latin typeface="Arial Black"/>
                <a:cs typeface="Arial Black"/>
              </a:rPr>
              <a:t>2</a:t>
            </a:r>
            <a:r>
              <a:rPr lang="en-US" sz="2000" b="1" dirty="0" smtClean="0">
                <a:latin typeface="Arial Black"/>
                <a:cs typeface="Arial Black"/>
              </a:rPr>
              <a:t>nd</a:t>
            </a:r>
            <a:r>
              <a:rPr lang="en-US" sz="3200" b="1" dirty="0" smtClean="0">
                <a:latin typeface="Arial Black"/>
                <a:cs typeface="Arial Black"/>
              </a:rPr>
              <a:t> BMA&amp;BMB</a:t>
            </a:r>
            <a:endParaRPr lang="en-US" sz="3200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13735" y="5108106"/>
            <a:ext cx="5520406" cy="83251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09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9" t="16374" r="4198" b="19442"/>
          <a:stretch/>
        </p:blipFill>
        <p:spPr>
          <a:xfrm>
            <a:off x="1510323" y="1184116"/>
            <a:ext cx="9232127" cy="5248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0742" y="577334"/>
            <a:ext cx="817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Black"/>
                <a:cs typeface="Arial Black"/>
              </a:rPr>
              <a:t>Flow </a:t>
            </a:r>
            <a:r>
              <a:rPr lang="en-US" sz="2800" b="1" dirty="0" err="1">
                <a:latin typeface="Arial Black"/>
                <a:cs typeface="Arial Black"/>
              </a:rPr>
              <a:t>cytometric</a:t>
            </a:r>
            <a:r>
              <a:rPr lang="en-US" sz="2800" b="1" dirty="0">
                <a:latin typeface="Arial Black"/>
                <a:cs typeface="Arial Black"/>
              </a:rPr>
              <a:t> </a:t>
            </a:r>
            <a:r>
              <a:rPr lang="en-US" sz="2800" b="1" dirty="0" err="1">
                <a:latin typeface="Arial Black"/>
                <a:cs typeface="Arial Black"/>
              </a:rPr>
              <a:t>immunophenotyping</a:t>
            </a:r>
            <a:endParaRPr lang="en-US"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2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4" b="12601"/>
          <a:stretch/>
        </p:blipFill>
        <p:spPr>
          <a:xfrm>
            <a:off x="2025207" y="1402079"/>
            <a:ext cx="9247892" cy="5151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rial Black"/>
                <a:cs typeface="Arial Black"/>
              </a:rPr>
              <a:t>IHC (1)</a:t>
            </a:r>
            <a:endParaRPr lang="en-US" sz="3200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34078" y="4106439"/>
            <a:ext cx="3804603" cy="125559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9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4" b="12601"/>
          <a:stretch/>
        </p:blipFill>
        <p:spPr>
          <a:xfrm>
            <a:off x="1578975" y="1402079"/>
            <a:ext cx="9694124" cy="5151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9114" y="624110"/>
            <a:ext cx="9805497" cy="62864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 Black"/>
                <a:cs typeface="Arial Black"/>
              </a:rPr>
              <a:t>IHC (1)</a:t>
            </a:r>
            <a:endParaRPr lang="en-US" sz="3200" b="1" dirty="0"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50802" y="5469677"/>
            <a:ext cx="5526528" cy="51861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83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1" t="7843" r="1616" b="31670"/>
          <a:stretch/>
        </p:blipFill>
        <p:spPr>
          <a:xfrm>
            <a:off x="6768523" y="1138998"/>
            <a:ext cx="4950866" cy="4831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8" t="23285" b="16863"/>
          <a:stretch/>
        </p:blipFill>
        <p:spPr>
          <a:xfrm>
            <a:off x="1594022" y="1138998"/>
            <a:ext cx="5174501" cy="48314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07427" y="4090085"/>
            <a:ext cx="4609069" cy="9144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197100" y="0"/>
            <a:ext cx="9994900" cy="995363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PET Scan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2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4" b="4313"/>
          <a:stretch/>
        </p:blipFill>
        <p:spPr>
          <a:xfrm>
            <a:off x="1578975" y="286871"/>
            <a:ext cx="8838014" cy="6275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95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2076695" y="340657"/>
            <a:ext cx="8483728" cy="61587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44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67" y="1218437"/>
            <a:ext cx="8501063" cy="46927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000" b="1" dirty="0">
                <a:latin typeface="Arial"/>
                <a:cs typeface="Arial"/>
              </a:rPr>
              <a:t>Based on all </a:t>
            </a:r>
            <a:r>
              <a:rPr lang="en-US" sz="4000" b="1" dirty="0" smtClean="0">
                <a:latin typeface="Arial"/>
                <a:cs typeface="Arial"/>
              </a:rPr>
              <a:t>findings</a:t>
            </a:r>
            <a:r>
              <a:rPr lang="fa-IR" sz="4000" b="1" dirty="0" smtClean="0">
                <a:latin typeface="Arial"/>
                <a:cs typeface="Arial"/>
              </a:rPr>
              <a:t> </a:t>
            </a:r>
            <a:r>
              <a:rPr lang="en-US" sz="4000" b="1" dirty="0" smtClean="0">
                <a:latin typeface="Arial"/>
                <a:cs typeface="Arial"/>
              </a:rPr>
              <a:t>and diagnosis </a:t>
            </a:r>
            <a:r>
              <a:rPr lang="en-US" sz="4000" b="1" dirty="0">
                <a:latin typeface="Arial"/>
                <a:cs typeface="Arial"/>
              </a:rPr>
              <a:t>of </a:t>
            </a:r>
            <a:r>
              <a:rPr lang="en-US" sz="4000" b="1" dirty="0" err="1">
                <a:latin typeface="Arial"/>
                <a:cs typeface="Arial"/>
              </a:rPr>
              <a:t>Burkitt's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smtClean="0">
                <a:latin typeface="Arial"/>
                <a:cs typeface="Arial"/>
              </a:rPr>
              <a:t>lymphoma, LMB protocol was selected for this patient and he received induction and re-induction phase of this protocol and he re-evaluated.</a:t>
            </a:r>
            <a:endParaRPr lang="en-US" sz="4000" b="1" dirty="0">
              <a:latin typeface="Arial"/>
              <a:cs typeface="Arial"/>
            </a:endParaRPr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029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4952" y="1729901"/>
            <a:ext cx="9456034" cy="357981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charset="2"/>
              <a:buChar char="§"/>
            </a:pPr>
            <a:r>
              <a:rPr lang="en-US" sz="4400" b="1" dirty="0" smtClean="0">
                <a:latin typeface="Arial"/>
                <a:cs typeface="Arial"/>
              </a:rPr>
              <a:t>6 year old boy</a:t>
            </a:r>
            <a:r>
              <a:rPr lang="en-US" sz="4400" b="1" dirty="0">
                <a:latin typeface="Arial"/>
                <a:cs typeface="Arial"/>
              </a:rPr>
              <a:t> </a:t>
            </a:r>
            <a:r>
              <a:rPr lang="en-US" sz="4400" b="1" dirty="0" smtClean="0">
                <a:latin typeface="Arial"/>
                <a:cs typeface="Arial"/>
              </a:rPr>
              <a:t>presented with weight loss and Anorexia.</a:t>
            </a:r>
            <a:br>
              <a:rPr lang="en-US" sz="4400" b="1" dirty="0" smtClean="0">
                <a:latin typeface="Arial"/>
                <a:cs typeface="Arial"/>
              </a:rPr>
            </a:br>
            <a:r>
              <a:rPr lang="en-US" sz="4400" b="1" dirty="0" smtClean="0">
                <a:latin typeface="Arial"/>
                <a:cs typeface="Arial"/>
              </a:rPr>
              <a:t/>
            </a:r>
            <a:br>
              <a:rPr lang="en-US" sz="4400" b="1" dirty="0" smtClean="0">
                <a:latin typeface="Arial"/>
                <a:cs typeface="Arial"/>
              </a:rPr>
            </a:br>
            <a:r>
              <a:rPr lang="en-US" sz="4400" b="1" dirty="0" smtClean="0">
                <a:latin typeface="Arial"/>
                <a:cs typeface="Arial"/>
              </a:rPr>
              <a:t> Fever and bone pain  negative </a:t>
            </a:r>
            <a:br>
              <a:rPr lang="en-US" sz="4400" b="1" dirty="0" smtClean="0">
                <a:latin typeface="Arial"/>
                <a:cs typeface="Arial"/>
              </a:rPr>
            </a:br>
            <a:r>
              <a:rPr lang="en-US" sz="4400" dirty="0" smtClean="0">
                <a:latin typeface="Arial"/>
                <a:cs typeface="Arial"/>
              </a:rPr>
              <a:t/>
            </a:r>
            <a:br>
              <a:rPr lang="en-US" sz="4400" dirty="0" smtClean="0">
                <a:latin typeface="Arial"/>
                <a:cs typeface="Arial"/>
              </a:rPr>
            </a:br>
            <a:r>
              <a:rPr lang="en-US" sz="4400" dirty="0" smtClean="0">
                <a:latin typeface="Arial"/>
                <a:cs typeface="Arial"/>
              </a:rPr>
              <a:t> </a:t>
            </a:r>
            <a:br>
              <a:rPr lang="en-US" sz="4400" dirty="0" smtClean="0">
                <a:latin typeface="Arial"/>
                <a:cs typeface="Arial"/>
              </a:rPr>
            </a:br>
            <a:r>
              <a:rPr lang="en-US" sz="4400" dirty="0" smtClean="0">
                <a:latin typeface="Arial"/>
                <a:cs typeface="Arial"/>
              </a:rPr>
              <a:t/>
            </a:r>
            <a:br>
              <a:rPr lang="en-US" sz="4400" dirty="0" smtClean="0">
                <a:latin typeface="Arial"/>
                <a:cs typeface="Arial"/>
              </a:rPr>
            </a:br>
            <a:endParaRPr lang="en-U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36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3" t="26655" r="5937" b="14776"/>
          <a:stretch/>
        </p:blipFill>
        <p:spPr>
          <a:xfrm>
            <a:off x="2464231" y="1531922"/>
            <a:ext cx="9040380" cy="4884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3</a:t>
            </a:r>
            <a:r>
              <a:rPr lang="en-US" sz="2000" b="1" dirty="0" smtClean="0"/>
              <a:t>th</a:t>
            </a:r>
            <a:r>
              <a:rPr lang="en-US" sz="3200" b="1" dirty="0" smtClean="0"/>
              <a:t> BMA&amp;BMB</a:t>
            </a:r>
            <a:endParaRPr lang="en-US" sz="3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09878" y="4588885"/>
            <a:ext cx="4995735" cy="91301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92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77" r="5122" b="17810"/>
          <a:stretch/>
        </p:blipFill>
        <p:spPr>
          <a:xfrm>
            <a:off x="1300059" y="1690786"/>
            <a:ext cx="10271893" cy="46675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716278" y="624110"/>
            <a:ext cx="9788334" cy="8689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/>
              <a:t>IHC revision (2) </a:t>
            </a:r>
            <a:endParaRPr lang="en-US" sz="3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6616" y="4099903"/>
            <a:ext cx="3951299" cy="102588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2248" y="4114125"/>
            <a:ext cx="2013718" cy="99878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32068" y="5578798"/>
            <a:ext cx="9463459" cy="61594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959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132" y="1171623"/>
            <a:ext cx="9284009" cy="4932782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>
                <a:latin typeface="Arial"/>
                <a:cs typeface="Arial"/>
              </a:rPr>
              <a:t>According to second report of liver biopsy IHC (TDT: positive, CD 10: positive</a:t>
            </a:r>
            <a:r>
              <a:rPr lang="en-US" sz="4000" dirty="0" smtClean="0">
                <a:latin typeface="Arial"/>
                <a:cs typeface="Arial"/>
              </a:rPr>
              <a:t>) and diagnosis of  precursor B-cell lymphoblastic lymphoma/ leukemia (BLBL), we </a:t>
            </a:r>
            <a:r>
              <a:rPr lang="en-US" sz="4000" dirty="0">
                <a:latin typeface="Arial"/>
                <a:cs typeface="Arial"/>
              </a:rPr>
              <a:t>changed the protocol of chemotherapy from LMB to </a:t>
            </a:r>
            <a:r>
              <a:rPr lang="en-US" sz="4000" dirty="0" smtClean="0">
                <a:latin typeface="Arial"/>
                <a:cs typeface="Arial"/>
              </a:rPr>
              <a:t>BFM .</a:t>
            </a:r>
          </a:p>
          <a:p>
            <a:endParaRPr lang="en-US" sz="4000" dirty="0">
              <a:latin typeface="Arial"/>
              <a:cs typeface="Arial"/>
            </a:endParaRPr>
          </a:p>
          <a:p>
            <a:r>
              <a:rPr lang="en-US" sz="4000" dirty="0">
                <a:latin typeface="Arial"/>
                <a:cs typeface="Arial"/>
              </a:rPr>
              <a:t>Abd. &amp; pelvic CT scan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>
                <a:latin typeface="Arial"/>
                <a:cs typeface="Arial"/>
              </a:rPr>
              <a:t>was repeated </a:t>
            </a:r>
            <a:r>
              <a:rPr lang="en-US" sz="4000" dirty="0" smtClean="0">
                <a:latin typeface="Arial"/>
                <a:cs typeface="Arial"/>
              </a:rPr>
              <a:t>two months after BFM high risk lymphoma- leukemia protocol.</a:t>
            </a:r>
            <a:r>
              <a:rPr lang="en-US" sz="4000" dirty="0">
                <a:latin typeface="Arial"/>
                <a:cs typeface="Arial"/>
              </a:rPr>
              <a:t/>
            </a:r>
            <a:br>
              <a:rPr lang="en-US" sz="4000" dirty="0">
                <a:latin typeface="Arial"/>
                <a:cs typeface="Arial"/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20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" r="20614"/>
          <a:stretch/>
        </p:blipFill>
        <p:spPr>
          <a:xfrm rot="5400000">
            <a:off x="818574" y="1023167"/>
            <a:ext cx="6726162" cy="4852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1" r="20896"/>
          <a:stretch/>
        </p:blipFill>
        <p:spPr>
          <a:xfrm rot="5400000">
            <a:off x="5761510" y="915336"/>
            <a:ext cx="6726162" cy="5033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73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28" r="15933"/>
          <a:stretch/>
        </p:blipFill>
        <p:spPr>
          <a:xfrm rot="16200000">
            <a:off x="3428015" y="1073000"/>
            <a:ext cx="6694591" cy="4875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2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5445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Stable disease after  induction I,II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>
                <a:latin typeface="Arial"/>
                <a:cs typeface="Arial"/>
              </a:rPr>
              <a:t>No change in liver and spleen size</a:t>
            </a:r>
          </a:p>
          <a:p>
            <a:r>
              <a:rPr lang="en-US" sz="4400" dirty="0" err="1" smtClean="0">
                <a:latin typeface="Arial"/>
                <a:cs typeface="Arial"/>
              </a:rPr>
              <a:t>Persistant</a:t>
            </a:r>
            <a:r>
              <a:rPr lang="en-US" sz="4400" dirty="0" smtClean="0">
                <a:latin typeface="Arial"/>
                <a:cs typeface="Arial"/>
              </a:rPr>
              <a:t> </a:t>
            </a:r>
            <a:r>
              <a:rPr lang="en-US" sz="4400" dirty="0" err="1" smtClean="0">
                <a:latin typeface="Arial"/>
                <a:cs typeface="Arial"/>
              </a:rPr>
              <a:t>porta</a:t>
            </a:r>
            <a:r>
              <a:rPr lang="en-US" sz="4400" dirty="0" smtClean="0">
                <a:latin typeface="Arial"/>
                <a:cs typeface="Arial"/>
              </a:rPr>
              <a:t> hepatic node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3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t="6202" b="6202"/>
          <a:stretch>
            <a:fillRect/>
          </a:stretch>
        </p:blipFill>
        <p:spPr>
          <a:xfrm>
            <a:off x="540913" y="334851"/>
            <a:ext cx="5319713" cy="623319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t="6202" b="6202"/>
          <a:stretch>
            <a:fillRect/>
          </a:stretch>
        </p:blipFill>
        <p:spPr>
          <a:xfrm>
            <a:off x="6656164" y="381716"/>
            <a:ext cx="5291137" cy="6196013"/>
          </a:xfrm>
        </p:spPr>
      </p:pic>
      <p:sp>
        <p:nvSpPr>
          <p:cNvPr id="7" name="Notched Right Arrow 6"/>
          <p:cNvSpPr/>
          <p:nvPr/>
        </p:nvSpPr>
        <p:spPr>
          <a:xfrm>
            <a:off x="5795493" y="318108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53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>
                <a:latin typeface="Arial Black"/>
                <a:cs typeface="Arial Black"/>
              </a:rPr>
              <a:t>Physical examination:</a:t>
            </a:r>
            <a:r>
              <a:rPr lang="en-US" b="1" dirty="0">
                <a:latin typeface="Arial Black"/>
                <a:cs typeface="Arial Black"/>
              </a:rPr>
              <a:t/>
            </a:r>
            <a:br>
              <a:rPr lang="en-US" b="1" dirty="0">
                <a:latin typeface="Arial Black"/>
                <a:cs typeface="Arial Black"/>
              </a:rPr>
            </a:b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586" y="1819333"/>
            <a:ext cx="8809304" cy="4504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>
              <a:latin typeface="Arial"/>
              <a:cs typeface="Arial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b="1" dirty="0" smtClean="0">
                <a:latin typeface="Arial"/>
                <a:cs typeface="Arial"/>
              </a:rPr>
              <a:t>Massive </a:t>
            </a:r>
            <a:r>
              <a:rPr lang="en-US" sz="4000" b="1" dirty="0" err="1" smtClean="0">
                <a:latin typeface="Arial"/>
                <a:cs typeface="Arial"/>
              </a:rPr>
              <a:t>hepatosplenomegaly</a:t>
            </a:r>
            <a:endParaRPr lang="en-US" sz="4000" b="1" dirty="0" smtClean="0">
              <a:latin typeface="Arial"/>
              <a:cs typeface="Arial"/>
            </a:endParaRPr>
          </a:p>
          <a:p>
            <a:pPr>
              <a:buFont typeface="Wingdings" pitchFamily="2" charset="2"/>
              <a:buChar char="ü"/>
            </a:pPr>
            <a:r>
              <a:rPr lang="en-US" sz="4000" b="1" dirty="0" smtClean="0">
                <a:latin typeface="Arial"/>
                <a:cs typeface="Arial"/>
              </a:rPr>
              <a:t> No </a:t>
            </a:r>
            <a:r>
              <a:rPr lang="en-US" sz="4000" b="1" dirty="0" err="1" smtClean="0">
                <a:latin typeface="Arial"/>
                <a:cs typeface="Arial"/>
              </a:rPr>
              <a:t>lymphadenomegaly</a:t>
            </a:r>
            <a:endParaRPr lang="en-US" sz="4000" b="1" dirty="0" smtClean="0">
              <a:latin typeface="Arial"/>
              <a:cs typeface="Arial"/>
            </a:endParaRPr>
          </a:p>
          <a:p>
            <a:pPr>
              <a:buFontTx/>
              <a:buChar char="-"/>
            </a:pP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3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301" y="624110"/>
            <a:ext cx="9891312" cy="834583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Investigations: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740" y="1857938"/>
            <a:ext cx="8552333" cy="445252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CBC: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      Wbc</a:t>
            </a:r>
            <a:r>
              <a:rPr lang="en-US" sz="2400" dirty="0">
                <a:latin typeface="Arial"/>
                <a:cs typeface="Arial"/>
              </a:rPr>
              <a:t>: 2100 (nut 32%, lym:60%, mo:3%, Eo:2%, </a:t>
            </a:r>
            <a:r>
              <a:rPr lang="en-US" sz="2400" dirty="0" err="1">
                <a:latin typeface="Arial"/>
                <a:cs typeface="Arial"/>
              </a:rPr>
              <a:t>lyn</a:t>
            </a:r>
            <a:r>
              <a:rPr lang="en-US" sz="2400" dirty="0">
                <a:latin typeface="Arial"/>
                <a:cs typeface="Arial"/>
              </a:rPr>
              <a:t> v.:3%)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      Hb: 10.9   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      Plt: 134000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Coagulation test: 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      PT</a:t>
            </a:r>
            <a:r>
              <a:rPr lang="en-US" sz="2400" dirty="0">
                <a:latin typeface="Arial"/>
                <a:cs typeface="Arial"/>
              </a:rPr>
              <a:t>, PTT: normal 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ESR:</a:t>
            </a:r>
            <a:r>
              <a:rPr lang="en-US" sz="2400" dirty="0" smtClean="0">
                <a:latin typeface="Arial"/>
                <a:cs typeface="Arial"/>
              </a:rPr>
              <a:t> 13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971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463" y="624110"/>
            <a:ext cx="9874149" cy="1280890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Investigations: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500" y="1991932"/>
            <a:ext cx="5839229" cy="377762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LFT </a:t>
            </a:r>
          </a:p>
          <a:p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    </a:t>
            </a:r>
            <a:r>
              <a:rPr lang="en-US" sz="2800" dirty="0">
                <a:latin typeface="Arial"/>
                <a:cs typeface="Arial"/>
              </a:rPr>
              <a:t>AST</a:t>
            </a:r>
            <a:r>
              <a:rPr lang="en-US" sz="2800" dirty="0" smtClean="0">
                <a:latin typeface="Arial"/>
                <a:cs typeface="Arial"/>
              </a:rPr>
              <a:t>: 73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     ALT</a:t>
            </a:r>
            <a:r>
              <a:rPr lang="en-US" sz="2800" dirty="0" smtClean="0">
                <a:latin typeface="Arial"/>
                <a:cs typeface="Arial"/>
              </a:rPr>
              <a:t>: 16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     </a:t>
            </a:r>
            <a:r>
              <a:rPr lang="en-US" sz="2800" dirty="0" err="1" smtClean="0">
                <a:latin typeface="Arial"/>
                <a:cs typeface="Arial"/>
              </a:rPr>
              <a:t>Alk</a:t>
            </a:r>
            <a:r>
              <a:rPr lang="en-US" sz="2800" dirty="0" smtClean="0">
                <a:latin typeface="Arial"/>
                <a:cs typeface="Arial"/>
              </a:rPr>
              <a:t> P.: 529</a:t>
            </a:r>
          </a:p>
          <a:p>
            <a:r>
              <a:rPr lang="en-US" sz="2800" b="1" dirty="0" smtClean="0">
                <a:latin typeface="Arial"/>
                <a:cs typeface="Arial"/>
              </a:rPr>
              <a:t>LDH: 869</a:t>
            </a:r>
            <a:endParaRPr lang="en-US" sz="28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926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23" y="624110"/>
            <a:ext cx="9994289" cy="1280890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Investigations: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382" y="2094963"/>
            <a:ext cx="8260295" cy="3777622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 smtClean="0">
                <a:latin typeface="Arial"/>
                <a:cs typeface="Arial"/>
              </a:rPr>
              <a:t>Other</a:t>
            </a:r>
          </a:p>
          <a:p>
            <a:pPr marL="0" indent="0">
              <a:buNone/>
            </a:pPr>
            <a:r>
              <a:rPr lang="en-US" sz="3800" dirty="0" smtClean="0">
                <a:latin typeface="Arial"/>
                <a:cs typeface="Arial"/>
              </a:rPr>
              <a:t>      HBV: </a:t>
            </a:r>
            <a:r>
              <a:rPr lang="en-US" sz="3800" dirty="0" err="1" smtClean="0">
                <a:latin typeface="Arial"/>
                <a:cs typeface="Arial"/>
              </a:rPr>
              <a:t>Neg</a:t>
            </a:r>
            <a:endParaRPr lang="en-US" sz="3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800" dirty="0">
                <a:latin typeface="Arial"/>
                <a:cs typeface="Arial"/>
              </a:rPr>
              <a:t> </a:t>
            </a:r>
            <a:r>
              <a:rPr lang="en-US" sz="3800" dirty="0" smtClean="0">
                <a:latin typeface="Arial"/>
                <a:cs typeface="Arial"/>
              </a:rPr>
              <a:t>     TSH: 12 ↑</a:t>
            </a:r>
            <a:endParaRPr lang="en-US" sz="3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800" dirty="0">
                <a:latin typeface="Arial"/>
                <a:cs typeface="Arial"/>
              </a:rPr>
              <a:t>      </a:t>
            </a:r>
            <a:r>
              <a:rPr lang="en-US" sz="3800" dirty="0" smtClean="0">
                <a:latin typeface="Arial"/>
                <a:cs typeface="Arial"/>
              </a:rPr>
              <a:t>BHCG: &lt;0.5</a:t>
            </a:r>
          </a:p>
          <a:p>
            <a:pPr marL="0" indent="0">
              <a:buNone/>
            </a:pPr>
            <a:r>
              <a:rPr lang="en-US" sz="3800" dirty="0">
                <a:latin typeface="Arial"/>
                <a:cs typeface="Arial"/>
              </a:rPr>
              <a:t> </a:t>
            </a:r>
            <a:r>
              <a:rPr lang="en-US" sz="3800" dirty="0" smtClean="0">
                <a:latin typeface="Arial"/>
                <a:cs typeface="Arial"/>
              </a:rPr>
              <a:t>     AFP: 2.1</a:t>
            </a:r>
          </a:p>
          <a:p>
            <a:pPr marL="0" indent="0">
              <a:buNone/>
            </a:pPr>
            <a:r>
              <a:rPr lang="en-US" sz="3800" dirty="0">
                <a:latin typeface="Arial"/>
                <a:cs typeface="Arial"/>
              </a:rPr>
              <a:t> </a:t>
            </a:r>
            <a:r>
              <a:rPr lang="en-US" sz="3800" dirty="0" smtClean="0">
                <a:latin typeface="Arial"/>
                <a:cs typeface="Arial"/>
              </a:rPr>
              <a:t>    2MP: </a:t>
            </a:r>
            <a:r>
              <a:rPr lang="en-US" sz="3800" dirty="0" err="1" smtClean="0">
                <a:latin typeface="Arial"/>
                <a:cs typeface="Arial"/>
              </a:rPr>
              <a:t>Neg</a:t>
            </a:r>
            <a:endParaRPr lang="en-US" sz="3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800" dirty="0">
                <a:latin typeface="Arial"/>
                <a:cs typeface="Arial"/>
              </a:rPr>
              <a:t> </a:t>
            </a:r>
            <a:r>
              <a:rPr lang="en-US" sz="3800" dirty="0" smtClean="0">
                <a:latin typeface="Arial"/>
                <a:cs typeface="Arial"/>
              </a:rPr>
              <a:t>    EBV:  </a:t>
            </a:r>
            <a:r>
              <a:rPr lang="en-US" sz="3800" dirty="0" err="1" smtClean="0">
                <a:latin typeface="Arial"/>
                <a:cs typeface="Arial"/>
              </a:rPr>
              <a:t>IgG→pos</a:t>
            </a:r>
            <a:r>
              <a:rPr lang="en-US" sz="3800" dirty="0" smtClean="0">
                <a:latin typeface="Arial"/>
                <a:cs typeface="Arial"/>
              </a:rPr>
              <a:t>,  </a:t>
            </a:r>
            <a:r>
              <a:rPr lang="en-US" sz="3800" dirty="0" err="1" smtClean="0">
                <a:latin typeface="Arial"/>
                <a:cs typeface="Arial"/>
              </a:rPr>
              <a:t>IgM→Neg</a:t>
            </a:r>
            <a:endParaRPr lang="en-US" sz="3800" dirty="0">
              <a:latin typeface="Arial"/>
              <a:cs typeface="Arial"/>
            </a:endParaRPr>
          </a:p>
          <a:p>
            <a:pPr>
              <a:buNone/>
            </a:pPr>
            <a:r>
              <a:rPr lang="en-US" sz="3800" dirty="0" smtClean="0">
                <a:latin typeface="Arial"/>
                <a:cs typeface="Arial"/>
              </a:rPr>
              <a:t>    CMV: </a:t>
            </a:r>
            <a:r>
              <a:rPr lang="en-US" sz="3800" dirty="0" err="1" smtClean="0">
                <a:latin typeface="Arial"/>
                <a:cs typeface="Arial"/>
              </a:rPr>
              <a:t>Neg</a:t>
            </a:r>
            <a:endParaRPr lang="en-US" sz="3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65056" y="4345876"/>
            <a:ext cx="4343741" cy="44618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863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487" y="624110"/>
            <a:ext cx="9977126" cy="817421"/>
          </a:xfrm>
        </p:spPr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Investigations: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815" y="1742060"/>
            <a:ext cx="9019985" cy="4504013"/>
          </a:xfrm>
        </p:spPr>
        <p:txBody>
          <a:bodyPr>
            <a:normAutofit fontScale="62500" lnSpcReduction="20000"/>
          </a:bodyPr>
          <a:lstStyle/>
          <a:p>
            <a:r>
              <a:rPr lang="en-US" sz="4200" b="1" dirty="0" err="1" smtClean="0">
                <a:latin typeface="Arial"/>
                <a:cs typeface="Arial"/>
              </a:rPr>
              <a:t>Sonography</a:t>
            </a:r>
            <a:r>
              <a:rPr lang="en-US" sz="4200" b="1" dirty="0" smtClean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      </a:t>
            </a:r>
            <a:r>
              <a:rPr lang="en-US" sz="4200" dirty="0" smtClean="0">
                <a:latin typeface="Arial"/>
                <a:cs typeface="Arial"/>
              </a:rPr>
              <a:t>Heterogeneous  spleen, 132 mm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</a:t>
            </a:r>
            <a:r>
              <a:rPr lang="en-US" sz="4200" dirty="0" smtClean="0">
                <a:latin typeface="Arial"/>
                <a:cs typeface="Arial"/>
              </a:rPr>
              <a:t>      Heterogeneous liver, 140 mm,  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</a:t>
            </a:r>
            <a:r>
              <a:rPr lang="en-US" sz="4200" dirty="0" smtClean="0">
                <a:latin typeface="Arial"/>
                <a:cs typeface="Arial"/>
              </a:rPr>
              <a:t>      Multiple </a:t>
            </a:r>
            <a:r>
              <a:rPr lang="en-US" sz="4200" dirty="0">
                <a:latin typeface="Arial"/>
                <a:cs typeface="Arial"/>
              </a:rPr>
              <a:t>hypo-echo l</a:t>
            </a:r>
            <a:r>
              <a:rPr lang="en-US" sz="4200" dirty="0" smtClean="0">
                <a:latin typeface="Arial"/>
                <a:cs typeface="Arial"/>
              </a:rPr>
              <a:t>esions without vascularity in liver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</a:t>
            </a:r>
            <a:r>
              <a:rPr lang="en-US" sz="4200" dirty="0" smtClean="0">
                <a:latin typeface="Arial"/>
                <a:cs typeface="Arial"/>
              </a:rPr>
              <a:t>      </a:t>
            </a:r>
            <a:r>
              <a:rPr lang="en-US" sz="4200" dirty="0">
                <a:latin typeface="Arial"/>
                <a:cs typeface="Arial"/>
              </a:rPr>
              <a:t>No </a:t>
            </a:r>
            <a:r>
              <a:rPr lang="en-US" sz="4200" dirty="0" smtClean="0">
                <a:latin typeface="Arial"/>
                <a:cs typeface="Arial"/>
              </a:rPr>
              <a:t>Ascites</a:t>
            </a:r>
            <a:endParaRPr lang="fa-IR" sz="4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a-IR" sz="4200" dirty="0" smtClean="0">
                <a:latin typeface="Arial"/>
                <a:cs typeface="Arial"/>
              </a:rPr>
              <a:t>  </a:t>
            </a:r>
            <a:r>
              <a:rPr lang="en-US" sz="4200" dirty="0" smtClean="0">
                <a:latin typeface="Arial"/>
                <a:cs typeface="Arial"/>
              </a:rPr>
              <a:t> </a:t>
            </a:r>
            <a:r>
              <a:rPr lang="fa-IR" sz="4200" dirty="0" smtClean="0">
                <a:latin typeface="Arial"/>
                <a:cs typeface="Arial"/>
              </a:rPr>
              <a:t>    </a:t>
            </a:r>
            <a:r>
              <a:rPr lang="en-US" sz="4200" dirty="0" smtClean="0">
                <a:latin typeface="Arial"/>
                <a:cs typeface="Arial"/>
              </a:rPr>
              <a:t>No LAP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</a:t>
            </a:r>
            <a:r>
              <a:rPr lang="en-US" sz="4200" dirty="0" smtClean="0">
                <a:latin typeface="Arial"/>
                <a:cs typeface="Arial"/>
              </a:rPr>
              <a:t>      </a:t>
            </a:r>
          </a:p>
          <a:p>
            <a:r>
              <a:rPr lang="en-US" sz="4200" dirty="0">
                <a:latin typeface="Arial"/>
                <a:cs typeface="Arial"/>
              </a:rPr>
              <a:t> </a:t>
            </a:r>
            <a:r>
              <a:rPr lang="en-US" sz="4200" dirty="0" smtClean="0">
                <a:latin typeface="Arial"/>
                <a:cs typeface="Arial"/>
              </a:rPr>
              <a:t> </a:t>
            </a:r>
            <a:r>
              <a:rPr lang="en-US" sz="4200" b="1" dirty="0" smtClean="0">
                <a:latin typeface="Arial"/>
                <a:cs typeface="Arial"/>
              </a:rPr>
              <a:t>CXR</a:t>
            </a:r>
            <a:r>
              <a:rPr lang="en-US" sz="4200" b="1" dirty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r>
              <a:rPr lang="en-US" sz="4200" dirty="0">
                <a:latin typeface="Arial"/>
                <a:cs typeface="Arial"/>
              </a:rPr>
              <a:t>      Normal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661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43" b="24785"/>
          <a:stretch/>
        </p:blipFill>
        <p:spPr>
          <a:xfrm>
            <a:off x="991673" y="1551570"/>
            <a:ext cx="10665822" cy="4781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1951" y="699254"/>
            <a:ext cx="385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ea typeface="+mj-ea"/>
                <a:cs typeface="Arial Black"/>
              </a:rPr>
              <a:t>CT scan</a:t>
            </a:r>
            <a:r>
              <a:rPr lang="en-US" sz="2800" b="1" dirty="0"/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96224" y="3128997"/>
            <a:ext cx="8822029" cy="94669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1624" y="5653825"/>
            <a:ext cx="4927210" cy="56878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6920721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392</TotalTime>
  <Words>333</Words>
  <Application>Microsoft Office PowerPoint</Application>
  <PresentationFormat>Custom</PresentationFormat>
  <Paragraphs>87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Wisp</vt:lpstr>
      <vt:lpstr>Slide 1</vt:lpstr>
      <vt:lpstr>Case presentation Refractory BLBL in 6 yr old boy</vt:lpstr>
      <vt:lpstr>6 year old boy presented with weight loss and Anorexia.   Fever and bone pain  negative      </vt:lpstr>
      <vt:lpstr>Physical examination: </vt:lpstr>
      <vt:lpstr>Investigations:</vt:lpstr>
      <vt:lpstr>Investigations:</vt:lpstr>
      <vt:lpstr>Investigations:</vt:lpstr>
      <vt:lpstr>Investigations: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CSF</vt:lpstr>
      <vt:lpstr>Slide 17</vt:lpstr>
      <vt:lpstr>Slide 18</vt:lpstr>
      <vt:lpstr>Whole body bone scan</vt:lpstr>
      <vt:lpstr>Slide 20</vt:lpstr>
      <vt:lpstr>Slide 21</vt:lpstr>
      <vt:lpstr>Slide 22</vt:lpstr>
      <vt:lpstr>Slide 23</vt:lpstr>
      <vt:lpstr>IHC (1)</vt:lpstr>
      <vt:lpstr>IHC (1)</vt:lpstr>
      <vt:lpstr>PET Scan</vt:lpstr>
      <vt:lpstr>Slide 27</vt:lpstr>
      <vt:lpstr>Slide 28</vt:lpstr>
      <vt:lpstr>Slide 29</vt:lpstr>
      <vt:lpstr>3th BMA&amp;BMB</vt:lpstr>
      <vt:lpstr>Slide 31</vt:lpstr>
      <vt:lpstr>     </vt:lpstr>
      <vt:lpstr>Slide 33</vt:lpstr>
      <vt:lpstr>Slide 34</vt:lpstr>
      <vt:lpstr>Stable disease after  induction I,II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pc</cp:lastModifiedBy>
  <cp:revision>60</cp:revision>
  <dcterms:created xsi:type="dcterms:W3CDTF">2017-02-11T10:36:21Z</dcterms:created>
  <dcterms:modified xsi:type="dcterms:W3CDTF">2017-02-16T05:16:18Z</dcterms:modified>
</cp:coreProperties>
</file>