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69" r:id="rId3"/>
    <p:sldId id="275" r:id="rId4"/>
    <p:sldId id="283" r:id="rId5"/>
    <p:sldId id="274" r:id="rId6"/>
    <p:sldId id="276" r:id="rId7"/>
    <p:sldId id="277" r:id="rId8"/>
    <p:sldId id="278" r:id="rId9"/>
    <p:sldId id="279" r:id="rId10"/>
    <p:sldId id="303" r:id="rId11"/>
    <p:sldId id="256" r:id="rId12"/>
    <p:sldId id="284" r:id="rId13"/>
    <p:sldId id="300" r:id="rId14"/>
    <p:sldId id="304" r:id="rId15"/>
    <p:sldId id="257" r:id="rId16"/>
    <p:sldId id="280" r:id="rId17"/>
    <p:sldId id="281" r:id="rId18"/>
    <p:sldId id="301" r:id="rId19"/>
    <p:sldId id="302" r:id="rId20"/>
    <p:sldId id="282" r:id="rId21"/>
    <p:sldId id="258" r:id="rId22"/>
    <p:sldId id="266" r:id="rId23"/>
    <p:sldId id="270" r:id="rId24"/>
    <p:sldId id="271" r:id="rId25"/>
    <p:sldId id="273" r:id="rId26"/>
    <p:sldId id="272" r:id="rId27"/>
    <p:sldId id="285" r:id="rId28"/>
    <p:sldId id="286" r:id="rId29"/>
    <p:sldId id="287" r:id="rId30"/>
    <p:sldId id="288" r:id="rId31"/>
    <p:sldId id="293" r:id="rId32"/>
    <p:sldId id="289" r:id="rId33"/>
    <p:sldId id="292" r:id="rId34"/>
    <p:sldId id="291" r:id="rId35"/>
    <p:sldId id="290" r:id="rId36"/>
    <p:sldId id="294" r:id="rId37"/>
    <p:sldId id="295" r:id="rId38"/>
    <p:sldId id="296" r:id="rId39"/>
    <p:sldId id="297" r:id="rId40"/>
    <p:sldId id="298" r:id="rId41"/>
    <p:sldId id="260" r:id="rId42"/>
    <p:sldId id="262" r:id="rId43"/>
    <p:sldId id="267" r:id="rId44"/>
    <p:sldId id="261" r:id="rId45"/>
    <p:sldId id="265" r:id="rId46"/>
    <p:sldId id="268" r:id="rId47"/>
    <p:sldId id="264" r:id="rId48"/>
    <p:sldId id="263" r:id="rId49"/>
    <p:sldId id="25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80" y="-23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C3C4E-1A1F-4317-8BA4-DDF5B91067FD}"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C3C4E-1A1F-4317-8BA4-DDF5B91067FD}"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C3C4E-1A1F-4317-8BA4-DDF5B91067FD}"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C3C4E-1A1F-4317-8BA4-DDF5B91067FD}"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DC3C4E-1A1F-4317-8BA4-DDF5B91067FD}"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DC3C4E-1A1F-4317-8BA4-DDF5B91067FD}"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DC3C4E-1A1F-4317-8BA4-DDF5B91067FD}" type="datetimeFigureOut">
              <a:rPr lang="en-US" smtClean="0"/>
              <a:pPr/>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DC3C4E-1A1F-4317-8BA4-DDF5B91067FD}" type="datetimeFigureOut">
              <a:rPr lang="en-US" smtClean="0"/>
              <a:pPr/>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C3C4E-1A1F-4317-8BA4-DDF5B91067FD}" type="datetimeFigureOut">
              <a:rPr lang="en-US" smtClean="0"/>
              <a:pPr/>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DC3C4E-1A1F-4317-8BA4-DDF5B91067FD}"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DC3C4E-1A1F-4317-8BA4-DDF5B91067FD}"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C34C7-37D9-452F-9DF8-CA011ADD50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C3C4E-1A1F-4317-8BA4-DDF5B91067FD}" type="datetimeFigureOut">
              <a:rPr lang="en-US" smtClean="0"/>
              <a:pPr/>
              <a:t>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C34C7-37D9-452F-9DF8-CA011ADD50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IMAGING IN NHL</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In staging FDG-PET and PET/CT results in adult NHL cannot be extrapolated to pediatric NHL, as the disease biology, prognostic factors, staging system, treatment, and outcome are different between the groups. </a:t>
            </a:r>
          </a:p>
          <a:p>
            <a:r>
              <a:rPr lang="en-US" sz="2400" dirty="0" smtClean="0"/>
              <a:t>There is a paucity of data on the use of PET/CT in pediatric NHL, as the few available studies have predominantly used FDG-PET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438151"/>
            <a:ext cx="9144000" cy="5295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Sequence of Imaging</a:t>
            </a:r>
            <a:endParaRPr lang="en-US" sz="3200" dirty="0"/>
          </a:p>
        </p:txBody>
      </p:sp>
      <p:sp>
        <p:nvSpPr>
          <p:cNvPr id="3" name="Content Placeholder 2"/>
          <p:cNvSpPr>
            <a:spLocks noGrp="1"/>
          </p:cNvSpPr>
          <p:nvPr>
            <p:ph idx="1"/>
          </p:nvPr>
        </p:nvSpPr>
        <p:spPr/>
        <p:txBody>
          <a:bodyPr>
            <a:normAutofit/>
          </a:bodyPr>
          <a:lstStyle/>
          <a:p>
            <a:r>
              <a:rPr lang="en-US" sz="2400" dirty="0" smtClean="0"/>
              <a:t>CT of chest ,abdomen and pelvis should be performed before institution of chemotherapy and obtained after surgery and before chemotherapy begins. </a:t>
            </a:r>
          </a:p>
          <a:p>
            <a:r>
              <a:rPr lang="en-US" sz="2400" dirty="0" err="1" smtClean="0"/>
              <a:t>Burkitt</a:t>
            </a:r>
            <a:r>
              <a:rPr lang="en-US" sz="2400" dirty="0" smtClean="0"/>
              <a:t> tumors have such a fast doubling rate that residual tumor may grow significantly between the time of surgery and the beginning of chemotherapy. </a:t>
            </a:r>
          </a:p>
          <a:p>
            <a:r>
              <a:rPr lang="en-US" sz="2400" dirty="0" smtClean="0"/>
              <a:t>Follow-up CT scans should be performed on a routine basis in conjunction with gallium or PET scans. </a:t>
            </a:r>
          </a:p>
          <a:p>
            <a:r>
              <a:rPr lang="en-US" sz="2400" dirty="0" smtClean="0"/>
              <a:t>They should be performed after a single cycle of chemotherapy to assess response to treatment and then at suitable intervals to detect new disease.</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 Routine use of FDG PET is unnecessary in staging NHLs in children.</a:t>
            </a:r>
          </a:p>
          <a:p>
            <a:endParaRPr lang="en-US" dirty="0" smtClean="0"/>
          </a:p>
          <a:p>
            <a:r>
              <a:rPr lang="en-US" dirty="0" smtClean="0"/>
              <a:t> PET-CT has become extremely important in the follow-up and prognosis of pediatric lymphoma. Early PET responsive disease is associated with a excellent prognosis and is used to modify therapy. Likewise, persistent FDG uptake after front-line chemotherapy in patients who have lymphoma is associated with relapse.</a:t>
            </a:r>
          </a:p>
          <a:p>
            <a:endParaRPr lang="en-US" dirty="0" smtClean="0"/>
          </a:p>
          <a:p>
            <a:r>
              <a:rPr lang="en-US" dirty="0" smtClean="0"/>
              <a:t> </a:t>
            </a:r>
            <a:r>
              <a:rPr lang="en-US" dirty="0" smtClean="0">
                <a:solidFill>
                  <a:srgbClr val="FF0000"/>
                </a:solidFill>
              </a:rPr>
              <a:t>In both HD and NHLs, a residual mass at CT or MR imaging may suggest persisting disease. FDG PET may be used in children to differentiate active residual disease from </a:t>
            </a:r>
            <a:r>
              <a:rPr lang="en-US" dirty="0" err="1" smtClean="0">
                <a:solidFill>
                  <a:srgbClr val="FF0000"/>
                </a:solidFill>
              </a:rPr>
              <a:t>nonpathologic</a:t>
            </a:r>
            <a:r>
              <a:rPr lang="en-US" dirty="0" smtClean="0">
                <a:solidFill>
                  <a:srgbClr val="FF0000"/>
                </a:solidFill>
              </a:rPr>
              <a:t> tissue</a:t>
            </a:r>
            <a:r>
              <a:rPr lang="en-US" dirty="0" smtClean="0"/>
              <a: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sz="2400" dirty="0"/>
              <a:t>Research has not yet fully established PET/CT in the </a:t>
            </a:r>
            <a:r>
              <a:rPr lang="en-US" sz="2400" dirty="0" err="1"/>
              <a:t>evalaution</a:t>
            </a:r>
            <a:r>
              <a:rPr lang="en-US" sz="2400" dirty="0"/>
              <a:t> of pediatric </a:t>
            </a:r>
            <a:r>
              <a:rPr lang="en-US" sz="2400" dirty="0" smtClean="0"/>
              <a:t>lymphomas</a:t>
            </a:r>
            <a:r>
              <a:rPr lang="en-US" sz="2400" dirty="0"/>
              <a:t>. </a:t>
            </a:r>
            <a:endParaRPr lang="en-US" sz="2400" dirty="0" smtClean="0"/>
          </a:p>
          <a:p>
            <a:r>
              <a:rPr lang="en-US" sz="2400" dirty="0"/>
              <a:t> PET/CT early in treatment can predict early and late treatment response. </a:t>
            </a:r>
            <a:endParaRPr lang="en-US" sz="2400" dirty="0" smtClean="0"/>
          </a:p>
          <a:p>
            <a:r>
              <a:rPr lang="en-US" sz="2400" dirty="0"/>
              <a:t>PET/CT early in treatment may be able to allow for response-adapted therapy. </a:t>
            </a:r>
            <a:endParaRPr lang="en-US" sz="2400" dirty="0" smtClean="0"/>
          </a:p>
          <a:p>
            <a:pPr marL="0" indent="0">
              <a:buNone/>
            </a:pPr>
            <a:r>
              <a:rPr lang="en-US" sz="2400" dirty="0" smtClean="0"/>
              <a:t>• </a:t>
            </a:r>
            <a:r>
              <a:rPr lang="en-US" sz="2400" dirty="0"/>
              <a:t>PET/CT early in and/or at the end of treatment may stratify patients to less invasive therapy</a:t>
            </a:r>
          </a:p>
        </p:txBody>
      </p:sp>
    </p:spTree>
    <p:extLst>
      <p:ext uri="{BB962C8B-B14F-4D97-AF65-F5344CB8AC3E}">
        <p14:creationId xmlns:p14="http://schemas.microsoft.com/office/powerpoint/2010/main" val="2095401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7772400" cy="1470025"/>
          </a:xfrm>
        </p:spPr>
        <p:txBody>
          <a:bodyPr/>
          <a:lstStyle/>
          <a:p>
            <a:endParaRPr lang="en-US"/>
          </a:p>
        </p:txBody>
      </p:sp>
      <p:sp>
        <p:nvSpPr>
          <p:cNvPr id="3" name="Subtitle 2"/>
          <p:cNvSpPr>
            <a:spLocks noGrp="1"/>
          </p:cNvSpPr>
          <p:nvPr>
            <p:ph type="subTitle" idx="1"/>
          </p:nvPr>
        </p:nvSpPr>
        <p:spPr>
          <a:xfrm>
            <a:off x="539552" y="980728"/>
            <a:ext cx="7920880" cy="5328592"/>
          </a:xfrm>
        </p:spPr>
        <p:txBody>
          <a:bodyPr>
            <a:normAutofit/>
          </a:bodyPr>
          <a:lstStyle/>
          <a:p>
            <a:pPr algn="l">
              <a:buFont typeface="Arial" pitchFamily="34" charset="0"/>
              <a:buChar char="•"/>
            </a:pPr>
            <a:r>
              <a:rPr lang="en-US" sz="2400" dirty="0" smtClean="0">
                <a:solidFill>
                  <a:schemeClr val="tx1"/>
                </a:solidFill>
              </a:rPr>
              <a:t> Because </a:t>
            </a:r>
            <a:r>
              <a:rPr lang="en-US" sz="2400" dirty="0">
                <a:solidFill>
                  <a:schemeClr val="tx1"/>
                </a:solidFill>
              </a:rPr>
              <a:t>of concerns about radiation risk to oncology patients, particularly those who are children, with repeat imaging examinations, the role of MRI is likely to </a:t>
            </a:r>
            <a:r>
              <a:rPr lang="en-US" sz="2400" dirty="0" smtClean="0">
                <a:solidFill>
                  <a:schemeClr val="tx1"/>
                </a:solidFill>
              </a:rPr>
              <a:t>increase.</a:t>
            </a:r>
          </a:p>
          <a:p>
            <a:pPr algn="l">
              <a:buFont typeface="Arial" pitchFamily="34" charset="0"/>
              <a:buChar char="•"/>
            </a:pPr>
            <a:endParaRPr lang="en-US" sz="2400" dirty="0" smtClean="0">
              <a:solidFill>
                <a:schemeClr val="tx1"/>
              </a:solidFill>
            </a:endParaRPr>
          </a:p>
          <a:p>
            <a:pPr algn="l">
              <a:buFont typeface="Arial" pitchFamily="34" charset="0"/>
              <a:buChar char="•"/>
            </a:pPr>
            <a:r>
              <a:rPr lang="en-US" sz="2400" dirty="0" smtClean="0">
                <a:solidFill>
                  <a:schemeClr val="tx1"/>
                </a:solidFill>
              </a:rPr>
              <a:t> The </a:t>
            </a:r>
            <a:r>
              <a:rPr lang="en-US" sz="2400" dirty="0" err="1" smtClean="0">
                <a:solidFill>
                  <a:schemeClr val="tx1"/>
                </a:solidFill>
              </a:rPr>
              <a:t>multiplanar</a:t>
            </a:r>
            <a:r>
              <a:rPr lang="en-US" sz="2400" dirty="0" smtClean="0">
                <a:solidFill>
                  <a:schemeClr val="tx1"/>
                </a:solidFill>
              </a:rPr>
              <a:t> capability and superb soft-tissue contrast resolution of MR imaging make it an excellent modality for assessing both nodal and </a:t>
            </a:r>
            <a:r>
              <a:rPr lang="en-US" sz="2400" dirty="0" err="1" smtClean="0">
                <a:solidFill>
                  <a:schemeClr val="tx1"/>
                </a:solidFill>
              </a:rPr>
              <a:t>extranodal</a:t>
            </a:r>
            <a:r>
              <a:rPr lang="en-US" sz="2400" dirty="0" smtClean="0">
                <a:solidFill>
                  <a:schemeClr val="tx1"/>
                </a:solidFill>
              </a:rPr>
              <a:t> disease in the neck region. MR imaging is also valuable for assessing lower cervical nodes near the clavicles, where beam-hardening artifacts at CT often obscure the complex anatomy .</a:t>
            </a:r>
          </a:p>
          <a:p>
            <a:pPr algn="l">
              <a:buFont typeface="Arial" pitchFamily="34" charset="0"/>
              <a:buChar char="•"/>
            </a:pPr>
            <a:r>
              <a:rPr lang="en-US" sz="2400" dirty="0" smtClean="0">
                <a:solidFill>
                  <a:schemeClr val="tx1"/>
                </a:solidFill>
              </a:rPr>
              <a:t> MR imaging is extremely sensitive for bone marrow infiltration and CNS and spinal involvement.</a:t>
            </a:r>
            <a:br>
              <a:rPr lang="en-US" sz="2400" dirty="0" smtClean="0">
                <a:solidFill>
                  <a:schemeClr val="tx1"/>
                </a:solidFill>
              </a:rPr>
            </a:br>
            <a:endParaRPr lang="en-US" sz="2400" dirty="0" smtClean="0">
              <a:solidFill>
                <a:schemeClr val="tx1"/>
              </a:solidFill>
            </a:endParaRPr>
          </a:p>
          <a:p>
            <a:pPr algn="l"/>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332656"/>
            <a:ext cx="5266485" cy="6198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Nonmalignant FDG activity includes reactive nodes, inflammatory lung disease, and infection.</a:t>
            </a:r>
          </a:p>
          <a:p>
            <a:r>
              <a:rPr lang="en-US" sz="2400" dirty="0" smtClean="0"/>
              <a:t> Radiation </a:t>
            </a:r>
            <a:r>
              <a:rPr lang="en-US" sz="2400" dirty="0" err="1" smtClean="0"/>
              <a:t>pneumonitis</a:t>
            </a:r>
            <a:r>
              <a:rPr lang="en-US" sz="2400" dirty="0" smtClean="0"/>
              <a:t> also may be PET positive</a:t>
            </a:r>
          </a:p>
          <a:p>
            <a:r>
              <a:rPr lang="en-US" sz="2400" dirty="0" smtClean="0"/>
              <a:t>Brown adipose tissue is metabolically active in children, decreasing with age. Sites of FDG avidity include the neck, around the coronary arteries, the </a:t>
            </a:r>
            <a:r>
              <a:rPr lang="en-US" sz="2400" dirty="0" err="1" smtClean="0"/>
              <a:t>perinephric</a:t>
            </a:r>
            <a:r>
              <a:rPr lang="en-US" sz="2400" dirty="0" smtClean="0"/>
              <a:t> space, and the </a:t>
            </a:r>
            <a:r>
              <a:rPr lang="en-US" sz="2400" dirty="0" err="1" smtClean="0"/>
              <a:t>para</a:t>
            </a:r>
            <a:r>
              <a:rPr lang="en-US" sz="2400" dirty="0" smtClean="0"/>
              <a:t>-aortic and </a:t>
            </a:r>
            <a:r>
              <a:rPr lang="en-US" sz="2400" dirty="0" err="1" smtClean="0"/>
              <a:t>intercostal</a:t>
            </a:r>
            <a:r>
              <a:rPr lang="en-US" sz="2400" dirty="0" smtClean="0"/>
              <a:t> regions.</a:t>
            </a:r>
          </a:p>
          <a:p>
            <a:r>
              <a:rPr lang="en-US" sz="2400" dirty="0" smtClean="0"/>
              <a:t>Transient FDG avidity can be observed in the spine, pelvis, long bones, and spleen of patients treated with growth factor support and in patients recovering from an infection or inflammatory process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2400" b="1" dirty="0" smtClean="0"/>
              <a:t>False-positive findings :</a:t>
            </a:r>
          </a:p>
          <a:p>
            <a:r>
              <a:rPr lang="en-US" sz="2400" dirty="0" smtClean="0"/>
              <a:t>Salivary glands and lymphoid tissue in the head and neck </a:t>
            </a:r>
          </a:p>
          <a:p>
            <a:pPr>
              <a:buNone/>
            </a:pPr>
            <a:r>
              <a:rPr lang="en-US" sz="2400" dirty="0" smtClean="0"/>
              <a:t>• Thyroid </a:t>
            </a:r>
          </a:p>
          <a:p>
            <a:pPr>
              <a:buNone/>
            </a:pPr>
            <a:r>
              <a:rPr lang="en-US" sz="2400" dirty="0" smtClean="0"/>
              <a:t>• Brown adipose tissue</a:t>
            </a:r>
          </a:p>
          <a:p>
            <a:pPr>
              <a:buNone/>
            </a:pPr>
            <a:r>
              <a:rPr lang="en-US" sz="2400" dirty="0" smtClean="0"/>
              <a:t> • Thymus, especially in children</a:t>
            </a:r>
          </a:p>
          <a:p>
            <a:pPr>
              <a:buNone/>
            </a:pPr>
            <a:r>
              <a:rPr lang="en-US" sz="2400" dirty="0" smtClean="0"/>
              <a:t> • Lactating breast </a:t>
            </a:r>
          </a:p>
          <a:p>
            <a:pPr>
              <a:buNone/>
            </a:pPr>
            <a:r>
              <a:rPr lang="en-US" sz="2400" dirty="0" smtClean="0"/>
              <a:t>• Skeletal and smooth muscle (more marked with </a:t>
            </a:r>
            <a:r>
              <a:rPr lang="en-US" sz="2400" dirty="0" err="1" smtClean="0"/>
              <a:t>hyperinsulinemia</a:t>
            </a:r>
            <a:r>
              <a:rPr lang="en-US" sz="2400" dirty="0" smtClean="0"/>
              <a:t>) </a:t>
            </a:r>
          </a:p>
          <a:p>
            <a:pPr>
              <a:buNone/>
            </a:pPr>
            <a:r>
              <a:rPr lang="en-US" sz="2400" dirty="0" smtClean="0"/>
              <a:t>• Gastrointestinal (e.g., esophagus, stomach, bowel)</a:t>
            </a:r>
          </a:p>
          <a:p>
            <a:pPr>
              <a:buNone/>
            </a:pPr>
            <a:r>
              <a:rPr lang="en-US" sz="2400" dirty="0" smtClean="0"/>
              <a:t> • Urinary tract structures (containing excreted FDG) </a:t>
            </a:r>
          </a:p>
          <a:p>
            <a:pPr>
              <a:buNone/>
            </a:pPr>
            <a:r>
              <a:rPr lang="en-US" sz="2400" dirty="0" smtClean="0"/>
              <a:t>• Female genital tract (e.g., uterus during menses, corpus </a:t>
            </a:r>
            <a:r>
              <a:rPr lang="en-US" sz="2400" dirty="0" err="1" smtClean="0"/>
              <a:t>luteum</a:t>
            </a:r>
            <a:r>
              <a:rPr lang="en-US" sz="2400" dirty="0" smtClean="0"/>
              <a:t> cyst)</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b="1" dirty="0" smtClean="0"/>
              <a:t>False-negative findings:</a:t>
            </a:r>
          </a:p>
          <a:p>
            <a:pPr>
              <a:buNone/>
            </a:pPr>
            <a:r>
              <a:rPr lang="en-US" sz="2400" dirty="0" smtClean="0"/>
              <a:t> • Small size (&lt; 2 x resolution of the system)</a:t>
            </a:r>
          </a:p>
          <a:p>
            <a:pPr>
              <a:buNone/>
            </a:pPr>
            <a:r>
              <a:rPr lang="en-US" sz="2400" dirty="0" smtClean="0"/>
              <a:t> • Tumor necrosis</a:t>
            </a:r>
          </a:p>
          <a:p>
            <a:pPr>
              <a:buNone/>
            </a:pPr>
            <a:r>
              <a:rPr lang="en-US" sz="2400" dirty="0" smtClean="0"/>
              <a:t> • Recent chemotherapy or radiotherapy</a:t>
            </a:r>
          </a:p>
          <a:p>
            <a:pPr>
              <a:buNone/>
            </a:pPr>
            <a:r>
              <a:rPr lang="en-US" sz="2400" dirty="0" smtClean="0"/>
              <a:t> • Recent high-dose steroid therapy </a:t>
            </a:r>
          </a:p>
          <a:p>
            <a:pPr>
              <a:buNone/>
            </a:pPr>
            <a:r>
              <a:rPr lang="en-US" sz="2400" dirty="0" smtClean="0"/>
              <a:t>• Hyperglycemia and </a:t>
            </a:r>
            <a:r>
              <a:rPr lang="en-US" sz="2400" dirty="0" err="1" smtClean="0"/>
              <a:t>hyperinsulinemia</a:t>
            </a:r>
            <a:r>
              <a:rPr lang="en-US" sz="2400" dirty="0" smtClean="0"/>
              <a:t> </a:t>
            </a:r>
          </a:p>
          <a:p>
            <a:pPr>
              <a:buNone/>
            </a:pPr>
            <a:r>
              <a:rPr lang="en-US" sz="2400" dirty="0" smtClean="0"/>
              <a:t>• Some low-grade tumors (e.g., sarcoma, lymphoma, brain tumor) </a:t>
            </a:r>
          </a:p>
          <a:p>
            <a:pPr>
              <a:buNone/>
            </a:pPr>
            <a:r>
              <a:rPr lang="en-US" sz="2400" dirty="0" smtClean="0"/>
              <a:t>• Tumors with large </a:t>
            </a:r>
            <a:r>
              <a:rPr lang="en-US" sz="2400" dirty="0" err="1" smtClean="0"/>
              <a:t>mucinous</a:t>
            </a:r>
            <a:r>
              <a:rPr lang="en-US" sz="2400" dirty="0" smtClean="0"/>
              <a:t> components .</a:t>
            </a:r>
          </a:p>
          <a:p>
            <a:r>
              <a:rPr lang="en-US" sz="2400" dirty="0" smtClean="0"/>
              <a:t>Some skeletal metastases, especially </a:t>
            </a:r>
            <a:r>
              <a:rPr lang="en-US" sz="2400" dirty="0" err="1" smtClean="0"/>
              <a:t>osteoblastic</a:t>
            </a:r>
            <a:r>
              <a:rPr lang="en-US" sz="2400" dirty="0" smtClean="0"/>
              <a:t> or sclerotic tumors </a:t>
            </a:r>
          </a:p>
          <a:p>
            <a:pPr>
              <a:buNone/>
            </a:pPr>
            <a:r>
              <a:rPr lang="en-US" sz="2400" dirty="0" smtClean="0"/>
              <a:t>• Some </a:t>
            </a:r>
            <a:r>
              <a:rPr lang="en-US" sz="2400" dirty="0" err="1" smtClean="0"/>
              <a:t>osteosarcomas</a:t>
            </a:r>
            <a:r>
              <a:rPr lang="en-US" sz="2400" dirty="0" smtClean="0"/>
              <a:t>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323528" y="908720"/>
            <a:ext cx="8136904" cy="4730080"/>
          </a:xfrm>
        </p:spPr>
        <p:txBody>
          <a:bodyPr>
            <a:normAutofit/>
          </a:bodyPr>
          <a:lstStyle/>
          <a:p>
            <a:pPr algn="l">
              <a:buFont typeface="Arial" pitchFamily="34" charset="0"/>
              <a:buChar char="•"/>
            </a:pPr>
            <a:r>
              <a:rPr lang="en-US" sz="2400" dirty="0" smtClean="0">
                <a:solidFill>
                  <a:schemeClr val="tx1"/>
                </a:solidFill>
              </a:rPr>
              <a:t> In the pediatric age groups NHL encompasses high-grade tumors that usually are diffuse in nature.</a:t>
            </a:r>
          </a:p>
          <a:p>
            <a:pPr algn="l"/>
            <a:endParaRPr lang="en-US" sz="2400" dirty="0" smtClean="0">
              <a:solidFill>
                <a:schemeClr val="tx1"/>
              </a:solidFill>
            </a:endParaRPr>
          </a:p>
          <a:p>
            <a:pPr algn="l">
              <a:buFont typeface="Arial" pitchFamily="34" charset="0"/>
              <a:buChar char="•"/>
            </a:pPr>
            <a:r>
              <a:rPr lang="en-US" sz="2400" dirty="0" smtClean="0">
                <a:solidFill>
                  <a:schemeClr val="tx1"/>
                </a:solidFill>
              </a:rPr>
              <a:t> Pediatric NHLs are divided more evenly between B-cell and T-cell </a:t>
            </a:r>
            <a:r>
              <a:rPr lang="en-US" sz="2400" dirty="0" err="1" smtClean="0">
                <a:solidFill>
                  <a:schemeClr val="tx1"/>
                </a:solidFill>
              </a:rPr>
              <a:t>neoplasms</a:t>
            </a:r>
            <a:r>
              <a:rPr lang="en-US" sz="2400" dirty="0" smtClean="0">
                <a:solidFill>
                  <a:schemeClr val="tx1"/>
                </a:solidFill>
              </a:rPr>
              <a:t> as opposed to adults where the majority of tumors are of B-cell origin. </a:t>
            </a:r>
          </a:p>
          <a:p>
            <a:pPr algn="l"/>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467544" y="0"/>
            <a:ext cx="3350493" cy="590465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940152" y="0"/>
            <a:ext cx="3203848" cy="5832648"/>
          </a:xfrm>
          <a:prstGeom prst="rect">
            <a:avLst/>
          </a:prstGeom>
          <a:noFill/>
          <a:ln w="9525">
            <a:noFill/>
            <a:miter lim="800000"/>
            <a:headEnd/>
            <a:tailEnd/>
          </a:ln>
        </p:spPr>
      </p:pic>
      <p:sp>
        <p:nvSpPr>
          <p:cNvPr id="6" name="Rectangle 5"/>
          <p:cNvSpPr/>
          <p:nvPr/>
        </p:nvSpPr>
        <p:spPr>
          <a:xfrm>
            <a:off x="5508104" y="5805264"/>
            <a:ext cx="3635896" cy="923330"/>
          </a:xfrm>
          <a:prstGeom prst="rect">
            <a:avLst/>
          </a:prstGeom>
        </p:spPr>
        <p:txBody>
          <a:bodyPr wrap="square">
            <a:spAutoFit/>
          </a:bodyPr>
          <a:lstStyle/>
          <a:p>
            <a:r>
              <a:rPr lang="en-US" dirty="0" smtClean="0"/>
              <a:t>Diffuse increased FDG uptake in the spine represents post–GCSF treatment effects. </a:t>
            </a:r>
            <a:endParaRPr lang="en-US" dirty="0"/>
          </a:p>
        </p:txBody>
      </p:sp>
      <p:sp>
        <p:nvSpPr>
          <p:cNvPr id="7" name="Rectangle 6"/>
          <p:cNvSpPr/>
          <p:nvPr/>
        </p:nvSpPr>
        <p:spPr>
          <a:xfrm>
            <a:off x="539552" y="6093296"/>
            <a:ext cx="3195105" cy="369332"/>
          </a:xfrm>
          <a:prstGeom prst="rect">
            <a:avLst/>
          </a:prstGeom>
        </p:spPr>
        <p:txBody>
          <a:bodyPr wrap="none">
            <a:spAutoFit/>
          </a:bodyPr>
          <a:lstStyle/>
          <a:p>
            <a:r>
              <a:rPr lang="en-US" dirty="0" smtClean="0"/>
              <a:t>Physiologic activity in brown fat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422076"/>
            <a:ext cx="9144000" cy="45911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51520" y="404664"/>
            <a:ext cx="8568952" cy="597666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2400" dirty="0" err="1"/>
              <a:t>Burkitt</a:t>
            </a:r>
            <a:r>
              <a:rPr lang="en-US" sz="2400" dirty="0"/>
              <a:t> lymphoma is the most frequent subtype of non-Hodgkin's lymphoma in childhood and accounts for approximately 34% of these cases</a:t>
            </a:r>
            <a:r>
              <a:rPr lang="en-US" sz="2400" dirty="0" smtClean="0"/>
              <a:t>.</a:t>
            </a:r>
          </a:p>
          <a:p>
            <a:r>
              <a:rPr lang="en-US" sz="2400" dirty="0" smtClean="0"/>
              <a:t> </a:t>
            </a:r>
            <a:r>
              <a:rPr lang="en-US" sz="2400" dirty="0" err="1"/>
              <a:t>Burkitt</a:t>
            </a:r>
            <a:r>
              <a:rPr lang="en-US" sz="2400" dirty="0"/>
              <a:t> lymphoma is the most rapidly growing tumor in children, with a doubling time of approximately 24 hours, so prompt recognition and initiation of therapy are </a:t>
            </a:r>
            <a:r>
              <a:rPr lang="en-US" sz="2400" dirty="0" smtClean="0"/>
              <a:t>essential.</a:t>
            </a:r>
          </a:p>
          <a:p>
            <a:r>
              <a:rPr lang="en-US" sz="2400" dirty="0" smtClean="0"/>
              <a:t>Pediatric patients typically present with </a:t>
            </a:r>
            <a:r>
              <a:rPr lang="en-US" sz="2400" dirty="0" err="1" smtClean="0"/>
              <a:t>Burkitt</a:t>
            </a:r>
            <a:r>
              <a:rPr lang="en-US" sz="2400" dirty="0" smtClean="0"/>
              <a:t> lymphoma with </a:t>
            </a:r>
            <a:r>
              <a:rPr lang="en-US" sz="2400" dirty="0" err="1" smtClean="0"/>
              <a:t>extranodal</a:t>
            </a:r>
            <a:r>
              <a:rPr lang="en-US" sz="2400" dirty="0" smtClean="0"/>
              <a:t> involvement, specifically occurring in the abdomen approximately 31% of the time .</a:t>
            </a:r>
          </a:p>
          <a:p>
            <a:r>
              <a:rPr lang="en-US" sz="2400" dirty="0" smtClean="0"/>
              <a:t> </a:t>
            </a:r>
            <a:r>
              <a:rPr lang="en-US" sz="2400" dirty="0"/>
              <a:t>Weight loss, fever, and other systemic features present more often with disseminated disease but are less commonly seen than in other types of non-Hodgkin's lymphoma in </a:t>
            </a:r>
            <a:r>
              <a:rPr lang="en-US" sz="2400" dirty="0" smtClean="0"/>
              <a:t>childhood.</a:t>
            </a:r>
            <a:br>
              <a:rPr lang="en-US" sz="2400" dirty="0" smtClean="0"/>
            </a:br>
            <a:r>
              <a:rPr lang="en-US" sz="2400" dirty="0"/>
              <a:t/>
            </a:r>
            <a:br>
              <a:rPr lang="en-US" sz="2400" dirty="0"/>
            </a:br>
            <a:r>
              <a:rPr lang="en-US" sz="2400" dirty="0" smtClean="0"/>
              <a:t/>
            </a:r>
            <a:br>
              <a:rPr lang="en-US" sz="2400" dirty="0" smtClean="0"/>
            </a:b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Imaging</a:t>
            </a:r>
            <a:endParaRPr lang="en-US" sz="3200" dirty="0"/>
          </a:p>
        </p:txBody>
      </p:sp>
      <p:sp>
        <p:nvSpPr>
          <p:cNvPr id="3" name="Content Placeholder 2"/>
          <p:cNvSpPr>
            <a:spLocks noGrp="1"/>
          </p:cNvSpPr>
          <p:nvPr>
            <p:ph idx="1"/>
          </p:nvPr>
        </p:nvSpPr>
        <p:spPr/>
        <p:txBody>
          <a:bodyPr>
            <a:normAutofit lnSpcReduction="10000"/>
          </a:bodyPr>
          <a:lstStyle/>
          <a:p>
            <a:r>
              <a:rPr lang="en-US" sz="2400" dirty="0" err="1"/>
              <a:t>Burkitt</a:t>
            </a:r>
            <a:r>
              <a:rPr lang="en-US" sz="2400" dirty="0"/>
              <a:t> lymphoma primarily affects the </a:t>
            </a:r>
            <a:r>
              <a:rPr lang="en-US" sz="2400" dirty="0" err="1"/>
              <a:t>ileocecal</a:t>
            </a:r>
            <a:r>
              <a:rPr lang="en-US" sz="2400" dirty="0"/>
              <a:t> region in children younger than 16 years old. </a:t>
            </a:r>
            <a:endParaRPr lang="en-US" sz="2400" dirty="0" smtClean="0"/>
          </a:p>
          <a:p>
            <a:r>
              <a:rPr lang="en-US" sz="2400" dirty="0" smtClean="0"/>
              <a:t>The </a:t>
            </a:r>
            <a:r>
              <a:rPr lang="en-US" sz="2400" dirty="0"/>
              <a:t>terminal ileum is the most commonly reported location of </a:t>
            </a:r>
            <a:r>
              <a:rPr lang="en-US" sz="2400" dirty="0" err="1"/>
              <a:t>Burkitt</a:t>
            </a:r>
            <a:r>
              <a:rPr lang="en-US" sz="2400" dirty="0"/>
              <a:t> lymphoma in children, likely because of the high concentration of lymph tissue in that region of the bowel </a:t>
            </a:r>
            <a:r>
              <a:rPr lang="en-US" sz="2400" dirty="0" smtClean="0"/>
              <a:t>.</a:t>
            </a:r>
          </a:p>
          <a:p>
            <a:r>
              <a:rPr lang="en-US" sz="2400" dirty="0"/>
              <a:t>T</a:t>
            </a:r>
            <a:r>
              <a:rPr lang="en-US" sz="2400" dirty="0" smtClean="0"/>
              <a:t>umor </a:t>
            </a:r>
            <a:r>
              <a:rPr lang="en-US" sz="2400" dirty="0"/>
              <a:t>does not elicit a </a:t>
            </a:r>
            <a:r>
              <a:rPr lang="en-US" sz="2400" dirty="0" err="1"/>
              <a:t>desmoplastic</a:t>
            </a:r>
            <a:r>
              <a:rPr lang="en-US" sz="2400" dirty="0"/>
              <a:t> response, bowel obstruction is most often caused by </a:t>
            </a:r>
            <a:r>
              <a:rPr lang="en-US" sz="2400" dirty="0" err="1" smtClean="0"/>
              <a:t>intussusception</a:t>
            </a:r>
            <a:r>
              <a:rPr lang="en-US" sz="2400" dirty="0" smtClean="0"/>
              <a:t>. </a:t>
            </a:r>
          </a:p>
          <a:p>
            <a:r>
              <a:rPr lang="en-US" sz="2400" dirty="0" smtClean="0"/>
              <a:t>Imaging </a:t>
            </a:r>
            <a:r>
              <a:rPr lang="en-US" sz="2400" dirty="0"/>
              <a:t>findings on CT include a focal </a:t>
            </a:r>
            <a:r>
              <a:rPr lang="en-US" sz="2400" dirty="0" smtClean="0"/>
              <a:t>mass </a:t>
            </a:r>
            <a:r>
              <a:rPr lang="en-US" sz="2400" dirty="0"/>
              <a:t>and diffuse thickening of the bowel wall </a:t>
            </a:r>
            <a:r>
              <a:rPr lang="en-US" sz="2400" dirty="0" smtClean="0"/>
              <a:t/>
            </a:r>
            <a:br>
              <a:rPr lang="en-US" sz="2400" dirty="0" smtClean="0"/>
            </a:br>
            <a:r>
              <a:rPr lang="en-US" sz="2400" dirty="0"/>
              <a:t/>
            </a:r>
            <a:br>
              <a:rPr lang="en-US" sz="2400" dirty="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2160240"/>
          </a:xfrm>
        </p:spPr>
        <p:txBody>
          <a:bodyPr>
            <a:normAutofit fontScale="90000"/>
          </a:bodyPr>
          <a:lstStyle/>
          <a:p>
            <a:r>
              <a:rPr lang="en-US" sz="4000" b="1" i="1" dirty="0" smtClean="0">
                <a:latin typeface="Garamond" pitchFamily="18" charset="0"/>
              </a:rPr>
              <a:t/>
            </a:r>
            <a:br>
              <a:rPr lang="en-US" sz="4000" b="1" i="1" dirty="0" smtClean="0">
                <a:latin typeface="Garamond" pitchFamily="18" charset="0"/>
              </a:rPr>
            </a:br>
            <a:r>
              <a:rPr lang="en-US" sz="4000" b="1" i="1" dirty="0" smtClean="0">
                <a:latin typeface="Garamond" pitchFamily="18" charset="0"/>
              </a:rPr>
              <a:t>	</a:t>
            </a:r>
            <a:br>
              <a:rPr lang="en-US" sz="4000" b="1" i="1" dirty="0" smtClean="0">
                <a:latin typeface="Garamond" pitchFamily="18" charset="0"/>
              </a:rPr>
            </a:br>
            <a:r>
              <a:rPr lang="en-US" sz="3600" b="1" i="1" dirty="0" smtClean="0">
                <a:latin typeface="Garamond" pitchFamily="18" charset="0"/>
              </a:rPr>
              <a:t/>
            </a:r>
            <a:br>
              <a:rPr lang="en-US" sz="3600" b="1" i="1" dirty="0" smtClean="0">
                <a:latin typeface="Garamond" pitchFamily="18" charset="0"/>
              </a:rPr>
            </a:br>
            <a:r>
              <a:rPr lang="en-US" sz="3100" b="1" dirty="0" smtClean="0">
                <a:latin typeface="Garamond" pitchFamily="18" charset="0"/>
              </a:rPr>
              <a:t>7 y/o girl with intermittent abdominal pain from last month with exacerbation from last day </a:t>
            </a:r>
            <a:br>
              <a:rPr lang="en-US" sz="3100" b="1" dirty="0" smtClean="0">
                <a:latin typeface="Garamond" pitchFamily="18" charset="0"/>
              </a:rPr>
            </a:br>
            <a:r>
              <a:rPr lang="en-US" sz="4000" b="1" i="1" dirty="0" smtClean="0">
                <a:latin typeface="Garamond" pitchFamily="18" charset="0"/>
              </a:rPr>
              <a:t/>
            </a:r>
            <a:br>
              <a:rPr lang="en-US" sz="4000" b="1" i="1" dirty="0" smtClean="0">
                <a:latin typeface="Garamond" pitchFamily="18" charset="0"/>
              </a:rPr>
            </a:br>
            <a:r>
              <a:rPr lang="en-US" sz="4000" b="1" i="1" dirty="0" smtClean="0">
                <a:latin typeface="Garamond" pitchFamily="18" charset="0"/>
              </a:rPr>
              <a:t/>
            </a:r>
            <a:br>
              <a:rPr lang="en-US" sz="4000" b="1" i="1" dirty="0" smtClean="0">
                <a:latin typeface="Garamond" pitchFamily="18" charset="0"/>
              </a:rPr>
            </a:br>
            <a:r>
              <a:rPr lang="en-US" sz="4000" b="1" i="1" dirty="0" smtClean="0">
                <a:latin typeface="Garamond" pitchFamily="18" charset="0"/>
              </a:rPr>
              <a:t>	</a:t>
            </a:r>
            <a:br>
              <a:rPr lang="en-US" sz="4000" b="1" i="1" dirty="0" smtClean="0">
                <a:latin typeface="Garamond" pitchFamily="18" charset="0"/>
              </a:rPr>
            </a:br>
            <a:r>
              <a:rPr lang="en-US" sz="3600" b="1" i="1" dirty="0" smtClean="0">
                <a:latin typeface="Garamond" pitchFamily="18" charset="0"/>
              </a:rPr>
              <a:t/>
            </a:r>
            <a:br>
              <a:rPr lang="en-US" sz="3600" b="1" i="1" dirty="0" smtClean="0">
                <a:latin typeface="Garamond" pitchFamily="18" charset="0"/>
              </a:rPr>
            </a:br>
            <a:r>
              <a:rPr lang="en-US" sz="3600" b="1" i="1" dirty="0" smtClean="0">
                <a:latin typeface="Garamond" pitchFamily="18" charset="0"/>
              </a:rPr>
              <a:t>	</a:t>
            </a:r>
            <a:br>
              <a:rPr lang="en-US" sz="3600" b="1" i="1" dirty="0" smtClean="0">
                <a:latin typeface="Garamond" pitchFamily="18" charset="0"/>
              </a:rPr>
            </a:br>
            <a:r>
              <a:rPr lang="en-US" sz="3200" b="1" dirty="0" smtClean="0">
                <a:latin typeface="Garamond" pitchFamily="18" charset="0"/>
              </a:rPr>
              <a:t>girl with intermittent abdominal pain from last month with exacerbation from last day</a:t>
            </a:r>
            <a:endParaRPr lang="en-US" sz="32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340768"/>
            <a:ext cx="4867275" cy="334327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427984" y="3505200"/>
            <a:ext cx="48768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0" y="1412776"/>
            <a:ext cx="5027438" cy="4464496"/>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004048" y="1268760"/>
            <a:ext cx="396044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467544" y="548680"/>
            <a:ext cx="5472608" cy="4320479"/>
          </a:xfrm>
          <a:prstGeom prst="rect">
            <a:avLst/>
          </a:prstGeom>
          <a:noFill/>
          <a:ln w="9525">
            <a:noFill/>
            <a:miter lim="800000"/>
            <a:headEnd/>
            <a:tailEnd/>
          </a:ln>
        </p:spPr>
      </p:pic>
      <p:sp>
        <p:nvSpPr>
          <p:cNvPr id="5" name="Rectangle 4"/>
          <p:cNvSpPr/>
          <p:nvPr/>
        </p:nvSpPr>
        <p:spPr>
          <a:xfrm>
            <a:off x="467544" y="5589240"/>
            <a:ext cx="5688633" cy="646331"/>
          </a:xfrm>
          <a:prstGeom prst="rect">
            <a:avLst/>
          </a:prstGeom>
        </p:spPr>
        <p:txBody>
          <a:bodyPr wrap="square">
            <a:spAutoFit/>
          </a:bodyPr>
          <a:lstStyle/>
          <a:p>
            <a:r>
              <a:rPr lang="en-US" dirty="0" smtClean="0"/>
              <a:t> Extensive infiltration of small bowel with bowel wall thickening and </a:t>
            </a:r>
            <a:r>
              <a:rPr lang="en-US" dirty="0" err="1" smtClean="0"/>
              <a:t>aneurysmal</a:t>
            </a:r>
            <a:r>
              <a:rPr lang="en-US" dirty="0" smtClean="0"/>
              <a:t> dilatation of small bowel loops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539552" y="620688"/>
            <a:ext cx="5837435" cy="4896544"/>
          </a:xfrm>
          <a:prstGeom prst="rect">
            <a:avLst/>
          </a:prstGeom>
          <a:noFill/>
          <a:ln w="9525">
            <a:noFill/>
            <a:miter lim="800000"/>
            <a:headEnd/>
            <a:tailEnd/>
          </a:ln>
        </p:spPr>
      </p:pic>
      <p:sp>
        <p:nvSpPr>
          <p:cNvPr id="5" name="Rectangle 4"/>
          <p:cNvSpPr/>
          <p:nvPr/>
        </p:nvSpPr>
        <p:spPr>
          <a:xfrm>
            <a:off x="827584" y="5805264"/>
            <a:ext cx="5904656" cy="646331"/>
          </a:xfrm>
          <a:prstGeom prst="rect">
            <a:avLst/>
          </a:prstGeom>
        </p:spPr>
        <p:txBody>
          <a:bodyPr wrap="square">
            <a:spAutoFit/>
          </a:bodyPr>
          <a:lstStyle/>
          <a:p>
            <a:r>
              <a:rPr lang="en-US" dirty="0" smtClean="0"/>
              <a:t>Enlarged, diffusely infiltrated spleen with extensive retroperitoneal </a:t>
            </a:r>
            <a:r>
              <a:rPr lang="en-US" dirty="0" err="1" smtClean="0"/>
              <a:t>adenopathy</a:t>
            </a:r>
            <a:r>
              <a:rPr lang="en-US" dirty="0" smtClean="0"/>
              <a:t> ,BL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395536" y="188640"/>
            <a:ext cx="6043935" cy="5040559"/>
          </a:xfrm>
          <a:prstGeom prst="rect">
            <a:avLst/>
          </a:prstGeom>
          <a:noFill/>
          <a:ln w="9525">
            <a:noFill/>
            <a:miter lim="800000"/>
            <a:headEnd/>
            <a:tailEnd/>
          </a:ln>
        </p:spPr>
      </p:pic>
      <p:sp>
        <p:nvSpPr>
          <p:cNvPr id="5" name="Rectangle 4"/>
          <p:cNvSpPr/>
          <p:nvPr/>
        </p:nvSpPr>
        <p:spPr>
          <a:xfrm>
            <a:off x="899592" y="5517232"/>
            <a:ext cx="5832648" cy="369332"/>
          </a:xfrm>
          <a:prstGeom prst="rect">
            <a:avLst/>
          </a:prstGeom>
        </p:spPr>
        <p:txBody>
          <a:bodyPr wrap="square">
            <a:spAutoFit/>
          </a:bodyPr>
          <a:lstStyle/>
          <a:p>
            <a:r>
              <a:rPr lang="en-US" dirty="0" smtClean="0"/>
              <a:t>Tumor infiltration of the pancreas and </a:t>
            </a:r>
            <a:r>
              <a:rPr lang="en-US" dirty="0" err="1" smtClean="0"/>
              <a:t>peripancreatic</a:t>
            </a:r>
            <a:r>
              <a:rPr lang="en-US" dirty="0" smtClean="0"/>
              <a:t> area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Incidence of subtypes of non-Hodgkin lymphoma in the pediatric population :</a:t>
            </a:r>
          </a:p>
          <a:p>
            <a:r>
              <a:rPr lang="en-US" sz="2400" dirty="0" err="1" smtClean="0"/>
              <a:t>Burkitt</a:t>
            </a:r>
            <a:r>
              <a:rPr lang="en-US" sz="2400" dirty="0" smtClean="0"/>
              <a:t> lymphoma :40%</a:t>
            </a:r>
          </a:p>
          <a:p>
            <a:r>
              <a:rPr lang="en-US" sz="2400" dirty="0" smtClean="0"/>
              <a:t> Diffuse large B-cell lymphoma :20%</a:t>
            </a:r>
          </a:p>
          <a:p>
            <a:r>
              <a:rPr lang="en-US" sz="2400" dirty="0" smtClean="0"/>
              <a:t> </a:t>
            </a:r>
            <a:r>
              <a:rPr lang="en-US" sz="2400" dirty="0" err="1" smtClean="0"/>
              <a:t>Anaplastic</a:t>
            </a:r>
            <a:r>
              <a:rPr lang="en-US" sz="2400" dirty="0" smtClean="0"/>
              <a:t> large cell lymphoma :10%</a:t>
            </a:r>
          </a:p>
          <a:p>
            <a:r>
              <a:rPr lang="en-US" sz="2400" dirty="0" smtClean="0"/>
              <a:t> Lymphoblastic lymphoma :30%</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251520" y="332656"/>
            <a:ext cx="5688632" cy="4608512"/>
          </a:xfrm>
          <a:prstGeom prst="rect">
            <a:avLst/>
          </a:prstGeom>
          <a:noFill/>
          <a:ln w="9525">
            <a:noFill/>
            <a:miter lim="800000"/>
            <a:headEnd/>
            <a:tailEnd/>
          </a:ln>
        </p:spPr>
      </p:pic>
      <p:sp>
        <p:nvSpPr>
          <p:cNvPr id="5" name="Rectangle 4"/>
          <p:cNvSpPr/>
          <p:nvPr/>
        </p:nvSpPr>
        <p:spPr>
          <a:xfrm>
            <a:off x="683568" y="5373216"/>
            <a:ext cx="6480720" cy="369332"/>
          </a:xfrm>
          <a:prstGeom prst="rect">
            <a:avLst/>
          </a:prstGeom>
        </p:spPr>
        <p:txBody>
          <a:bodyPr wrap="square">
            <a:spAutoFit/>
          </a:bodyPr>
          <a:lstStyle/>
          <a:p>
            <a:r>
              <a:rPr lang="en-US" dirty="0" smtClean="0"/>
              <a:t>Multiple bilateral low-attenuation lesions in both kidneys.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Diffuse Large B-Cell Lymphoma</a:t>
            </a:r>
            <a:endParaRPr lang="en-US" sz="3200" dirty="0"/>
          </a:p>
        </p:txBody>
      </p:sp>
      <p:sp>
        <p:nvSpPr>
          <p:cNvPr id="3" name="Content Placeholder 2"/>
          <p:cNvSpPr>
            <a:spLocks noGrp="1"/>
          </p:cNvSpPr>
          <p:nvPr>
            <p:ph idx="1"/>
          </p:nvPr>
        </p:nvSpPr>
        <p:spPr>
          <a:xfrm>
            <a:off x="457200" y="1268760"/>
            <a:ext cx="8229600" cy="4857403"/>
          </a:xfrm>
        </p:spPr>
        <p:txBody>
          <a:bodyPr>
            <a:noAutofit/>
          </a:bodyPr>
          <a:lstStyle/>
          <a:p>
            <a:r>
              <a:rPr lang="en-US" sz="2400" dirty="0" smtClean="0"/>
              <a:t>Most patients present with disseminated disease.</a:t>
            </a:r>
          </a:p>
          <a:p>
            <a:r>
              <a:rPr lang="en-US" sz="2400" dirty="0" smtClean="0"/>
              <a:t>single or multiple masses in nodal and </a:t>
            </a:r>
            <a:r>
              <a:rPr lang="en-US" sz="2400" dirty="0" err="1" smtClean="0"/>
              <a:t>extranodal</a:t>
            </a:r>
            <a:r>
              <a:rPr lang="en-US" sz="2400" dirty="0" smtClean="0"/>
              <a:t> sites.</a:t>
            </a:r>
          </a:p>
          <a:p>
            <a:r>
              <a:rPr lang="en-US" sz="2400" dirty="0" smtClean="0"/>
              <a:t>Patients who have DLBCL who present with disease localized to the </a:t>
            </a:r>
            <a:r>
              <a:rPr lang="en-US" sz="2400" dirty="0" err="1" smtClean="0"/>
              <a:t>mediastinum</a:t>
            </a:r>
            <a:r>
              <a:rPr lang="en-US" sz="2400" dirty="0" smtClean="0"/>
              <a:t> may be difficult to distinguish from HL</a:t>
            </a:r>
          </a:p>
          <a:p>
            <a:r>
              <a:rPr lang="en-US" sz="2400" dirty="0" smtClean="0"/>
              <a:t>The gastrointestinal tract is the most common </a:t>
            </a:r>
            <a:r>
              <a:rPr lang="en-US" sz="2400" dirty="0" err="1" smtClean="0"/>
              <a:t>extranodal</a:t>
            </a:r>
            <a:r>
              <a:rPr lang="en-US" sz="2400" dirty="0" smtClean="0"/>
              <a:t> site of involvement .</a:t>
            </a:r>
          </a:p>
          <a:p>
            <a:r>
              <a:rPr lang="en-US" sz="2400" dirty="0" smtClean="0"/>
              <a:t> Liver, spleen, and renal involvement occur. Mesenteric and retroperitoneal </a:t>
            </a:r>
            <a:r>
              <a:rPr lang="en-US" sz="2400" dirty="0" err="1" smtClean="0"/>
              <a:t>adenopathy</a:t>
            </a:r>
            <a:r>
              <a:rPr lang="en-US" sz="2400" dirty="0" smtClean="0"/>
              <a:t> also are seen. </a:t>
            </a:r>
          </a:p>
          <a:p>
            <a:r>
              <a:rPr lang="en-US" sz="2400" dirty="0" smtClean="0"/>
              <a:t>In patients who present with gastrointestinal manifestations, distinction from BL may not be possible. </a:t>
            </a:r>
          </a:p>
          <a:p>
            <a:r>
              <a:rPr lang="en-US" sz="2400" dirty="0" smtClean="0"/>
              <a:t>Peripheral </a:t>
            </a:r>
            <a:r>
              <a:rPr lang="en-US" sz="2400" dirty="0" err="1" smtClean="0"/>
              <a:t>adenopathy</a:t>
            </a:r>
            <a:r>
              <a:rPr lang="en-US" sz="2400" dirty="0" smtClean="0"/>
              <a:t> and bone involvement make DLBCL the more likely diagnosis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611560" y="548680"/>
            <a:ext cx="5261371" cy="4338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836712"/>
            <a:ext cx="5436096" cy="5472608"/>
          </a:xfrm>
          <a:prstGeom prst="rect">
            <a:avLst/>
          </a:prstGeom>
          <a:noFill/>
          <a:ln w="9525">
            <a:noFill/>
            <a:miter lim="800000"/>
            <a:headEnd/>
            <a:tailEnd/>
          </a:ln>
        </p:spPr>
      </p:pic>
      <p:sp>
        <p:nvSpPr>
          <p:cNvPr id="5" name="Rectangle 4"/>
          <p:cNvSpPr/>
          <p:nvPr/>
        </p:nvSpPr>
        <p:spPr>
          <a:xfrm>
            <a:off x="6876256" y="2780928"/>
            <a:ext cx="771365" cy="369332"/>
          </a:xfrm>
          <a:prstGeom prst="rect">
            <a:avLst/>
          </a:prstGeom>
        </p:spPr>
        <p:txBody>
          <a:bodyPr wrap="none">
            <a:spAutoFit/>
          </a:bodyPr>
          <a:lstStyle/>
          <a:p>
            <a:r>
              <a:rPr lang="en-US" dirty="0" smtClean="0"/>
              <a:t>DLBCL</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79512" y="188640"/>
            <a:ext cx="3894836" cy="6093017"/>
          </a:xfrm>
          <a:prstGeom prst="rect">
            <a:avLst/>
          </a:prstGeom>
          <a:noFill/>
          <a:ln w="9525">
            <a:noFill/>
            <a:miter lim="800000"/>
            <a:headEnd/>
            <a:tailEnd/>
          </a:ln>
        </p:spPr>
      </p:pic>
      <p:sp>
        <p:nvSpPr>
          <p:cNvPr id="5" name="Rectangle 4"/>
          <p:cNvSpPr/>
          <p:nvPr/>
        </p:nvSpPr>
        <p:spPr>
          <a:xfrm>
            <a:off x="4716016" y="5013176"/>
            <a:ext cx="4752528" cy="1200329"/>
          </a:xfrm>
          <a:prstGeom prst="rect">
            <a:avLst/>
          </a:prstGeom>
        </p:spPr>
        <p:txBody>
          <a:bodyPr wrap="square">
            <a:spAutoFit/>
          </a:bodyPr>
          <a:lstStyle/>
          <a:p>
            <a:r>
              <a:rPr lang="en-US" dirty="0" smtClean="0"/>
              <a:t>Numerous sites of nodal disease in the </a:t>
            </a:r>
            <a:r>
              <a:rPr lang="en-US" dirty="0" err="1" smtClean="0"/>
              <a:t>mediastinum</a:t>
            </a:r>
            <a:r>
              <a:rPr lang="en-US" dirty="0" smtClean="0"/>
              <a:t>, abdomen, and pelvis. FDG uptake in liver, spleen, and axial and </a:t>
            </a:r>
            <a:r>
              <a:rPr lang="en-US" dirty="0" err="1" smtClean="0"/>
              <a:t>appendicular</a:t>
            </a:r>
            <a:r>
              <a:rPr lang="en-US" dirty="0" smtClean="0"/>
              <a:t> </a:t>
            </a:r>
            <a:r>
              <a:rPr lang="en-US" dirty="0" err="1" smtClean="0"/>
              <a:t>skeleton,DLBCL</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Lymphoblastic Lymphoma</a:t>
            </a:r>
            <a:endParaRPr lang="en-US" sz="3200" dirty="0"/>
          </a:p>
        </p:txBody>
      </p:sp>
      <p:sp>
        <p:nvSpPr>
          <p:cNvPr id="3" name="Content Placeholder 2"/>
          <p:cNvSpPr>
            <a:spLocks noGrp="1"/>
          </p:cNvSpPr>
          <p:nvPr>
            <p:ph idx="1"/>
          </p:nvPr>
        </p:nvSpPr>
        <p:spPr/>
        <p:txBody>
          <a:bodyPr>
            <a:normAutofit fontScale="92500" lnSpcReduction="20000"/>
          </a:bodyPr>
          <a:lstStyle/>
          <a:p>
            <a:r>
              <a:rPr lang="en-US" sz="2400" dirty="0" smtClean="0"/>
              <a:t>Anterior </a:t>
            </a:r>
            <a:r>
              <a:rPr lang="en-US" sz="2400" dirty="0" err="1" smtClean="0"/>
              <a:t>mediastinal</a:t>
            </a:r>
            <a:r>
              <a:rPr lang="en-US" sz="2400" dirty="0" smtClean="0"/>
              <a:t> and/or bulky cervical/</a:t>
            </a:r>
            <a:r>
              <a:rPr lang="en-US" sz="2400" dirty="0" err="1" smtClean="0"/>
              <a:t>supraclavicular</a:t>
            </a:r>
            <a:r>
              <a:rPr lang="en-US" sz="2400" dirty="0" smtClean="0"/>
              <a:t> </a:t>
            </a:r>
            <a:r>
              <a:rPr lang="en-US" sz="2400" dirty="0" err="1" smtClean="0"/>
              <a:t>adenopathy</a:t>
            </a:r>
            <a:r>
              <a:rPr lang="en-US" sz="2400" dirty="0" smtClean="0"/>
              <a:t> is characteristic of LBL. </a:t>
            </a:r>
          </a:p>
          <a:p>
            <a:r>
              <a:rPr lang="en-US" sz="2400" dirty="0" smtClean="0"/>
              <a:t>Up to 70% of patients have a </a:t>
            </a:r>
            <a:r>
              <a:rPr lang="en-US" sz="2400" dirty="0" err="1" smtClean="0"/>
              <a:t>mediastinal</a:t>
            </a:r>
            <a:r>
              <a:rPr lang="en-US" sz="2400" dirty="0" smtClean="0"/>
              <a:t> mass, which may cause </a:t>
            </a:r>
            <a:r>
              <a:rPr lang="en-US" sz="2400" dirty="0" err="1" smtClean="0"/>
              <a:t>dyspnea</a:t>
            </a:r>
            <a:r>
              <a:rPr lang="en-US" sz="2400" dirty="0" smtClean="0"/>
              <a:t>, </a:t>
            </a:r>
            <a:r>
              <a:rPr lang="en-US" sz="2400" dirty="0" err="1" smtClean="0"/>
              <a:t>stridor</a:t>
            </a:r>
            <a:r>
              <a:rPr lang="en-US" sz="2400" dirty="0" smtClean="0"/>
              <a:t>, head and neck swelling, and superior vena cava syndrome .</a:t>
            </a:r>
          </a:p>
          <a:p>
            <a:r>
              <a:rPr lang="en-US" sz="2400" dirty="0" smtClean="0"/>
              <a:t> Malignant pericardial effusion  and pleural effusion can result from invasion. </a:t>
            </a:r>
          </a:p>
          <a:p>
            <a:r>
              <a:rPr lang="en-US" sz="2400" dirty="0" smtClean="0"/>
              <a:t>Painless </a:t>
            </a:r>
            <a:r>
              <a:rPr lang="en-US" sz="2400" dirty="0" err="1" smtClean="0"/>
              <a:t>adenopathy</a:t>
            </a:r>
            <a:r>
              <a:rPr lang="en-US" sz="2400" dirty="0" smtClean="0"/>
              <a:t> in the head and neck, </a:t>
            </a:r>
            <a:r>
              <a:rPr lang="en-US" sz="2400" dirty="0" err="1" smtClean="0"/>
              <a:t>axilla</a:t>
            </a:r>
            <a:r>
              <a:rPr lang="en-US" sz="2400" dirty="0" smtClean="0"/>
              <a:t>, and inguinal regions may occur.</a:t>
            </a:r>
          </a:p>
          <a:p>
            <a:r>
              <a:rPr lang="en-US" sz="2400" dirty="0" smtClean="0"/>
              <a:t> </a:t>
            </a:r>
            <a:r>
              <a:rPr lang="en-US" sz="2400" dirty="0" err="1" smtClean="0"/>
              <a:t>Hepatosplenomegaly</a:t>
            </a:r>
            <a:r>
              <a:rPr lang="en-US" sz="2400" dirty="0" smtClean="0"/>
              <a:t> may be present but renal involvement is more common.</a:t>
            </a:r>
          </a:p>
          <a:p>
            <a:r>
              <a:rPr lang="en-US" sz="2400" dirty="0" smtClean="0"/>
              <a:t> Dissemination to CNS, bone marrow, or gonads may be present at diagnosis.</a:t>
            </a:r>
          </a:p>
          <a:p>
            <a:r>
              <a:rPr lang="en-US" sz="2400" dirty="0" smtClean="0"/>
              <a:t> CNS involvement is common. CNS prophylaxis is given to all patients, even if CNS disease is not detectable at presentation.</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0"/>
            <a:ext cx="4592339" cy="329756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860032" y="0"/>
            <a:ext cx="4032448" cy="3212976"/>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467544" y="3212976"/>
            <a:ext cx="2012429" cy="3429000"/>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6012160" y="3212976"/>
            <a:ext cx="2304256" cy="3645024"/>
          </a:xfrm>
          <a:prstGeom prst="rect">
            <a:avLst/>
          </a:prstGeom>
          <a:noFill/>
          <a:ln w="9525">
            <a:noFill/>
            <a:miter lim="800000"/>
            <a:headEnd/>
            <a:tailEnd/>
          </a:ln>
        </p:spPr>
      </p:pic>
      <p:sp>
        <p:nvSpPr>
          <p:cNvPr id="8" name="Rectangle 7"/>
          <p:cNvSpPr/>
          <p:nvPr/>
        </p:nvSpPr>
        <p:spPr>
          <a:xfrm>
            <a:off x="2483768" y="3717032"/>
            <a:ext cx="3384376" cy="2862322"/>
          </a:xfrm>
          <a:prstGeom prst="rect">
            <a:avLst/>
          </a:prstGeom>
        </p:spPr>
        <p:txBody>
          <a:bodyPr wrap="square">
            <a:spAutoFit/>
          </a:bodyPr>
          <a:lstStyle/>
          <a:p>
            <a:r>
              <a:rPr lang="en-US" dirty="0" smtClean="0"/>
              <a:t>anterior </a:t>
            </a:r>
            <a:r>
              <a:rPr lang="en-US" dirty="0" err="1" smtClean="0"/>
              <a:t>mediastinal</a:t>
            </a:r>
            <a:r>
              <a:rPr lang="en-US" dirty="0" smtClean="0"/>
              <a:t> mass displacing the carina and bilateral pleural effusions. PET  demonstrates FDG uptake in the anterior </a:t>
            </a:r>
            <a:r>
              <a:rPr lang="en-US" dirty="0" err="1" smtClean="0"/>
              <a:t>mediastinal</a:t>
            </a:r>
            <a:r>
              <a:rPr lang="en-US" dirty="0" smtClean="0"/>
              <a:t> mass. Imaging after 5 months of therapy demonstrates resolution of the </a:t>
            </a:r>
            <a:r>
              <a:rPr lang="en-US" dirty="0" err="1" smtClean="0"/>
              <a:t>mediastinal</a:t>
            </a:r>
            <a:r>
              <a:rPr lang="en-US" dirty="0" smtClean="0"/>
              <a:t> mass on CT  and PET  with no evidence of FDG avid disease.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467544" y="1412776"/>
            <a:ext cx="3528392" cy="2232248"/>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644008" y="980728"/>
            <a:ext cx="3510905" cy="3123431"/>
          </a:xfrm>
          <a:prstGeom prst="rect">
            <a:avLst/>
          </a:prstGeom>
          <a:noFill/>
          <a:ln w="9525">
            <a:noFill/>
            <a:miter lim="800000"/>
            <a:headEnd/>
            <a:tailEnd/>
          </a:ln>
        </p:spPr>
      </p:pic>
      <p:sp>
        <p:nvSpPr>
          <p:cNvPr id="6" name="Rectangle 5"/>
          <p:cNvSpPr/>
          <p:nvPr/>
        </p:nvSpPr>
        <p:spPr>
          <a:xfrm>
            <a:off x="251520" y="4941168"/>
            <a:ext cx="8352928" cy="646331"/>
          </a:xfrm>
          <a:prstGeom prst="rect">
            <a:avLst/>
          </a:prstGeom>
        </p:spPr>
        <p:txBody>
          <a:bodyPr wrap="square">
            <a:spAutoFit/>
          </a:bodyPr>
          <a:lstStyle/>
          <a:p>
            <a:r>
              <a:rPr lang="en-US" dirty="0" err="1" smtClean="0"/>
              <a:t>permeative</a:t>
            </a:r>
            <a:r>
              <a:rPr lang="en-US" dirty="0" smtClean="0"/>
              <a:t> changes and </a:t>
            </a:r>
            <a:r>
              <a:rPr lang="en-US" dirty="0" err="1" smtClean="0"/>
              <a:t>periosteal</a:t>
            </a:r>
            <a:r>
              <a:rPr lang="en-US" dirty="0" smtClean="0"/>
              <a:t> reaction . T1 axial </a:t>
            </a:r>
            <a:r>
              <a:rPr lang="en-US" dirty="0" err="1" smtClean="0"/>
              <a:t>postcontrast</a:t>
            </a:r>
            <a:r>
              <a:rPr lang="en-US" dirty="0" smtClean="0"/>
              <a:t> MR image  demonstrates cortical destruction (black arrow) and enhancing soft tissue mass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t>Anaplastic</a:t>
            </a:r>
            <a:r>
              <a:rPr lang="en-US" sz="3200" dirty="0" smtClean="0"/>
              <a:t> Large Cell Lymphoma</a:t>
            </a:r>
            <a:endParaRPr lang="en-US" sz="3200" dirty="0"/>
          </a:p>
        </p:txBody>
      </p:sp>
      <p:sp>
        <p:nvSpPr>
          <p:cNvPr id="3" name="Content Placeholder 2"/>
          <p:cNvSpPr>
            <a:spLocks noGrp="1"/>
          </p:cNvSpPr>
          <p:nvPr>
            <p:ph idx="1"/>
          </p:nvPr>
        </p:nvSpPr>
        <p:spPr>
          <a:xfrm>
            <a:off x="457200" y="1340768"/>
            <a:ext cx="8229600" cy="5184576"/>
          </a:xfrm>
        </p:spPr>
        <p:txBody>
          <a:bodyPr>
            <a:noAutofit/>
          </a:bodyPr>
          <a:lstStyle/>
          <a:p>
            <a:r>
              <a:rPr lang="en-US" sz="2000" dirty="0" smtClean="0"/>
              <a:t>The majority of patients present with disseminated disease.</a:t>
            </a:r>
          </a:p>
          <a:p>
            <a:r>
              <a:rPr lang="en-US" sz="2000" dirty="0" smtClean="0"/>
              <a:t>90% present with peripheral </a:t>
            </a:r>
            <a:r>
              <a:rPr lang="en-US" sz="2000" dirty="0" err="1" smtClean="0"/>
              <a:t>adenopathy</a:t>
            </a:r>
            <a:r>
              <a:rPr lang="en-US" sz="2000" dirty="0" smtClean="0"/>
              <a:t>, an important clinical feature.</a:t>
            </a:r>
          </a:p>
          <a:p>
            <a:r>
              <a:rPr lang="en-US" sz="2000" dirty="0" smtClean="0"/>
              <a:t> </a:t>
            </a:r>
            <a:r>
              <a:rPr lang="en-US" sz="2000" dirty="0" err="1" smtClean="0"/>
              <a:t>Mediastinal</a:t>
            </a:r>
            <a:r>
              <a:rPr lang="en-US" sz="2000" dirty="0" smtClean="0"/>
              <a:t> masses are common .</a:t>
            </a:r>
          </a:p>
          <a:p>
            <a:r>
              <a:rPr lang="en-US" sz="2000" dirty="0" smtClean="0"/>
              <a:t>Retroperitoneal </a:t>
            </a:r>
            <a:r>
              <a:rPr lang="en-US" sz="2000" dirty="0" err="1" smtClean="0"/>
              <a:t>adenopathy</a:t>
            </a:r>
            <a:r>
              <a:rPr lang="en-US" sz="2000" dirty="0" smtClean="0"/>
              <a:t> also is seen.</a:t>
            </a:r>
          </a:p>
          <a:p>
            <a:r>
              <a:rPr lang="en-US" sz="2000" dirty="0" smtClean="0"/>
              <a:t> The most common sites of </a:t>
            </a:r>
            <a:r>
              <a:rPr lang="en-US" sz="2000" dirty="0" err="1" smtClean="0"/>
              <a:t>extranodal</a:t>
            </a:r>
            <a:r>
              <a:rPr lang="en-US" sz="2000" dirty="0" smtClean="0"/>
              <a:t> disease include skin, soft tissues, bone, and lung.</a:t>
            </a:r>
          </a:p>
          <a:p>
            <a:r>
              <a:rPr lang="en-US" sz="2000" dirty="0" smtClean="0"/>
              <a:t> Masses in the soft tissues and muscles are common. </a:t>
            </a:r>
          </a:p>
          <a:p>
            <a:r>
              <a:rPr lang="en-US" sz="2000" dirty="0" smtClean="0"/>
              <a:t>Skin nodules may be single or multiple and may be ulcerated.</a:t>
            </a:r>
          </a:p>
          <a:p>
            <a:r>
              <a:rPr lang="en-US" sz="2000" dirty="0" smtClean="0"/>
              <a:t> Lung disease may be manifest as nodules or as infiltrate. </a:t>
            </a:r>
          </a:p>
          <a:p>
            <a:r>
              <a:rPr lang="en-US" sz="2000" dirty="0" smtClean="0"/>
              <a:t>Malignant effusions may be present. </a:t>
            </a:r>
          </a:p>
          <a:p>
            <a:r>
              <a:rPr lang="en-US" sz="2000" dirty="0" smtClean="0"/>
              <a:t>Bone involvement is common and the lesions may simulate primary bone tumors.</a:t>
            </a:r>
          </a:p>
          <a:p>
            <a:r>
              <a:rPr lang="en-US" sz="2000" dirty="0" smtClean="0"/>
              <a:t> Rarely, there is involvement of the pancreas, kidneys, liver, or gastrointestinal tract. CNS and bone marrow involvement are uncommon.</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179512" y="1412776"/>
            <a:ext cx="3744416" cy="4104456"/>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4644008" y="1556792"/>
            <a:ext cx="4248472" cy="2838053"/>
          </a:xfrm>
          <a:prstGeom prst="rect">
            <a:avLst/>
          </a:prstGeom>
          <a:noFill/>
          <a:ln w="9525">
            <a:noFill/>
            <a:miter lim="800000"/>
            <a:headEnd/>
            <a:tailEnd/>
          </a:ln>
        </p:spPr>
      </p:pic>
      <p:sp>
        <p:nvSpPr>
          <p:cNvPr id="6" name="Rectangle 5"/>
          <p:cNvSpPr/>
          <p:nvPr/>
        </p:nvSpPr>
        <p:spPr>
          <a:xfrm>
            <a:off x="3707904" y="5517232"/>
            <a:ext cx="5292080" cy="923330"/>
          </a:xfrm>
          <a:prstGeom prst="rect">
            <a:avLst/>
          </a:prstGeom>
        </p:spPr>
        <p:txBody>
          <a:bodyPr wrap="square">
            <a:spAutoFit/>
          </a:bodyPr>
          <a:lstStyle/>
          <a:p>
            <a:r>
              <a:rPr lang="en-US" dirty="0" smtClean="0"/>
              <a:t> bilateral cervical </a:t>
            </a:r>
            <a:r>
              <a:rPr lang="en-US" dirty="0" err="1" smtClean="0"/>
              <a:t>lymphadenopathy</a:t>
            </a:r>
            <a:r>
              <a:rPr lang="en-US" dirty="0" smtClean="0"/>
              <a:t>, left greater than right . CT of the upper thorax  shows extensive </a:t>
            </a:r>
            <a:r>
              <a:rPr lang="en-US" dirty="0" err="1" smtClean="0"/>
              <a:t>mediastinal</a:t>
            </a:r>
            <a:r>
              <a:rPr lang="en-US" dirty="0" smtClean="0"/>
              <a:t>  and left </a:t>
            </a:r>
            <a:r>
              <a:rPr lang="en-US" dirty="0" err="1" smtClean="0"/>
              <a:t>axillary</a:t>
            </a:r>
            <a:r>
              <a:rPr lang="en-US" dirty="0" smtClean="0"/>
              <a:t> </a:t>
            </a:r>
            <a:r>
              <a:rPr lang="en-US" dirty="0" err="1" smtClean="0"/>
              <a:t>adenopathy</a:t>
            </a:r>
            <a:r>
              <a:rPr lang="en-US"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476672"/>
            <a:ext cx="9144000"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800" smtClean="0"/>
              <a:t>THANK YOU</a:t>
            </a:r>
            <a:endParaRPr lang="en-US" sz="4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470025"/>
          </a:xfrm>
        </p:spPr>
        <p:txBody>
          <a:bodyPr>
            <a:normAutofit/>
          </a:bodyPr>
          <a:lstStyle/>
          <a:p>
            <a:pPr algn="l"/>
            <a:r>
              <a:rPr lang="en-US" sz="3200" b="1" dirty="0" smtClean="0"/>
              <a:t>Central Nervous System</a:t>
            </a:r>
            <a:br>
              <a:rPr lang="en-US" sz="3200" b="1" dirty="0" smtClean="0"/>
            </a:br>
            <a:endParaRPr lang="en-US" sz="3200" dirty="0"/>
          </a:p>
        </p:txBody>
      </p:sp>
      <p:sp>
        <p:nvSpPr>
          <p:cNvPr id="3" name="Subtitle 2"/>
          <p:cNvSpPr>
            <a:spLocks noGrp="1"/>
          </p:cNvSpPr>
          <p:nvPr>
            <p:ph type="subTitle" idx="1"/>
          </p:nvPr>
        </p:nvSpPr>
        <p:spPr>
          <a:xfrm>
            <a:off x="467544" y="1412776"/>
            <a:ext cx="7304856" cy="5256584"/>
          </a:xfrm>
        </p:spPr>
        <p:txBody>
          <a:bodyPr>
            <a:normAutofit fontScale="70000" lnSpcReduction="20000"/>
          </a:bodyPr>
          <a:lstStyle/>
          <a:p>
            <a:pPr algn="l">
              <a:buFont typeface="Arial" pitchFamily="34" charset="0"/>
              <a:buChar char="•"/>
            </a:pPr>
            <a:r>
              <a:rPr lang="en-US" dirty="0" smtClean="0"/>
              <a:t> </a:t>
            </a:r>
            <a:r>
              <a:rPr lang="en-US" sz="3400" dirty="0" smtClean="0"/>
              <a:t>Primary </a:t>
            </a:r>
            <a:r>
              <a:rPr lang="en-US" sz="3400" dirty="0"/>
              <a:t>involvement of the CNS by lymphoma occurs almost exclusively with NHLs and is uncommon in children</a:t>
            </a:r>
            <a:r>
              <a:rPr lang="en-US" sz="3400" dirty="0" smtClean="0"/>
              <a:t>.</a:t>
            </a:r>
          </a:p>
          <a:p>
            <a:pPr algn="l">
              <a:buFont typeface="Arial" pitchFamily="34" charset="0"/>
              <a:buChar char="•"/>
            </a:pPr>
            <a:r>
              <a:rPr lang="en-US" sz="3400" dirty="0"/>
              <a:t> </a:t>
            </a:r>
            <a:r>
              <a:rPr lang="en-US" sz="3400" dirty="0" smtClean="0"/>
              <a:t> </a:t>
            </a:r>
            <a:r>
              <a:rPr lang="en-US" sz="3400" dirty="0"/>
              <a:t>It may manifest as cranial nerve palsy or spinal cord </a:t>
            </a:r>
            <a:r>
              <a:rPr lang="en-US" sz="3400" dirty="0" smtClean="0"/>
              <a:t>compression.</a:t>
            </a:r>
          </a:p>
          <a:p>
            <a:pPr algn="l">
              <a:buFont typeface="Arial" pitchFamily="34" charset="0"/>
              <a:buChar char="•"/>
            </a:pPr>
            <a:r>
              <a:rPr lang="en-US" sz="3400" dirty="0"/>
              <a:t> </a:t>
            </a:r>
            <a:r>
              <a:rPr lang="en-US" sz="3400" dirty="0" smtClean="0"/>
              <a:t>Unlike </a:t>
            </a:r>
            <a:r>
              <a:rPr lang="en-US" sz="3400" dirty="0"/>
              <a:t>in adults, primary cerebral lymphomas manifesting as discrete masses or infiltrations involving the corpus </a:t>
            </a:r>
            <a:r>
              <a:rPr lang="en-US" sz="3400" dirty="0" err="1"/>
              <a:t>callosum</a:t>
            </a:r>
            <a:r>
              <a:rPr lang="en-US" sz="3400" dirty="0"/>
              <a:t> are very rare in the pediatric age group </a:t>
            </a:r>
            <a:r>
              <a:rPr lang="en-US" sz="3400" dirty="0" smtClean="0"/>
              <a:t>. </a:t>
            </a:r>
          </a:p>
          <a:p>
            <a:pPr algn="l">
              <a:buFont typeface="Arial" pitchFamily="34" charset="0"/>
              <a:buChar char="•"/>
            </a:pPr>
            <a:r>
              <a:rPr lang="en-US" sz="3400" dirty="0" smtClean="0"/>
              <a:t> </a:t>
            </a:r>
            <a:r>
              <a:rPr lang="en-US" sz="3400" dirty="0" err="1" smtClean="0"/>
              <a:t>Meningeal</a:t>
            </a:r>
            <a:r>
              <a:rPr lang="en-US" sz="3400" dirty="0" smtClean="0"/>
              <a:t> infiltration can also be seen . </a:t>
            </a:r>
          </a:p>
          <a:p>
            <a:pPr algn="l">
              <a:buFont typeface="Arial" pitchFamily="34" charset="0"/>
              <a:buChar char="•"/>
            </a:pPr>
            <a:r>
              <a:rPr lang="en-US" sz="3400" dirty="0" smtClean="0"/>
              <a:t> Subarachnoid </a:t>
            </a:r>
            <a:r>
              <a:rPr lang="en-US" sz="3400" dirty="0"/>
              <a:t>nodules, diffuse </a:t>
            </a:r>
            <a:r>
              <a:rPr lang="en-US" sz="3400" dirty="0" err="1" smtClean="0"/>
              <a:t>leptomeningeal</a:t>
            </a:r>
            <a:r>
              <a:rPr lang="en-US" sz="3400" dirty="0" smtClean="0"/>
              <a:t> </a:t>
            </a:r>
            <a:r>
              <a:rPr lang="en-US" sz="3400" dirty="0" err="1" smtClean="0"/>
              <a:t>carcinomatosis</a:t>
            </a:r>
            <a:r>
              <a:rPr lang="en-US" sz="3400" dirty="0"/>
              <a:t>, or both can be seen on </a:t>
            </a:r>
            <a:r>
              <a:rPr lang="en-US" sz="3400" dirty="0" err="1"/>
              <a:t>postcontrast</a:t>
            </a:r>
            <a:r>
              <a:rPr lang="en-US" sz="3400" dirty="0"/>
              <a:t> MR images </a:t>
            </a:r>
            <a:r>
              <a:rPr lang="en-US" sz="3400" dirty="0" smtClean="0"/>
              <a:t>.</a:t>
            </a:r>
          </a:p>
          <a:p>
            <a:pPr algn="l">
              <a:buFont typeface="Arial" pitchFamily="34" charset="0"/>
              <a:buChar char="•"/>
            </a:pPr>
            <a:r>
              <a:rPr lang="en-US" sz="3400" dirty="0"/>
              <a:t> </a:t>
            </a:r>
            <a:r>
              <a:rPr lang="en-US" sz="3400" dirty="0" err="1" smtClean="0"/>
              <a:t>Intramedullary</a:t>
            </a:r>
            <a:r>
              <a:rPr lang="en-US" sz="3400" dirty="0" smtClean="0"/>
              <a:t> </a:t>
            </a:r>
            <a:r>
              <a:rPr lang="en-US" sz="3400" dirty="0"/>
              <a:t>spinal cord involvement by either HD or NHL is rare and is usually a manifestation of widespread disease </a:t>
            </a:r>
          </a:p>
          <a:p>
            <a:pPr algn="l"/>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23528" y="404664"/>
            <a:ext cx="5688856" cy="547260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Advances in cross-sectional imaging and the availability of positron emission tomography (PET) and PET-CT have had a major impact on imaging and management of pediatric patients.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IMAGING WORK-UP</a:t>
            </a:r>
            <a:endParaRPr lang="en-US" sz="3200" dirty="0"/>
          </a:p>
        </p:txBody>
      </p:sp>
      <p:sp>
        <p:nvSpPr>
          <p:cNvPr id="3" name="Content Placeholder 2"/>
          <p:cNvSpPr>
            <a:spLocks noGrp="1"/>
          </p:cNvSpPr>
          <p:nvPr>
            <p:ph idx="1"/>
          </p:nvPr>
        </p:nvSpPr>
        <p:spPr/>
        <p:txBody>
          <a:bodyPr>
            <a:normAutofit/>
          </a:bodyPr>
          <a:lstStyle/>
          <a:p>
            <a:r>
              <a:rPr lang="en-US" sz="2400" dirty="0" smtClean="0"/>
              <a:t>Imaging studies in lymphomas are related to emergency imaging and to studies for staging the extent of disease.</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EMERGENCY IMAGING</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Chest film and chest CT are necessary for evaluation of thoracic emergencies (SVC syndrome or air way compromise) .</a:t>
            </a:r>
          </a:p>
          <a:p>
            <a:r>
              <a:rPr lang="en-US" dirty="0" smtClean="0"/>
              <a:t>CT of the abdomen and pelvis is necessary to evaluate abdominal emergencies (obstruction of the kidneys, </a:t>
            </a:r>
            <a:r>
              <a:rPr lang="en-US" dirty="0" err="1" smtClean="0"/>
              <a:t>biliary</a:t>
            </a:r>
            <a:r>
              <a:rPr lang="en-US" dirty="0" smtClean="0"/>
              <a:t> tree, or gastrointestinal tract). </a:t>
            </a:r>
          </a:p>
          <a:p>
            <a:r>
              <a:rPr lang="en-US" dirty="0" smtClean="0"/>
              <a:t>Before performing intravenous contrast studies, urinary function tests must be obtained. </a:t>
            </a:r>
          </a:p>
          <a:p>
            <a:r>
              <a:rPr lang="en-US" dirty="0" smtClean="0"/>
              <a:t>Abnormal renal function may be secondary to tumor </a:t>
            </a:r>
            <a:r>
              <a:rPr lang="en-US" dirty="0" err="1" smtClean="0"/>
              <a:t>lysis</a:t>
            </a:r>
            <a:r>
              <a:rPr lang="en-US" dirty="0" smtClean="0"/>
              <a:t> syndrome. </a:t>
            </a:r>
          </a:p>
          <a:p>
            <a:r>
              <a:rPr lang="en-US" dirty="0" smtClean="0"/>
              <a:t>Symptoms related to cord compression must be urgently evaluated. MR imaging should be performed for central nervous system (CNS) emergencies.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412776"/>
            <a:ext cx="5342905" cy="4032448"/>
          </a:xfrm>
          <a:prstGeom prst="rect">
            <a:avLst/>
          </a:prstGeom>
          <a:noFill/>
          <a:ln w="9525">
            <a:noFill/>
            <a:miter lim="800000"/>
            <a:headEnd/>
            <a:tailEnd/>
          </a:ln>
        </p:spPr>
      </p:pic>
      <p:sp>
        <p:nvSpPr>
          <p:cNvPr id="5" name="Rectangle 4"/>
          <p:cNvSpPr/>
          <p:nvPr/>
        </p:nvSpPr>
        <p:spPr>
          <a:xfrm>
            <a:off x="5796136" y="2852936"/>
            <a:ext cx="3347864" cy="923330"/>
          </a:xfrm>
          <a:prstGeom prst="rect">
            <a:avLst/>
          </a:prstGeom>
        </p:spPr>
        <p:txBody>
          <a:bodyPr wrap="square">
            <a:spAutoFit/>
          </a:bodyPr>
          <a:lstStyle/>
          <a:p>
            <a:r>
              <a:rPr lang="en-US" dirty="0" smtClean="0"/>
              <a:t>T-cell lymphoblastic NHL presented with shortness of breath and facial swelling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Initial Staging by Imaging</a:t>
            </a:r>
            <a:endParaRPr lang="en-US" sz="3200" dirty="0"/>
          </a:p>
        </p:txBody>
      </p:sp>
      <p:sp>
        <p:nvSpPr>
          <p:cNvPr id="3" name="Content Placeholder 2"/>
          <p:cNvSpPr>
            <a:spLocks noGrp="1"/>
          </p:cNvSpPr>
          <p:nvPr>
            <p:ph idx="1"/>
          </p:nvPr>
        </p:nvSpPr>
        <p:spPr/>
        <p:txBody>
          <a:bodyPr>
            <a:normAutofit/>
          </a:bodyPr>
          <a:lstStyle/>
          <a:p>
            <a:r>
              <a:rPr lang="en-US" sz="2400" dirty="0" smtClean="0"/>
              <a:t>lymphomas should include a chest radiograph and CT of the chest, abdomen, and pelvis. </a:t>
            </a:r>
          </a:p>
          <a:p>
            <a:r>
              <a:rPr lang="en-US" sz="2400" dirty="0" smtClean="0"/>
              <a:t>CT of the neck is performed when there are symptoms and signs referable to the neck.</a:t>
            </a:r>
          </a:p>
          <a:p>
            <a:r>
              <a:rPr lang="en-US" sz="2400" dirty="0" smtClean="0"/>
              <a:t> When evaluating </a:t>
            </a:r>
            <a:r>
              <a:rPr lang="en-US" sz="2400" dirty="0" err="1" smtClean="0"/>
              <a:t>superificial</a:t>
            </a:r>
            <a:r>
              <a:rPr lang="en-US" sz="2400" dirty="0" smtClean="0"/>
              <a:t> lymph nodes, color Doppler US may be helpful in differentiating reactive from malignant </a:t>
            </a:r>
            <a:r>
              <a:rPr lang="en-US" sz="2400" dirty="0" err="1" smtClean="0"/>
              <a:t>lymphadenopathy</a:t>
            </a:r>
            <a:r>
              <a:rPr lang="en-US" sz="2400" dirty="0" smtClean="0"/>
              <a:t>.</a:t>
            </a:r>
          </a:p>
          <a:p>
            <a:r>
              <a:rPr lang="en-US" sz="2400" dirty="0" smtClean="0"/>
              <a:t>FDG PET-CT is shown to alter staging in up to one third of pediatric patients who have lymphomas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8019</TotalTime>
  <Words>1752</Words>
  <Application>Microsoft Office PowerPoint</Application>
  <PresentationFormat>On-screen Show (4:3)</PresentationFormat>
  <Paragraphs>125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IMAGING IN NHL</vt:lpstr>
      <vt:lpstr>PowerPoint Presentation</vt:lpstr>
      <vt:lpstr>PowerPoint Presentation</vt:lpstr>
      <vt:lpstr>PowerPoint Presentation</vt:lpstr>
      <vt:lpstr>PowerPoint Presentation</vt:lpstr>
      <vt:lpstr>IMAGING WORK-UP</vt:lpstr>
      <vt:lpstr>EMERGENCY IMAGING</vt:lpstr>
      <vt:lpstr>PowerPoint Presentation</vt:lpstr>
      <vt:lpstr>Initial Staging by Imaging</vt:lpstr>
      <vt:lpstr>PowerPoint Presentation</vt:lpstr>
      <vt:lpstr>PowerPoint Presentation</vt:lpstr>
      <vt:lpstr>Sequence of 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Imaging</vt:lpstr>
      <vt:lpstr>    7 y/o girl with intermittent abdominal pain from last month with exacerbation from last day         girl with intermittent abdominal pain from last month with exacerbation from last day</vt:lpstr>
      <vt:lpstr>PowerPoint Presentation</vt:lpstr>
      <vt:lpstr>PowerPoint Presentation</vt:lpstr>
      <vt:lpstr>PowerPoint Presentation</vt:lpstr>
      <vt:lpstr>PowerPoint Presentation</vt:lpstr>
      <vt:lpstr>PowerPoint Presentation</vt:lpstr>
      <vt:lpstr>Diffuse Large B-Cell Lymphoma</vt:lpstr>
      <vt:lpstr>PowerPoint Presentation</vt:lpstr>
      <vt:lpstr>PowerPoint Presentation</vt:lpstr>
      <vt:lpstr>PowerPoint Presentation</vt:lpstr>
      <vt:lpstr>Lymphoblastic Lymphoma</vt:lpstr>
      <vt:lpstr>PowerPoint Presentation</vt:lpstr>
      <vt:lpstr>PowerPoint Presentation</vt:lpstr>
      <vt:lpstr>Anaplastic Large Cell Lymphoma</vt:lpstr>
      <vt:lpstr>PowerPoint Presentation</vt:lpstr>
      <vt:lpstr>PowerPoint Presentation</vt:lpstr>
      <vt:lpstr>Central Nervous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Mitra</dc:creator>
  <cp:lastModifiedBy>mofid</cp:lastModifiedBy>
  <cp:revision>84</cp:revision>
  <dcterms:created xsi:type="dcterms:W3CDTF">2019-01-06T03:44:18Z</dcterms:created>
  <dcterms:modified xsi:type="dcterms:W3CDTF">2019-01-17T05:55:53Z</dcterms:modified>
</cp:coreProperties>
</file>