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notesMasterIdLst>
    <p:notesMasterId r:id="rId21"/>
  </p:notesMasterIdLst>
  <p:sldIdLst>
    <p:sldId id="325" r:id="rId2"/>
    <p:sldId id="268" r:id="rId3"/>
    <p:sldId id="304" r:id="rId4"/>
    <p:sldId id="269" r:id="rId5"/>
    <p:sldId id="270" r:id="rId6"/>
    <p:sldId id="306" r:id="rId7"/>
    <p:sldId id="307" r:id="rId8"/>
    <p:sldId id="308" r:id="rId9"/>
    <p:sldId id="309" r:id="rId10"/>
    <p:sldId id="310" r:id="rId11"/>
    <p:sldId id="311" r:id="rId12"/>
    <p:sldId id="312" r:id="rId13"/>
    <p:sldId id="313" r:id="rId14"/>
    <p:sldId id="314" r:id="rId15"/>
    <p:sldId id="315" r:id="rId16"/>
    <p:sldId id="322" r:id="rId17"/>
    <p:sldId id="323" r:id="rId18"/>
    <p:sldId id="316" r:id="rId19"/>
    <p:sldId id="319" r:id="rId20"/>
  </p:sldIdLst>
  <p:sldSz cx="9144000" cy="6858000" type="screen4x3"/>
  <p:notesSz cx="6858000" cy="9144000"/>
  <p:embeddedFontLst>
    <p:embeddedFont>
      <p:font typeface="Calibri" panose="020F0502020204030204" pitchFamily="34" charset="0"/>
      <p:regular r:id="rId22"/>
      <p:bold r:id="rId23"/>
    </p:embeddedFont>
    <p:embeddedFont>
      <p:font typeface="MS Mincho" panose="020B0604020202020204" charset="-128"/>
      <p:regular r:id="rId24"/>
    </p:embeddedFont>
    <p:embeddedFont>
      <p:font typeface="MRT_Poster" panose="020B0604020202020204" charset="-78"/>
      <p:bold r:id="rId25"/>
    </p:embeddedFont>
    <p:embeddedFont>
      <p:font typeface="MRT_TV Bold" panose="020B0604020202020204" charset="-78"/>
      <p:bold r:id="rId26"/>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808" autoAdjust="0"/>
    <p:restoredTop sz="94660"/>
  </p:normalViewPr>
  <p:slideViewPr>
    <p:cSldViewPr>
      <p:cViewPr varScale="1">
        <p:scale>
          <a:sx n="87" d="100"/>
          <a:sy n="87" d="100"/>
        </p:scale>
        <p:origin x="151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458302-342A-41F5-8ED2-80285191D05C}" type="datetimeFigureOut">
              <a:rPr lang="en-US" smtClean="0"/>
              <a:pPr/>
              <a:t>2017/10/18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126958-7FD3-444C-9C46-2F981548B03C}" type="slidenum">
              <a:rPr lang="en-US" smtClean="0"/>
              <a:pPr/>
              <a:t>‹#›</a:t>
            </a:fld>
            <a:endParaRPr lang="en-US"/>
          </a:p>
        </p:txBody>
      </p:sp>
    </p:spTree>
    <p:extLst>
      <p:ext uri="{BB962C8B-B14F-4D97-AF65-F5344CB8AC3E}">
        <p14:creationId xmlns:p14="http://schemas.microsoft.com/office/powerpoint/2010/main" val="3031826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صفحه شروع ( 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57290" y="2071678"/>
            <a:ext cx="6357982" cy="1071570"/>
          </a:xfrm>
        </p:spPr>
        <p:txBody>
          <a:bodyPr/>
          <a:lstStyle>
            <a:lvl1pPr>
              <a:defRPr>
                <a:solidFill>
                  <a:schemeClr val="tx1">
                    <a:lumMod val="95000"/>
                    <a:lumOff val="5000"/>
                  </a:schemeClr>
                </a:solidFill>
                <a:cs typeface="MRT_TV Bold" pitchFamily="18" charset="-78"/>
              </a:defRPr>
            </a:lvl1pPr>
          </a:lstStyle>
          <a:p>
            <a:r>
              <a:rPr lang="fa-IR" dirty="0" smtClean="0"/>
              <a:t>کلیک کنید برای درج موضوع</a:t>
            </a:r>
            <a:endParaRPr lang="fa-IR" dirty="0"/>
          </a:p>
        </p:txBody>
      </p:sp>
      <p:sp>
        <p:nvSpPr>
          <p:cNvPr id="3" name="Subtitle 2"/>
          <p:cNvSpPr>
            <a:spLocks noGrp="1"/>
          </p:cNvSpPr>
          <p:nvPr>
            <p:ph type="subTitle" idx="1"/>
          </p:nvPr>
        </p:nvSpPr>
        <p:spPr>
          <a:xfrm>
            <a:off x="1357290" y="3214686"/>
            <a:ext cx="6357982" cy="150019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a-IR" dirty="0"/>
          </a:p>
        </p:txBody>
      </p:sp>
      <p:sp>
        <p:nvSpPr>
          <p:cNvPr id="4" name="Date Placeholder 3"/>
          <p:cNvSpPr>
            <a:spLocks noGrp="1"/>
          </p:cNvSpPr>
          <p:nvPr>
            <p:ph type="dt" sz="half" idx="10"/>
          </p:nvPr>
        </p:nvSpPr>
        <p:spPr>
          <a:xfrm>
            <a:off x="5715008" y="6421461"/>
            <a:ext cx="2133600" cy="365125"/>
          </a:xfrm>
        </p:spPr>
        <p:txBody>
          <a:bodyPr/>
          <a:lstStyle/>
          <a:p>
            <a:fld id="{3ACC7A49-7380-4B9C-9D44-BC5335133FA6}" type="datetimeFigureOut">
              <a:rPr lang="fa-IR" smtClean="0"/>
              <a:pPr/>
              <a:t>28/01/1439</a:t>
            </a:fld>
            <a:endParaRPr lang="fa-IR"/>
          </a:p>
        </p:txBody>
      </p:sp>
      <p:sp>
        <p:nvSpPr>
          <p:cNvPr id="5" name="Footer Placeholder 4"/>
          <p:cNvSpPr>
            <a:spLocks noGrp="1"/>
          </p:cNvSpPr>
          <p:nvPr>
            <p:ph type="ftr" sz="quarter" idx="11"/>
          </p:nvPr>
        </p:nvSpPr>
        <p:spPr>
          <a:xfrm>
            <a:off x="2605094" y="6421461"/>
            <a:ext cx="2895600" cy="365125"/>
          </a:xfrm>
        </p:spPr>
        <p:txBody>
          <a:bodyPr/>
          <a:lstStyle/>
          <a:p>
            <a:endParaRPr lang="fa-IR" dirty="0"/>
          </a:p>
        </p:txBody>
      </p:sp>
      <p:sp>
        <p:nvSpPr>
          <p:cNvPr id="6" name="Slide Number Placeholder 5"/>
          <p:cNvSpPr>
            <a:spLocks noGrp="1"/>
          </p:cNvSpPr>
          <p:nvPr>
            <p:ph type="sldNum" sz="quarter" idx="12"/>
          </p:nvPr>
        </p:nvSpPr>
        <p:spPr>
          <a:xfrm>
            <a:off x="285720" y="6421461"/>
            <a:ext cx="2133600" cy="365125"/>
          </a:xfrm>
        </p:spPr>
        <p:txBody>
          <a:bodyPr/>
          <a:lstStyle/>
          <a:p>
            <a:fld id="{AE3A5789-49FC-49F2-8487-A9CA7F43CEF4}"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بسم الل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صفحه قرمز ( Title and Content RED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FF0000"/>
                </a:solidFill>
                <a:effectLst>
                  <a:outerShdw blurRad="50800" dist="38100" dir="5400000" algn="t" rotWithShape="0">
                    <a:prstClr val="black">
                      <a:alpha val="40000"/>
                    </a:prstClr>
                  </a:outerShdw>
                </a:effectLst>
                <a:cs typeface="MRT_Poster" pitchFamily="2" charset="-78"/>
              </a:defRPr>
            </a:lvl1pPr>
          </a:lstStyle>
          <a:p>
            <a:r>
              <a:rPr lang="fa-IR" dirty="0" smtClean="0"/>
              <a:t>کلیک کنید برای درج موضوع</a:t>
            </a:r>
            <a:endParaRPr lang="fa-IR" dirty="0"/>
          </a:p>
        </p:txBody>
      </p:sp>
      <p:sp>
        <p:nvSpPr>
          <p:cNvPr id="3" name="Content Placeholder 2"/>
          <p:cNvSpPr>
            <a:spLocks noGrp="1"/>
          </p:cNvSpPr>
          <p:nvPr>
            <p:ph idx="1"/>
          </p:nvPr>
        </p:nvSpPr>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p>
            <a:fld id="{3ACC7A49-7380-4B9C-9D44-BC5335133FA6}" type="datetimeFigureOut">
              <a:rPr lang="fa-IR" smtClean="0"/>
              <a:pPr/>
              <a:t>28/01/1439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3A5789-49FC-49F2-8487-A9CA7F43CEF4}"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صفحه بنفش ( Title and Content VIOLET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D60093"/>
                </a:solidFill>
              </a:defRPr>
            </a:lvl1pPr>
          </a:lstStyle>
          <a:p>
            <a:r>
              <a:rPr lang="fa-IR" dirty="0" smtClean="0"/>
              <a:t>کلیک کنید برای درج موضوع</a:t>
            </a:r>
            <a:endParaRPr lang="fa-IR" dirty="0"/>
          </a:p>
        </p:txBody>
      </p:sp>
      <p:sp>
        <p:nvSpPr>
          <p:cNvPr id="3" name="Content Placeholder 2"/>
          <p:cNvSpPr>
            <a:spLocks noGrp="1"/>
          </p:cNvSpPr>
          <p:nvPr>
            <p:ph idx="1"/>
          </p:nvPr>
        </p:nvSpPr>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p>
            <a:fld id="{3ACC7A49-7380-4B9C-9D44-BC5335133FA6}" type="datetimeFigureOut">
              <a:rPr lang="fa-IR" smtClean="0"/>
              <a:pPr/>
              <a:t>28/01/1439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3A5789-49FC-49F2-8487-A9CA7F43CEF4}"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صفحه آبی ( Title and Content BLUE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70C0"/>
                </a:solidFill>
              </a:defRPr>
            </a:lvl1pPr>
          </a:lstStyle>
          <a:p>
            <a:r>
              <a:rPr lang="fa-IR" dirty="0" smtClean="0"/>
              <a:t>کلیک کنید برای درج موضوع</a:t>
            </a:r>
            <a:endParaRPr lang="fa-IR" dirty="0"/>
          </a:p>
        </p:txBody>
      </p:sp>
      <p:sp>
        <p:nvSpPr>
          <p:cNvPr id="3" name="Content Placeholder 2"/>
          <p:cNvSpPr>
            <a:spLocks noGrp="1"/>
          </p:cNvSpPr>
          <p:nvPr>
            <p:ph idx="1"/>
          </p:nvPr>
        </p:nvSpPr>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p>
            <a:fld id="{3ACC7A49-7380-4B9C-9D44-BC5335133FA6}" type="datetimeFigureOut">
              <a:rPr lang="fa-IR" smtClean="0"/>
              <a:pPr/>
              <a:t>28/01/1439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3A5789-49FC-49F2-8487-A9CA7F43CEF4}"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صفحه فیروزه ای ( Title and Content AQUA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B0F0"/>
                </a:solidFill>
              </a:defRPr>
            </a:lvl1pPr>
          </a:lstStyle>
          <a:p>
            <a:r>
              <a:rPr lang="fa-IR" dirty="0" smtClean="0"/>
              <a:t>کلیک کنید برای درج موضوع</a:t>
            </a:r>
            <a:endParaRPr lang="fa-IR" dirty="0"/>
          </a:p>
        </p:txBody>
      </p:sp>
      <p:sp>
        <p:nvSpPr>
          <p:cNvPr id="3" name="Content Placeholder 2"/>
          <p:cNvSpPr>
            <a:spLocks noGrp="1"/>
          </p:cNvSpPr>
          <p:nvPr>
            <p:ph idx="1"/>
          </p:nvPr>
        </p:nvSpPr>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p>
            <a:fld id="{3ACC7A49-7380-4B9C-9D44-BC5335133FA6}" type="datetimeFigureOut">
              <a:rPr lang="fa-IR" smtClean="0"/>
              <a:pPr/>
              <a:t>28/01/1439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3A5789-49FC-49F2-8487-A9CA7F43CEF4}"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صفحه سبز ( Title and Content GREE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B050"/>
                </a:solidFill>
              </a:defRPr>
            </a:lvl1pPr>
          </a:lstStyle>
          <a:p>
            <a:r>
              <a:rPr lang="fa-IR" dirty="0" smtClean="0"/>
              <a:t>کلیک کنید برای درج موضوع</a:t>
            </a:r>
            <a:endParaRPr lang="fa-IR" dirty="0"/>
          </a:p>
        </p:txBody>
      </p:sp>
      <p:sp>
        <p:nvSpPr>
          <p:cNvPr id="3" name="Content Placeholder 2"/>
          <p:cNvSpPr>
            <a:spLocks noGrp="1"/>
          </p:cNvSpPr>
          <p:nvPr>
            <p:ph idx="1"/>
          </p:nvPr>
        </p:nvSpPr>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p>
            <a:fld id="{3ACC7A49-7380-4B9C-9D44-BC5335133FA6}" type="datetimeFigureOut">
              <a:rPr lang="fa-IR" smtClean="0"/>
              <a:pPr/>
              <a:t>28/01/1439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3A5789-49FC-49F2-8487-A9CA7F43CEF4}"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صفحه نارنجی ( Title and Content ORANGE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6600"/>
                </a:solidFill>
              </a:defRPr>
            </a:lvl1pPr>
          </a:lstStyle>
          <a:p>
            <a:r>
              <a:rPr lang="fa-IR" dirty="0" smtClean="0"/>
              <a:t>کلیک کنید برای درج موضوع</a:t>
            </a:r>
            <a:endParaRPr lang="fa-IR" dirty="0"/>
          </a:p>
        </p:txBody>
      </p:sp>
      <p:sp>
        <p:nvSpPr>
          <p:cNvPr id="3" name="Content Placeholder 2"/>
          <p:cNvSpPr>
            <a:spLocks noGrp="1"/>
          </p:cNvSpPr>
          <p:nvPr>
            <p:ph idx="1"/>
          </p:nvPr>
        </p:nvSpPr>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p>
            <a:fld id="{3ACC7A49-7380-4B9C-9D44-BC5335133FA6}" type="datetimeFigureOut">
              <a:rPr lang="fa-IR" smtClean="0"/>
              <a:pPr/>
              <a:t>28/01/1439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3A5789-49FC-49F2-8487-A9CA7F43CEF4}"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صفحه زرد ( Title and Content YELLOW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FFFF00"/>
                </a:solidFill>
              </a:defRPr>
            </a:lvl1pPr>
          </a:lstStyle>
          <a:p>
            <a:r>
              <a:rPr lang="fa-IR" dirty="0" smtClean="0"/>
              <a:t>کلیک کنید برای درج موضوع</a:t>
            </a:r>
            <a:endParaRPr lang="fa-IR" dirty="0"/>
          </a:p>
        </p:txBody>
      </p:sp>
      <p:sp>
        <p:nvSpPr>
          <p:cNvPr id="3" name="Content Placeholder 2"/>
          <p:cNvSpPr>
            <a:spLocks noGrp="1"/>
          </p:cNvSpPr>
          <p:nvPr>
            <p:ph idx="1"/>
          </p:nvPr>
        </p:nvSpPr>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p>
            <a:fld id="{3ACC7A49-7380-4B9C-9D44-BC5335133FA6}" type="datetimeFigureOut">
              <a:rPr lang="fa-IR" smtClean="0"/>
              <a:pPr/>
              <a:t>28/01/1439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E3A5789-49FC-49F2-8487-A9CA7F43CEF4}"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47664" y="285728"/>
            <a:ext cx="6120680" cy="1000132"/>
          </a:xfrm>
          <a:prstGeom prst="rect">
            <a:avLst/>
          </a:prstGeom>
        </p:spPr>
        <p:txBody>
          <a:bodyPr vert="horz" lIns="91440" tIns="45720" rIns="91440" bIns="45720" rtlCol="1" anchor="ctr">
            <a:normAutofit/>
          </a:bodyPr>
          <a:lstStyle/>
          <a:p>
            <a:r>
              <a:rPr lang="fa-IR" dirty="0" smtClean="0"/>
              <a:t>کلیک کنید برای درج موضوع</a:t>
            </a:r>
            <a:endParaRPr lang="fa-IR" dirty="0"/>
          </a:p>
        </p:txBody>
      </p:sp>
      <p:sp>
        <p:nvSpPr>
          <p:cNvPr id="3" name="Text Placeholder 2"/>
          <p:cNvSpPr>
            <a:spLocks noGrp="1"/>
          </p:cNvSpPr>
          <p:nvPr>
            <p:ph type="body" idx="1"/>
          </p:nvPr>
        </p:nvSpPr>
        <p:spPr>
          <a:xfrm>
            <a:off x="285720" y="1357298"/>
            <a:ext cx="8572560" cy="4500594"/>
          </a:xfrm>
          <a:prstGeom prst="rect">
            <a:avLst/>
          </a:prstGeom>
        </p:spPr>
        <p:txBody>
          <a:bodyPr vert="horz" lIns="91440" tIns="45720" rIns="91440" bIns="45720" rtlCol="1">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2"/>
          </p:nvPr>
        </p:nvSpPr>
        <p:spPr>
          <a:xfrm>
            <a:off x="5724548" y="6421461"/>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ACC7A49-7380-4B9C-9D44-BC5335133FA6}" type="datetimeFigureOut">
              <a:rPr lang="fa-IR" smtClean="0"/>
              <a:pPr/>
              <a:t>28/01/1439</a:t>
            </a:fld>
            <a:endParaRPr lang="fa-IR" dirty="0"/>
          </a:p>
        </p:txBody>
      </p:sp>
      <p:sp>
        <p:nvSpPr>
          <p:cNvPr id="5" name="Footer Placeholder 4"/>
          <p:cNvSpPr>
            <a:spLocks noGrp="1"/>
          </p:cNvSpPr>
          <p:nvPr>
            <p:ph type="ftr" sz="quarter" idx="3"/>
          </p:nvPr>
        </p:nvSpPr>
        <p:spPr>
          <a:xfrm>
            <a:off x="2605094" y="642146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dirty="0"/>
          </a:p>
        </p:txBody>
      </p:sp>
      <p:sp>
        <p:nvSpPr>
          <p:cNvPr id="6" name="Slide Number Placeholder 5"/>
          <p:cNvSpPr>
            <a:spLocks noGrp="1"/>
          </p:cNvSpPr>
          <p:nvPr>
            <p:ph type="sldNum" sz="quarter" idx="4"/>
          </p:nvPr>
        </p:nvSpPr>
        <p:spPr>
          <a:xfrm>
            <a:off x="285720" y="6421461"/>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E3A5789-49FC-49F2-8487-A9CA7F43CEF4}" type="slidenum">
              <a:rPr lang="fa-IR" smtClean="0"/>
              <a:pPr/>
              <a:t>‹#›</a:t>
            </a:fld>
            <a:endParaRPr lang="fa-IR"/>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956376" y="303797"/>
            <a:ext cx="816796" cy="774128"/>
          </a:xfrm>
          <a:prstGeom prst="rect">
            <a:avLst/>
          </a:prstGeom>
        </p:spPr>
      </p:pic>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3329" y="285728"/>
            <a:ext cx="859465" cy="87775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1" r:id="rId4"/>
    <p:sldLayoutId id="2147483660" r:id="rId5"/>
    <p:sldLayoutId id="2147483664" r:id="rId6"/>
    <p:sldLayoutId id="2147483663" r:id="rId7"/>
    <p:sldLayoutId id="2147483662" r:id="rId8"/>
    <p:sldLayoutId id="2147483665" r:id="rId9"/>
    <p:sldLayoutId id="2147483667" r:id="rId10"/>
  </p:sldLayoutIdLst>
  <p:txStyles>
    <p:titleStyle>
      <a:lvl1pPr algn="ctr" defTabSz="914400" rtl="1" eaLnBrk="1" latinLnBrk="0" hangingPunct="1">
        <a:spcBef>
          <a:spcPct val="0"/>
        </a:spcBef>
        <a:buNone/>
        <a:defRPr sz="4400" b="1" kern="1200" cap="none" spc="0">
          <a:ln w="17780" cmpd="sng">
            <a:noFill/>
            <a:prstDash val="solid"/>
            <a:miter lim="800000"/>
          </a:ln>
          <a:solidFill>
            <a:srgbClr val="FF0000"/>
          </a:solidFill>
          <a:effectLst>
            <a:outerShdw blurRad="50800" dist="38100" dir="5400000" algn="t" rotWithShape="0">
              <a:prstClr val="black">
                <a:alpha val="40000"/>
              </a:prstClr>
            </a:outerShdw>
          </a:effectLst>
          <a:latin typeface="+mj-lt"/>
          <a:ea typeface="+mj-ea"/>
          <a:cs typeface="MRT_Poster" pitchFamily="2" charset="-78"/>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ریسک فاکتورهای بروز ترومبوز در </a:t>
            </a:r>
            <a:r>
              <a:rPr lang="en-US" dirty="0" smtClean="0"/>
              <a:t>TI</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v"/>
            </a:pPr>
            <a:r>
              <a:rPr lang="fa-IR" sz="3600" b="1" dirty="0" smtClean="0"/>
              <a:t>سن بالای 20</a:t>
            </a:r>
          </a:p>
          <a:p>
            <a:pPr>
              <a:buFont typeface="Wingdings" pitchFamily="2" charset="2"/>
              <a:buChar char="v"/>
            </a:pPr>
            <a:r>
              <a:rPr lang="fa-IR" sz="3600" b="1" dirty="0" smtClean="0"/>
              <a:t>طحال برداری </a:t>
            </a:r>
          </a:p>
          <a:p>
            <a:pPr>
              <a:buFont typeface="Wingdings" pitchFamily="2" charset="2"/>
              <a:buChar char="v"/>
            </a:pPr>
            <a:r>
              <a:rPr lang="fa-IR" sz="3600" b="1" dirty="0" smtClean="0"/>
              <a:t>سابقه قبلی ترومبو امبولی</a:t>
            </a:r>
          </a:p>
          <a:p>
            <a:pPr>
              <a:buFont typeface="Wingdings" pitchFamily="2" charset="2"/>
              <a:buChar char="v"/>
            </a:pPr>
            <a:r>
              <a:rPr lang="fa-IR" sz="3600" b="1" dirty="0" smtClean="0"/>
              <a:t>سابقه خانوادگی</a:t>
            </a:r>
          </a:p>
          <a:p>
            <a:pPr>
              <a:buFont typeface="Wingdings" pitchFamily="2" charset="2"/>
              <a:buChar char="v"/>
            </a:pPr>
            <a:r>
              <a:rPr lang="fa-IR" sz="3600" b="1" dirty="0" smtClean="0"/>
              <a:t>وجود بیماریهایی از قبیل دیابت ملیتوس</a:t>
            </a:r>
            <a:endParaRPr lang="en-US" sz="36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2060"/>
                </a:solidFill>
              </a:rPr>
              <a:t>آلوایمونیزاسیون</a:t>
            </a:r>
            <a:endParaRPr lang="en-US" dirty="0">
              <a:solidFill>
                <a:srgbClr val="002060"/>
              </a:solidFill>
            </a:endParaRPr>
          </a:p>
        </p:txBody>
      </p:sp>
      <p:sp>
        <p:nvSpPr>
          <p:cNvPr id="3" name="Content Placeholder 2"/>
          <p:cNvSpPr>
            <a:spLocks noGrp="1"/>
          </p:cNvSpPr>
          <p:nvPr>
            <p:ph idx="1"/>
          </p:nvPr>
        </p:nvSpPr>
        <p:spPr/>
        <p:txBody>
          <a:bodyPr>
            <a:normAutofit fontScale="85000" lnSpcReduction="10000"/>
          </a:bodyPr>
          <a:lstStyle/>
          <a:p>
            <a:r>
              <a:rPr lang="fa-IR" dirty="0" smtClean="0"/>
              <a:t>آلوایمو نیزاسیون علیه آنتی ژن های </a:t>
            </a:r>
            <a:r>
              <a:rPr lang="en-US" dirty="0" err="1" smtClean="0"/>
              <a:t>Rh</a:t>
            </a:r>
            <a:r>
              <a:rPr lang="en-US" dirty="0" smtClean="0"/>
              <a:t> (D)</a:t>
            </a:r>
            <a:r>
              <a:rPr lang="fa-IR" dirty="0" smtClean="0"/>
              <a:t> ، </a:t>
            </a:r>
            <a:r>
              <a:rPr lang="en-US" dirty="0" err="1" smtClean="0"/>
              <a:t>Rh</a:t>
            </a:r>
            <a:r>
              <a:rPr lang="en-US" dirty="0" smtClean="0"/>
              <a:t> (E)</a:t>
            </a:r>
            <a:r>
              <a:rPr lang="fa-IR" dirty="0" smtClean="0"/>
              <a:t> و </a:t>
            </a:r>
            <a:r>
              <a:rPr lang="en-US" dirty="0" smtClean="0"/>
              <a:t>K </a:t>
            </a:r>
            <a:r>
              <a:rPr lang="fa-IR" dirty="0" smtClean="0"/>
              <a:t/>
            </a:r>
            <a:br>
              <a:rPr lang="fa-IR" dirty="0" smtClean="0"/>
            </a:br>
            <a:r>
              <a:rPr lang="fa-IR" dirty="0" smtClean="0"/>
              <a:t>(از سیستم گروه خونی </a:t>
            </a:r>
            <a:r>
              <a:rPr lang="en-US" dirty="0" err="1" smtClean="0"/>
              <a:t>kell</a:t>
            </a:r>
            <a:r>
              <a:rPr lang="fa-IR" dirty="0" smtClean="0"/>
              <a:t>) با شیوع بیشتری گزارش شده است</a:t>
            </a:r>
          </a:p>
          <a:p>
            <a:r>
              <a:rPr lang="fa-IR" dirty="0" smtClean="0"/>
              <a:t>در موارد آلوایمو نیزاسیون حاد در صورتی که تست کومبس مستقیم  و آنتی بادی گرم (</a:t>
            </a:r>
            <a:r>
              <a:rPr lang="en-US" dirty="0" err="1" smtClean="0"/>
              <a:t>IgG</a:t>
            </a:r>
            <a:r>
              <a:rPr lang="fa-IR" dirty="0" smtClean="0"/>
              <a:t>) مثبت باشد می توان از استروئید یا </a:t>
            </a:r>
            <a:r>
              <a:rPr lang="en-US" dirty="0" smtClean="0"/>
              <a:t>IVIG</a:t>
            </a:r>
            <a:r>
              <a:rPr lang="fa-IR" dirty="0" smtClean="0"/>
              <a:t> استفاده نمود ولی در طولانی مدت درصورت مثبت بودن تست کومبس غیر مستقیم (آلو آنتی بادی) باید خون کاملاً سازگار که فاقد آنتی ژن شناسایی شده باشد تزریق گردد (مثلا اگر بیمار آنتی </a:t>
            </a:r>
            <a:r>
              <a:rPr lang="en-US" dirty="0" smtClean="0"/>
              <a:t>k</a:t>
            </a:r>
            <a:r>
              <a:rPr lang="fa-IR" dirty="0" smtClean="0"/>
              <a:t> مثبت باشد باید خون آنتی ژن </a:t>
            </a:r>
            <a:r>
              <a:rPr lang="en-US" dirty="0" smtClean="0"/>
              <a:t>k</a:t>
            </a:r>
            <a:r>
              <a:rPr lang="fa-IR" dirty="0" smtClean="0"/>
              <a:t> منفی تزریق گردد)</a:t>
            </a:r>
          </a:p>
          <a:p>
            <a:r>
              <a:rPr lang="fa-IR" dirty="0" smtClean="0"/>
              <a:t>درصورت مثبت بودن آنتی بادی سرد (</a:t>
            </a:r>
            <a:r>
              <a:rPr lang="en-US" dirty="0" smtClean="0"/>
              <a:t>c3d</a:t>
            </a:r>
            <a:r>
              <a:rPr lang="fa-IR" dirty="0" smtClean="0"/>
              <a:t>) در تست کومبس مستقیم استفاده از خون گرم توسط دستگاه </a:t>
            </a:r>
            <a:r>
              <a:rPr lang="en-US" dirty="0" smtClean="0"/>
              <a:t>warmer</a:t>
            </a:r>
            <a:r>
              <a:rPr lang="fa-IR" dirty="0" smtClean="0"/>
              <a:t> توصیه میشود</a:t>
            </a:r>
          </a:p>
          <a:p>
            <a:r>
              <a:rPr lang="fa-IR" dirty="0" smtClean="0"/>
              <a:t>تزریق خون شسته در رفع آلوایمو نیزاسیون کمکی نمی کند</a:t>
            </a:r>
            <a:endParaRPr lang="en-US" dirty="0"/>
          </a:p>
        </p:txBody>
      </p:sp>
    </p:spTree>
    <p:extLst>
      <p:ext uri="{BB962C8B-B14F-4D97-AF65-F5344CB8AC3E}">
        <p14:creationId xmlns:p14="http://schemas.microsoft.com/office/powerpoint/2010/main" val="3580709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fa-IR" dirty="0" smtClean="0">
                <a:effectLst>
                  <a:outerShdw blurRad="50800" dist="38100" algn="tr" rotWithShape="0">
                    <a:prstClr val="black">
                      <a:alpha val="40000"/>
                    </a:prstClr>
                  </a:outerShdw>
                </a:effectLst>
              </a:rPr>
              <a:t>درمان تالاسمی اینترمدیا</a:t>
            </a:r>
            <a:r>
              <a:rPr lang="en-US" dirty="0" smtClean="0"/>
              <a:t/>
            </a:r>
            <a:br>
              <a:rPr lang="en-US" dirty="0" smtClean="0"/>
            </a:br>
            <a:endParaRPr lang="en-US" dirty="0"/>
          </a:p>
        </p:txBody>
      </p:sp>
      <p:sp>
        <p:nvSpPr>
          <p:cNvPr id="5" name="Content Placeholder 4"/>
          <p:cNvSpPr>
            <a:spLocks noGrp="1"/>
          </p:cNvSpPr>
          <p:nvPr>
            <p:ph idx="1"/>
          </p:nvPr>
        </p:nvSpPr>
        <p:spPr/>
        <p:txBody>
          <a:bodyPr>
            <a:normAutofit fontScale="92500" lnSpcReduction="10000"/>
          </a:bodyPr>
          <a:lstStyle/>
          <a:p>
            <a:r>
              <a:rPr lang="ar-SA" b="1" dirty="0" smtClean="0">
                <a:solidFill>
                  <a:srgbClr val="D60093"/>
                </a:solidFill>
              </a:rPr>
              <a:t>اندیکاسیون های تزریق خون در بتا</a:t>
            </a:r>
            <a:r>
              <a:rPr lang="en-US" b="1" dirty="0" smtClean="0">
                <a:solidFill>
                  <a:srgbClr val="D60093"/>
                </a:solidFill>
              </a:rPr>
              <a:t>-</a:t>
            </a:r>
            <a:r>
              <a:rPr lang="ar-SA" b="1" dirty="0" smtClean="0">
                <a:solidFill>
                  <a:srgbClr val="D60093"/>
                </a:solidFill>
              </a:rPr>
              <a:t>تالاسمی اینترمدیا </a:t>
            </a:r>
            <a:endParaRPr lang="fa-IR" b="1" dirty="0" smtClean="0">
              <a:solidFill>
                <a:srgbClr val="D60093"/>
              </a:solidFill>
            </a:endParaRPr>
          </a:p>
          <a:p>
            <a:r>
              <a:rPr lang="fa-IR" dirty="0" smtClean="0"/>
              <a:t>1- کاهش سطح هموگلوبین به کمتر از  </a:t>
            </a:r>
            <a:r>
              <a:rPr lang="en-US" b="1" dirty="0" smtClean="0"/>
              <a:t>6-7 </a:t>
            </a:r>
            <a:r>
              <a:rPr lang="en-US" b="1" dirty="0" err="1" smtClean="0"/>
              <a:t>gr</a:t>
            </a:r>
            <a:r>
              <a:rPr lang="en-US" b="1" dirty="0" smtClean="0"/>
              <a:t>/dl</a:t>
            </a:r>
            <a:endParaRPr lang="en-US" dirty="0" smtClean="0"/>
          </a:p>
          <a:p>
            <a:r>
              <a:rPr lang="fa-IR" dirty="0" smtClean="0"/>
              <a:t>2- کاهش تدریجی سطح هموگلوبین به همراه افزایش تدریجی اندازه طحال با سرعت بیش از </a:t>
            </a:r>
            <a:r>
              <a:rPr lang="en-US" b="1" dirty="0" smtClean="0"/>
              <a:t>3 cm/year</a:t>
            </a:r>
            <a:endParaRPr lang="en-US" dirty="0" smtClean="0"/>
          </a:p>
          <a:p>
            <a:r>
              <a:rPr lang="fa-IR" dirty="0" smtClean="0"/>
              <a:t>3- تأخیر در رشد و بلوغ </a:t>
            </a:r>
          </a:p>
          <a:p>
            <a:r>
              <a:rPr lang="fa-IR" dirty="0" smtClean="0"/>
              <a:t>4- کاهش سطح تحمل بدن با فعالیت بدنی </a:t>
            </a:r>
          </a:p>
          <a:p>
            <a:r>
              <a:rPr lang="fa-IR" dirty="0" smtClean="0"/>
              <a:t>5- تغییرات و اختلالات شدید استخوانی به صورت تغییر چهره</a:t>
            </a:r>
            <a:endParaRPr lang="en-US" dirty="0" smtClean="0"/>
          </a:p>
          <a:p>
            <a:r>
              <a:rPr lang="fa-IR" dirty="0" smtClean="0"/>
              <a:t>6- حاملگی</a:t>
            </a:r>
            <a:endParaRPr lang="en-US" dirty="0" smtClean="0"/>
          </a:p>
          <a:p>
            <a:r>
              <a:rPr lang="fa-IR" dirty="0" smtClean="0"/>
              <a:t>7- عفونت</a:t>
            </a:r>
            <a:endParaRPr lang="en-US" dirty="0" smtClean="0"/>
          </a:p>
          <a:p>
            <a:endParaRPr lang="en-US" dirty="0" smtClean="0"/>
          </a:p>
          <a:p>
            <a:endParaRPr lang="en-US" b="1" dirty="0">
              <a:solidFill>
                <a:srgbClr val="D60093"/>
              </a:solidFill>
            </a:endParaRPr>
          </a:p>
        </p:txBody>
      </p:sp>
    </p:spTree>
    <p:extLst>
      <p:ext uri="{BB962C8B-B14F-4D97-AF65-F5344CB8AC3E}">
        <p14:creationId xmlns:p14="http://schemas.microsoft.com/office/powerpoint/2010/main" val="829162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سایر </a:t>
            </a:r>
            <a:r>
              <a:rPr lang="ar-SA" dirty="0" smtClean="0"/>
              <a:t>اندیکاسیون های تزریق خون</a:t>
            </a:r>
            <a:endParaRPr lang="en-US" dirty="0"/>
          </a:p>
        </p:txBody>
      </p:sp>
      <p:sp>
        <p:nvSpPr>
          <p:cNvPr id="3" name="Content Placeholder 2"/>
          <p:cNvSpPr>
            <a:spLocks noGrp="1"/>
          </p:cNvSpPr>
          <p:nvPr>
            <p:ph idx="1"/>
          </p:nvPr>
        </p:nvSpPr>
        <p:spPr/>
        <p:txBody>
          <a:bodyPr>
            <a:normAutofit fontScale="92500" lnSpcReduction="10000"/>
          </a:bodyPr>
          <a:lstStyle/>
          <a:p>
            <a:r>
              <a:rPr lang="fa-IR" dirty="0" smtClean="0"/>
              <a:t>8- موارد دیگر مثل: </a:t>
            </a:r>
            <a:endParaRPr lang="en-US" dirty="0" smtClean="0"/>
          </a:p>
          <a:p>
            <a:pPr lvl="0"/>
            <a:r>
              <a:rPr lang="fa-IR" dirty="0" smtClean="0"/>
              <a:t>نقایص قلبی</a:t>
            </a:r>
            <a:endParaRPr lang="en-US" dirty="0" smtClean="0"/>
          </a:p>
          <a:p>
            <a:pPr lvl="0"/>
            <a:r>
              <a:rPr lang="fa-IR" dirty="0" smtClean="0"/>
              <a:t>هیپرتانسیون ریوی</a:t>
            </a:r>
            <a:endParaRPr lang="en-US" dirty="0" smtClean="0"/>
          </a:p>
          <a:p>
            <a:pPr lvl="0"/>
            <a:r>
              <a:rPr lang="fa-IR" dirty="0" smtClean="0"/>
              <a:t>اختلالات ترومبوتیک</a:t>
            </a:r>
            <a:endParaRPr lang="en-US" dirty="0" smtClean="0"/>
          </a:p>
          <a:p>
            <a:pPr lvl="0"/>
            <a:r>
              <a:rPr lang="fa-IR" dirty="0" smtClean="0"/>
              <a:t>زخم ساق پا</a:t>
            </a:r>
            <a:endParaRPr lang="en-US" dirty="0" smtClean="0"/>
          </a:p>
          <a:p>
            <a:pPr lvl="0"/>
            <a:r>
              <a:rPr lang="fa-IR" dirty="0" smtClean="0"/>
              <a:t>پریاپیسم </a:t>
            </a:r>
            <a:endParaRPr lang="en-US" dirty="0" smtClean="0"/>
          </a:p>
          <a:p>
            <a:pPr lvl="0"/>
            <a:r>
              <a:rPr lang="fa-IR" dirty="0" smtClean="0"/>
              <a:t>شکستگی های استخوانی پاتولوژیک</a:t>
            </a:r>
            <a:endParaRPr lang="en-US" dirty="0" smtClean="0"/>
          </a:p>
          <a:p>
            <a:pPr lvl="0"/>
            <a:r>
              <a:rPr lang="fa-IR" dirty="0" smtClean="0"/>
              <a:t>خون سازی خارج مغز استخوانی در ستون فقرات که منجر به ایجاد فشار بر طناب نخاعی شود</a:t>
            </a:r>
            <a:endParaRPr lang="en-US" dirty="0" smtClean="0"/>
          </a:p>
          <a:p>
            <a:endParaRPr lang="en-US" dirty="0"/>
          </a:p>
        </p:txBody>
      </p:sp>
    </p:spTree>
    <p:extLst>
      <p:ext uri="{BB962C8B-B14F-4D97-AF65-F5344CB8AC3E}">
        <p14:creationId xmlns:p14="http://schemas.microsoft.com/office/powerpoint/2010/main" val="1785130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fa-IR" dirty="0" smtClean="0"/>
              <a:t>درمان آهن زدایی</a:t>
            </a:r>
            <a:r>
              <a:rPr lang="en-US" dirty="0" smtClean="0"/>
              <a:t/>
            </a:r>
            <a:br>
              <a:rPr lang="en-US" dirty="0" smtClean="0"/>
            </a:br>
            <a:endParaRPr lang="en-US" dirty="0"/>
          </a:p>
        </p:txBody>
      </p:sp>
      <p:sp>
        <p:nvSpPr>
          <p:cNvPr id="5" name="Content Placeholder 4"/>
          <p:cNvSpPr>
            <a:spLocks noGrp="1"/>
          </p:cNvSpPr>
          <p:nvPr>
            <p:ph idx="1"/>
          </p:nvPr>
        </p:nvSpPr>
        <p:spPr/>
        <p:txBody>
          <a:bodyPr>
            <a:normAutofit lnSpcReduction="10000"/>
          </a:bodyPr>
          <a:lstStyle/>
          <a:p>
            <a:r>
              <a:rPr lang="fa-IR" dirty="0" smtClean="0"/>
              <a:t> </a:t>
            </a:r>
            <a:r>
              <a:rPr lang="fa-IR" b="1" dirty="0" smtClean="0">
                <a:solidFill>
                  <a:srgbClr val="FF0000"/>
                </a:solidFill>
              </a:rPr>
              <a:t>نکته مهم :</a:t>
            </a:r>
          </a:p>
          <a:p>
            <a:r>
              <a:rPr lang="fa-IR" dirty="0" smtClean="0"/>
              <a:t>بیماران تالاسمی اینترمدیا حتی بدون تزریق خون نیز ممکن است دچار افزایش بار آهن شوند که نیاز به درمان آهن زدایی دارند. </a:t>
            </a:r>
          </a:p>
          <a:p>
            <a:r>
              <a:rPr lang="fa-IR" dirty="0" smtClean="0"/>
              <a:t> افزایش سطح فریتین سرم بیش از </a:t>
            </a:r>
            <a:r>
              <a:rPr lang="en-US" dirty="0" err="1" smtClean="0"/>
              <a:t>ng</a:t>
            </a:r>
            <a:r>
              <a:rPr lang="en-US" dirty="0" smtClean="0"/>
              <a:t>/ml</a:t>
            </a:r>
            <a:r>
              <a:rPr lang="fa-IR" dirty="0" smtClean="0"/>
              <a:t> 300 و یا </a:t>
            </a:r>
            <a:r>
              <a:rPr lang="en-US" dirty="0" smtClean="0"/>
              <a:t>LIC</a:t>
            </a:r>
            <a:r>
              <a:rPr lang="fa-IR" dirty="0" smtClean="0"/>
              <a:t> بیشتر یا مساوی </a:t>
            </a:r>
            <a:r>
              <a:rPr lang="en-US" dirty="0" smtClean="0"/>
              <a:t>mg Fe/g</a:t>
            </a:r>
            <a:r>
              <a:rPr lang="fa-IR" dirty="0" smtClean="0"/>
              <a:t> 5 از وزن خشک کبد به عنوان افزایش بار آهن بدن در نظر گرفته می شود</a:t>
            </a:r>
          </a:p>
          <a:p>
            <a:r>
              <a:rPr lang="fa-IR" dirty="0" smtClean="0"/>
              <a:t>معمولا شروع درمان آهن زدا با فریتین بیشتر از </a:t>
            </a:r>
            <a:r>
              <a:rPr lang="en-US" dirty="0" smtClean="0"/>
              <a:t>500 </a:t>
            </a:r>
            <a:r>
              <a:rPr lang="en-US" dirty="0" err="1" smtClean="0"/>
              <a:t>ng</a:t>
            </a:r>
            <a:r>
              <a:rPr lang="en-US" dirty="0" smtClean="0"/>
              <a:t>/ml</a:t>
            </a:r>
            <a:r>
              <a:rPr lang="fa-IR" dirty="0" smtClean="0"/>
              <a:t> در تالاسمی اینترمدیا توصیه میشود </a:t>
            </a:r>
            <a:endParaRPr lang="en-US" dirty="0"/>
          </a:p>
        </p:txBody>
      </p:sp>
    </p:spTree>
    <p:extLst>
      <p:ext uri="{BB962C8B-B14F-4D97-AF65-F5344CB8AC3E}">
        <p14:creationId xmlns:p14="http://schemas.microsoft.com/office/powerpoint/2010/main" val="1185617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
          <p:cNvGrpSpPr>
            <a:grpSpLocks/>
          </p:cNvGrpSpPr>
          <p:nvPr/>
        </p:nvGrpSpPr>
        <p:grpSpPr bwMode="auto">
          <a:xfrm>
            <a:off x="190500" y="-204788"/>
            <a:ext cx="8953500" cy="7062788"/>
            <a:chOff x="190395" y="-204787"/>
            <a:chExt cx="8953605" cy="7062787"/>
          </a:xfrm>
        </p:grpSpPr>
        <p:cxnSp>
          <p:nvCxnSpPr>
            <p:cNvPr id="60" name="Curved Connector 59"/>
            <p:cNvCxnSpPr>
              <a:stCxn id="50197" idx="1"/>
              <a:endCxn id="58" idx="1"/>
            </p:cNvCxnSpPr>
            <p:nvPr/>
          </p:nvCxnSpPr>
          <p:spPr>
            <a:xfrm rot="10800000" flipH="1" flipV="1">
              <a:off x="2209719" y="2838451"/>
              <a:ext cx="533406" cy="2609850"/>
            </a:xfrm>
            <a:prstGeom prst="curvedConnector3">
              <a:avLst>
                <a:gd name="adj1" fmla="val -5820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1766801" y="3851275"/>
              <a:ext cx="304804"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0185" name="Picture 25"/>
            <p:cNvPicPr>
              <a:picLocks noChangeAspect="1" noChangeArrowheads="1"/>
            </p:cNvPicPr>
            <p:nvPr/>
          </p:nvPicPr>
          <p:blipFill>
            <a:blip r:embed="rId2" cstate="print"/>
            <a:srcRect/>
            <a:stretch>
              <a:fillRect/>
            </a:stretch>
          </p:blipFill>
          <p:spPr bwMode="auto">
            <a:xfrm rot="1722841">
              <a:off x="4181818" y="5019675"/>
              <a:ext cx="871068" cy="819150"/>
            </a:xfrm>
            <a:prstGeom prst="rect">
              <a:avLst/>
            </a:prstGeom>
            <a:noFill/>
            <a:ln w="9525">
              <a:noFill/>
              <a:miter lim="800000"/>
              <a:headEnd/>
              <a:tailEnd/>
            </a:ln>
          </p:spPr>
        </p:pic>
        <p:sp>
          <p:nvSpPr>
            <p:cNvPr id="50186" name="Rounded Rectangle 28"/>
            <p:cNvSpPr>
              <a:spLocks noChangeArrowheads="1"/>
            </p:cNvSpPr>
            <p:nvPr/>
          </p:nvSpPr>
          <p:spPr bwMode="auto">
            <a:xfrm>
              <a:off x="4953000" y="4881563"/>
              <a:ext cx="1524000" cy="1214437"/>
            </a:xfrm>
            <a:prstGeom prst="roundRect">
              <a:avLst>
                <a:gd name="adj" fmla="val 16667"/>
              </a:avLst>
            </a:prstGeom>
            <a:noFill/>
            <a:ln w="9525" algn="ctr">
              <a:noFill/>
              <a:round/>
              <a:headEnd/>
              <a:tailEnd/>
            </a:ln>
          </p:spPr>
          <p:txBody>
            <a:bodyPr anchor="ctr" anchorCtr="1"/>
            <a:lstStyle/>
            <a:p>
              <a:pPr algn="ctr"/>
              <a:r>
                <a:rPr lang="en-GB" sz="1400" b="1">
                  <a:latin typeface="Times New Roman" pitchFamily="18" charset="0"/>
                  <a:cs typeface="Times New Roman" pitchFamily="18" charset="0"/>
                </a:rPr>
                <a:t>↑  Duodenal iron absorption </a:t>
              </a:r>
            </a:p>
          </p:txBody>
        </p:sp>
        <p:sp>
          <p:nvSpPr>
            <p:cNvPr id="50187" name="Rounded Rectangle 31"/>
            <p:cNvSpPr>
              <a:spLocks noChangeArrowheads="1"/>
            </p:cNvSpPr>
            <p:nvPr/>
          </p:nvSpPr>
          <p:spPr bwMode="auto">
            <a:xfrm>
              <a:off x="1752600" y="5183188"/>
              <a:ext cx="3354388" cy="531812"/>
            </a:xfrm>
            <a:prstGeom prst="roundRect">
              <a:avLst>
                <a:gd name="adj" fmla="val 16667"/>
              </a:avLst>
            </a:prstGeom>
            <a:noFill/>
            <a:ln w="9525" algn="ctr">
              <a:noFill/>
              <a:round/>
              <a:headEnd/>
              <a:tailEnd/>
            </a:ln>
          </p:spPr>
          <p:txBody>
            <a:bodyPr anchor="ctr" anchorCtr="1"/>
            <a:lstStyle/>
            <a:p>
              <a:pPr algn="r"/>
              <a:r>
                <a:rPr lang="en-US" sz="1400" b="1">
                  <a:latin typeface="Times New Roman" pitchFamily="18" charset="0"/>
                  <a:cs typeface="Times New Roman" pitchFamily="18" charset="0"/>
                </a:rPr>
                <a:t>↑</a:t>
              </a:r>
              <a:r>
                <a:rPr lang="en-GB" sz="1400" b="1">
                  <a:latin typeface="Times New Roman" pitchFamily="18" charset="0"/>
                  <a:cs typeface="Times New Roman" pitchFamily="18" charset="0"/>
                </a:rPr>
                <a:t> F</a:t>
              </a:r>
              <a:r>
                <a:rPr lang="en-GB" sz="1400" b="1">
                  <a:latin typeface="Times New Roman" pitchFamily="18" charset="0"/>
                  <a:ea typeface="MS Mincho" pitchFamily="49" charset="-128"/>
                  <a:cs typeface="Times New Roman" pitchFamily="18" charset="0"/>
                </a:rPr>
                <a:t>erroportin</a:t>
              </a:r>
              <a:endParaRPr lang="en-GB" sz="1400" b="1">
                <a:latin typeface="Times New Roman" pitchFamily="18" charset="0"/>
                <a:cs typeface="Times New Roman" pitchFamily="18" charset="0"/>
              </a:endParaRPr>
            </a:p>
          </p:txBody>
        </p:sp>
        <p:sp>
          <p:nvSpPr>
            <p:cNvPr id="50188" name="Rounded Rectangle 27"/>
            <p:cNvSpPr>
              <a:spLocks noChangeArrowheads="1"/>
            </p:cNvSpPr>
            <p:nvPr/>
          </p:nvSpPr>
          <p:spPr bwMode="auto">
            <a:xfrm>
              <a:off x="6172200" y="3352800"/>
              <a:ext cx="1447800" cy="1214438"/>
            </a:xfrm>
            <a:prstGeom prst="roundRect">
              <a:avLst>
                <a:gd name="adj" fmla="val 16667"/>
              </a:avLst>
            </a:prstGeom>
            <a:noFill/>
            <a:ln w="9525" algn="ctr">
              <a:noFill/>
              <a:round/>
              <a:headEnd/>
              <a:tailEnd/>
            </a:ln>
          </p:spPr>
          <p:txBody>
            <a:bodyPr anchor="ctr" anchorCtr="1"/>
            <a:lstStyle/>
            <a:p>
              <a:pPr algn="ctr"/>
              <a:r>
                <a:rPr lang="en-GB" sz="1400" b="1">
                  <a:latin typeface="Times New Roman" pitchFamily="18" charset="0"/>
                  <a:cs typeface="Times New Roman" pitchFamily="18" charset="0"/>
                </a:rPr>
                <a:t>↑ Release of recycled iron from RES macrophages </a:t>
              </a:r>
            </a:p>
          </p:txBody>
        </p:sp>
        <p:pic>
          <p:nvPicPr>
            <p:cNvPr id="50189" name="Picture 33" descr="spleen"/>
            <p:cNvPicPr>
              <a:picLocks noChangeAspect="1" noChangeArrowheads="1"/>
            </p:cNvPicPr>
            <p:nvPr/>
          </p:nvPicPr>
          <p:blipFill>
            <a:blip r:embed="rId3" cstate="print"/>
            <a:srcRect/>
            <a:stretch>
              <a:fillRect/>
            </a:stretch>
          </p:blipFill>
          <p:spPr bwMode="auto">
            <a:xfrm>
              <a:off x="7470775" y="3429000"/>
              <a:ext cx="911225" cy="1090612"/>
            </a:xfrm>
            <a:prstGeom prst="rect">
              <a:avLst/>
            </a:prstGeom>
            <a:noFill/>
            <a:ln w="9525">
              <a:noFill/>
              <a:miter lim="800000"/>
              <a:headEnd/>
              <a:tailEnd/>
            </a:ln>
          </p:spPr>
        </p:pic>
        <p:sp>
          <p:nvSpPr>
            <p:cNvPr id="50190" name="Rounded Rectangle 31"/>
            <p:cNvSpPr>
              <a:spLocks noChangeArrowheads="1"/>
            </p:cNvSpPr>
            <p:nvPr/>
          </p:nvSpPr>
          <p:spPr bwMode="auto">
            <a:xfrm>
              <a:off x="228600" y="3733800"/>
              <a:ext cx="3354388" cy="531812"/>
            </a:xfrm>
            <a:prstGeom prst="roundRect">
              <a:avLst>
                <a:gd name="adj" fmla="val 16667"/>
              </a:avLst>
            </a:prstGeom>
            <a:noFill/>
            <a:ln w="9525" algn="ctr">
              <a:noFill/>
              <a:round/>
              <a:headEnd/>
              <a:tailEnd/>
            </a:ln>
          </p:spPr>
          <p:txBody>
            <a:bodyPr anchor="ctr" anchorCtr="1"/>
            <a:lstStyle/>
            <a:p>
              <a:pPr algn="ctr"/>
              <a:r>
                <a:rPr lang="en-US" sz="1400" b="1">
                  <a:latin typeface="Times New Roman" pitchFamily="18" charset="0"/>
                  <a:cs typeface="Times New Roman" pitchFamily="18" charset="0"/>
                </a:rPr>
                <a:t>↑</a:t>
              </a:r>
              <a:r>
                <a:rPr lang="en-GB" sz="1400" b="1">
                  <a:latin typeface="Times New Roman" pitchFamily="18" charset="0"/>
                  <a:cs typeface="Times New Roman" pitchFamily="18" charset="0"/>
                </a:rPr>
                <a:t> </a:t>
              </a:r>
              <a:r>
                <a:rPr lang="en-GB" sz="1400" b="1">
                  <a:latin typeface="Times New Roman" pitchFamily="18" charset="0"/>
                  <a:ea typeface="MS Mincho" pitchFamily="49" charset="-128"/>
                  <a:cs typeface="Times New Roman" pitchFamily="18" charset="0"/>
                </a:rPr>
                <a:t>Erythropoietin</a:t>
              </a:r>
              <a:endParaRPr lang="en-GB" sz="1400" b="1">
                <a:latin typeface="Times New Roman" pitchFamily="18" charset="0"/>
                <a:cs typeface="Times New Roman" pitchFamily="18" charset="0"/>
              </a:endParaRPr>
            </a:p>
          </p:txBody>
        </p:sp>
        <p:pic>
          <p:nvPicPr>
            <p:cNvPr id="50191" name="Picture 2" descr="http://www.crittercreekvet.com/services/Kidney05-full.jpg"/>
            <p:cNvPicPr>
              <a:picLocks noChangeAspect="1" noChangeArrowheads="1"/>
            </p:cNvPicPr>
            <p:nvPr/>
          </p:nvPicPr>
          <p:blipFill>
            <a:blip r:embed="rId4" cstate="print"/>
            <a:srcRect/>
            <a:stretch>
              <a:fillRect/>
            </a:stretch>
          </p:blipFill>
          <p:spPr bwMode="auto">
            <a:xfrm>
              <a:off x="190395" y="3327400"/>
              <a:ext cx="952605" cy="1168400"/>
            </a:xfrm>
            <a:prstGeom prst="rect">
              <a:avLst/>
            </a:prstGeom>
            <a:noFill/>
            <a:ln w="9525">
              <a:noFill/>
              <a:miter lim="800000"/>
              <a:headEnd/>
              <a:tailEnd/>
            </a:ln>
          </p:spPr>
        </p:pic>
        <p:pic>
          <p:nvPicPr>
            <p:cNvPr id="50192" name="Picture 22" descr="http://www.sccollege.edu/SiteCollectionImages/Private/816_liver.jpg"/>
            <p:cNvPicPr>
              <a:picLocks noChangeAspect="1" noChangeArrowheads="1"/>
            </p:cNvPicPr>
            <p:nvPr/>
          </p:nvPicPr>
          <p:blipFill>
            <a:blip r:embed="rId5" cstate="print"/>
            <a:srcRect/>
            <a:stretch>
              <a:fillRect/>
            </a:stretch>
          </p:blipFill>
          <p:spPr bwMode="auto">
            <a:xfrm>
              <a:off x="7309413" y="5257800"/>
              <a:ext cx="1529787" cy="1007110"/>
            </a:xfrm>
            <a:prstGeom prst="rect">
              <a:avLst/>
            </a:prstGeom>
            <a:noFill/>
            <a:ln w="9525">
              <a:noFill/>
              <a:miter lim="800000"/>
              <a:headEnd/>
              <a:tailEnd/>
            </a:ln>
          </p:spPr>
        </p:pic>
        <p:sp>
          <p:nvSpPr>
            <p:cNvPr id="50193" name="Rounded Rectangle 1"/>
            <p:cNvSpPr>
              <a:spLocks noChangeArrowheads="1"/>
            </p:cNvSpPr>
            <p:nvPr/>
          </p:nvSpPr>
          <p:spPr bwMode="auto">
            <a:xfrm>
              <a:off x="3581400" y="-204787"/>
              <a:ext cx="1857375" cy="2643187"/>
            </a:xfrm>
            <a:prstGeom prst="roundRect">
              <a:avLst>
                <a:gd name="adj" fmla="val 16667"/>
              </a:avLst>
            </a:prstGeom>
            <a:noFill/>
            <a:ln w="9525" algn="ctr">
              <a:noFill/>
              <a:round/>
              <a:headEnd/>
              <a:tailEnd/>
            </a:ln>
          </p:spPr>
          <p:txBody>
            <a:bodyPr anchor="ctr" anchorCtr="1"/>
            <a:lstStyle/>
            <a:p>
              <a:pPr algn="ctr">
                <a:spcBef>
                  <a:spcPct val="20000"/>
                </a:spcBef>
              </a:pPr>
              <a:r>
                <a:rPr lang="en-GB" sz="1500" b="1" dirty="0">
                  <a:latin typeface="Times New Roman" pitchFamily="18" charset="0"/>
                  <a:cs typeface="Times New Roman" pitchFamily="18" charset="0"/>
                </a:rPr>
                <a:t> Ineffective erythropoiesis</a:t>
              </a:r>
            </a:p>
            <a:p>
              <a:pPr algn="ctr">
                <a:spcBef>
                  <a:spcPct val="20000"/>
                </a:spcBef>
              </a:pPr>
              <a:endParaRPr lang="en-GB" sz="1500" b="1" dirty="0">
                <a:latin typeface="Times New Roman" pitchFamily="18" charset="0"/>
                <a:cs typeface="Times New Roman" pitchFamily="18" charset="0"/>
              </a:endParaRPr>
            </a:p>
            <a:p>
              <a:pPr algn="ctr">
                <a:spcBef>
                  <a:spcPct val="20000"/>
                </a:spcBef>
              </a:pPr>
              <a:endParaRPr lang="en-GB" sz="1500" b="1" dirty="0">
                <a:latin typeface="Times New Roman" pitchFamily="18" charset="0"/>
                <a:cs typeface="Times New Roman" pitchFamily="18" charset="0"/>
              </a:endParaRPr>
            </a:p>
            <a:p>
              <a:pPr algn="ctr">
                <a:spcBef>
                  <a:spcPct val="20000"/>
                </a:spcBef>
              </a:pPr>
              <a:r>
                <a:rPr lang="en-GB" sz="1500" b="1" dirty="0">
                  <a:latin typeface="Times New Roman" pitchFamily="18" charset="0"/>
                  <a:cs typeface="Times New Roman" pitchFamily="18" charset="0"/>
                </a:rPr>
                <a:t>Chronic </a:t>
              </a:r>
              <a:r>
                <a:rPr lang="en-GB" sz="1500" b="1" dirty="0" err="1">
                  <a:latin typeface="Times New Roman" pitchFamily="18" charset="0"/>
                  <a:cs typeface="Times New Roman" pitchFamily="18" charset="0"/>
                </a:rPr>
                <a:t>anemia</a:t>
              </a:r>
              <a:endParaRPr lang="en-GB" sz="1500" b="1" dirty="0">
                <a:latin typeface="Times New Roman" pitchFamily="18" charset="0"/>
                <a:cs typeface="Times New Roman" pitchFamily="18" charset="0"/>
              </a:endParaRPr>
            </a:p>
            <a:p>
              <a:pPr algn="ctr">
                <a:spcBef>
                  <a:spcPct val="20000"/>
                </a:spcBef>
              </a:pPr>
              <a:endParaRPr lang="en-GB" sz="1500" b="1" dirty="0">
                <a:latin typeface="Times New Roman" pitchFamily="18" charset="0"/>
                <a:cs typeface="Times New Roman" pitchFamily="18" charset="0"/>
              </a:endParaRPr>
            </a:p>
            <a:p>
              <a:pPr algn="ctr">
                <a:spcBef>
                  <a:spcPct val="20000"/>
                </a:spcBef>
              </a:pPr>
              <a:endParaRPr lang="en-GB" sz="1500" b="1" dirty="0">
                <a:latin typeface="Times New Roman" pitchFamily="18" charset="0"/>
                <a:cs typeface="Times New Roman" pitchFamily="18" charset="0"/>
              </a:endParaRPr>
            </a:p>
            <a:p>
              <a:pPr algn="ctr">
                <a:spcBef>
                  <a:spcPct val="20000"/>
                </a:spcBef>
              </a:pPr>
              <a:r>
                <a:rPr lang="en-GB" sz="1500" b="1" dirty="0">
                  <a:latin typeface="Times New Roman" pitchFamily="18" charset="0"/>
                  <a:cs typeface="Times New Roman" pitchFamily="18" charset="0"/>
                </a:rPr>
                <a:t>Hypoxia</a:t>
              </a:r>
            </a:p>
          </p:txBody>
        </p:sp>
        <p:cxnSp>
          <p:nvCxnSpPr>
            <p:cNvPr id="50194" name="Rechte verbindingslijn met pijl 19"/>
            <p:cNvCxnSpPr>
              <a:cxnSpLocks noChangeShapeType="1"/>
            </p:cNvCxnSpPr>
            <p:nvPr/>
          </p:nvCxnSpPr>
          <p:spPr bwMode="auto">
            <a:xfrm rot="16200000" flipH="1">
              <a:off x="4344989" y="912813"/>
              <a:ext cx="301625" cy="0"/>
            </a:xfrm>
            <a:prstGeom prst="straightConnector1">
              <a:avLst/>
            </a:prstGeom>
            <a:noFill/>
            <a:ln w="19050" algn="ctr">
              <a:solidFill>
                <a:schemeClr val="tx1"/>
              </a:solidFill>
              <a:round/>
              <a:headEnd/>
              <a:tailEnd type="triangle" w="med" len="med"/>
            </a:ln>
          </p:spPr>
        </p:cxnSp>
        <p:cxnSp>
          <p:nvCxnSpPr>
            <p:cNvPr id="50195" name="Rechte verbindingslijn met pijl 21"/>
            <p:cNvCxnSpPr>
              <a:cxnSpLocks noChangeShapeType="1"/>
            </p:cNvCxnSpPr>
            <p:nvPr/>
          </p:nvCxnSpPr>
          <p:spPr bwMode="auto">
            <a:xfrm rot="16200000" flipH="1">
              <a:off x="4344988" y="1674813"/>
              <a:ext cx="301625" cy="0"/>
            </a:xfrm>
            <a:prstGeom prst="straightConnector1">
              <a:avLst/>
            </a:prstGeom>
            <a:noFill/>
            <a:ln w="19050" algn="ctr">
              <a:solidFill>
                <a:schemeClr val="tx1"/>
              </a:solidFill>
              <a:round/>
              <a:headEnd/>
              <a:tailEnd type="triangle" w="med" len="med"/>
            </a:ln>
          </p:spPr>
        </p:cxnSp>
        <p:sp>
          <p:nvSpPr>
            <p:cNvPr id="50196" name="Rounded Rectangle 6"/>
            <p:cNvSpPr>
              <a:spLocks noChangeArrowheads="1"/>
            </p:cNvSpPr>
            <p:nvPr/>
          </p:nvSpPr>
          <p:spPr bwMode="auto">
            <a:xfrm>
              <a:off x="5124450" y="2566348"/>
              <a:ext cx="1428750" cy="571500"/>
            </a:xfrm>
            <a:prstGeom prst="roundRect">
              <a:avLst>
                <a:gd name="adj" fmla="val 16667"/>
              </a:avLst>
            </a:prstGeom>
            <a:noFill/>
            <a:ln w="9525" algn="ctr">
              <a:noFill/>
              <a:round/>
              <a:headEnd/>
              <a:tailEnd/>
            </a:ln>
          </p:spPr>
          <p:txBody>
            <a:bodyPr anchor="ctr" anchorCtr="1"/>
            <a:lstStyle/>
            <a:p>
              <a:pPr algn="ctr"/>
              <a:r>
                <a:rPr lang="en-GB" sz="1400" b="1">
                  <a:latin typeface="Times New Roman" pitchFamily="18" charset="0"/>
                  <a:cs typeface="Times New Roman" pitchFamily="18" charset="0"/>
                </a:rPr>
                <a:t>↑ GDF15</a:t>
              </a:r>
            </a:p>
          </p:txBody>
        </p:sp>
        <p:sp>
          <p:nvSpPr>
            <p:cNvPr id="50197" name="Rounded Rectangle 7"/>
            <p:cNvSpPr>
              <a:spLocks noChangeArrowheads="1"/>
            </p:cNvSpPr>
            <p:nvPr/>
          </p:nvSpPr>
          <p:spPr bwMode="auto">
            <a:xfrm>
              <a:off x="2209800" y="2552700"/>
              <a:ext cx="1577975" cy="571500"/>
            </a:xfrm>
            <a:prstGeom prst="roundRect">
              <a:avLst>
                <a:gd name="adj" fmla="val 16667"/>
              </a:avLst>
            </a:prstGeom>
            <a:noFill/>
            <a:ln w="9525" algn="ctr">
              <a:noFill/>
              <a:round/>
              <a:headEnd/>
              <a:tailEnd/>
            </a:ln>
          </p:spPr>
          <p:txBody>
            <a:bodyPr anchor="ctr" anchorCtr="1"/>
            <a:lstStyle/>
            <a:p>
              <a:pPr algn="ctr"/>
              <a:r>
                <a:rPr lang="en-US" sz="1400" b="1">
                  <a:latin typeface="Times New Roman" pitchFamily="18" charset="0"/>
                  <a:cs typeface="Times New Roman" pitchFamily="18" charset="0"/>
                </a:rPr>
                <a:t>↑ HIFs</a:t>
              </a:r>
            </a:p>
          </p:txBody>
        </p:sp>
        <p:cxnSp>
          <p:nvCxnSpPr>
            <p:cNvPr id="34" name="Shape 33"/>
            <p:cNvCxnSpPr>
              <a:endCxn id="50197" idx="0"/>
            </p:cNvCxnSpPr>
            <p:nvPr/>
          </p:nvCxnSpPr>
          <p:spPr>
            <a:xfrm rot="10800000" flipV="1">
              <a:off x="2998716" y="2438401"/>
              <a:ext cx="1497030" cy="11430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hape 36"/>
            <p:cNvCxnSpPr>
              <a:endCxn id="50196" idx="0"/>
            </p:cNvCxnSpPr>
            <p:nvPr/>
          </p:nvCxnSpPr>
          <p:spPr>
            <a:xfrm>
              <a:off x="4495745" y="2438401"/>
              <a:ext cx="1343041" cy="12858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420340" y="2361407"/>
              <a:ext cx="152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hape 40"/>
            <p:cNvCxnSpPr>
              <a:stCxn id="50197" idx="1"/>
            </p:cNvCxnSpPr>
            <p:nvPr/>
          </p:nvCxnSpPr>
          <p:spPr>
            <a:xfrm rot="10800000" flipV="1">
              <a:off x="1600112" y="2838451"/>
              <a:ext cx="609607" cy="819150"/>
            </a:xfrm>
            <a:prstGeom prst="curved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202" name="Rounded Rectangle 25"/>
            <p:cNvSpPr>
              <a:spLocks noChangeArrowheads="1"/>
            </p:cNvSpPr>
            <p:nvPr/>
          </p:nvSpPr>
          <p:spPr bwMode="auto">
            <a:xfrm>
              <a:off x="3810000" y="3589337"/>
              <a:ext cx="1376363" cy="601663"/>
            </a:xfrm>
            <a:prstGeom prst="roundRect">
              <a:avLst>
                <a:gd name="adj" fmla="val 16667"/>
              </a:avLst>
            </a:prstGeom>
            <a:noFill/>
            <a:ln w="9525" algn="ctr">
              <a:noFill/>
              <a:round/>
              <a:headEnd/>
              <a:tailEnd/>
            </a:ln>
          </p:spPr>
          <p:txBody>
            <a:bodyPr anchor="ctr" anchorCtr="1"/>
            <a:lstStyle/>
            <a:p>
              <a:pPr algn="ctr"/>
              <a:r>
                <a:rPr lang="en-GB" sz="1400" b="1">
                  <a:latin typeface="Times New Roman" pitchFamily="18" charset="0"/>
                  <a:cs typeface="Times New Roman" pitchFamily="18" charset="0"/>
                </a:rPr>
                <a:t>↓ Hepcidin</a:t>
              </a:r>
            </a:p>
          </p:txBody>
        </p:sp>
        <p:cxnSp>
          <p:nvCxnSpPr>
            <p:cNvPr id="51" name="Shape 50"/>
            <p:cNvCxnSpPr>
              <a:stCxn id="50197" idx="2"/>
            </p:cNvCxnSpPr>
            <p:nvPr/>
          </p:nvCxnSpPr>
          <p:spPr>
            <a:xfrm rot="16200000" flipH="1">
              <a:off x="3594831" y="2528086"/>
              <a:ext cx="304800" cy="149703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hape 52"/>
            <p:cNvCxnSpPr>
              <a:stCxn id="50196" idx="2"/>
            </p:cNvCxnSpPr>
            <p:nvPr/>
          </p:nvCxnSpPr>
          <p:spPr>
            <a:xfrm rot="5400000">
              <a:off x="5022010" y="2612224"/>
              <a:ext cx="290512" cy="13430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4306040" y="3620294"/>
              <a:ext cx="381000"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2743125" y="5105400"/>
              <a:ext cx="685808"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6" name="Straight Arrow Connector 65"/>
            <p:cNvCxnSpPr>
              <a:stCxn id="50202" idx="2"/>
            </p:cNvCxnSpPr>
            <p:nvPr/>
          </p:nvCxnSpPr>
          <p:spPr>
            <a:xfrm rot="5400000">
              <a:off x="4154434" y="4532312"/>
              <a:ext cx="685800" cy="31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5105353" y="3957638"/>
              <a:ext cx="1062050" cy="47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0186" idx="3"/>
            </p:cNvCxnSpPr>
            <p:nvPr/>
          </p:nvCxnSpPr>
          <p:spPr>
            <a:xfrm flipV="1">
              <a:off x="6476969" y="5486400"/>
              <a:ext cx="609607" cy="317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7670786" y="4773613"/>
              <a:ext cx="509587" cy="15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8229589" y="5638800"/>
              <a:ext cx="914411" cy="1219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400" b="1" dirty="0">
                  <a:solidFill>
                    <a:schemeClr val="tx1"/>
                  </a:solidFill>
                  <a:latin typeface="Times New Roman" pitchFamily="18" charset="0"/>
                  <a:cs typeface="Times New Roman" pitchFamily="18" charset="0"/>
                </a:rPr>
                <a:t>↑ LIC</a:t>
              </a:r>
            </a:p>
            <a:p>
              <a:pPr fontAlgn="auto">
                <a:spcBef>
                  <a:spcPts val="0"/>
                </a:spcBef>
                <a:spcAft>
                  <a:spcPts val="0"/>
                </a:spcAft>
                <a:defRPr/>
              </a:pPr>
              <a:endParaRPr lang="en-GB" sz="1400" b="1" dirty="0">
                <a:solidFill>
                  <a:schemeClr val="tx1"/>
                </a:solidFill>
                <a:latin typeface="Times New Roman" pitchFamily="18" charset="0"/>
                <a:cs typeface="Times New Roman" pitchFamily="18" charset="0"/>
              </a:endParaRPr>
            </a:p>
            <a:p>
              <a:pPr fontAlgn="auto">
                <a:spcBef>
                  <a:spcPts val="0"/>
                </a:spcBef>
                <a:spcAft>
                  <a:spcPts val="0"/>
                </a:spcAft>
                <a:defRPr/>
              </a:pPr>
              <a:r>
                <a:rPr lang="en-GB" sz="1400" b="1" dirty="0">
                  <a:solidFill>
                    <a:schemeClr val="tx1"/>
                  </a:solidFill>
                  <a:latin typeface="Times New Roman" pitchFamily="18" charset="0"/>
                  <a:cs typeface="Times New Roman" pitchFamily="18" charset="0"/>
                </a:rPr>
                <a:t>↓ Serum </a:t>
              </a:r>
              <a:r>
                <a:rPr lang="en-GB" sz="1400" b="1" dirty="0" err="1">
                  <a:solidFill>
                    <a:schemeClr val="tx1"/>
                  </a:solidFill>
                  <a:latin typeface="Times New Roman" pitchFamily="18" charset="0"/>
                  <a:cs typeface="Times New Roman" pitchFamily="18" charset="0"/>
                </a:rPr>
                <a:t>ferritin</a:t>
              </a:r>
              <a:endParaRPr lang="en-GB" sz="1400" b="1" dirty="0">
                <a:solidFill>
                  <a:schemeClr val="tx1"/>
                </a:solidFill>
                <a:latin typeface="Times New Roman" pitchFamily="18" charset="0"/>
                <a:cs typeface="Times New Roman" pitchFamily="18" charset="0"/>
              </a:endParaRPr>
            </a:p>
          </p:txBody>
        </p:sp>
        <p:pic>
          <p:nvPicPr>
            <p:cNvPr id="50212" name="Picture 24" descr="http://www.aspergillus.org.uk/updates/Ferritin.png"/>
            <p:cNvPicPr>
              <a:picLocks noChangeAspect="1" noChangeArrowheads="1"/>
            </p:cNvPicPr>
            <p:nvPr/>
          </p:nvPicPr>
          <p:blipFill>
            <a:blip r:embed="rId6" cstate="print"/>
            <a:srcRect/>
            <a:stretch>
              <a:fillRect/>
            </a:stretch>
          </p:blipFill>
          <p:spPr bwMode="auto">
            <a:xfrm>
              <a:off x="7620000" y="6324600"/>
              <a:ext cx="228600" cy="228600"/>
            </a:xfrm>
            <a:prstGeom prst="rect">
              <a:avLst/>
            </a:prstGeom>
            <a:noFill/>
            <a:ln w="9525">
              <a:noFill/>
              <a:miter lim="800000"/>
              <a:headEnd/>
              <a:tailEnd/>
            </a:ln>
          </p:spPr>
        </p:pic>
        <p:pic>
          <p:nvPicPr>
            <p:cNvPr id="50213" name="Picture 35" descr="http://www.aspergillus.org.uk/updates/Ferritin.png"/>
            <p:cNvPicPr>
              <a:picLocks noChangeAspect="1" noChangeArrowheads="1"/>
            </p:cNvPicPr>
            <p:nvPr/>
          </p:nvPicPr>
          <p:blipFill>
            <a:blip r:embed="rId6" cstate="print"/>
            <a:srcRect/>
            <a:stretch>
              <a:fillRect/>
            </a:stretch>
          </p:blipFill>
          <p:spPr bwMode="auto">
            <a:xfrm>
              <a:off x="7848600" y="6553200"/>
              <a:ext cx="228600" cy="228600"/>
            </a:xfrm>
            <a:prstGeom prst="rect">
              <a:avLst/>
            </a:prstGeom>
            <a:noFill/>
            <a:ln w="9525">
              <a:noFill/>
              <a:miter lim="800000"/>
              <a:headEnd/>
              <a:tailEnd/>
            </a:ln>
          </p:spPr>
        </p:pic>
        <p:pic>
          <p:nvPicPr>
            <p:cNvPr id="50214" name="Picture 37" descr="http://www.aspergillus.org.uk/updates/Ferritin.png"/>
            <p:cNvPicPr>
              <a:picLocks noChangeAspect="1" noChangeArrowheads="1"/>
            </p:cNvPicPr>
            <p:nvPr/>
          </p:nvPicPr>
          <p:blipFill>
            <a:blip r:embed="rId6" cstate="print"/>
            <a:srcRect/>
            <a:stretch>
              <a:fillRect/>
            </a:stretch>
          </p:blipFill>
          <p:spPr bwMode="auto">
            <a:xfrm>
              <a:off x="8001000" y="6248400"/>
              <a:ext cx="228600" cy="228600"/>
            </a:xfrm>
            <a:prstGeom prst="rect">
              <a:avLst/>
            </a:prstGeom>
            <a:noFill/>
            <a:ln w="9525">
              <a:noFill/>
              <a:miter lim="800000"/>
              <a:headEnd/>
              <a:tailEnd/>
            </a:ln>
          </p:spPr>
        </p:pic>
      </p:grpSp>
      <p:sp>
        <p:nvSpPr>
          <p:cNvPr id="50179" name="Rectangle 34"/>
          <p:cNvSpPr>
            <a:spLocks noChangeArrowheads="1"/>
          </p:cNvSpPr>
          <p:nvPr/>
        </p:nvSpPr>
        <p:spPr bwMode="auto">
          <a:xfrm>
            <a:off x="5633101" y="266481"/>
            <a:ext cx="3200400" cy="707886"/>
          </a:xfrm>
          <a:prstGeom prst="rect">
            <a:avLst/>
          </a:prstGeom>
          <a:noFill/>
          <a:ln w="9525">
            <a:noFill/>
            <a:miter lim="800000"/>
            <a:headEnd/>
            <a:tailEnd/>
          </a:ln>
        </p:spPr>
        <p:txBody>
          <a:bodyPr>
            <a:spAutoFit/>
          </a:bodyPr>
          <a:lstStyle/>
          <a:p>
            <a:pPr algn="ctr"/>
            <a:r>
              <a:rPr lang="fa-IR" sz="2000" b="1" dirty="0" smtClean="0"/>
              <a:t>مکانیسم افزایش بار آهن در تالاسمی اینترمدیا</a:t>
            </a:r>
            <a:endParaRPr lang="en-US" sz="2000" b="1" dirty="0"/>
          </a:p>
        </p:txBody>
      </p:sp>
      <p:sp>
        <p:nvSpPr>
          <p:cNvPr id="50182" name="Text Box 5"/>
          <p:cNvSpPr txBox="1">
            <a:spLocks noChangeArrowheads="1"/>
          </p:cNvSpPr>
          <p:nvPr/>
        </p:nvSpPr>
        <p:spPr bwMode="auto">
          <a:xfrm>
            <a:off x="0" y="6396038"/>
            <a:ext cx="3581400" cy="461962"/>
          </a:xfrm>
          <a:prstGeom prst="rect">
            <a:avLst/>
          </a:prstGeom>
          <a:noFill/>
          <a:ln w="9525">
            <a:noFill/>
            <a:miter lim="800000"/>
            <a:headEnd/>
            <a:tailEnd/>
          </a:ln>
        </p:spPr>
        <p:txBody>
          <a:bodyPr>
            <a:spAutoFit/>
          </a:bodyPr>
          <a:lstStyle/>
          <a:p>
            <a:pPr>
              <a:spcBef>
                <a:spcPct val="50000"/>
              </a:spcBef>
            </a:pPr>
            <a:r>
              <a:rPr lang="en-GB" sz="1200">
                <a:solidFill>
                  <a:srgbClr val="000000"/>
                </a:solidFill>
              </a:rPr>
              <a:t>GDF15 = growth differentiation factor 15; </a:t>
            </a:r>
            <a:br>
              <a:rPr lang="en-GB" sz="1200">
                <a:solidFill>
                  <a:srgbClr val="000000"/>
                </a:solidFill>
              </a:rPr>
            </a:br>
            <a:r>
              <a:rPr lang="en-GB" sz="1200">
                <a:solidFill>
                  <a:srgbClr val="000000"/>
                </a:solidFill>
              </a:rPr>
              <a:t>HIF = hypoxia-inducible transcription factor.</a:t>
            </a:r>
          </a:p>
        </p:txBody>
      </p:sp>
    </p:spTree>
    <p:extLst>
      <p:ext uri="{BB962C8B-B14F-4D97-AF65-F5344CB8AC3E}">
        <p14:creationId xmlns:p14="http://schemas.microsoft.com/office/powerpoint/2010/main" val="81957826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solidFill>
                  <a:srgbClr val="002060"/>
                </a:solidFill>
              </a:rPr>
              <a:t>تحریک تولید </a:t>
            </a:r>
            <a:r>
              <a:rPr lang="en-US" dirty="0" err="1" smtClean="0">
                <a:solidFill>
                  <a:srgbClr val="002060"/>
                </a:solidFill>
              </a:rPr>
              <a:t>HbF</a:t>
            </a:r>
            <a:endParaRPr lang="en-US" dirty="0">
              <a:solidFill>
                <a:srgbClr val="002060"/>
              </a:solidFill>
            </a:endParaRPr>
          </a:p>
        </p:txBody>
      </p:sp>
      <p:sp>
        <p:nvSpPr>
          <p:cNvPr id="5" name="Content Placeholder 4"/>
          <p:cNvSpPr>
            <a:spLocks noGrp="1"/>
          </p:cNvSpPr>
          <p:nvPr>
            <p:ph idx="1"/>
          </p:nvPr>
        </p:nvSpPr>
        <p:spPr/>
        <p:txBody>
          <a:bodyPr/>
          <a:lstStyle/>
          <a:p>
            <a:r>
              <a:rPr lang="fa-IR" sz="3600" b="1" dirty="0" smtClean="0">
                <a:solidFill>
                  <a:srgbClr val="FF0000"/>
                </a:solidFill>
              </a:rPr>
              <a:t>هیدروکسی اوره: </a:t>
            </a:r>
          </a:p>
          <a:p>
            <a:r>
              <a:rPr lang="fa-IR" b="1" dirty="0" smtClean="0">
                <a:solidFill>
                  <a:srgbClr val="FF0000"/>
                </a:solidFill>
              </a:rPr>
              <a:t>مکانیزم اثر: </a:t>
            </a:r>
            <a:r>
              <a:rPr lang="fa-IR" dirty="0" smtClean="0"/>
              <a:t>با تحریک ژن گاما-گلوبین روی کروموزوم 11 باعث افزایش تولید زنجیره گاما گلوبین و درنتیجه افزایش سطح </a:t>
            </a:r>
            <a:r>
              <a:rPr lang="en-US" dirty="0" err="1" smtClean="0"/>
              <a:t>HbF</a:t>
            </a:r>
            <a:r>
              <a:rPr lang="fa-IR" dirty="0" smtClean="0"/>
              <a:t> می شود. </a:t>
            </a:r>
          </a:p>
          <a:p>
            <a:r>
              <a:rPr lang="fa-IR" b="1" dirty="0" smtClean="0">
                <a:solidFill>
                  <a:srgbClr val="FF0000"/>
                </a:solidFill>
              </a:rPr>
              <a:t>اثرات مثبت: </a:t>
            </a:r>
            <a:r>
              <a:rPr lang="fa-IR" dirty="0" smtClean="0"/>
              <a:t>علاوه بر کاهش یا عدم نیاز به تزریق خون ، در کاهش سایر عوارض بیماری  از قبیل هیپرتانسیون ریوی ، خون سازی خارج مغزاستخوانی، زخم ساق پا و عوارض ترومبوتیک نیز مؤثر بوده است. </a:t>
            </a:r>
            <a:endParaRPr lang="en-US" dirty="0"/>
          </a:p>
        </p:txBody>
      </p:sp>
    </p:spTree>
    <p:extLst>
      <p:ext uri="{BB962C8B-B14F-4D97-AF65-F5344CB8AC3E}">
        <p14:creationId xmlns:p14="http://schemas.microsoft.com/office/powerpoint/2010/main" val="3082600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هیدروکسی اوره</a:t>
            </a:r>
            <a:endParaRPr lang="en-US" dirty="0"/>
          </a:p>
        </p:txBody>
      </p:sp>
      <p:sp>
        <p:nvSpPr>
          <p:cNvPr id="3" name="Content Placeholder 2"/>
          <p:cNvSpPr>
            <a:spLocks noGrp="1"/>
          </p:cNvSpPr>
          <p:nvPr>
            <p:ph idx="1"/>
          </p:nvPr>
        </p:nvSpPr>
        <p:spPr/>
        <p:txBody>
          <a:bodyPr/>
          <a:lstStyle/>
          <a:p>
            <a:r>
              <a:rPr lang="fa-IR" dirty="0" smtClean="0"/>
              <a:t>دوز درمانی مناسب: </a:t>
            </a:r>
            <a:r>
              <a:rPr lang="en-US" dirty="0" smtClean="0"/>
              <a:t>mg/kg/day</a:t>
            </a:r>
            <a:r>
              <a:rPr lang="fa-IR" dirty="0" smtClean="0"/>
              <a:t> 15-8 </a:t>
            </a:r>
          </a:p>
          <a:p>
            <a:r>
              <a:rPr lang="fa-IR" dirty="0" smtClean="0"/>
              <a:t>اثرات درمانی هیدروکسی اوره در برخی بیماران با وضعیت ژنتیکی خاص بهتر است (مثل پلی مورفیسم ژن </a:t>
            </a:r>
            <a:r>
              <a:rPr lang="en-US" i="1" dirty="0" err="1" smtClean="0"/>
              <a:t>Xmn</a:t>
            </a:r>
            <a:r>
              <a:rPr lang="en-US" i="1" dirty="0" smtClean="0"/>
              <a:t>-I</a:t>
            </a:r>
            <a:r>
              <a:rPr lang="fa-IR" dirty="0" smtClean="0"/>
              <a:t> یا توارث همزمان آلفا و بتا تالاسمی).</a:t>
            </a:r>
          </a:p>
          <a:p>
            <a:r>
              <a:rPr lang="fa-IR" dirty="0" smtClean="0"/>
              <a:t> عوارض جانبی :هیپرپیگمنتاسیون پوستی، نوتروپنی، عوارض گوارشی، سردرد و سرگیجه و خطر موتاژنیک بودن</a:t>
            </a:r>
            <a:endParaRPr lang="en-US" dirty="0"/>
          </a:p>
        </p:txBody>
      </p:sp>
    </p:spTree>
    <p:extLst>
      <p:ext uri="{BB962C8B-B14F-4D97-AF65-F5344CB8AC3E}">
        <p14:creationId xmlns:p14="http://schemas.microsoft.com/office/powerpoint/2010/main" val="255771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3600" dirty="0" smtClean="0">
                <a:solidFill>
                  <a:srgbClr val="002060"/>
                </a:solidFill>
              </a:rPr>
              <a:t>اندیکاسیون های اسپلنکتومی در تالاسمی اینترمدیا</a:t>
            </a:r>
            <a:endParaRPr lang="en-US" sz="3600" dirty="0">
              <a:solidFill>
                <a:srgbClr val="002060"/>
              </a:solidFill>
            </a:endParaRPr>
          </a:p>
        </p:txBody>
      </p:sp>
      <p:sp>
        <p:nvSpPr>
          <p:cNvPr id="3" name="Content Placeholder 2"/>
          <p:cNvSpPr>
            <a:spLocks noGrp="1"/>
          </p:cNvSpPr>
          <p:nvPr>
            <p:ph idx="1"/>
          </p:nvPr>
        </p:nvSpPr>
        <p:spPr/>
        <p:txBody>
          <a:bodyPr>
            <a:normAutofit fontScale="92500"/>
          </a:bodyPr>
          <a:lstStyle/>
          <a:p>
            <a:pPr lvl="0"/>
            <a:r>
              <a:rPr lang="fa-IR" b="1" dirty="0" smtClean="0">
                <a:solidFill>
                  <a:srgbClr val="FF0000"/>
                </a:solidFill>
              </a:rPr>
              <a:t>الف : </a:t>
            </a:r>
            <a:r>
              <a:rPr lang="fa-IR" dirty="0" smtClean="0"/>
              <a:t>بیمارانی که نیاز به تزریق خون در آنها افزایش می یابد</a:t>
            </a:r>
          </a:p>
          <a:p>
            <a:pPr lvl="0"/>
            <a:r>
              <a:rPr lang="fa-IR" b="1" dirty="0" smtClean="0">
                <a:solidFill>
                  <a:srgbClr val="FF0000"/>
                </a:solidFill>
              </a:rPr>
              <a:t>ب : </a:t>
            </a:r>
            <a:r>
              <a:rPr lang="fa-IR" dirty="0" smtClean="0"/>
              <a:t>هیپراسپلنیسم: که منجر به کاهش سطح لوکوسیت ها و پلاکت های گردش خون شود (معمولا بیشتر از </a:t>
            </a:r>
            <a:r>
              <a:rPr lang="en-US" dirty="0" smtClean="0"/>
              <a:t>6 cm</a:t>
            </a:r>
            <a:r>
              <a:rPr lang="fa-IR" dirty="0" smtClean="0"/>
              <a:t> زیر لبه دنده)</a:t>
            </a:r>
            <a:endParaRPr lang="en-US" dirty="0" smtClean="0"/>
          </a:p>
          <a:p>
            <a:pPr lvl="0"/>
            <a:r>
              <a:rPr lang="fa-IR" b="1" dirty="0" smtClean="0">
                <a:solidFill>
                  <a:srgbClr val="FF0000"/>
                </a:solidFill>
              </a:rPr>
              <a:t>ج : </a:t>
            </a:r>
            <a:r>
              <a:rPr lang="fa-IR" dirty="0" smtClean="0"/>
              <a:t>اسپلنومگالی شدید همراه با درد و احتمال خطر پارگی طحال</a:t>
            </a:r>
          </a:p>
          <a:p>
            <a:pPr lvl="0"/>
            <a:r>
              <a:rPr lang="fa-IR" dirty="0" smtClean="0"/>
              <a:t>برخی منابع توصیه میکنند قبل از طحال برداری تزریق خون صورت پذیرد تا در صورت عدم کوچک شدن طحال طبق اندیکاسیون های بالا طحال برداری صورت گیرد</a:t>
            </a:r>
          </a:p>
          <a:p>
            <a:pPr marL="0" lvl="0" indent="0">
              <a:buNone/>
            </a:pPr>
            <a:endParaRPr lang="en-US" dirty="0" smtClean="0"/>
          </a:p>
          <a:p>
            <a:endParaRPr lang="en-US" dirty="0"/>
          </a:p>
        </p:txBody>
      </p:sp>
    </p:spTree>
    <p:extLst>
      <p:ext uri="{BB962C8B-B14F-4D97-AF65-F5344CB8AC3E}">
        <p14:creationId xmlns:p14="http://schemas.microsoft.com/office/powerpoint/2010/main" val="1396001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solidFill>
                  <a:srgbClr val="002060"/>
                </a:solidFill>
              </a:rPr>
              <a:t>عوارض طحال برداری</a:t>
            </a:r>
            <a:endParaRPr lang="en-US" dirty="0">
              <a:solidFill>
                <a:srgbClr val="002060"/>
              </a:solidFill>
            </a:endParaRPr>
          </a:p>
        </p:txBody>
      </p:sp>
      <p:sp>
        <p:nvSpPr>
          <p:cNvPr id="5" name="Content Placeholder 4"/>
          <p:cNvSpPr>
            <a:spLocks noGrp="1"/>
          </p:cNvSpPr>
          <p:nvPr>
            <p:ph idx="1"/>
          </p:nvPr>
        </p:nvSpPr>
        <p:spPr/>
        <p:txBody>
          <a:bodyPr>
            <a:normAutofit lnSpcReduction="10000"/>
          </a:bodyPr>
          <a:lstStyle/>
          <a:p>
            <a:r>
              <a:rPr lang="fa-IR" dirty="0" smtClean="0"/>
              <a:t>افزایش ریسک:</a:t>
            </a:r>
          </a:p>
          <a:p>
            <a:pPr lvl="1"/>
            <a:r>
              <a:rPr lang="fa-IR" dirty="0" smtClean="0"/>
              <a:t>ترومبوز</a:t>
            </a:r>
          </a:p>
          <a:p>
            <a:pPr lvl="1"/>
            <a:r>
              <a:rPr lang="fa-IR" dirty="0" smtClean="0"/>
              <a:t>هیپرتانسیون ریوی</a:t>
            </a:r>
          </a:p>
          <a:p>
            <a:pPr lvl="1"/>
            <a:r>
              <a:rPr lang="fa-IR" dirty="0" smtClean="0"/>
              <a:t>اختلالات قلبی </a:t>
            </a:r>
          </a:p>
          <a:p>
            <a:pPr lvl="1"/>
            <a:r>
              <a:rPr lang="fa-IR" dirty="0" smtClean="0"/>
              <a:t>زخم ساق پا</a:t>
            </a:r>
          </a:p>
          <a:p>
            <a:pPr lvl="1"/>
            <a:r>
              <a:rPr lang="fa-IR" dirty="0" smtClean="0"/>
              <a:t>عفونت ها (واکسیناسیون و آنتی بیوتیک پروفیلاکسی طولانی مدت توصیه میگردد)</a:t>
            </a:r>
          </a:p>
          <a:p>
            <a:r>
              <a:rPr lang="fa-IR" dirty="0" smtClean="0"/>
              <a:t> در زمان اسپلنکتومی پروفیلاکسی هپارین حداقل به مدت 10 تا 14 روز جهت پیشگیری از ترومبوز پیشنهاد می گردد</a:t>
            </a:r>
            <a:endParaRPr lang="en-US" dirty="0"/>
          </a:p>
        </p:txBody>
      </p:sp>
    </p:spTree>
    <p:extLst>
      <p:ext uri="{BB962C8B-B14F-4D97-AF65-F5344CB8AC3E}">
        <p14:creationId xmlns:p14="http://schemas.microsoft.com/office/powerpoint/2010/main" val="2300298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fa-IR" dirty="0" smtClean="0"/>
              <a:t>سایر درمان ها</a:t>
            </a:r>
            <a:r>
              <a:rPr lang="en-US" dirty="0" smtClean="0"/>
              <a:t/>
            </a:r>
            <a:br>
              <a:rPr lang="en-US" dirty="0" smtClean="0"/>
            </a:br>
            <a:endParaRPr lang="en-US" dirty="0"/>
          </a:p>
        </p:txBody>
      </p:sp>
      <p:sp>
        <p:nvSpPr>
          <p:cNvPr id="5" name="Content Placeholder 4"/>
          <p:cNvSpPr>
            <a:spLocks noGrp="1"/>
          </p:cNvSpPr>
          <p:nvPr>
            <p:ph idx="1"/>
          </p:nvPr>
        </p:nvSpPr>
        <p:spPr/>
        <p:txBody>
          <a:bodyPr>
            <a:normAutofit fontScale="92500" lnSpcReduction="10000"/>
          </a:bodyPr>
          <a:lstStyle/>
          <a:p>
            <a:r>
              <a:rPr lang="fa-IR" dirty="0" smtClean="0"/>
              <a:t>اسید فولیک ( </a:t>
            </a:r>
            <a:r>
              <a:rPr lang="en-US" dirty="0" smtClean="0"/>
              <a:t>mg/day</a:t>
            </a:r>
            <a:r>
              <a:rPr lang="fa-IR" dirty="0" smtClean="0"/>
              <a:t> 5)</a:t>
            </a:r>
          </a:p>
          <a:p>
            <a:r>
              <a:rPr lang="fa-IR" dirty="0" smtClean="0"/>
              <a:t> آنتی اکسیدانها</a:t>
            </a:r>
          </a:p>
          <a:p>
            <a:r>
              <a:rPr lang="fa-IR" dirty="0" smtClean="0"/>
              <a:t> ویتامین </a:t>
            </a:r>
            <a:r>
              <a:rPr lang="en-US" dirty="0" smtClean="0"/>
              <a:t>E</a:t>
            </a:r>
            <a:endParaRPr lang="fa-IR" dirty="0" smtClean="0"/>
          </a:p>
          <a:p>
            <a:r>
              <a:rPr lang="fa-IR" dirty="0" smtClean="0"/>
              <a:t> ویتامین </a:t>
            </a:r>
            <a:r>
              <a:rPr lang="en-US" dirty="0" smtClean="0"/>
              <a:t>C</a:t>
            </a:r>
            <a:r>
              <a:rPr lang="fa-IR" dirty="0" smtClean="0"/>
              <a:t> همراه با دسفرال</a:t>
            </a:r>
          </a:p>
          <a:p>
            <a:r>
              <a:rPr lang="fa-IR" dirty="0" smtClean="0"/>
              <a:t> ضدانعقادها جهت پیش گیری از عوارض ترومبوتیک</a:t>
            </a:r>
          </a:p>
          <a:p>
            <a:r>
              <a:rPr lang="fa-IR" dirty="0" smtClean="0"/>
              <a:t> ویتامین </a:t>
            </a:r>
            <a:r>
              <a:rPr lang="en-US" dirty="0" smtClean="0"/>
              <a:t>D</a:t>
            </a:r>
            <a:r>
              <a:rPr lang="fa-IR" dirty="0" smtClean="0"/>
              <a:t> و کلسیم جهت پیش گیری از پوکی استخوان</a:t>
            </a:r>
          </a:p>
          <a:p>
            <a:r>
              <a:rPr lang="fa-IR" dirty="0" smtClean="0"/>
              <a:t>سیلدنافیل (</a:t>
            </a:r>
            <a:r>
              <a:rPr lang="en-US" dirty="0" err="1" smtClean="0"/>
              <a:t>Sildenafil</a:t>
            </a:r>
            <a:r>
              <a:rPr lang="fa-IR" dirty="0" smtClean="0"/>
              <a:t>) جهت درمان هیپرتانسیون ریوی</a:t>
            </a:r>
          </a:p>
          <a:p>
            <a:r>
              <a:rPr lang="fa-IR" dirty="0" smtClean="0"/>
              <a:t>رژیم غذایی پرآهن نظیر جگر، پسته و یا گردو پرهیز گردد و خوردن چای یا قهوه بلافاصله بعد از غذا توصیه میگردد</a:t>
            </a:r>
            <a:endParaRPr lang="en-US" dirty="0"/>
          </a:p>
        </p:txBody>
      </p:sp>
    </p:spTree>
    <p:extLst>
      <p:ext uri="{BB962C8B-B14F-4D97-AF65-F5344CB8AC3E}">
        <p14:creationId xmlns:p14="http://schemas.microsoft.com/office/powerpoint/2010/main" val="3022002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اتیولوژی </a:t>
            </a:r>
            <a:r>
              <a:rPr lang="en-US" dirty="0" smtClean="0"/>
              <a:t> </a:t>
            </a:r>
            <a:r>
              <a:rPr lang="fa-IR" dirty="0" smtClean="0"/>
              <a:t>ترومبوز</a:t>
            </a:r>
            <a:endParaRPr lang="en-US" dirty="0"/>
          </a:p>
        </p:txBody>
      </p:sp>
      <p:sp>
        <p:nvSpPr>
          <p:cNvPr id="3" name="Content Placeholder 2"/>
          <p:cNvSpPr>
            <a:spLocks noGrp="1"/>
          </p:cNvSpPr>
          <p:nvPr>
            <p:ph idx="1"/>
          </p:nvPr>
        </p:nvSpPr>
        <p:spPr/>
        <p:txBody>
          <a:bodyPr>
            <a:normAutofit lnSpcReduction="10000"/>
          </a:bodyPr>
          <a:lstStyle/>
          <a:p>
            <a:r>
              <a:rPr lang="fa-IR" dirty="0" smtClean="0"/>
              <a:t>در معرض قرار گرفتن فسفولپیدهای با بار منفی در سطح </a:t>
            </a:r>
            <a:r>
              <a:rPr lang="en-US" dirty="0" smtClean="0"/>
              <a:t>RBC</a:t>
            </a:r>
            <a:r>
              <a:rPr lang="fa-IR" dirty="0" smtClean="0"/>
              <a:t> های معیوب که باعث فعال شدن پلاکت ها و سیستم انعقادی می شود</a:t>
            </a:r>
            <a:endParaRPr lang="en-US" dirty="0" smtClean="0"/>
          </a:p>
          <a:p>
            <a:r>
              <a:rPr lang="fa-IR" dirty="0" smtClean="0"/>
              <a:t> کاهش پروتئین های ضدانعقادی </a:t>
            </a:r>
            <a:r>
              <a:rPr lang="en-US" dirty="0" smtClean="0"/>
              <a:t>C</a:t>
            </a:r>
            <a:r>
              <a:rPr lang="fa-IR" dirty="0" smtClean="0"/>
              <a:t> و </a:t>
            </a:r>
            <a:r>
              <a:rPr lang="en-US" dirty="0" smtClean="0"/>
              <a:t>S</a:t>
            </a:r>
            <a:endParaRPr lang="fa-IR" dirty="0" smtClean="0"/>
          </a:p>
          <a:p>
            <a:r>
              <a:rPr lang="fa-IR" dirty="0" smtClean="0"/>
              <a:t>طحال برداری باعث افزایش شمارش پلاکت ها و همچنین افزایش سطح </a:t>
            </a:r>
            <a:r>
              <a:rPr lang="en-US" dirty="0" smtClean="0"/>
              <a:t>RBC</a:t>
            </a:r>
            <a:r>
              <a:rPr lang="fa-IR" dirty="0" smtClean="0"/>
              <a:t> های معیوب که دارای سطوح با بار منفی فراوان هستند در گردش خون می شود</a:t>
            </a:r>
          </a:p>
          <a:p>
            <a:r>
              <a:rPr lang="fa-IR" dirty="0" smtClean="0"/>
              <a:t>زمان بروز ترومبوز در بیماران طحال برداری شده کوتاهتر است</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ایسکمی مغزی</a:t>
            </a:r>
            <a:endParaRPr lang="en-US" dirty="0"/>
          </a:p>
        </p:txBody>
      </p:sp>
      <p:sp>
        <p:nvSpPr>
          <p:cNvPr id="3" name="Content Placeholder 2"/>
          <p:cNvSpPr>
            <a:spLocks noGrp="1"/>
          </p:cNvSpPr>
          <p:nvPr>
            <p:ph idx="1"/>
          </p:nvPr>
        </p:nvSpPr>
        <p:spPr>
          <a:xfrm>
            <a:off x="2987824" y="1357298"/>
            <a:ext cx="5870456" cy="4500594"/>
          </a:xfrm>
        </p:spPr>
        <p:txBody>
          <a:bodyPr>
            <a:normAutofit fontScale="92500" lnSpcReduction="10000"/>
          </a:bodyPr>
          <a:lstStyle/>
          <a:p>
            <a:r>
              <a:rPr lang="fa-IR" dirty="0" smtClean="0"/>
              <a:t>درصد بالایی (بین 27 تا 60 درصد) از موارد ایسکمی مغزی در بیماران تالاسمی اینترمدیا گزارش شده است</a:t>
            </a:r>
          </a:p>
          <a:p>
            <a:r>
              <a:rPr lang="fa-IR" dirty="0" smtClean="0"/>
              <a:t>بنابراین انجام </a:t>
            </a:r>
            <a:r>
              <a:rPr lang="en-US" dirty="0" smtClean="0"/>
              <a:t>MRI</a:t>
            </a:r>
            <a:r>
              <a:rPr lang="fa-IR" dirty="0" smtClean="0"/>
              <a:t> مغزی در بیماران پرخطر برای بررسی این موضوع باید مد نظر قرار داشته باشد</a:t>
            </a:r>
          </a:p>
          <a:p>
            <a:r>
              <a:rPr lang="fa-IR" dirty="0" smtClean="0"/>
              <a:t>در صورت بروز این حوادث یا برای پیشگیری در بیماران پر خطر استفاده از داروهای ضدانعقادی و ضد پلاکتی نظیر آسپرین میتواند کمک کننده باشد</a:t>
            </a:r>
            <a:endParaRPr lang="en-US" dirty="0"/>
          </a:p>
        </p:txBody>
      </p:sp>
      <p:pic>
        <p:nvPicPr>
          <p:cNvPr id="5122" name="Picture 2" descr="(A) Coronal and (B) Axial fluid-attenuated inversion recovery images showing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616" y="358553"/>
            <a:ext cx="2571750" cy="561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573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720" y="908720"/>
            <a:ext cx="8572560" cy="377140"/>
          </a:xfrm>
        </p:spPr>
        <p:txBody>
          <a:bodyPr>
            <a:noAutofit/>
          </a:bodyPr>
          <a:lstStyle/>
          <a:p>
            <a:r>
              <a:rPr lang="fa-IR" sz="5400" dirty="0" smtClean="0"/>
              <a:t>عفونت</a:t>
            </a:r>
            <a:r>
              <a:rPr lang="en-US" sz="5400" dirty="0" smtClean="0"/>
              <a:t/>
            </a:r>
            <a:br>
              <a:rPr lang="en-US" sz="5400" dirty="0" smtClean="0"/>
            </a:br>
            <a:endParaRPr lang="en-US" sz="5400" dirty="0"/>
          </a:p>
        </p:txBody>
      </p:sp>
      <p:sp>
        <p:nvSpPr>
          <p:cNvPr id="5" name="Content Placeholder 4"/>
          <p:cNvSpPr>
            <a:spLocks noGrp="1"/>
          </p:cNvSpPr>
          <p:nvPr>
            <p:ph idx="1"/>
          </p:nvPr>
        </p:nvSpPr>
        <p:spPr/>
        <p:txBody>
          <a:bodyPr>
            <a:normAutofit lnSpcReduction="10000"/>
          </a:bodyPr>
          <a:lstStyle/>
          <a:p>
            <a:pPr>
              <a:lnSpc>
                <a:spcPct val="150000"/>
              </a:lnSpc>
            </a:pPr>
            <a:r>
              <a:rPr lang="fa-IR" dirty="0" smtClean="0"/>
              <a:t>انتقال عفونت های منتقله از طریق خون و فرآورده های خونی</a:t>
            </a:r>
          </a:p>
          <a:p>
            <a:pPr>
              <a:lnSpc>
                <a:spcPct val="150000"/>
              </a:lnSpc>
            </a:pPr>
            <a:r>
              <a:rPr lang="fa-IR" dirty="0" smtClean="0"/>
              <a:t>نقایص ایمنی ایجاد شده در این بیماران شامل نقایص لنفوسیت های </a:t>
            </a:r>
            <a:r>
              <a:rPr lang="en-US" dirty="0" smtClean="0"/>
              <a:t>T</a:t>
            </a:r>
            <a:r>
              <a:rPr lang="fa-IR" dirty="0" smtClean="0"/>
              <a:t> و </a:t>
            </a:r>
            <a:r>
              <a:rPr lang="en-US" dirty="0" smtClean="0"/>
              <a:t>B</a:t>
            </a:r>
            <a:r>
              <a:rPr lang="fa-IR" dirty="0" smtClean="0"/>
              <a:t>، تولید ایمنوگلوبولین و کارکرد غیرطبیعی نوتروفیل ها و ماکروفاژهاست</a:t>
            </a:r>
          </a:p>
          <a:p>
            <a:pPr>
              <a:lnSpc>
                <a:spcPct val="150000"/>
              </a:lnSpc>
            </a:pPr>
            <a:r>
              <a:rPr lang="fa-IR" dirty="0" smtClean="0"/>
              <a:t>طحال برداری</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اختلالات اندوکرین و متابولیک</a:t>
            </a:r>
            <a:endParaRPr lang="en-US" dirty="0"/>
          </a:p>
        </p:txBody>
      </p:sp>
      <p:sp>
        <p:nvSpPr>
          <p:cNvPr id="5" name="Content Placeholder 4"/>
          <p:cNvSpPr>
            <a:spLocks noGrp="1"/>
          </p:cNvSpPr>
          <p:nvPr>
            <p:ph idx="1"/>
          </p:nvPr>
        </p:nvSpPr>
        <p:spPr/>
        <p:txBody>
          <a:bodyPr>
            <a:normAutofit/>
          </a:bodyPr>
          <a:lstStyle/>
          <a:p>
            <a:r>
              <a:rPr lang="fa-IR" dirty="0" smtClean="0"/>
              <a:t>هیپوگنادیسم</a:t>
            </a:r>
          </a:p>
          <a:p>
            <a:r>
              <a:rPr lang="fa-IR" dirty="0" smtClean="0"/>
              <a:t> هیپوتیروئیدیسم</a:t>
            </a:r>
          </a:p>
          <a:p>
            <a:r>
              <a:rPr lang="fa-IR" dirty="0" smtClean="0"/>
              <a:t> هیپوپاراتیروئیدیسم</a:t>
            </a:r>
          </a:p>
          <a:p>
            <a:r>
              <a:rPr lang="fa-IR" dirty="0" smtClean="0"/>
              <a:t> دیابت </a:t>
            </a:r>
          </a:p>
          <a:p>
            <a:r>
              <a:rPr lang="fa-IR" dirty="0" smtClean="0"/>
              <a:t>پوکی استخوان </a:t>
            </a:r>
          </a:p>
          <a:p>
            <a:r>
              <a:rPr lang="fa-IR" dirty="0" smtClean="0"/>
              <a:t>افزایش اسید اوریک ناشی از افزایش کاتابولیسم اریتروسیتها</a:t>
            </a:r>
          </a:p>
          <a:p>
            <a:r>
              <a:rPr lang="fa-IR" dirty="0" smtClean="0"/>
              <a:t>کاهش اسید فولیک ناشی از افزایش مصرف اریتروسیتها</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Pulmonary hypertension</a:t>
            </a:r>
            <a:endParaRPr lang="en-US" dirty="0"/>
          </a:p>
        </p:txBody>
      </p:sp>
      <p:sp>
        <p:nvSpPr>
          <p:cNvPr id="5" name="Content Placeholder 4"/>
          <p:cNvSpPr>
            <a:spLocks noGrp="1"/>
          </p:cNvSpPr>
          <p:nvPr>
            <p:ph idx="1"/>
          </p:nvPr>
        </p:nvSpPr>
        <p:spPr/>
        <p:txBody>
          <a:bodyPr/>
          <a:lstStyle/>
          <a:p>
            <a:r>
              <a:rPr lang="fa-IR" dirty="0" smtClean="0"/>
              <a:t>به صورت افزایش فشار سیستولیک سرخرگ ریوی بیش از 35 میلیمتر جیوه تعریف می شود</a:t>
            </a:r>
          </a:p>
          <a:p>
            <a:r>
              <a:rPr lang="fa-IR" dirty="0" smtClean="0"/>
              <a:t>می تواند عامل اولیه ایجاد </a:t>
            </a:r>
            <a:r>
              <a:rPr lang="en-US" dirty="0" smtClean="0"/>
              <a:t>right-sided heart failure</a:t>
            </a:r>
            <a:r>
              <a:rPr lang="fa-IR" dirty="0" smtClean="0"/>
              <a:t>در این بیماران باشد</a:t>
            </a:r>
          </a:p>
          <a:p>
            <a:r>
              <a:rPr lang="fa-IR" dirty="0" smtClean="0"/>
              <a:t>این عارضه نیز در بیماران طحال برداری شده با شیوع بیشتری دیده می شود</a:t>
            </a:r>
          </a:p>
          <a:p>
            <a:r>
              <a:rPr lang="fa-IR" b="1" u="sng" dirty="0" smtClean="0">
                <a:solidFill>
                  <a:srgbClr val="D60093"/>
                </a:solidFill>
              </a:rPr>
              <a:t>پیشگیری  :</a:t>
            </a:r>
            <a:r>
              <a:rPr lang="fa-IR" dirty="0" smtClean="0"/>
              <a:t>تزریق منظم خون در موارد نیاز، درمان آهن زدایی مناسب و درمان با هیدروکسی اوره</a:t>
            </a:r>
            <a:endParaRPr lang="en-US" dirty="0"/>
          </a:p>
        </p:txBody>
      </p:sp>
    </p:spTree>
    <p:extLst>
      <p:ext uri="{BB962C8B-B14F-4D97-AF65-F5344CB8AC3E}">
        <p14:creationId xmlns:p14="http://schemas.microsoft.com/office/powerpoint/2010/main" val="3995981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720" y="692696"/>
            <a:ext cx="8572560" cy="593164"/>
          </a:xfrm>
        </p:spPr>
        <p:txBody>
          <a:bodyPr>
            <a:normAutofit fontScale="90000"/>
          </a:bodyPr>
          <a:lstStyle/>
          <a:p>
            <a:r>
              <a:rPr lang="fa-IR" dirty="0" smtClean="0">
                <a:solidFill>
                  <a:schemeClr val="tx2"/>
                </a:solidFill>
              </a:rPr>
              <a:t>زخم ساق پا</a:t>
            </a:r>
            <a:r>
              <a:rPr lang="en-US" dirty="0" smtClean="0">
                <a:solidFill>
                  <a:schemeClr val="tx2"/>
                </a:solidFill>
              </a:rPr>
              <a:t/>
            </a:r>
            <a:br>
              <a:rPr lang="en-US" dirty="0" smtClean="0">
                <a:solidFill>
                  <a:schemeClr val="tx2"/>
                </a:solidFill>
              </a:rPr>
            </a:br>
            <a:endParaRPr lang="en-US" dirty="0">
              <a:solidFill>
                <a:schemeClr val="tx2"/>
              </a:solidFill>
            </a:endParaRPr>
          </a:p>
        </p:txBody>
      </p:sp>
      <p:sp>
        <p:nvSpPr>
          <p:cNvPr id="5" name="Content Placeholder 4"/>
          <p:cNvSpPr>
            <a:spLocks noGrp="1"/>
          </p:cNvSpPr>
          <p:nvPr>
            <p:ph idx="1"/>
          </p:nvPr>
        </p:nvSpPr>
        <p:spPr>
          <a:xfrm>
            <a:off x="285720" y="1124744"/>
            <a:ext cx="8572560" cy="2808312"/>
          </a:xfrm>
        </p:spPr>
        <p:txBody>
          <a:bodyPr>
            <a:normAutofit fontScale="85000" lnSpcReduction="20000"/>
          </a:bodyPr>
          <a:lstStyle/>
          <a:p>
            <a:r>
              <a:rPr lang="fa-IR" dirty="0" smtClean="0"/>
              <a:t>اتیولوژی :</a:t>
            </a:r>
          </a:p>
          <a:p>
            <a:r>
              <a:rPr lang="fa-IR" dirty="0" smtClean="0"/>
              <a:t>کاهش اکسیژن رسانی</a:t>
            </a:r>
          </a:p>
          <a:p>
            <a:r>
              <a:rPr lang="fa-IR" dirty="0" smtClean="0"/>
              <a:t> هیپوکسی بافتی دراندام های تحتانی</a:t>
            </a:r>
          </a:p>
          <a:p>
            <a:r>
              <a:rPr lang="fa-IR" dirty="0" smtClean="0"/>
              <a:t> استاز مویرگی در این نواحی</a:t>
            </a:r>
          </a:p>
          <a:p>
            <a:r>
              <a:rPr lang="fa-IR" dirty="0" smtClean="0"/>
              <a:t>این زخم ها معمولاً دردناک بوده و به سختی درمان می شوند</a:t>
            </a:r>
          </a:p>
          <a:p>
            <a:r>
              <a:rPr lang="fa-IR" dirty="0" smtClean="0"/>
              <a:t>درمان : تزریق مناسب خون، تجویز داروی هیدروکسی اوره واریتروپویتین به همراه رعایت مناسب بهداشت</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3933056"/>
            <a:ext cx="4536504"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5868144" y="4707017"/>
            <a:ext cx="2664296" cy="1098247"/>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r" defTabSz="914400" rtl="1"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r" defTabSz="914400" rtl="1"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r" defTabSz="914400" rtl="1"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r" defTabSz="914400" rtl="1"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a-IR" sz="1800" b="1" dirty="0" smtClean="0"/>
              <a:t>زخم ساق پا در تالاسمی ایترمدیا</a:t>
            </a:r>
          </a:p>
          <a:p>
            <a:r>
              <a:rPr lang="en-US" sz="1800" b="1" dirty="0" smtClean="0"/>
              <a:t>1A</a:t>
            </a:r>
            <a:r>
              <a:rPr lang="fa-IR" sz="1800" b="1" dirty="0" smtClean="0"/>
              <a:t>: قبل از درمان</a:t>
            </a:r>
          </a:p>
          <a:p>
            <a:r>
              <a:rPr lang="en-US" sz="1800" b="1" dirty="0" smtClean="0"/>
              <a:t>1B</a:t>
            </a:r>
            <a:r>
              <a:rPr lang="fa-IR" sz="1800" b="1" dirty="0" smtClean="0"/>
              <a:t>: بعد از درمان</a:t>
            </a:r>
            <a:endParaRPr lang="en-US" sz="1800" b="1" dirty="0"/>
          </a:p>
        </p:txBody>
      </p:sp>
    </p:spTree>
    <p:extLst>
      <p:ext uri="{BB962C8B-B14F-4D97-AF65-F5344CB8AC3E}">
        <p14:creationId xmlns:p14="http://schemas.microsoft.com/office/powerpoint/2010/main" val="1298214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t>حاملگی و زایمان</a:t>
            </a:r>
            <a:endParaRPr lang="en-US" dirty="0"/>
          </a:p>
        </p:txBody>
      </p:sp>
      <p:sp>
        <p:nvSpPr>
          <p:cNvPr id="5" name="Content Placeholder 4"/>
          <p:cNvSpPr>
            <a:spLocks noGrp="1"/>
          </p:cNvSpPr>
          <p:nvPr>
            <p:ph idx="1"/>
          </p:nvPr>
        </p:nvSpPr>
        <p:spPr/>
        <p:txBody>
          <a:bodyPr/>
          <a:lstStyle/>
          <a:p>
            <a:r>
              <a:rPr lang="fa-IR" dirty="0" smtClean="0"/>
              <a:t>اغلب بیماران مبتلا به تالاسمی اینترمدیا دارای بلوغ جنسی طبیعی بوده و قدرت تولید مثل را دارند</a:t>
            </a:r>
          </a:p>
          <a:p>
            <a:r>
              <a:rPr lang="fa-IR" dirty="0" smtClean="0"/>
              <a:t> حاملگی و زایمان طبیعی نیز در بسیاری از این بیماران دور از انتظار نیست. </a:t>
            </a:r>
          </a:p>
          <a:p>
            <a:r>
              <a:rPr lang="fa-IR" dirty="0" smtClean="0"/>
              <a:t>همچنین با توجه به افزایش بیشتر خطر کمبود اسید فولیک در این افراد که میتواند منجر به عوارضی همچون نقص لوله عصبی در جنین شود تجویز روزانه اسید فولیک نیز در این بیماران مهم است.</a:t>
            </a:r>
            <a:endParaRPr lang="en-US" dirty="0"/>
          </a:p>
        </p:txBody>
      </p:sp>
    </p:spTree>
    <p:extLst>
      <p:ext uri="{BB962C8B-B14F-4D97-AF65-F5344CB8AC3E}">
        <p14:creationId xmlns:p14="http://schemas.microsoft.com/office/powerpoint/2010/main" val="1417407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5720" y="764704"/>
            <a:ext cx="8572560" cy="521156"/>
          </a:xfrm>
        </p:spPr>
        <p:txBody>
          <a:bodyPr>
            <a:normAutofit fontScale="90000"/>
          </a:bodyPr>
          <a:lstStyle/>
          <a:p>
            <a:r>
              <a:rPr lang="fa-IR" dirty="0" smtClean="0">
                <a:solidFill>
                  <a:srgbClr val="FF0000"/>
                </a:solidFill>
              </a:rPr>
              <a:t>آلوایمونیزاسیون</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5" name="Content Placeholder 4"/>
          <p:cNvSpPr>
            <a:spLocks noGrp="1"/>
          </p:cNvSpPr>
          <p:nvPr>
            <p:ph idx="1"/>
          </p:nvPr>
        </p:nvSpPr>
        <p:spPr/>
        <p:txBody>
          <a:bodyPr>
            <a:normAutofit fontScale="92500" lnSpcReduction="10000"/>
          </a:bodyPr>
          <a:lstStyle/>
          <a:p>
            <a:r>
              <a:rPr lang="fa-IR" dirty="0" smtClean="0"/>
              <a:t>آلوایمو نیزاسیون در بیماران تالاسمی اینترمدیا شایعتراست</a:t>
            </a:r>
          </a:p>
          <a:p>
            <a:r>
              <a:rPr lang="fa-IR" dirty="0" smtClean="0"/>
              <a:t> آلوایمو نیزاسیون نتیجه عدم تطابق بین آنتی ژن های سطح گلبول های قرمز دهنده و گیرنده است</a:t>
            </a:r>
          </a:p>
          <a:p>
            <a:r>
              <a:rPr lang="fa-IR" dirty="0" smtClean="0"/>
              <a:t>هرچه سن شروع تزریق خون کمترباشد میزان</a:t>
            </a:r>
            <a:r>
              <a:rPr lang="en-US" dirty="0" smtClean="0"/>
              <a:t> </a:t>
            </a:r>
            <a:r>
              <a:rPr lang="fa-IR" dirty="0" smtClean="0"/>
              <a:t>آلوایمونیزاسیون  کاهش می یابد</a:t>
            </a:r>
          </a:p>
          <a:p>
            <a:r>
              <a:rPr lang="fa-IR" dirty="0" smtClean="0"/>
              <a:t> شیوع آلوایمو نیزاسیون در بیماران طحال برداری شده نیز نسبت به بیماران طحال برداری نشده بالاتر است</a:t>
            </a:r>
          </a:p>
          <a:p>
            <a:r>
              <a:rPr lang="fa-IR" dirty="0" smtClean="0"/>
              <a:t>در بیماران تالاسمی اینترمدیا برای جلوگیری از آلوایمونیزاسیون چک کردن آنتی ژنهای فرعی و خون سازگار اهمیت بسزایی دارد</a:t>
            </a:r>
            <a:endParaRPr lang="en-US" dirty="0"/>
          </a:p>
        </p:txBody>
      </p:sp>
    </p:spTree>
    <p:extLst>
      <p:ext uri="{BB962C8B-B14F-4D97-AF65-F5344CB8AC3E}">
        <p14:creationId xmlns:p14="http://schemas.microsoft.com/office/powerpoint/2010/main" val="766794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1309</TotalTime>
  <Words>1073</Words>
  <Application>Microsoft Office PowerPoint</Application>
  <PresentationFormat>On-screen Show (4:3)</PresentationFormat>
  <Paragraphs>129</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vt:lpstr>
      <vt:lpstr>MS Mincho</vt:lpstr>
      <vt:lpstr>Wingdings</vt:lpstr>
      <vt:lpstr>Times New Roman</vt:lpstr>
      <vt:lpstr>MRT_Poster</vt:lpstr>
      <vt:lpstr>MRT_TV Bold</vt:lpstr>
      <vt:lpstr>Arial</vt:lpstr>
      <vt:lpstr>Office Theme</vt:lpstr>
      <vt:lpstr>ریسک فاکتورهای بروز ترومبوز در TI</vt:lpstr>
      <vt:lpstr>اتیولوژی  ترومبوز</vt:lpstr>
      <vt:lpstr>ایسکمی مغزی</vt:lpstr>
      <vt:lpstr>عفونت </vt:lpstr>
      <vt:lpstr>اختلالات اندوکرین و متابولیک</vt:lpstr>
      <vt:lpstr>Pulmonary hypertension</vt:lpstr>
      <vt:lpstr>زخم ساق پا </vt:lpstr>
      <vt:lpstr>حاملگی و زایمان</vt:lpstr>
      <vt:lpstr>آلوایمونیزاسیون </vt:lpstr>
      <vt:lpstr>آلوایمونیزاسیون</vt:lpstr>
      <vt:lpstr>درمان تالاسمی اینترمدیا </vt:lpstr>
      <vt:lpstr>سایر اندیکاسیون های تزریق خون</vt:lpstr>
      <vt:lpstr>درمان آهن زدایی </vt:lpstr>
      <vt:lpstr>PowerPoint Presentation</vt:lpstr>
      <vt:lpstr>تحریک تولید HbF</vt:lpstr>
      <vt:lpstr>هیدروکسی اوره</vt:lpstr>
      <vt:lpstr>اندیکاسیون های اسپلنکتومی در تالاسمی اینترمدیا</vt:lpstr>
      <vt:lpstr>عوارض طحال برداری</vt:lpstr>
      <vt:lpstr>سایر درمان ها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peyman;www.powergfx.ir</dc:creator>
  <cp:lastModifiedBy>Windows User</cp:lastModifiedBy>
  <cp:revision>68</cp:revision>
  <dcterms:created xsi:type="dcterms:W3CDTF">2013-10-31T11:42:33Z</dcterms:created>
  <dcterms:modified xsi:type="dcterms:W3CDTF">2017-10-18T10:42:14Z</dcterms:modified>
</cp:coreProperties>
</file>