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56" r:id="rId4"/>
    <p:sldId id="258" r:id="rId5"/>
    <p:sldId id="271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797" autoAdjust="0"/>
  </p:normalViewPr>
  <p:slideViewPr>
    <p:cSldViewPr snapToGrid="0">
      <p:cViewPr varScale="1">
        <p:scale>
          <a:sx n="51" d="100"/>
          <a:sy n="51" d="100"/>
        </p:scale>
        <p:origin x="1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ADF88-0533-4D27-AA03-A834D18A351F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8328-6AB7-440A-92B9-8DB68F25F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Splenectomy</a:t>
            </a:r>
            <a:r>
              <a:rPr lang="en-US" dirty="0" smtClean="0">
                <a:latin typeface="Arial" charset="0"/>
              </a:rPr>
              <a:t>: can </a:t>
            </a:r>
            <a:r>
              <a:rPr lang="en-US" dirty="0" err="1" smtClean="0">
                <a:latin typeface="Arial" charset="0"/>
              </a:rPr>
              <a:t>contritbute</a:t>
            </a:r>
            <a:r>
              <a:rPr lang="en-US" dirty="0" smtClean="0">
                <a:latin typeface="Arial" charset="0"/>
              </a:rPr>
              <a:t> to increase</a:t>
            </a:r>
            <a:r>
              <a:rPr lang="en-US" baseline="0" dirty="0" smtClean="0">
                <a:latin typeface="Arial" charset="0"/>
              </a:rPr>
              <a:t> susceptibility to thrombosis and it is linked to high PLT counts and aggregation following </a:t>
            </a:r>
            <a:r>
              <a:rPr lang="en-US" baseline="0" dirty="0" err="1" smtClean="0">
                <a:latin typeface="Arial" charset="0"/>
              </a:rPr>
              <a:t>splenectomy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and(or</a:t>
            </a:r>
            <a:r>
              <a:rPr lang="en-US" baseline="0" dirty="0" smtClean="0">
                <a:latin typeface="Arial" charset="0"/>
              </a:rPr>
              <a:t> to increased number of damaged </a:t>
            </a:r>
            <a:r>
              <a:rPr lang="en-US" baseline="0" dirty="0" err="1" smtClean="0">
                <a:latin typeface="Arial" charset="0"/>
              </a:rPr>
              <a:t>RBCs</a:t>
            </a:r>
            <a:r>
              <a:rPr lang="en-US" baseline="0" dirty="0" smtClean="0">
                <a:latin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Thrombophilia</a:t>
            </a:r>
            <a:r>
              <a:rPr lang="en-US" dirty="0" smtClean="0">
                <a:latin typeface="Arial" charset="0"/>
              </a:rPr>
              <a:t>: does not have a role,</a:t>
            </a:r>
            <a:r>
              <a:rPr lang="en-US" baseline="0" dirty="0" smtClean="0">
                <a:latin typeface="Arial" charset="0"/>
              </a:rPr>
              <a:t> even if decreased levels of ATIII, protein C and S, and high levels of anti-</a:t>
            </a:r>
            <a:r>
              <a:rPr lang="en-US" baseline="0" dirty="0" err="1" smtClean="0">
                <a:latin typeface="Arial" charset="0"/>
              </a:rPr>
              <a:t>phosholpid</a:t>
            </a:r>
            <a:r>
              <a:rPr lang="en-US" baseline="0" dirty="0" smtClean="0">
                <a:latin typeface="Arial" charset="0"/>
              </a:rPr>
              <a:t> antibodies have been documented, the exact nature of these antibodies and their relation to coexistent hepatitis C virus is still under investigation. </a:t>
            </a:r>
            <a:endParaRPr lang="en-US" dirty="0" smtClean="0"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192E3C-A81F-4734-ACA2-F1F729F209D5}" type="slidenum">
              <a:rPr lang="it-IT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6200" y="871220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68" tIns="46534" rIns="93068" bIns="46534" anchor="b"/>
          <a:lstStyle/>
          <a:p>
            <a:pPr algn="r" defTabSz="930275" eaLnBrk="0" fontAlgn="base" hangingPunct="0">
              <a:spcBef>
                <a:spcPct val="0"/>
              </a:spcBef>
              <a:spcAft>
                <a:spcPct val="0"/>
              </a:spcAft>
            </a:pPr>
            <a:fld id="{DA4993F1-054F-42E8-9E06-91DF499979BB}" type="slidenum">
              <a:rPr lang="de-DE" sz="1200">
                <a:solidFill>
                  <a:prstClr val="black"/>
                </a:solidFill>
                <a:cs typeface="Arial" charset="0"/>
              </a:rPr>
              <a:pPr algn="r" defTabSz="930275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b="1" dirty="0" err="1" smtClean="0"/>
              <a:t>Thromboembolic</a:t>
            </a:r>
            <a:r>
              <a:rPr lang="en-GB" b="1" dirty="0" smtClean="0"/>
              <a:t> events in a large cohort of </a:t>
            </a:r>
            <a:r>
              <a:rPr lang="el-GR" b="1" dirty="0" smtClean="0"/>
              <a:t>β</a:t>
            </a:r>
            <a:r>
              <a:rPr lang="en-GB" b="1" dirty="0" smtClean="0"/>
              <a:t>-</a:t>
            </a:r>
            <a:r>
              <a:rPr lang="en-GB" b="1" dirty="0" err="1" smtClean="0"/>
              <a:t>thalassaemia</a:t>
            </a:r>
            <a:r>
              <a:rPr lang="en-GB" b="1" dirty="0" smtClean="0"/>
              <a:t> patients</a:t>
            </a:r>
          </a:p>
          <a:p>
            <a:pPr>
              <a:spcBef>
                <a:spcPct val="0"/>
              </a:spcBef>
            </a:pPr>
            <a:r>
              <a:rPr lang="it-IT" dirty="0" smtClean="0">
                <a:latin typeface="Arial" charset="0"/>
                <a:cs typeface="Arial" charset="0"/>
              </a:rPr>
              <a:t>The </a:t>
            </a:r>
            <a:r>
              <a:rPr lang="it-IT" dirty="0" err="1" smtClean="0">
                <a:latin typeface="Arial" charset="0"/>
                <a:cs typeface="Arial" charset="0"/>
              </a:rPr>
              <a:t>largest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clinical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study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to</a:t>
            </a:r>
            <a:r>
              <a:rPr lang="it-IT" dirty="0" smtClean="0">
                <a:latin typeface="Arial" charset="0"/>
                <a:cs typeface="Arial" charset="0"/>
              </a:rPr>
              <a:t> date </a:t>
            </a:r>
            <a:r>
              <a:rPr lang="it-IT" dirty="0" err="1" smtClean="0">
                <a:latin typeface="Arial" charset="0"/>
                <a:cs typeface="Arial" charset="0"/>
              </a:rPr>
              <a:t>analyzed</a:t>
            </a:r>
            <a:r>
              <a:rPr lang="it-IT" dirty="0" smtClean="0">
                <a:latin typeface="Arial" charset="0"/>
                <a:cs typeface="Arial" charset="0"/>
              </a:rPr>
              <a:t> data </a:t>
            </a:r>
            <a:r>
              <a:rPr lang="it-IT" dirty="0" err="1" smtClean="0">
                <a:latin typeface="Arial" charset="0"/>
                <a:cs typeface="Arial" charset="0"/>
              </a:rPr>
              <a:t>from</a:t>
            </a:r>
            <a:r>
              <a:rPr lang="it-IT" dirty="0" smtClean="0">
                <a:latin typeface="Arial" charset="0"/>
                <a:cs typeface="Arial" charset="0"/>
              </a:rPr>
              <a:t> 8.860 </a:t>
            </a:r>
            <a:r>
              <a:rPr lang="it-IT" dirty="0" err="1" smtClean="0">
                <a:latin typeface="Arial" charset="0"/>
                <a:cs typeface="Arial" charset="0"/>
              </a:rPr>
              <a:t>pts</a:t>
            </a:r>
            <a:r>
              <a:rPr lang="it-IT" dirty="0" smtClean="0">
                <a:latin typeface="Arial" charset="0"/>
                <a:cs typeface="Arial" charset="0"/>
              </a:rPr>
              <a:t> (6.670 TM, 2190 TI). The </a:t>
            </a:r>
            <a:r>
              <a:rPr lang="it-IT" dirty="0" err="1" smtClean="0">
                <a:latin typeface="Arial" charset="0"/>
                <a:cs typeface="Arial" charset="0"/>
              </a:rPr>
              <a:t>authors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demonstrated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that</a:t>
            </a:r>
            <a:r>
              <a:rPr lang="it-IT" dirty="0" smtClean="0">
                <a:latin typeface="Arial" charset="0"/>
                <a:cs typeface="Arial" charset="0"/>
              </a:rPr>
              <a:t> TEE </a:t>
            </a:r>
            <a:r>
              <a:rPr lang="it-IT" dirty="0" err="1" smtClean="0">
                <a:latin typeface="Arial" charset="0"/>
                <a:cs typeface="Arial" charset="0"/>
              </a:rPr>
              <a:t>occurred</a:t>
            </a:r>
            <a:r>
              <a:rPr lang="it-IT" dirty="0" smtClean="0">
                <a:latin typeface="Arial" charset="0"/>
                <a:cs typeface="Arial" charset="0"/>
              </a:rPr>
              <a:t> 4.38 </a:t>
            </a:r>
            <a:r>
              <a:rPr lang="it-IT" dirty="0" err="1" smtClean="0">
                <a:latin typeface="Arial" charset="0"/>
                <a:cs typeface="Arial" charset="0"/>
              </a:rPr>
              <a:t>times</a:t>
            </a:r>
            <a:r>
              <a:rPr lang="it-IT" dirty="0" smtClean="0">
                <a:latin typeface="Arial" charset="0"/>
                <a:cs typeface="Arial" charset="0"/>
              </a:rPr>
              <a:t> more </a:t>
            </a:r>
            <a:r>
              <a:rPr lang="it-IT" dirty="0" err="1" smtClean="0">
                <a:latin typeface="Arial" charset="0"/>
                <a:cs typeface="Arial" charset="0"/>
              </a:rPr>
              <a:t>frequently</a:t>
            </a:r>
            <a:r>
              <a:rPr lang="it-IT" dirty="0" smtClean="0">
                <a:latin typeface="Arial" charset="0"/>
                <a:cs typeface="Arial" charset="0"/>
              </a:rPr>
              <a:t> in TI </a:t>
            </a:r>
            <a:r>
              <a:rPr lang="it-IT" dirty="0" err="1" smtClean="0">
                <a:latin typeface="Arial" charset="0"/>
                <a:cs typeface="Arial" charset="0"/>
              </a:rPr>
              <a:t>than</a:t>
            </a:r>
            <a:r>
              <a:rPr lang="it-IT" dirty="0" smtClean="0">
                <a:latin typeface="Arial" charset="0"/>
                <a:cs typeface="Arial" charset="0"/>
              </a:rPr>
              <a:t> TM </a:t>
            </a:r>
            <a:r>
              <a:rPr lang="it-IT" dirty="0" err="1" smtClean="0">
                <a:latin typeface="Arial" charset="0"/>
                <a:cs typeface="Arial" charset="0"/>
              </a:rPr>
              <a:t>with</a:t>
            </a:r>
            <a:r>
              <a:rPr lang="it-IT" dirty="0" smtClean="0">
                <a:latin typeface="Arial" charset="0"/>
                <a:cs typeface="Arial" charset="0"/>
              </a:rPr>
              <a:t> more </a:t>
            </a:r>
            <a:r>
              <a:rPr lang="it-IT" dirty="0" err="1" smtClean="0">
                <a:latin typeface="Arial" charset="0"/>
                <a:cs typeface="Arial" charset="0"/>
              </a:rPr>
              <a:t>venous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events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occurring</a:t>
            </a:r>
            <a:r>
              <a:rPr lang="it-IT" dirty="0" smtClean="0">
                <a:latin typeface="Arial" charset="0"/>
                <a:cs typeface="Arial" charset="0"/>
              </a:rPr>
              <a:t> in TI and more </a:t>
            </a:r>
            <a:r>
              <a:rPr lang="it-IT" dirty="0" err="1" smtClean="0">
                <a:latin typeface="Arial" charset="0"/>
                <a:cs typeface="Arial" charset="0"/>
              </a:rPr>
              <a:t>arterial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events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occurring</a:t>
            </a:r>
            <a:r>
              <a:rPr lang="it-IT" dirty="0" smtClean="0">
                <a:latin typeface="Arial" charset="0"/>
                <a:cs typeface="Arial" charset="0"/>
              </a:rPr>
              <a:t> in TM.</a:t>
            </a:r>
          </a:p>
          <a:p>
            <a:pPr>
              <a:spcBef>
                <a:spcPct val="0"/>
              </a:spcBef>
            </a:pPr>
            <a:r>
              <a:rPr lang="it-IT" dirty="0" err="1" smtClean="0">
                <a:latin typeface="Arial" charset="0"/>
                <a:cs typeface="Arial" charset="0"/>
              </a:rPr>
              <a:t>Moreover</a:t>
            </a:r>
            <a:r>
              <a:rPr lang="it-IT" dirty="0" smtClean="0">
                <a:latin typeface="Arial" charset="0"/>
                <a:cs typeface="Arial" charset="0"/>
              </a:rPr>
              <a:t>, </a:t>
            </a:r>
            <a:r>
              <a:rPr lang="it-IT" dirty="0" err="1" smtClean="0">
                <a:latin typeface="Arial" charset="0"/>
                <a:cs typeface="Arial" charset="0"/>
              </a:rPr>
              <a:t>patients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with</a:t>
            </a:r>
            <a:r>
              <a:rPr lang="it-IT" dirty="0" smtClean="0">
                <a:latin typeface="Arial" charset="0"/>
                <a:cs typeface="Arial" charset="0"/>
              </a:rPr>
              <a:t> TI </a:t>
            </a:r>
            <a:r>
              <a:rPr lang="it-IT" dirty="0" err="1" smtClean="0">
                <a:latin typeface="Arial" charset="0"/>
                <a:cs typeface="Arial" charset="0"/>
              </a:rPr>
              <a:t>who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developed</a:t>
            </a:r>
            <a:r>
              <a:rPr lang="it-IT" dirty="0" smtClean="0">
                <a:latin typeface="Arial" charset="0"/>
                <a:cs typeface="Arial" charset="0"/>
              </a:rPr>
              <a:t> a TEE </a:t>
            </a:r>
            <a:r>
              <a:rPr lang="it-IT" dirty="0" err="1" smtClean="0">
                <a:latin typeface="Arial" charset="0"/>
                <a:cs typeface="Arial" charset="0"/>
              </a:rPr>
              <a:t>were</a:t>
            </a:r>
            <a:r>
              <a:rPr lang="it-IT" dirty="0" smtClean="0">
                <a:latin typeface="Arial" charset="0"/>
                <a:cs typeface="Arial" charset="0"/>
              </a:rPr>
              <a:t> more </a:t>
            </a:r>
            <a:r>
              <a:rPr lang="it-IT" dirty="0" err="1" smtClean="0">
                <a:latin typeface="Arial" charset="0"/>
                <a:cs typeface="Arial" charset="0"/>
              </a:rPr>
              <a:t>splencetomized</a:t>
            </a:r>
            <a:r>
              <a:rPr lang="it-IT" dirty="0" smtClean="0">
                <a:latin typeface="Arial" charset="0"/>
                <a:cs typeface="Arial" charset="0"/>
              </a:rPr>
              <a:t>, </a:t>
            </a:r>
            <a:r>
              <a:rPr lang="it-IT" dirty="0" err="1" smtClean="0">
                <a:latin typeface="Arial" charset="0"/>
                <a:cs typeface="Arial" charset="0"/>
              </a:rPr>
              <a:t>non-transfused</a:t>
            </a:r>
            <a:r>
              <a:rPr lang="it-IT" dirty="0" smtClean="0">
                <a:latin typeface="Arial" charset="0"/>
                <a:cs typeface="Arial" charset="0"/>
              </a:rPr>
              <a:t>, and </a:t>
            </a:r>
            <a:r>
              <a:rPr lang="it-IT" dirty="0" err="1" smtClean="0">
                <a:latin typeface="Arial" charset="0"/>
                <a:cs typeface="Arial" charset="0"/>
              </a:rPr>
              <a:t>had</a:t>
            </a:r>
            <a:r>
              <a:rPr lang="it-IT" dirty="0" smtClean="0">
                <a:latin typeface="Arial" charset="0"/>
                <a:cs typeface="Arial" charset="0"/>
              </a:rPr>
              <a:t> a </a:t>
            </a:r>
            <a:r>
              <a:rPr lang="it-IT" dirty="0" err="1" smtClean="0">
                <a:latin typeface="Arial" charset="0"/>
                <a:cs typeface="Arial" charset="0"/>
              </a:rPr>
              <a:t>hemoglobin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level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below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9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g</a:t>
            </a:r>
            <a:r>
              <a:rPr lang="it-IT" dirty="0" smtClean="0">
                <a:latin typeface="Arial" charset="0"/>
                <a:cs typeface="Arial" charset="0"/>
              </a:rPr>
              <a:t>/</a:t>
            </a:r>
            <a:r>
              <a:rPr lang="it-IT" dirty="0" err="1" smtClean="0">
                <a:latin typeface="Arial" charset="0"/>
                <a:cs typeface="Arial" charset="0"/>
              </a:rPr>
              <a:t>dL</a:t>
            </a:r>
            <a:r>
              <a:rPr lang="it-IT" dirty="0" smtClean="0">
                <a:latin typeface="Arial" charset="0"/>
                <a:cs typeface="Arial" charset="0"/>
              </a:rPr>
              <a:t>, </a:t>
            </a:r>
            <a:r>
              <a:rPr lang="it-IT" dirty="0" err="1" smtClean="0">
                <a:latin typeface="Arial" charset="0"/>
                <a:cs typeface="Arial" charset="0"/>
              </a:rPr>
              <a:t>which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may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justify</a:t>
            </a:r>
            <a:r>
              <a:rPr lang="it-IT" dirty="0" smtClean="0">
                <a:latin typeface="Arial" charset="0"/>
                <a:cs typeface="Arial" charset="0"/>
              </a:rPr>
              <a:t> a </a:t>
            </a:r>
            <a:r>
              <a:rPr lang="it-IT" dirty="0" err="1" smtClean="0">
                <a:latin typeface="Arial" charset="0"/>
                <a:cs typeface="Arial" charset="0"/>
              </a:rPr>
              <a:t>higher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thrombotic</a:t>
            </a:r>
            <a:r>
              <a:rPr lang="it-IT" dirty="0" smtClean="0">
                <a:latin typeface="Arial" charset="0"/>
                <a:cs typeface="Arial" charset="0"/>
              </a:rPr>
              <a:t> drive </a:t>
            </a:r>
            <a:r>
              <a:rPr lang="it-IT" dirty="0" err="1" smtClean="0">
                <a:latin typeface="Arial" charset="0"/>
                <a:cs typeface="Arial" charset="0"/>
              </a:rPr>
              <a:t>as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abonomrla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RBCs</a:t>
            </a:r>
            <a:r>
              <a:rPr lang="it-IT" dirty="0" smtClean="0">
                <a:latin typeface="Arial" charset="0"/>
                <a:cs typeface="Arial" charset="0"/>
              </a:rPr>
              <a:t> are </a:t>
            </a:r>
            <a:r>
              <a:rPr lang="it-IT" dirty="0" err="1" smtClean="0">
                <a:latin typeface="Arial" charset="0"/>
                <a:cs typeface="Arial" charset="0"/>
              </a:rPr>
              <a:t>expected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to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remian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longer</a:t>
            </a:r>
            <a:r>
              <a:rPr lang="it-IT" dirty="0" smtClean="0">
                <a:latin typeface="Arial" charset="0"/>
                <a:cs typeface="Arial" charset="0"/>
              </a:rPr>
              <a:t> in the </a:t>
            </a:r>
            <a:r>
              <a:rPr lang="it-IT" dirty="0" err="1" smtClean="0">
                <a:latin typeface="Arial" charset="0"/>
                <a:cs typeface="Arial" charset="0"/>
              </a:rPr>
              <a:t>circulation</a:t>
            </a:r>
            <a:r>
              <a:rPr lang="it-IT" dirty="0" smtClean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it-IT" dirty="0" smtClean="0">
                <a:latin typeface="Arial" charset="0"/>
                <a:cs typeface="Arial" charset="0"/>
              </a:rPr>
              <a:t>The </a:t>
            </a:r>
            <a:r>
              <a:rPr lang="it-IT" dirty="0" err="1" smtClean="0">
                <a:latin typeface="Arial" charset="0"/>
                <a:cs typeface="Arial" charset="0"/>
              </a:rPr>
              <a:t>study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describe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age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beyind</a:t>
            </a:r>
            <a:r>
              <a:rPr lang="it-IT" dirty="0" smtClean="0">
                <a:latin typeface="Arial" charset="0"/>
                <a:cs typeface="Arial" charset="0"/>
              </a:rPr>
              <a:t> 20 </a:t>
            </a:r>
            <a:r>
              <a:rPr lang="it-IT" dirty="0" err="1" smtClean="0">
                <a:latin typeface="Arial" charset="0"/>
                <a:cs typeface="Arial" charset="0"/>
              </a:rPr>
              <a:t>years</a:t>
            </a:r>
            <a:r>
              <a:rPr lang="it-IT" dirty="0" smtClean="0">
                <a:latin typeface="Arial" charset="0"/>
                <a:cs typeface="Arial" charset="0"/>
              </a:rPr>
              <a:t>, </a:t>
            </a:r>
            <a:r>
              <a:rPr lang="it-IT" dirty="0" err="1" smtClean="0">
                <a:latin typeface="Arial" charset="0"/>
                <a:cs typeface="Arial" charset="0"/>
              </a:rPr>
              <a:t>splenectomy</a:t>
            </a:r>
            <a:r>
              <a:rPr lang="it-IT" dirty="0" smtClean="0">
                <a:latin typeface="Arial" charset="0"/>
                <a:cs typeface="Arial" charset="0"/>
              </a:rPr>
              <a:t>, family </a:t>
            </a:r>
            <a:r>
              <a:rPr lang="it-IT" dirty="0" err="1" smtClean="0">
                <a:latin typeface="Arial" charset="0"/>
                <a:cs typeface="Arial" charset="0"/>
              </a:rPr>
              <a:t>history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of</a:t>
            </a:r>
            <a:r>
              <a:rPr lang="it-IT" dirty="0" smtClean="0">
                <a:latin typeface="Arial" charset="0"/>
                <a:cs typeface="Arial" charset="0"/>
              </a:rPr>
              <a:t> TEE and </a:t>
            </a:r>
            <a:r>
              <a:rPr lang="it-IT" dirty="0" err="1" smtClean="0">
                <a:latin typeface="Arial" charset="0"/>
                <a:cs typeface="Arial" charset="0"/>
              </a:rPr>
              <a:t>previuos</a:t>
            </a:r>
            <a:r>
              <a:rPr lang="it-IT" dirty="0" smtClean="0">
                <a:latin typeface="Arial" charset="0"/>
                <a:cs typeface="Arial" charset="0"/>
              </a:rPr>
              <a:t> TEE </a:t>
            </a:r>
            <a:r>
              <a:rPr lang="it-IT" dirty="0" err="1" smtClean="0">
                <a:latin typeface="Arial" charset="0"/>
                <a:cs typeface="Arial" charset="0"/>
              </a:rPr>
              <a:t>as</a:t>
            </a:r>
            <a:r>
              <a:rPr lang="it-IT" dirty="0" smtClean="0">
                <a:latin typeface="Arial" charset="0"/>
                <a:cs typeface="Arial" charset="0"/>
              </a:rPr>
              <a:t> the </a:t>
            </a:r>
            <a:r>
              <a:rPr lang="it-IT" dirty="0" err="1" smtClean="0">
                <a:latin typeface="Arial" charset="0"/>
                <a:cs typeface="Arial" charset="0"/>
              </a:rPr>
              <a:t>main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risk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factors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dor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develping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thrombosis</a:t>
            </a:r>
            <a:r>
              <a:rPr lang="it-IT" dirty="0" smtClean="0">
                <a:latin typeface="Arial" charset="0"/>
                <a:cs typeface="Arial" charset="0"/>
              </a:rPr>
              <a:t> in the </a:t>
            </a:r>
            <a:r>
              <a:rPr lang="it-IT" dirty="0" err="1" smtClean="0">
                <a:latin typeface="Arial" charset="0"/>
                <a:cs typeface="Arial" charset="0"/>
              </a:rPr>
              <a:t>study</a:t>
            </a:r>
            <a:r>
              <a:rPr lang="it-IT" dirty="0" smtClean="0">
                <a:latin typeface="Arial" charset="0"/>
                <a:cs typeface="Arial" charset="0"/>
              </a:rPr>
              <a:t> </a:t>
            </a:r>
            <a:r>
              <a:rPr lang="it-IT" dirty="0" err="1" smtClean="0">
                <a:latin typeface="Arial" charset="0"/>
                <a:cs typeface="Arial" charset="0"/>
              </a:rPr>
              <a:t>group</a:t>
            </a:r>
            <a:r>
              <a:rPr lang="it-IT" dirty="0" smtClean="0">
                <a:latin typeface="Arial" charset="0"/>
                <a:cs typeface="Arial" charset="0"/>
              </a:rPr>
              <a:t>.</a:t>
            </a:r>
            <a:endParaRPr lang="x-none" dirty="0" smtClean="0">
              <a:latin typeface="Arial" charset="0"/>
            </a:endParaRPr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AD817BB8-FAC0-4377-88C6-042D59048D03}" type="slidenum">
              <a:rPr lang="en-US" sz="1200">
                <a:solidFill>
                  <a:prstClr val="black"/>
                </a:solidFill>
                <a:cs typeface="Arial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9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9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8D37-52C3-4628-B57B-13879F765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0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D4D1-A3CE-4A04-A03D-53A6D9421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BB7-40FE-4BDB-8F89-DDEE29C5B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1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3F1A-61CD-4973-8A59-6E71CC1E2F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6949-75B4-43E0-918B-5776CD229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7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8BC4-C877-43BB-BF0C-FDC66265A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D25D-30A7-45A2-946B-42A317E826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8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B2F9-CA94-427B-AD36-6C030286F5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6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5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C2B4-0898-45BD-8746-48AF5228B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7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64641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38176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14760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10686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7874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F88-9A30-4E4B-A0EC-816EF64AA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6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6E65-C7BF-4E85-AD6C-F0A08326B1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02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848624"/>
            <a:ext cx="10978848" cy="5309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5" y="1680030"/>
            <a:ext cx="10958285" cy="45112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101" y="6440488"/>
            <a:ext cx="698500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yasuj 1394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105400" y="95251"/>
            <a:ext cx="5537200" cy="340863"/>
          </a:xfrm>
        </p:spPr>
        <p:txBody>
          <a:bodyPr/>
          <a:lstStyle>
            <a:lvl1pPr>
              <a:buNone/>
              <a:defRPr sz="1700">
                <a:solidFill>
                  <a:srgbClr val="5C5C5C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24938" y="6406570"/>
            <a:ext cx="631612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3175"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4263AA"/>
              </a:buClr>
              <a:buFont typeface="Arial" charset="0"/>
              <a:buNone/>
            </a:pPr>
            <a:r>
              <a:rPr lang="en-US" sz="800" dirty="0" smtClean="0">
                <a:solidFill>
                  <a:srgbClr val="5C5C5C"/>
                </a:solidFill>
              </a:rPr>
              <a:t>CONFIDENTIAL AND PROPRIETARY. FOR INTERNAL USE ONLY. MAY NOT BE DISTRIBUTED, REPLICATED, OR DIVULGED WITHOUT THE APPROVAL OF NOVARTIS.</a:t>
            </a:r>
          </a:p>
        </p:txBody>
      </p:sp>
      <p:pic>
        <p:nvPicPr>
          <p:cNvPr id="10" name="Picture 9" descr="Novartis_Oncolog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08292" y="6406532"/>
            <a:ext cx="1491923" cy="3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9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5C7C-B788-4DDA-85DD-8A15B962937E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E18F-ED7E-4974-B9B6-28C8A237F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21A9-65B1-4A98-A116-ECDEED514F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5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Rachmilewitz%20EA%5bAuthor%5d&amp;cauthor=true&amp;cauthor_uid=17003927" TargetMode="External"/><Relationship Id="rId3" Type="http://schemas.openxmlformats.org/officeDocument/2006/relationships/hyperlink" Target="http://www.ncbi.nlm.nih.gov/pubmed/?term=Taher%20A%5bAuthor%5d&amp;cauthor=true&amp;cauthor_uid=17003927" TargetMode="External"/><Relationship Id="rId7" Type="http://schemas.openxmlformats.org/officeDocument/2006/relationships/hyperlink" Target="http://www.ncbi.nlm.nih.gov/pubmed/?term=Kattamis%20A%5bAuthor%5d&amp;cauthor=true&amp;cauthor_uid=17003927" TargetMode="External"/><Relationship Id="rId2" Type="http://schemas.openxmlformats.org/officeDocument/2006/relationships/hyperlink" Target="http://www.ncbi.nlm.nih.gov/pubmed/17003927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ncbi.nlm.nih.gov/pubmed/?term=Bignamini%20D%5bAuthor%5d&amp;cauthor=true&amp;cauthor_uid=17003927" TargetMode="External"/><Relationship Id="rId5" Type="http://schemas.openxmlformats.org/officeDocument/2006/relationships/hyperlink" Target="http://www.ncbi.nlm.nih.gov/pubmed/?term=Mehio%20G%5bAuthor%5d&amp;cauthor=true&amp;cauthor_uid=17003927" TargetMode="External"/><Relationship Id="rId4" Type="http://schemas.openxmlformats.org/officeDocument/2006/relationships/hyperlink" Target="http://www.ncbi.nlm.nih.gov/pubmed/?term=Isma'eel%20H%5bAuthor%5d&amp;cauthor=true&amp;cauthor_uid=17003927" TargetMode="External"/><Relationship Id="rId9" Type="http://schemas.openxmlformats.org/officeDocument/2006/relationships/hyperlink" Target="http://www.ncbi.nlm.nih.gov/pubmed/?term=Cappellini%20MD%5bAuthor%5d&amp;cauthor=true&amp;cauthor_uid=1700392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Romualdi%20E%5bAuthor%5d&amp;cauthor=true&amp;cauthor_uid=21382170" TargetMode="External"/><Relationship Id="rId2" Type="http://schemas.openxmlformats.org/officeDocument/2006/relationships/hyperlink" Target="http://www.ncbi.nlm.nih.gov/pubmed?term=Dentali%20F%5bAuthor%5d&amp;cauthor=true&amp;cauthor_uid=2138217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?term=Mannucci%20PM%5bAuthor%5d&amp;cauthor=true&amp;cauthor_uid=21382170" TargetMode="External"/><Relationship Id="rId5" Type="http://schemas.openxmlformats.org/officeDocument/2006/relationships/hyperlink" Target="http://www.ncbi.nlm.nih.gov/pubmed?term=Cappellini%20MD%5bAuthor%5d&amp;cauthor=true&amp;cauthor_uid=21382170" TargetMode="External"/><Relationship Id="rId4" Type="http://schemas.openxmlformats.org/officeDocument/2006/relationships/hyperlink" Target="http://www.ncbi.nlm.nih.gov/pubmed?term=Ageno%20W%5bAuthor%5d&amp;cauthor=true&amp;cauthor_uid=2138217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r.AMINI\BesmBesm\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639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458" y="951121"/>
            <a:ext cx="108333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hlinkClick r:id="rId2" tooltip="Thrombosis and haemostasis."/>
              </a:rPr>
              <a:t>Thromb</a:t>
            </a:r>
            <a:r>
              <a:rPr lang="en-US" dirty="0" smtClean="0">
                <a:solidFill>
                  <a:prstClr val="black"/>
                </a:solidFill>
                <a:hlinkClick r:id="rId2" tooltip="Thrombosis and haemostasis.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hlinkClick r:id="rId2" tooltip="Thrombosis and haemostasis."/>
              </a:rPr>
              <a:t>Haemost</a:t>
            </a:r>
            <a:r>
              <a:rPr lang="en-US" dirty="0" smtClean="0">
                <a:solidFill>
                  <a:prstClr val="black"/>
                </a:solidFill>
                <a:hlinkClick r:id="rId2" tooltip="Thrombosis and haemostasis."/>
              </a:rPr>
              <a:t>.</a:t>
            </a:r>
            <a:r>
              <a:rPr lang="en-US" dirty="0" smtClean="0">
                <a:solidFill>
                  <a:prstClr val="black"/>
                </a:solidFill>
              </a:rPr>
              <a:t> 2006 Oct;96(4):488-91.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Prevalence of </a:t>
            </a:r>
            <a:r>
              <a:rPr lang="en-US" b="1" dirty="0" err="1" smtClean="0">
                <a:solidFill>
                  <a:prstClr val="black"/>
                </a:solidFill>
              </a:rPr>
              <a:t>thromboembolic</a:t>
            </a:r>
            <a:r>
              <a:rPr lang="en-US" b="1" dirty="0" smtClean="0">
                <a:solidFill>
                  <a:prstClr val="black"/>
                </a:solidFill>
              </a:rPr>
              <a:t> events among 8,860 patients with </a:t>
            </a:r>
            <a:r>
              <a:rPr lang="en-US" b="1" dirty="0" err="1" smtClean="0">
                <a:solidFill>
                  <a:prstClr val="black"/>
                </a:solidFill>
              </a:rPr>
              <a:t>thalassaemia</a:t>
            </a:r>
            <a:r>
              <a:rPr lang="en-US" b="1" dirty="0" smtClean="0">
                <a:solidFill>
                  <a:prstClr val="black"/>
                </a:solidFill>
              </a:rPr>
              <a:t> major and </a:t>
            </a:r>
            <a:r>
              <a:rPr lang="en-US" b="1" dirty="0" err="1" smtClean="0">
                <a:solidFill>
                  <a:prstClr val="black"/>
                </a:solidFill>
              </a:rPr>
              <a:t>intermedia</a:t>
            </a:r>
            <a:r>
              <a:rPr lang="en-US" b="1" dirty="0" smtClean="0">
                <a:solidFill>
                  <a:prstClr val="black"/>
                </a:solidFill>
              </a:rPr>
              <a:t> in the Mediterranean area and Iran.</a:t>
            </a:r>
          </a:p>
          <a:p>
            <a:r>
              <a:rPr lang="en-US" dirty="0" err="1" smtClean="0">
                <a:solidFill>
                  <a:prstClr val="black"/>
                </a:solidFill>
                <a:hlinkClick r:id="rId3"/>
              </a:rPr>
              <a:t>Taher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 A</a:t>
            </a:r>
            <a:r>
              <a:rPr lang="en-US" baseline="30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4"/>
              </a:rPr>
              <a:t>Isma'eel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 H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5"/>
              </a:rPr>
              <a:t>Mehio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 G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6"/>
              </a:rPr>
              <a:t>Bignamini</a:t>
            </a:r>
            <a:r>
              <a:rPr lang="en-US" dirty="0" smtClean="0">
                <a:solidFill>
                  <a:prstClr val="black"/>
                </a:solidFill>
                <a:hlinkClick r:id="rId6"/>
              </a:rPr>
              <a:t> D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7"/>
              </a:rPr>
              <a:t>Kattamis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 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8"/>
              </a:rPr>
              <a:t>Rachmilewitz</a:t>
            </a:r>
            <a:r>
              <a:rPr lang="en-US" dirty="0" smtClean="0">
                <a:solidFill>
                  <a:prstClr val="black"/>
                </a:solidFill>
                <a:hlinkClick r:id="rId8"/>
              </a:rPr>
              <a:t> EA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  <a:hlinkClick r:id="rId9"/>
              </a:rPr>
              <a:t>Cappellini</a:t>
            </a:r>
            <a:r>
              <a:rPr lang="en-US" dirty="0" smtClean="0">
                <a:solidFill>
                  <a:prstClr val="black"/>
                </a:solidFill>
                <a:hlinkClick r:id="rId9"/>
              </a:rPr>
              <a:t> MD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b="1" dirty="0" smtClean="0">
                <a:solidFill>
                  <a:prstClr val="black"/>
                </a:solidFill>
                <a:hlinkClick r:id="rId2" tooltip="Open/close author information list"/>
              </a:rPr>
              <a:t>Author information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Abstract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Beta-</a:t>
            </a:r>
            <a:r>
              <a:rPr lang="en-US" dirty="0" err="1" smtClean="0">
                <a:solidFill>
                  <a:prstClr val="black"/>
                </a:solidFill>
              </a:rPr>
              <a:t>thalassaemia</a:t>
            </a:r>
            <a:r>
              <a:rPr lang="en-US" dirty="0" smtClean="0">
                <a:solidFill>
                  <a:prstClr val="black"/>
                </a:solidFill>
              </a:rPr>
              <a:t> is a congenital </a:t>
            </a:r>
            <a:r>
              <a:rPr lang="en-US" dirty="0" err="1" smtClean="0">
                <a:solidFill>
                  <a:prstClr val="black"/>
                </a:solidFill>
              </a:rPr>
              <a:t>haemolytic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anaemia</a:t>
            </a:r>
            <a:r>
              <a:rPr lang="en-US" dirty="0" smtClean="0">
                <a:solidFill>
                  <a:prstClr val="black"/>
                </a:solidFill>
              </a:rPr>
              <a:t> characterized by partial (</a:t>
            </a:r>
            <a:r>
              <a:rPr lang="en-US" dirty="0" err="1" smtClean="0">
                <a:solidFill>
                  <a:prstClr val="black"/>
                </a:solidFill>
              </a:rPr>
              <a:t>intermedia</a:t>
            </a:r>
            <a:r>
              <a:rPr lang="en-US" dirty="0" smtClean="0">
                <a:solidFill>
                  <a:prstClr val="black"/>
                </a:solidFill>
              </a:rPr>
              <a:t>, TI) or complete (major, TM) deficiency in the production of beta-</a:t>
            </a:r>
            <a:r>
              <a:rPr lang="en-US" dirty="0" err="1" smtClean="0">
                <a:solidFill>
                  <a:prstClr val="black"/>
                </a:solidFill>
              </a:rPr>
              <a:t>globin</a:t>
            </a:r>
            <a:r>
              <a:rPr lang="en-US" dirty="0" smtClean="0">
                <a:solidFill>
                  <a:prstClr val="black"/>
                </a:solidFill>
              </a:rPr>
              <a:t> chains. The primary aim of this study was to determine the prevalence of </a:t>
            </a:r>
            <a:r>
              <a:rPr lang="en-US" dirty="0" err="1" smtClean="0">
                <a:solidFill>
                  <a:prstClr val="black"/>
                </a:solidFill>
              </a:rPr>
              <a:t>thromboembolic</a:t>
            </a:r>
            <a:r>
              <a:rPr lang="en-US" dirty="0" smtClean="0">
                <a:solidFill>
                  <a:prstClr val="black"/>
                </a:solidFill>
              </a:rPr>
              <a:t> events in patients with beta-</a:t>
            </a:r>
            <a:r>
              <a:rPr lang="en-US" dirty="0" err="1" smtClean="0">
                <a:solidFill>
                  <a:prstClr val="black"/>
                </a:solidFill>
              </a:rPr>
              <a:t>thalassaemia</a:t>
            </a:r>
            <a:r>
              <a:rPr lang="en-US" dirty="0" smtClean="0">
                <a:solidFill>
                  <a:prstClr val="black"/>
                </a:solidFill>
              </a:rPr>
              <a:t>. To achieve this, a multiple choice questionnaire was sent to 56 tertiary referral </a:t>
            </a:r>
            <a:r>
              <a:rPr lang="en-US" dirty="0" err="1" smtClean="0">
                <a:solidFill>
                  <a:prstClr val="black"/>
                </a:solidFill>
              </a:rPr>
              <a:t>centres</a:t>
            </a:r>
            <a:r>
              <a:rPr lang="en-US" dirty="0" smtClean="0">
                <a:solidFill>
                  <a:prstClr val="black"/>
                </a:solidFill>
              </a:rPr>
              <a:t> in eight countries (Lebanon, Italy, Israel, Greece, Egypt, Jordan, Saudi Arabia and Iran), requesting specific information on patients who had experienced a </a:t>
            </a:r>
            <a:r>
              <a:rPr lang="en-US" dirty="0" err="1" smtClean="0">
                <a:solidFill>
                  <a:prstClr val="black"/>
                </a:solidFill>
              </a:rPr>
              <a:t>thromboembolic</a:t>
            </a:r>
            <a:r>
              <a:rPr lang="en-US" dirty="0" smtClean="0">
                <a:solidFill>
                  <a:prstClr val="black"/>
                </a:solidFill>
              </a:rPr>
              <a:t> event. The study demonstrated that </a:t>
            </a:r>
            <a:r>
              <a:rPr lang="en-US" dirty="0" err="1" smtClean="0">
                <a:solidFill>
                  <a:prstClr val="black"/>
                </a:solidFill>
              </a:rPr>
              <a:t>thromboembolic</a:t>
            </a:r>
            <a:r>
              <a:rPr lang="en-US" dirty="0" smtClean="0">
                <a:solidFill>
                  <a:prstClr val="black"/>
                </a:solidFill>
              </a:rPr>
              <a:t> events occurred in a clinically relevant proportion (1.65%) of 8,860 </a:t>
            </a:r>
            <a:r>
              <a:rPr lang="en-US" dirty="0" err="1" smtClean="0">
                <a:solidFill>
                  <a:prstClr val="black"/>
                </a:solidFill>
              </a:rPr>
              <a:t>thalassaemia</a:t>
            </a:r>
            <a:r>
              <a:rPr lang="en-US" dirty="0" smtClean="0">
                <a:solidFill>
                  <a:prstClr val="black"/>
                </a:solidFill>
              </a:rPr>
              <a:t> patients (TI - 24.7% or TM - 75.3%) from the Mediterranean and Iran. </a:t>
            </a:r>
            <a:r>
              <a:rPr lang="en-US" dirty="0" err="1" smtClean="0">
                <a:solidFill>
                  <a:prstClr val="black"/>
                </a:solidFill>
              </a:rPr>
              <a:t>Thromboembolism</a:t>
            </a:r>
            <a:r>
              <a:rPr lang="en-US" dirty="0" smtClean="0">
                <a:solidFill>
                  <a:prstClr val="black"/>
                </a:solidFill>
              </a:rPr>
              <a:t> occurred 4.38 times more frequently in TI than TM (p &lt; 0.001), with more venous events occurring in TI and more arterial events occurring in TM. Thrombosis in </a:t>
            </a:r>
            <a:r>
              <a:rPr lang="en-US" dirty="0" err="1" smtClean="0">
                <a:solidFill>
                  <a:prstClr val="black"/>
                </a:solidFill>
              </a:rPr>
              <a:t>thalassaemia</a:t>
            </a:r>
            <a:r>
              <a:rPr lang="en-US" dirty="0" smtClean="0">
                <a:solidFill>
                  <a:prstClr val="black"/>
                </a:solidFill>
              </a:rPr>
              <a:t> was also more common in females, </a:t>
            </a:r>
            <a:r>
              <a:rPr lang="en-US" dirty="0" err="1" smtClean="0">
                <a:solidFill>
                  <a:prstClr val="black"/>
                </a:solidFill>
              </a:rPr>
              <a:t>splenectomized</a:t>
            </a:r>
            <a:r>
              <a:rPr lang="en-US" dirty="0" smtClean="0">
                <a:solidFill>
                  <a:prstClr val="black"/>
                </a:solidFill>
              </a:rPr>
              <a:t> patients and those with profound </a:t>
            </a:r>
            <a:r>
              <a:rPr lang="en-US" dirty="0" err="1" smtClean="0">
                <a:solidFill>
                  <a:prstClr val="black"/>
                </a:solidFill>
              </a:rPr>
              <a:t>anaemia</a:t>
            </a:r>
            <a:r>
              <a:rPr lang="en-US" dirty="0" smtClean="0">
                <a:solidFill>
                  <a:prstClr val="black"/>
                </a:solidFill>
              </a:rPr>
              <a:t> (</a:t>
            </a:r>
            <a:r>
              <a:rPr lang="en-US" dirty="0" err="1" smtClean="0">
                <a:solidFill>
                  <a:prstClr val="black"/>
                </a:solidFill>
              </a:rPr>
              <a:t>haemoglobin</a:t>
            </a:r>
            <a:r>
              <a:rPr lang="en-US" dirty="0" smtClean="0">
                <a:solidFill>
                  <a:prstClr val="black"/>
                </a:solidFill>
              </a:rPr>
              <a:t> &lt;9 g/dl). Due to the increased risk of </a:t>
            </a:r>
            <a:r>
              <a:rPr lang="en-US" dirty="0" err="1" smtClean="0">
                <a:solidFill>
                  <a:prstClr val="black"/>
                </a:solidFill>
              </a:rPr>
              <a:t>thromboembolic</a:t>
            </a:r>
            <a:r>
              <a:rPr lang="en-US" dirty="0" smtClean="0">
                <a:solidFill>
                  <a:prstClr val="black"/>
                </a:solidFill>
              </a:rPr>
              <a:t> events, the rationale for </a:t>
            </a:r>
            <a:r>
              <a:rPr lang="en-US" dirty="0" err="1" smtClean="0">
                <a:solidFill>
                  <a:prstClr val="black"/>
                </a:solidFill>
              </a:rPr>
              <a:t>splenectomy</a:t>
            </a:r>
            <a:r>
              <a:rPr lang="en-US" dirty="0" smtClean="0">
                <a:solidFill>
                  <a:prstClr val="black"/>
                </a:solidFill>
              </a:rPr>
              <a:t> should perhaps be re-assessed and the role of transfusion therapy for the prophylaxis of thrombosis, among other complications, be evaluated prospectively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365126"/>
            <a:ext cx="10561448" cy="59912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917671" y="1465798"/>
          <a:ext cx="4767262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ico" r:id="rId5" imgW="4733925" imgH="4210050" progId="Excel.Sheet.8">
                  <p:embed/>
                </p:oleObj>
              </mc:Choice>
              <mc:Fallback>
                <p:oleObj name="Grafico" r:id="rId5" imgW="4733925" imgH="42100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671" y="1465798"/>
                        <a:ext cx="4767262" cy="4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12863"/>
            <a:ext cx="4235450" cy="2736850"/>
          </a:xfrm>
        </p:spPr>
        <p:txBody>
          <a:bodyPr/>
          <a:lstStyle/>
          <a:p>
            <a:r>
              <a:rPr lang="en-GB" sz="2000" dirty="0"/>
              <a:t>Patients (N = 8,860)</a:t>
            </a:r>
          </a:p>
          <a:p>
            <a:pPr lvl="1">
              <a:buClr>
                <a:schemeClr val="tx1"/>
              </a:buClr>
            </a:pPr>
            <a:r>
              <a:rPr lang="en-GB" sz="1800" dirty="0"/>
              <a:t>6,670 with TM</a:t>
            </a:r>
          </a:p>
          <a:p>
            <a:pPr lvl="1">
              <a:buClr>
                <a:schemeClr val="tx1"/>
              </a:buClr>
            </a:pPr>
            <a:r>
              <a:rPr lang="en-GB" sz="1800" dirty="0"/>
              <a:t>2,190 with TI 	</a:t>
            </a:r>
          </a:p>
          <a:p>
            <a:r>
              <a:rPr lang="en-GB" sz="2000" dirty="0"/>
              <a:t>146 (1.65%) thrombotic events </a:t>
            </a:r>
          </a:p>
          <a:p>
            <a:pPr lvl="1">
              <a:buClr>
                <a:schemeClr val="tx1"/>
              </a:buClr>
            </a:pPr>
            <a:r>
              <a:rPr lang="en-GB" sz="1800" dirty="0"/>
              <a:t>61 (</a:t>
            </a:r>
            <a:r>
              <a:rPr lang="en-GB" sz="1800" b="1" dirty="0">
                <a:solidFill>
                  <a:schemeClr val="accent1"/>
                </a:solidFill>
              </a:rPr>
              <a:t>0.9%</a:t>
            </a:r>
            <a:r>
              <a:rPr lang="en-GB" sz="1800" dirty="0"/>
              <a:t>) with TM </a:t>
            </a:r>
          </a:p>
          <a:p>
            <a:pPr lvl="1">
              <a:buClr>
                <a:schemeClr val="tx1"/>
              </a:buClr>
            </a:pPr>
            <a:r>
              <a:rPr lang="en-GB" sz="1800" dirty="0"/>
              <a:t>85 (</a:t>
            </a:r>
            <a:r>
              <a:rPr lang="en-GB" sz="1800" b="1" dirty="0">
                <a:solidFill>
                  <a:schemeClr val="accent1"/>
                </a:solidFill>
              </a:rPr>
              <a:t>3.9%</a:t>
            </a:r>
            <a:r>
              <a:rPr lang="en-GB" sz="1800" dirty="0"/>
              <a:t>) with TI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4676775" y="6464827"/>
            <a:ext cx="5410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err="1">
                <a:solidFill>
                  <a:prstClr val="black"/>
                </a:solidFill>
                <a:cs typeface="Arial" charset="0"/>
              </a:rPr>
              <a:t>Taher</a:t>
            </a:r>
            <a:r>
              <a:rPr lang="en-GB" sz="1000" dirty="0">
                <a:solidFill>
                  <a:prstClr val="black"/>
                </a:solidFill>
                <a:cs typeface="Arial" charset="0"/>
              </a:rPr>
              <a:t> A, et al. </a:t>
            </a:r>
            <a:r>
              <a:rPr lang="en-GB" sz="1000" dirty="0" err="1">
                <a:solidFill>
                  <a:prstClr val="black"/>
                </a:solidFill>
                <a:cs typeface="Arial" charset="0"/>
              </a:rPr>
              <a:t>Thromb</a:t>
            </a:r>
            <a:r>
              <a:rPr lang="en-GB" sz="1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GB" sz="1000" dirty="0" err="1">
                <a:solidFill>
                  <a:prstClr val="black"/>
                </a:solidFill>
                <a:cs typeface="Arial" charset="0"/>
              </a:rPr>
              <a:t>Haemost</a:t>
            </a:r>
            <a:r>
              <a:rPr lang="en-GB" sz="1000" dirty="0">
                <a:solidFill>
                  <a:prstClr val="black"/>
                </a:solidFill>
                <a:cs typeface="Arial" charset="0"/>
              </a:rPr>
              <a:t>. 2006;96:488-91.</a:t>
            </a:r>
          </a:p>
        </p:txBody>
      </p:sp>
      <p:sp>
        <p:nvSpPr>
          <p:cNvPr id="1138693" name="Text Box 5"/>
          <p:cNvSpPr txBox="1">
            <a:spLocks noChangeArrowheads="1"/>
          </p:cNvSpPr>
          <p:nvPr/>
        </p:nvSpPr>
        <p:spPr bwMode="auto">
          <a:xfrm>
            <a:off x="1742016" y="6332538"/>
            <a:ext cx="473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GB" sz="1000" dirty="0">
                <a:solidFill>
                  <a:prstClr val="black"/>
                </a:solidFill>
                <a:cs typeface="Arial" charset="0"/>
              </a:rPr>
              <a:t>DVT = deep vein thrombosis; PE = pulmonary embolism;</a:t>
            </a:r>
            <a:br>
              <a:rPr lang="en-GB" sz="1000" dirty="0">
                <a:solidFill>
                  <a:prstClr val="black"/>
                </a:solidFill>
                <a:cs typeface="Arial" charset="0"/>
              </a:rPr>
            </a:br>
            <a:r>
              <a:rPr lang="en-GB" sz="1000" dirty="0">
                <a:solidFill>
                  <a:prstClr val="black"/>
                </a:solidFill>
                <a:cs typeface="Arial" charset="0"/>
              </a:rPr>
              <a:t>PVT = portal vein thrombosis; STP = superficial </a:t>
            </a:r>
            <a:r>
              <a:rPr lang="en-GB" sz="1000" dirty="0" err="1">
                <a:solidFill>
                  <a:prstClr val="black"/>
                </a:solidFill>
                <a:cs typeface="Arial" charset="0"/>
              </a:rPr>
              <a:t>thrombophlebitis</a:t>
            </a:r>
            <a:r>
              <a:rPr lang="en-GB" sz="1000" dirty="0">
                <a:solidFill>
                  <a:prstClr val="black"/>
                </a:solidFill>
                <a:cs typeface="Arial" charset="0"/>
              </a:rPr>
              <a:t>.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7398809" y="5602823"/>
            <a:ext cx="22733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>
                <a:solidFill>
                  <a:prstClr val="black"/>
                </a:solidFill>
                <a:cs typeface="Arial" charset="0"/>
              </a:rPr>
              <a:t>Thromboembolic events (%)</a:t>
            </a:r>
            <a:endParaRPr lang="en-US" sz="14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280" name="TextBox 9"/>
          <p:cNvSpPr txBox="1">
            <a:spLocks noChangeArrowheads="1"/>
          </p:cNvSpPr>
          <p:nvPr/>
        </p:nvSpPr>
        <p:spPr bwMode="auto">
          <a:xfrm rot="-5400000">
            <a:off x="5339835" y="2905185"/>
            <a:ext cx="1338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prstClr val="black"/>
                </a:solidFill>
                <a:cs typeface="Arial" charset="0"/>
              </a:rPr>
              <a:t>Type of event</a:t>
            </a:r>
            <a:endParaRPr lang="en-US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283" name="Rettangolo 10"/>
          <p:cNvSpPr>
            <a:spLocks noChangeArrowheads="1"/>
          </p:cNvSpPr>
          <p:nvPr/>
        </p:nvSpPr>
        <p:spPr bwMode="auto">
          <a:xfrm>
            <a:off x="1709738" y="3801013"/>
            <a:ext cx="4310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cs typeface="Arial" charset="0"/>
              </a:rPr>
              <a:t>Risk factors for developing thrombosis in TI were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age (&gt; 20 years)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previous thrombotic event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charset="0"/>
              </a:rPr>
              <a:t>family history 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prstClr val="black"/>
                </a:solidFill>
                <a:cs typeface="Arial" charset="0"/>
              </a:rPr>
              <a:t>splenectomy</a:t>
            </a:r>
            <a:r>
              <a:rPr lang="en-GB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13" name="Immagin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30900" y="6079069"/>
            <a:ext cx="355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 txBox="1">
            <a:spLocks/>
          </p:cNvSpPr>
          <p:nvPr/>
        </p:nvSpPr>
        <p:spPr bwMode="auto">
          <a:xfrm>
            <a:off x="1981200" y="63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dirty="0" err="1">
                <a:solidFill>
                  <a:prstClr val="black"/>
                </a:solidFill>
                <a:cs typeface="Arial" charset="0"/>
              </a:rPr>
              <a:t>Thromboembolic</a:t>
            </a:r>
            <a:r>
              <a:rPr lang="it-IT" sz="4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it-IT" sz="4400" dirty="0" err="1">
                <a:solidFill>
                  <a:prstClr val="black"/>
                </a:solidFill>
                <a:cs typeface="Arial" charset="0"/>
              </a:rPr>
              <a:t>events</a:t>
            </a:r>
            <a:r>
              <a:rPr lang="it-IT" sz="440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524000" y="1104376"/>
            <a:ext cx="914400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defTabSz="457200">
              <a:defRPr/>
            </a:pPr>
            <a:endParaRPr lang="it-IT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 txBox="1">
            <a:spLocks/>
          </p:cNvSpPr>
          <p:nvPr/>
        </p:nvSpPr>
        <p:spPr>
          <a:xfrm>
            <a:off x="1981200" y="881539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prstClr val="black"/>
              </a:solidFill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1254" y="6417528"/>
            <a:ext cx="8810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en-GB" sz="1200" baseline="300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1</a:t>
            </a:r>
            <a:r>
              <a:rPr lang="en-GB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Musallam KM, Taher AT. </a:t>
            </a:r>
            <a:r>
              <a:rPr lang="en-GB" sz="1200" i="1" dirty="0" err="1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Hemoglobin</a:t>
            </a:r>
            <a:r>
              <a:rPr lang="en-GB" sz="12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2011;35:503–510</a:t>
            </a: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GB" sz="1200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984307" y="2393927"/>
            <a:ext cx="1648207" cy="2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Iron chelation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Hydroxyurea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Transfusion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Splenectomy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SF ≥ 1,000 </a:t>
            </a:r>
            <a:r>
              <a:rPr lang="el-GR" sz="1600" dirty="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t>μ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g/L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Hb ≥ 9 g/dL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Female</a:t>
            </a:r>
          </a:p>
          <a:p>
            <a:pPr algn="r">
              <a:spcBef>
                <a:spcPts val="900"/>
              </a:spcBef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Age &gt; 35 years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715172" y="2232329"/>
            <a:ext cx="6654800" cy="3911600"/>
            <a:chOff x="2311400" y="1435100"/>
            <a:chExt cx="6654800" cy="3911600"/>
          </a:xfrm>
        </p:grpSpPr>
        <p:graphicFrame>
          <p:nvGraphicFramePr>
            <p:cNvPr id="7" name="Chart 9"/>
            <p:cNvGraphicFramePr>
              <a:graphicFrameLocks/>
            </p:cNvGraphicFramePr>
            <p:nvPr/>
          </p:nvGraphicFramePr>
          <p:xfrm>
            <a:off x="2311400" y="1435100"/>
            <a:ext cx="6654800" cy="391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hart" r:id="rId4" imgW="6657975" imgH="3914775" progId="Excel.Sheet.8">
                    <p:embed/>
                  </p:oleObj>
                </mc:Choice>
                <mc:Fallback>
                  <p:oleObj name="Chart" r:id="rId4" imgW="6657975" imgH="391477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1400" y="1435100"/>
                          <a:ext cx="6654800" cy="3911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2514600" y="2449512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3810000" y="2878137"/>
              <a:ext cx="44196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105400" y="2816225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048000" y="4284662"/>
              <a:ext cx="14478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3921125"/>
              <a:ext cx="685800" cy="158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3019425" y="3863975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05200" y="4230687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573338" y="3600450"/>
              <a:ext cx="304800" cy="158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33663" y="3543300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030538" y="3255962"/>
              <a:ext cx="762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124200" y="3200400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565400" y="2132012"/>
              <a:ext cx="4572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628900" y="2078037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725738" y="1824037"/>
              <a:ext cx="381000" cy="158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790825" y="1762125"/>
              <a:ext cx="152400" cy="1143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5595638" y="1947293"/>
            <a:ext cx="4090087" cy="1186249"/>
          </a:xfrm>
          <a:prstGeom prst="roundRect">
            <a:avLst/>
          </a:prstGeom>
          <a:solidFill>
            <a:srgbClr val="EC802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5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0988" y="1956089"/>
            <a:ext cx="370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Splenectomy, age above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35 years, and a serum ferritin level </a:t>
            </a:r>
            <a:r>
              <a:rPr lang="en-GB" i="1" dirty="0">
                <a:solidFill>
                  <a:prstClr val="black"/>
                </a:solidFill>
              </a:rPr>
              <a:t>&gt;1000 μg/L are associated with a</a:t>
            </a:r>
          </a:p>
          <a:p>
            <a:pPr algn="ctr"/>
            <a:r>
              <a:rPr lang="en-GB" dirty="0">
                <a:solidFill>
                  <a:srgbClr val="C00000"/>
                </a:solidFill>
              </a:rPr>
              <a:t>higher risk for thrombosis</a:t>
            </a:r>
            <a:r>
              <a:rPr lang="en-GB" baseline="30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kern="0" dirty="0">
                <a:ea typeface="ヒラギノ角ゴ Pro W3" pitchFamily="-65" charset="-128"/>
                <a:cs typeface="ヒラギノ角ゴ Pro W3" pitchFamily="-65" charset="-128"/>
              </a:rPr>
              <a:t>Risk factors for thrombosis in </a:t>
            </a:r>
            <a:r>
              <a:rPr lang="el-GR" kern="0" dirty="0">
                <a:ea typeface="ヒラギノ角ゴ Pro W3" pitchFamily="-65" charset="-128"/>
                <a:cs typeface="Arial" charset="0"/>
              </a:rPr>
              <a:t>β</a:t>
            </a:r>
            <a:r>
              <a:rPr lang="en-US" kern="0" dirty="0" smtClean="0">
                <a:ea typeface="ヒラギノ角ゴ Pro W3" pitchFamily="-65" charset="-128"/>
                <a:cs typeface="Arial" charset="0"/>
              </a:rPr>
              <a:t>-TI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07568" y="3361041"/>
            <a:ext cx="7704856" cy="467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068764" y="274638"/>
            <a:ext cx="62753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The OPTIMAL CARE study</a:t>
            </a:r>
            <a:br>
              <a:rPr smtClean="0"/>
            </a:br>
            <a:r>
              <a:rPr err="1" smtClean="0"/>
              <a:t>splenectomized</a:t>
            </a:r>
            <a:r>
              <a:rPr smtClean="0"/>
              <a:t> patients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70062" y="1368060"/>
          <a:ext cx="6977063" cy="5588839"/>
        </p:xfrm>
        <a:graphic>
          <a:graphicData uri="http://schemas.openxmlformats.org/drawingml/2006/table">
            <a:tbl>
              <a:tblPr/>
              <a:tblGrid>
                <a:gridCol w="1846771"/>
                <a:gridCol w="1887585"/>
                <a:gridCol w="637499"/>
                <a:gridCol w="1311100"/>
                <a:gridCol w="1294108"/>
              </a:tblGrid>
              <a:tr h="493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Complication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Parameter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95% CI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value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EMH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Splenectomy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0.44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0.26–0.73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0.001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Transfusion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0.03–0.09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Hydroxyurea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0.52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0.30–0.91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0.022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Pulmonary hypertension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Age &gt; 35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years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2.59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1.08–6.19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0.032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4" marR="235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Splenectomy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4.11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1.99–8.47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Transfusion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0.33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0.18–0.58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Hydroxyurea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0.42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0.20–0.90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0.025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Iron chelation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0.53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0.29–0.95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0.032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Heart failure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Transfusion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0.06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0.02–0.17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Thrombosis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Age &gt; 35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years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2.60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1.39–4.87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0.003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Hb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≥ 9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g/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dL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0.41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0.23–0.71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0.001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Serum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ferritin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≥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1,000 µg/L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1.86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1.09–3.16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0.023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Splenectomy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6.59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3.09–14.05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Transfusion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0.28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0.16–0.48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+mn-lt"/>
                          <a:ea typeface="Calibri"/>
                          <a:cs typeface="Times New Roman"/>
                        </a:rPr>
                        <a:t>Cholelithiasis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Age &gt; 35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years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2.76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1.56–4.87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Female 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1.96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1.18–3.25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0.010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Splenectomy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5.19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2.72–9.90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Transfusion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0.36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0.21–0.62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27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Iron chelation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0.18–0.51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&lt; 0.001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541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+mn-lt"/>
                          <a:ea typeface="Calibri"/>
                          <a:cs typeface="Times New Roman"/>
                        </a:rPr>
                        <a:t>Abnormal liver function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Serum </a:t>
                      </a:r>
                      <a:r>
                        <a:rPr lang="en-US" sz="1200" dirty="0" err="1" smtClean="0">
                          <a:latin typeface="+mn-lt"/>
                          <a:ea typeface="Calibri"/>
                          <a:cs typeface="Times New Roman"/>
                        </a:rPr>
                        <a:t>ferritin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≥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1,000 µg/L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1.74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1.00–3.02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+mn-lt"/>
                          <a:ea typeface="Calibri"/>
                          <a:cs typeface="Times New Roman"/>
                        </a:rPr>
                        <a:t>0.049</a:t>
                      </a:r>
                    </a:p>
                  </a:txBody>
                  <a:tcPr marL="23513" marR="235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777847" y="2312154"/>
            <a:ext cx="4935537" cy="2270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855339" y="3222707"/>
            <a:ext cx="4935537" cy="2301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46852" y="5793327"/>
            <a:ext cx="4935537" cy="2301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731353" y="4964276"/>
            <a:ext cx="4935537" cy="2301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427" name="TextBox 3"/>
          <p:cNvSpPr txBox="1">
            <a:spLocks noChangeArrowheads="1"/>
          </p:cNvSpPr>
          <p:nvPr/>
        </p:nvSpPr>
        <p:spPr bwMode="auto">
          <a:xfrm>
            <a:off x="6684964" y="6596063"/>
            <a:ext cx="39830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1000">
                <a:solidFill>
                  <a:prstClr val="black"/>
                </a:solidFill>
              </a:rPr>
              <a:t>Taher AT, Musallam KM, Karimi M, et al. </a:t>
            </a:r>
            <a:r>
              <a:rPr lang="es-ES" sz="1000">
                <a:solidFill>
                  <a:prstClr val="black"/>
                </a:solidFill>
              </a:rPr>
              <a:t>Blood. 2010;115:1886-92.</a:t>
            </a:r>
            <a:endParaRPr lang="en-US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prevention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transfusion</a:t>
            </a:r>
          </a:p>
          <a:p>
            <a:r>
              <a:rPr lang="en-US" dirty="0" smtClean="0"/>
              <a:t>Iron </a:t>
            </a:r>
            <a:r>
              <a:rPr lang="en-US" dirty="0" err="1" smtClean="0"/>
              <a:t>chelation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Fetal </a:t>
            </a:r>
            <a:r>
              <a:rPr lang="en-US" dirty="0" err="1" smtClean="0"/>
              <a:t>Hb</a:t>
            </a:r>
            <a:r>
              <a:rPr lang="en-US" dirty="0" smtClean="0"/>
              <a:t> inducer(</a:t>
            </a:r>
            <a:r>
              <a:rPr lang="en-US" dirty="0" err="1" smtClean="0"/>
              <a:t>hydroxyurea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Anticoagulant or </a:t>
            </a:r>
            <a:r>
              <a:rPr lang="en-US" dirty="0" err="1" smtClean="0"/>
              <a:t>antiplatelet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Delay  </a:t>
            </a:r>
            <a:r>
              <a:rPr lang="en-US" dirty="0" err="1" smtClean="0"/>
              <a:t>splenectomy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-381000"/>
            <a:ext cx="630555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-942975"/>
            <a:ext cx="6553200" cy="8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-54504"/>
            <a:ext cx="6553200" cy="874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Transfusion</a:t>
            </a:r>
          </a:p>
          <a:p>
            <a:r>
              <a:rPr lang="en-US" dirty="0" err="1" smtClean="0"/>
              <a:t>Hydroxy</a:t>
            </a:r>
            <a:r>
              <a:rPr lang="en-US" dirty="0" smtClean="0"/>
              <a:t> urea</a:t>
            </a:r>
          </a:p>
          <a:p>
            <a:r>
              <a:rPr lang="en-US" dirty="0" smtClean="0"/>
              <a:t>Aspirin</a:t>
            </a:r>
          </a:p>
          <a:p>
            <a:r>
              <a:rPr lang="en-US" dirty="0" err="1" smtClean="0"/>
              <a:t>Warfarin</a:t>
            </a:r>
            <a:endParaRPr lang="en-US" dirty="0" smtClean="0"/>
          </a:p>
          <a:p>
            <a:r>
              <a:rPr lang="en-US" dirty="0" err="1" smtClean="0"/>
              <a:t>Warfarin</a:t>
            </a:r>
            <a:r>
              <a:rPr lang="en-US" dirty="0" smtClean="0"/>
              <a:t> and Aspirin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532991"/>
            <a:ext cx="6160168" cy="6160168"/>
          </a:xfrm>
        </p:spPr>
      </p:pic>
    </p:spTree>
    <p:extLst>
      <p:ext uri="{BB962C8B-B14F-4D97-AF65-F5344CB8AC3E}">
        <p14:creationId xmlns:p14="http://schemas.microsoft.com/office/powerpoint/2010/main" val="35411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Complications of thalassemia intermedia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Extramedulary</a:t>
            </a:r>
            <a:r>
              <a:rPr lang="en-US" dirty="0" smtClean="0"/>
              <a:t> hematopoiesis</a:t>
            </a:r>
          </a:p>
          <a:p>
            <a:r>
              <a:rPr lang="en-US" dirty="0" smtClean="0"/>
              <a:t>Chronic anemia and heart complications</a:t>
            </a:r>
          </a:p>
          <a:p>
            <a:r>
              <a:rPr lang="en-US" dirty="0" smtClean="0"/>
              <a:t>Leg ulcer</a:t>
            </a:r>
          </a:p>
          <a:p>
            <a:r>
              <a:rPr lang="en-US" dirty="0" smtClean="0"/>
              <a:t>Iron overload</a:t>
            </a:r>
          </a:p>
          <a:p>
            <a:r>
              <a:rPr lang="en-US" dirty="0" smtClean="0"/>
              <a:t>Pulmonary hypertension</a:t>
            </a:r>
          </a:p>
          <a:p>
            <a:r>
              <a:rPr lang="en-US" dirty="0" err="1" smtClean="0"/>
              <a:t>hypersplenism</a:t>
            </a:r>
            <a:endParaRPr lang="en-US" dirty="0" smtClean="0"/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Thromboembolic event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pathophisiology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Ineffective </a:t>
            </a:r>
            <a:r>
              <a:rPr lang="en-US" sz="2800" dirty="0" err="1" smtClean="0"/>
              <a:t>erythropoiesis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Chronic anemia and hypoxia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Increased iron </a:t>
            </a:r>
            <a:r>
              <a:rPr lang="en-US" sz="2800" dirty="0" err="1" smtClean="0"/>
              <a:t>absorbtion</a:t>
            </a:r>
            <a:r>
              <a:rPr lang="en-US" sz="2800" dirty="0" smtClean="0"/>
              <a:t> and iron overload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378630" y="2774196"/>
            <a:ext cx="484632" cy="650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409626" y="4215539"/>
            <a:ext cx="484632" cy="557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Thalassemia</a:t>
            </a:r>
            <a:r>
              <a:rPr lang="en-US" sz="2400" b="1" dirty="0">
                <a:solidFill>
                  <a:srgbClr val="FF0000"/>
                </a:solidFill>
              </a:rPr>
              <a:t> trait and arterial </a:t>
            </a:r>
            <a:r>
              <a:rPr lang="en-US" sz="2400" b="1" dirty="0" err="1">
                <a:solidFill>
                  <a:srgbClr val="FF0000"/>
                </a:solidFill>
              </a:rPr>
              <a:t>thromboembolic</a:t>
            </a:r>
            <a:r>
              <a:rPr lang="en-US" sz="2400" b="1" dirty="0">
                <a:solidFill>
                  <a:srgbClr val="FF0000"/>
                </a:solidFill>
              </a:rPr>
              <a:t> events: a systematic review and a meta-analysis of the literature.</a:t>
            </a:r>
            <a:r>
              <a:rPr lang="it-IT" sz="2400" dirty="0">
                <a:solidFill>
                  <a:srgbClr val="FF0000"/>
                </a:solidFill>
                <a:hlinkClick r:id="rId2"/>
              </a:rPr>
              <a:t> </a:t>
            </a:r>
            <a:r>
              <a:rPr lang="it-IT" sz="1800" dirty="0">
                <a:hlinkClick r:id="rId2"/>
              </a:rPr>
              <a:t>Dentali F</a:t>
            </a:r>
            <a:r>
              <a:rPr lang="it-IT" sz="1800" baseline="30000" dirty="0"/>
              <a:t>1</a:t>
            </a:r>
            <a:r>
              <a:rPr lang="it-IT" sz="1800" dirty="0"/>
              <a:t>, </a:t>
            </a:r>
            <a:r>
              <a:rPr lang="it-IT" sz="1800" dirty="0">
                <a:hlinkClick r:id="rId3"/>
              </a:rPr>
              <a:t>Romualdi E</a:t>
            </a:r>
            <a:r>
              <a:rPr lang="it-IT" sz="1800" dirty="0"/>
              <a:t>, </a:t>
            </a:r>
            <a:r>
              <a:rPr lang="it-IT" sz="1800" dirty="0">
                <a:hlinkClick r:id="rId4"/>
              </a:rPr>
              <a:t>Ageno W</a:t>
            </a:r>
            <a:r>
              <a:rPr lang="it-IT" sz="1800" dirty="0"/>
              <a:t>, </a:t>
            </a:r>
            <a:r>
              <a:rPr lang="it-IT" sz="1800" dirty="0">
                <a:hlinkClick r:id="rId5"/>
              </a:rPr>
              <a:t>Cappellini MD</a:t>
            </a:r>
            <a:r>
              <a:rPr lang="it-IT" sz="1800" dirty="0"/>
              <a:t>, </a:t>
            </a:r>
            <a:r>
              <a:rPr lang="it-IT" sz="1800" dirty="0">
                <a:hlinkClick r:id="rId6"/>
              </a:rPr>
              <a:t>Mannucci PM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CONCLUSIONS: </a:t>
            </a:r>
          </a:p>
          <a:p>
            <a:pPr marL="0" indent="0" algn="l">
              <a:buNone/>
            </a:pPr>
            <a:r>
              <a:rPr lang="en-US" dirty="0" smtClean="0"/>
              <a:t>β-</a:t>
            </a:r>
            <a:r>
              <a:rPr lang="en-US" dirty="0" err="1" smtClean="0"/>
              <a:t>Thalassemia</a:t>
            </a:r>
            <a:r>
              <a:rPr lang="en-US" dirty="0" smtClean="0"/>
              <a:t> trait may act as a protective factor against the development of arterial cardiovascular and </a:t>
            </a:r>
            <a:r>
              <a:rPr lang="en-US" dirty="0" err="1" smtClean="0"/>
              <a:t>cerebrovascular</a:t>
            </a:r>
            <a:r>
              <a:rPr lang="en-US" dirty="0" smtClean="0"/>
              <a:t> disease in male subjects. Larger prospective studies are necessary to confirm these preliminary findings and to further investigate the mechanisms underlying this protective effect.</a:t>
            </a:r>
          </a:p>
          <a:p>
            <a:pPr marL="0" indent="0" algn="l">
              <a:buNone/>
            </a:pPr>
            <a:r>
              <a:rPr lang="en-US" dirty="0" smtClean="0"/>
              <a:t>© 2011 International Society on Thrombosis and </a:t>
            </a:r>
            <a:r>
              <a:rPr lang="en-US" dirty="0" err="1" smtClean="0"/>
              <a:t>Haemostasis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98"/>
          <p:cNvSpPr txBox="1">
            <a:spLocks noChangeArrowheads="1"/>
          </p:cNvSpPr>
          <p:nvPr/>
        </p:nvSpPr>
        <p:spPr bwMode="auto">
          <a:xfrm>
            <a:off x="2049464" y="3117850"/>
            <a:ext cx="23574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cs typeface="Arial" charset="0"/>
              </a:rPr>
              <a:t>Platelets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 Increased platelet aggregation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 Increased expression of activation markers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Arial" charset="0"/>
              </a:rPr>
              <a:t> Presence of platelet morphologic abnormalities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0" name="Gruppo 39"/>
          <p:cNvGrpSpPr>
            <a:grpSpLocks/>
          </p:cNvGrpSpPr>
          <p:nvPr/>
        </p:nvGrpSpPr>
        <p:grpSpPr bwMode="auto">
          <a:xfrm>
            <a:off x="4103688" y="-6350"/>
            <a:ext cx="2899850" cy="2636838"/>
            <a:chOff x="2579630" y="-6159"/>
            <a:chExt cx="2900518" cy="2636647"/>
          </a:xfrm>
        </p:grpSpPr>
        <p:pic>
          <p:nvPicPr>
            <p:cNvPr id="68647" name="Picture 13" descr="http://lib.store.yahoo.net/lib/musclesurf/molecu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19169">
              <a:off x="3809273" y="153238"/>
              <a:ext cx="944563" cy="69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48" name="Picture 13" descr="http://lib.store.yahoo.net/lib/musclesurf/molecu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9630" y="-6159"/>
              <a:ext cx="1136650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9" name="TextBox 99"/>
            <p:cNvSpPr txBox="1">
              <a:spLocks noChangeArrowheads="1"/>
            </p:cNvSpPr>
            <p:nvPr/>
          </p:nvSpPr>
          <p:spPr bwMode="auto">
            <a:xfrm>
              <a:off x="3000372" y="558800"/>
              <a:ext cx="2479776" cy="83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cs typeface="Arial" charset="0"/>
                </a:rPr>
                <a:t>Nitric oxide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Hallmark of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haemolysis</a:t>
              </a: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↓ levels leading to vasoconstriction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 rot="16200000" flipH="1">
              <a:off x="3701618" y="2094746"/>
              <a:ext cx="1071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6759572" y="3037415"/>
            <a:ext cx="3972462" cy="1434578"/>
            <a:chOff x="5145892" y="3037512"/>
            <a:chExt cx="3973293" cy="1434476"/>
          </a:xfrm>
        </p:grpSpPr>
        <p:pic>
          <p:nvPicPr>
            <p:cNvPr id="68644" name="Picture 4" descr="http://1in100.files.wordpress.com/2009/06/dna_5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590695">
              <a:off x="7268157" y="3037512"/>
              <a:ext cx="1851028" cy="120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5" name="TextBox 101"/>
            <p:cNvSpPr txBox="1">
              <a:spLocks noChangeArrowheads="1"/>
            </p:cNvSpPr>
            <p:nvPr/>
          </p:nvSpPr>
          <p:spPr bwMode="auto">
            <a:xfrm>
              <a:off x="5644858" y="3087688"/>
              <a:ext cx="2747962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prstClr val="black"/>
                  </a:solidFill>
                  <a:cs typeface="Arial" charset="0"/>
                </a:rPr>
                <a:t>Thrombophilia</a:t>
              </a:r>
              <a:endParaRPr lang="en-US" sz="1200" b="1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No role for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prothrombotic</a:t>
              </a: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</a:t>
              </a:r>
              <a:br>
                <a:rPr lang="en-US" sz="1200" dirty="0">
                  <a:solidFill>
                    <a:prstClr val="black"/>
                  </a:solidFill>
                  <a:cs typeface="Arial" charset="0"/>
                </a:rPr>
              </a:b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mutations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Decreased levels of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antithrombin</a:t>
              </a: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III, protein C, and protein S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Anti-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phospholipid</a:t>
              </a: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antibodies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 bwMode="auto">
            <a:xfrm rot="10800000">
              <a:off x="5145892" y="3267159"/>
              <a:ext cx="48905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Arrow Connector 125"/>
          <p:cNvCxnSpPr/>
          <p:nvPr/>
        </p:nvCxnSpPr>
        <p:spPr bwMode="auto">
          <a:xfrm>
            <a:off x="4141788" y="3276600"/>
            <a:ext cx="487362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o 40"/>
          <p:cNvGrpSpPr>
            <a:grpSpLocks/>
          </p:cNvGrpSpPr>
          <p:nvPr/>
        </p:nvGrpSpPr>
        <p:grpSpPr bwMode="auto">
          <a:xfrm>
            <a:off x="6173789" y="3786188"/>
            <a:ext cx="3296705" cy="2359026"/>
            <a:chOff x="4649016" y="3786188"/>
            <a:chExt cx="3297456" cy="2359025"/>
          </a:xfrm>
        </p:grpSpPr>
        <p:pic>
          <p:nvPicPr>
            <p:cNvPr id="6864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31279">
              <a:off x="6784422" y="4628074"/>
              <a:ext cx="1162050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42" name="TextBox 102"/>
            <p:cNvSpPr txBox="1">
              <a:spLocks noChangeArrowheads="1"/>
            </p:cNvSpPr>
            <p:nvPr/>
          </p:nvSpPr>
          <p:spPr bwMode="auto">
            <a:xfrm>
              <a:off x="4835520" y="4760913"/>
              <a:ext cx="2520947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prstClr val="black"/>
                  </a:solidFill>
                  <a:cs typeface="Arial" charset="0"/>
                </a:rPr>
                <a:t>Splenectomy</a:t>
              </a:r>
              <a:endParaRPr lang="en-US" sz="1200" b="1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High platelet counts and hyperactivity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High levels of negatively charged RBCs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 bwMode="auto">
            <a:xfrm rot="16200000" flipV="1">
              <a:off x="4469679" y="3965525"/>
              <a:ext cx="803275" cy="4446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14" name="Gruppo 38"/>
          <p:cNvGrpSpPr>
            <a:grpSpLocks/>
          </p:cNvGrpSpPr>
          <p:nvPr/>
        </p:nvGrpSpPr>
        <p:grpSpPr bwMode="auto">
          <a:xfrm>
            <a:off x="6440488" y="416455"/>
            <a:ext cx="3943878" cy="2458506"/>
            <a:chOff x="4916482" y="415575"/>
            <a:chExt cx="3943884" cy="2459752"/>
          </a:xfrm>
        </p:grpSpPr>
        <p:sp>
          <p:nvSpPr>
            <p:cNvPr id="68638" name="TextBox 100"/>
            <p:cNvSpPr txBox="1">
              <a:spLocks noChangeArrowheads="1"/>
            </p:cNvSpPr>
            <p:nvPr/>
          </p:nvSpPr>
          <p:spPr bwMode="auto">
            <a:xfrm>
              <a:off x="5699119" y="711088"/>
              <a:ext cx="2114547" cy="175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err="1">
                  <a:solidFill>
                    <a:prstClr val="black"/>
                  </a:solidFill>
                  <a:cs typeface="Arial" charset="0"/>
                </a:rPr>
                <a:t>RBCs</a:t>
              </a:r>
              <a:endParaRPr lang="en-US" sz="1200" b="1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Formation of reactive oxygen species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Expression of negatively charged phospholipids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Enhanced cohesiveness and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aggregability</a:t>
              </a: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 rot="10800000" flipV="1">
              <a:off x="4916482" y="2201885"/>
              <a:ext cx="782637" cy="673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640" name="Picture 2" descr="http://www.rkm.com.au/imagelibrary/thumbnails/CELL-Red-Blood-Cell-15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33254" y="415575"/>
              <a:ext cx="1027112" cy="102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2200276" y="-227013"/>
            <a:ext cx="7331075" cy="7000344"/>
            <a:chOff x="676275" y="-227013"/>
            <a:chExt cx="7331065" cy="7000344"/>
          </a:xfrm>
        </p:grpSpPr>
        <p:pic>
          <p:nvPicPr>
            <p:cNvPr id="68624" name="Picture 8" descr="http://blog.kir.com/archives/images/heart%20attack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2672" y="4654548"/>
              <a:ext cx="1079500" cy="154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625" name="Group 22"/>
            <p:cNvGrpSpPr>
              <a:grpSpLocks/>
            </p:cNvGrpSpPr>
            <p:nvPr/>
          </p:nvGrpSpPr>
          <p:grpSpPr bwMode="auto">
            <a:xfrm>
              <a:off x="676275" y="-227013"/>
              <a:ext cx="7331065" cy="6316662"/>
              <a:chOff x="1143034" y="54430"/>
              <a:chExt cx="6869465" cy="6737975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143034" y="3353143"/>
                <a:ext cx="1600594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5161" y="1067075"/>
                <a:ext cx="1600594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411905" y="3363304"/>
                <a:ext cx="1600594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889778" y="1067075"/>
                <a:ext cx="1600594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777470" y="54430"/>
                <a:ext cx="1600594" cy="1600249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645451" y="5192158"/>
                <a:ext cx="1599107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42214" y="5192158"/>
                <a:ext cx="1600594" cy="1600247"/>
              </a:xfrm>
              <a:prstGeom prst="ellipse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505249" y="2514918"/>
                <a:ext cx="2133134" cy="21336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457200">
                  <a:defRPr/>
                </a:pPr>
                <a:endParaRPr lang="en-US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68636" name="TextBox 13"/>
              <p:cNvSpPr txBox="1">
                <a:spLocks noChangeArrowheads="1"/>
              </p:cNvSpPr>
              <p:nvPr/>
            </p:nvSpPr>
            <p:spPr bwMode="auto">
              <a:xfrm>
                <a:off x="3511199" y="3559736"/>
                <a:ext cx="1848205" cy="393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prstClr val="black"/>
                    </a:solidFill>
                    <a:cs typeface="Arial" charset="0"/>
                  </a:rPr>
                  <a:t>Hypercoagulability</a:t>
                </a:r>
              </a:p>
            </p:txBody>
          </p:sp>
          <p:sp>
            <p:nvSpPr>
              <p:cNvPr id="68637" name="TextBox 21"/>
              <p:cNvSpPr txBox="1">
                <a:spLocks noChangeArrowheads="1"/>
              </p:cNvSpPr>
              <p:nvPr/>
            </p:nvSpPr>
            <p:spPr bwMode="auto">
              <a:xfrm>
                <a:off x="2526447" y="5386897"/>
                <a:ext cx="1561309" cy="1083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cs typeface="Arial" charset="0"/>
                  </a:rPr>
                  <a:t>Other factors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 Cardiac dysfunction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 Hepatic dysfunction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  <a:cs typeface="Arial" charset="0"/>
                  </a:rPr>
                  <a:t> Endocrine dysfunction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cxnSp>
          <p:nvCxnSpPr>
            <p:cNvPr id="128" name="Straight Arrow Connector 127"/>
            <p:cNvCxnSpPr>
              <a:stCxn id="77" idx="0"/>
              <a:endCxn id="79" idx="3"/>
            </p:cNvCxnSpPr>
            <p:nvPr/>
          </p:nvCxnSpPr>
          <p:spPr bwMode="auto">
            <a:xfrm rot="5400000" flipH="1" flipV="1">
              <a:off x="2929727" y="3988595"/>
              <a:ext cx="803275" cy="3984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627" name="Picture 6" descr="http://www.sccollege.edu/SiteCollectionImages/Private/816_liv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3546" y="5654144"/>
              <a:ext cx="1700212" cy="1119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4064" y="2555875"/>
            <a:ext cx="8207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7" name="Gruppo 38"/>
          <p:cNvGrpSpPr>
            <a:grpSpLocks/>
          </p:cNvGrpSpPr>
          <p:nvPr/>
        </p:nvGrpSpPr>
        <p:grpSpPr bwMode="auto">
          <a:xfrm>
            <a:off x="1517651" y="227013"/>
            <a:ext cx="3722427" cy="2638424"/>
            <a:chOff x="-5642" y="226695"/>
            <a:chExt cx="3721695" cy="2638755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3046521" y="2201792"/>
              <a:ext cx="669532" cy="6636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2" name="TextBox 97"/>
            <p:cNvSpPr txBox="1">
              <a:spLocks noChangeArrowheads="1"/>
            </p:cNvSpPr>
            <p:nvPr/>
          </p:nvSpPr>
          <p:spPr bwMode="auto">
            <a:xfrm>
              <a:off x="714375" y="860425"/>
              <a:ext cx="227171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cs typeface="Arial" charset="0"/>
                </a:rPr>
                <a:t>Peripheral 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cs typeface="Arial" charset="0"/>
                </a:rPr>
                <a:t>blood elements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Expression of endothelial adhesion molecules and tissue factor on endothelial cells (ELAM-1, ICAM-1,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vWF</a:t>
              </a: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, VCAM-1)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 Formation of </a:t>
              </a:r>
              <a:r>
                <a:rPr lang="en-US" sz="1200" dirty="0" err="1">
                  <a:solidFill>
                    <a:prstClr val="black"/>
                  </a:solidFill>
                  <a:cs typeface="Arial" charset="0"/>
                </a:rPr>
                <a:t>microparticles</a:t>
              </a: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68623" name="Picture 11" descr="http://examinethrombosis.com/Portals/0/microparticles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-2263992">
              <a:off x="-5642" y="226695"/>
              <a:ext cx="1400175" cy="71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8" name="TextBox 56"/>
          <p:cNvSpPr txBox="1">
            <a:spLocks noChangeArrowheads="1"/>
          </p:cNvSpPr>
          <p:nvPr/>
        </p:nvSpPr>
        <p:spPr bwMode="auto">
          <a:xfrm>
            <a:off x="7100902" y="6560980"/>
            <a:ext cx="30844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  <a:cs typeface="Arial" charset="0"/>
              </a:rPr>
              <a:t>Cappellini MD, et al. Ann N Y Acad Sci 2010;1202:231-6.</a:t>
            </a:r>
          </a:p>
        </p:txBody>
      </p:sp>
      <p:pic>
        <p:nvPicPr>
          <p:cNvPr id="68619" name="Immagine 3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66350" y="6094413"/>
            <a:ext cx="355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Box 13"/>
          <p:cNvSpPr txBox="1">
            <a:spLocks noChangeArrowheads="1"/>
          </p:cNvSpPr>
          <p:nvPr/>
        </p:nvSpPr>
        <p:spPr bwMode="auto">
          <a:xfrm>
            <a:off x="4719639" y="3054350"/>
            <a:ext cx="1972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cs typeface="Arial" charset="0"/>
              </a:rPr>
              <a:t>Hypercoagulability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yasuj 1394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58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1042</Words>
  <Application>Microsoft Office PowerPoint</Application>
  <PresentationFormat>Widescreen</PresentationFormat>
  <Paragraphs>211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Tahoma</vt:lpstr>
      <vt:lpstr>Times New Roman</vt:lpstr>
      <vt:lpstr>Trebuchet MS</vt:lpstr>
      <vt:lpstr>Wingdings 3</vt:lpstr>
      <vt:lpstr>ヒラギノ角ゴ Pro W3</vt:lpstr>
      <vt:lpstr>Office Theme</vt:lpstr>
      <vt:lpstr>Facet</vt:lpstr>
      <vt:lpstr>Grafico</vt:lpstr>
      <vt:lpstr>Chart</vt:lpstr>
      <vt:lpstr>PowerPoint Presentation</vt:lpstr>
      <vt:lpstr>PowerPoint Presentation</vt:lpstr>
      <vt:lpstr>PowerPoint Presentation</vt:lpstr>
      <vt:lpstr>Treatment option?</vt:lpstr>
      <vt:lpstr>PowerPoint Presentation</vt:lpstr>
      <vt:lpstr>Complications of thalassemia intermedia</vt:lpstr>
      <vt:lpstr>pathophisiology</vt:lpstr>
      <vt:lpstr>Thalassemia trait and arterial thromboembolic events: a systematic review and a meta-analysis of the literature. Dentali F1, Romualdi E, Ageno W, Cappellini MD, Mannucci PM</vt:lpstr>
      <vt:lpstr>PowerPoint Presentation</vt:lpstr>
      <vt:lpstr>PowerPoint Presentation</vt:lpstr>
      <vt:lpstr>PowerPoint Presentation</vt:lpstr>
      <vt:lpstr>PowerPoint Presentation</vt:lpstr>
      <vt:lpstr>Risk factors for thrombosis in β-TI</vt:lpstr>
      <vt:lpstr>The OPTIMAL CARE study splenectomized patients</vt:lpstr>
      <vt:lpstr>The role of prevention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Abolghasemi</dc:creator>
  <cp:lastModifiedBy>Hassan Abolghasemi</cp:lastModifiedBy>
  <cp:revision>2</cp:revision>
  <dcterms:created xsi:type="dcterms:W3CDTF">2017-02-15T23:30:55Z</dcterms:created>
  <dcterms:modified xsi:type="dcterms:W3CDTF">2017-02-15T23:45:16Z</dcterms:modified>
</cp:coreProperties>
</file>