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4" r:id="rId2"/>
    <p:sldId id="308" r:id="rId3"/>
    <p:sldId id="257" r:id="rId4"/>
    <p:sldId id="258" r:id="rId5"/>
    <p:sldId id="259" r:id="rId6"/>
    <p:sldId id="260" r:id="rId7"/>
    <p:sldId id="261" r:id="rId8"/>
    <p:sldId id="305" r:id="rId9"/>
    <p:sldId id="262" r:id="rId10"/>
    <p:sldId id="263" r:id="rId11"/>
    <p:sldId id="264" r:id="rId12"/>
    <p:sldId id="265" r:id="rId13"/>
    <p:sldId id="306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1" r:id="rId28"/>
    <p:sldId id="279" r:id="rId29"/>
    <p:sldId id="280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307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448" autoAdjust="0"/>
  </p:normalViewPr>
  <p:slideViewPr>
    <p:cSldViewPr snapToGrid="0">
      <p:cViewPr varScale="1">
        <p:scale>
          <a:sx n="58" d="100"/>
          <a:sy n="58" d="100"/>
        </p:scale>
        <p:origin x="97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609600"/>
            <a:ext cx="9089518" cy="5936975"/>
          </a:xfrm>
        </p:spPr>
      </p:pic>
    </p:spTree>
    <p:extLst>
      <p:ext uri="{BB962C8B-B14F-4D97-AF65-F5344CB8AC3E}">
        <p14:creationId xmlns:p14="http://schemas.microsoft.com/office/powerpoint/2010/main" val="16835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 موارد بیماران سیمپتوماتیک: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fa-IR" dirty="0" smtClean="0"/>
              <a:t>ما پیشنهاد درمان با آنتی کواگولانها ویا فیبرینولیتیک را میدهیم.</a:t>
            </a:r>
          </a:p>
          <a:p>
            <a:pPr algn="r"/>
            <a:r>
              <a:rPr lang="fa-IR" dirty="0" smtClean="0"/>
              <a:t>درمان مواردو حوادث کمتر شدید نامعین است.</a:t>
            </a:r>
          </a:p>
          <a:p>
            <a:pPr algn="r">
              <a:lnSpc>
                <a:spcPct val="200000"/>
              </a:lnSpc>
            </a:pPr>
            <a:r>
              <a:rPr lang="fa-IR" dirty="0" smtClean="0"/>
              <a:t>کاتتر مرکزی یا کاتتر ورید نافی دارای ترومبوز –اگر ممکن است- باید دراورده شود./بلافاصله یا 3-5 روزپس از  درمان با آنتی کواگولانها</a:t>
            </a:r>
          </a:p>
          <a:p>
            <a:pPr algn="r">
              <a:lnSpc>
                <a:spcPct val="200000"/>
              </a:lnSpc>
            </a:pPr>
            <a:r>
              <a:rPr lang="fa-IR" dirty="0" smtClean="0"/>
              <a:t>هرچند از نظر تئوریک ریسک آمبولی با برداشتن بلافاصله کاتتر همراه است.اما براساس شواهدوقوع این مسئله ناشایع است.</a:t>
            </a:r>
          </a:p>
          <a:p>
            <a:pPr marL="0" indent="0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40885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/>
              <a:t>اگر کاتتر سنترال حین درمان آنتی کواگولان درمحل بماند پس از اتمام درمان پیشنهاد درمان پروفیلاکتیک با هپارین </a:t>
            </a:r>
            <a:r>
              <a:rPr lang="en-US" dirty="0" smtClean="0"/>
              <a:t>LMW </a:t>
            </a:r>
            <a:r>
              <a:rPr lang="fa-IR" dirty="0" smtClean="0"/>
              <a:t> میدهیم تا وقتی که کاتتر در آورده شود.</a:t>
            </a:r>
          </a:p>
          <a:p>
            <a:pPr algn="r"/>
            <a:r>
              <a:rPr lang="fa-IR" dirty="0" smtClean="0"/>
              <a:t>کاتترهای محیطی دارای ترومبوزیس باید سریعا درآورده شوند.</a:t>
            </a:r>
          </a:p>
          <a:p>
            <a:pPr algn="r">
              <a:lnSpc>
                <a:spcPct val="200000"/>
              </a:lnSpc>
            </a:pPr>
            <a:r>
              <a:rPr lang="fa-IR" dirty="0" smtClean="0"/>
              <a:t>اگر ترومبوزیس سیمپتوماتیک باشددرمان با آنتی کواگولانها را شروع میکنیم.</a:t>
            </a:r>
          </a:p>
          <a:p>
            <a:pPr algn="r">
              <a:lnSpc>
                <a:spcPct val="200000"/>
              </a:lnSpc>
            </a:pPr>
            <a:r>
              <a:rPr lang="fa-IR" dirty="0" smtClean="0"/>
              <a:t>مدت درمان اپتیمال نامعین است بطور کلی طول مدت درمان با آنتی کواگولانها از 6هفته تا 3ماه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fa-IR" dirty="0" smtClean="0"/>
              <a:t>درزمانی که درمان آنتی کواگولان و ترومبولیتیک انجام میشود باید از انحام اعمالی مثل تزریق عضلانی ونمونه گیری شریانی پرهیز کنیم.</a:t>
            </a:r>
          </a:p>
          <a:p>
            <a:endParaRPr lang="en-US" dirty="0"/>
          </a:p>
          <a:p>
            <a:r>
              <a:rPr lang="fa-IR" dirty="0" smtClean="0"/>
              <a:t>دستکاری فیزیکی نوزادرا محدود کنیم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از تجویز ایندومتاسین یا سایر داروهای ضدپلاکت پرهیز کنیم.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وضعیت بالینی نوزاد بدقت مانیتور شود ومراقب بروز علائم خونریزی /بخصوص خونریزی داخلی و اینترکرانیال باشیم.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76" y="332617"/>
            <a:ext cx="9210261" cy="6523230"/>
          </a:xfrm>
        </p:spPr>
      </p:pic>
    </p:spTree>
    <p:extLst>
      <p:ext uri="{BB962C8B-B14F-4D97-AF65-F5344CB8AC3E}">
        <p14:creationId xmlns:p14="http://schemas.microsoft.com/office/powerpoint/2010/main" val="12222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60000"/>
              </a:lnSpc>
            </a:pPr>
            <a:r>
              <a:rPr lang="fa-IR" dirty="0" smtClean="0"/>
              <a:t>در زمان انجام آنتی کواگولان باید پلاکتها را بالای 50000 وسطح فیبرینوژن را بالای 1</a:t>
            </a:r>
            <a:r>
              <a:rPr lang="en-US" dirty="0" smtClean="0"/>
              <a:t>gr/dl</a:t>
            </a:r>
            <a:r>
              <a:rPr lang="fa-IR" dirty="0" smtClean="0"/>
              <a:t>نگه داشت.</a:t>
            </a:r>
          </a:p>
          <a:p>
            <a:pPr algn="r">
              <a:lnSpc>
                <a:spcPct val="200000"/>
              </a:lnSpc>
            </a:pPr>
            <a:r>
              <a:rPr lang="fa-IR" dirty="0" smtClean="0"/>
              <a:t>ترومبوزهای کوچک شریانی/وریدی بدون علامت که انسداد ایجادنکرده اند وناشی از کاتترها هستند اغلب بابرداشتن کاتتر واقدامات حمایتی به تنهایی کنترل میشوند.</a:t>
            </a:r>
          </a:p>
          <a:p>
            <a:pPr algn="r" rtl="1">
              <a:lnSpc>
                <a:spcPct val="160000"/>
              </a:lnSpc>
            </a:pPr>
            <a:r>
              <a:rPr lang="fa-IR" dirty="0" smtClean="0"/>
              <a:t>ترومبوزهای بزرگ شریانی /وریدی یا مسدود کننده را میتوان با هپارین </a:t>
            </a:r>
            <a:r>
              <a:rPr lang="en-US" sz="2200" dirty="0" err="1" smtClean="0">
                <a:solidFill>
                  <a:srgbClr val="FF0000"/>
                </a:solidFill>
              </a:rPr>
              <a:t>unfractionate</a:t>
            </a:r>
            <a:r>
              <a:rPr lang="fa-IR" dirty="0" smtClean="0"/>
              <a:t> یا هپارین -</a:t>
            </a:r>
            <a:r>
              <a:rPr lang="en-US" sz="2200" b="1" dirty="0" smtClean="0">
                <a:solidFill>
                  <a:srgbClr val="FF0000"/>
                </a:solidFill>
              </a:rPr>
              <a:t>molecular weight hepari</a:t>
            </a:r>
            <a:r>
              <a:rPr lang="en-US" dirty="0" smtClean="0"/>
              <a:t>n</a:t>
            </a:r>
            <a:r>
              <a:rPr lang="fa-IR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Low</a:t>
            </a:r>
            <a:r>
              <a:rPr lang="fa-IR" sz="2200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LMWH</a:t>
            </a:r>
            <a:r>
              <a:rPr lang="fa-IR" dirty="0" smtClean="0"/>
              <a:t>-درمان کرد.</a:t>
            </a:r>
          </a:p>
          <a:p>
            <a:pPr algn="r" rtl="1">
              <a:lnSpc>
                <a:spcPct val="170000"/>
              </a:lnSpc>
            </a:pPr>
            <a:r>
              <a:rPr lang="fa-IR" dirty="0" smtClean="0"/>
              <a:t>درموارد ترومبوسهای </a:t>
            </a:r>
            <a:r>
              <a:rPr lang="en-US" dirty="0" smtClean="0"/>
              <a:t>Massive</a:t>
            </a:r>
            <a:r>
              <a:rPr lang="fa-IR" dirty="0" smtClean="0"/>
              <a:t>شریانی یا وریدی که اختلال قابل توجه در علائم بالینی ایجاد میکند درمان با ترومبولیزیس لوکال یا سیستمیک انجام میپذیرد.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7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کنتراندیکاسیون های آنتی کواگولیشن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solidFill>
                  <a:srgbClr val="FF0000"/>
                </a:solidFill>
              </a:rPr>
              <a:t>موارد ممنوعیت مطلق:</a:t>
            </a:r>
            <a:r>
              <a:rPr lang="fa-IR" sz="2000" b="1" dirty="0" smtClean="0"/>
              <a:t>جراحی</a:t>
            </a:r>
            <a:r>
              <a:rPr lang="fa-IR" b="1" dirty="0" smtClean="0"/>
              <a:t> ناحیه </a:t>
            </a:r>
            <a:r>
              <a:rPr lang="en-US" b="1" dirty="0" smtClean="0"/>
              <a:t>CNS </a:t>
            </a:r>
            <a:r>
              <a:rPr lang="fa-IR" dirty="0" smtClean="0"/>
              <a:t>یا ایسکمی طی 10 روز گذشته</a:t>
            </a:r>
          </a:p>
          <a:p>
            <a:pPr algn="ctr" rtl="1">
              <a:lnSpc>
                <a:spcPct val="200000"/>
              </a:lnSpc>
            </a:pPr>
            <a:r>
              <a:rPr lang="fa-IR" dirty="0"/>
              <a:t> </a:t>
            </a:r>
            <a:r>
              <a:rPr lang="fa-IR" dirty="0" smtClean="0"/>
              <a:t>     </a:t>
            </a:r>
            <a:r>
              <a:rPr lang="en-US" b="1" dirty="0" smtClean="0"/>
              <a:t>Procedure</a:t>
            </a:r>
            <a:r>
              <a:rPr lang="fa-IR" b="1" dirty="0" smtClean="0"/>
              <a:t>های تهاجمی طی 3روز گذشته</a:t>
            </a:r>
          </a:p>
          <a:p>
            <a:pPr algn="ctr">
              <a:lnSpc>
                <a:spcPct val="200000"/>
              </a:lnSpc>
            </a:pPr>
            <a:r>
              <a:rPr lang="fa-IR" b="1" dirty="0" smtClean="0">
                <a:solidFill>
                  <a:schemeClr val="tx1"/>
                </a:solidFill>
              </a:rPr>
              <a:t>تشنج  طی 48 ساعت گذشته</a:t>
            </a:r>
          </a:p>
          <a:p>
            <a:pPr algn="ctr">
              <a:lnSpc>
                <a:spcPct val="200000"/>
              </a:lnSpc>
            </a:pPr>
            <a:r>
              <a:rPr lang="fa-IR" dirty="0" smtClean="0">
                <a:solidFill>
                  <a:schemeClr val="tx1"/>
                </a:solidFill>
              </a:rPr>
              <a:t>و </a:t>
            </a:r>
            <a:r>
              <a:rPr lang="fa-IR" b="1" dirty="0" smtClean="0">
                <a:solidFill>
                  <a:schemeClr val="tx1"/>
                </a:solidFill>
              </a:rPr>
              <a:t>خونریزی فعال                                            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ملاحظات عمومی: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sz="2400" dirty="0" smtClean="0">
                <a:solidFill>
                  <a:schemeClr val="accent5">
                    <a:lumMod val="75000"/>
                  </a:schemeClr>
                </a:solidFill>
              </a:rPr>
              <a:t>کنتراندیکاسیون نسبی</a:t>
            </a:r>
            <a:r>
              <a:rPr lang="fa-IR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a-IR" sz="2400" dirty="0" smtClean="0">
                <a:solidFill>
                  <a:schemeClr val="accent5">
                    <a:lumMod val="75000"/>
                  </a:schemeClr>
                </a:solidFill>
              </a:rPr>
              <a:t>درمان با آنتی کواگولانها</a:t>
            </a:r>
            <a:r>
              <a:rPr lang="fa-IR" dirty="0" smtClean="0"/>
              <a:t>: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پلاکت کمتر از 50000یا کمتراز 100000در نوزاد بدحال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سطح فیبرینوژن کمتر از</a:t>
            </a:r>
            <a:r>
              <a:rPr lang="en-US" b="1" dirty="0" smtClean="0"/>
              <a:t>100mg/dl</a:t>
            </a:r>
          </a:p>
          <a:p>
            <a:pPr algn="r">
              <a:lnSpc>
                <a:spcPct val="150000"/>
              </a:lnSpc>
            </a:pPr>
            <a:r>
              <a:rPr lang="en-US" b="1" dirty="0" smtClean="0"/>
              <a:t>INR&gt;2</a:t>
            </a:r>
          </a:p>
          <a:p>
            <a:pPr algn="r"/>
            <a:r>
              <a:rPr lang="en-US" b="1" dirty="0" smtClean="0"/>
              <a:t>Severe coagulopathy</a:t>
            </a:r>
          </a:p>
          <a:p>
            <a:pPr algn="r">
              <a:lnSpc>
                <a:spcPct val="150000"/>
              </a:lnSpc>
            </a:pPr>
            <a:r>
              <a:rPr lang="en-US" b="1" dirty="0" smtClean="0"/>
              <a:t>hypertension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41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درمان با آنتی کواگولانها: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/>
              <a:t>درمان ترجیحی در نوزادان هپارین با وزن مولکولی پایین-</a:t>
            </a:r>
            <a:r>
              <a:rPr lang="en-US" b="1" dirty="0" smtClean="0">
                <a:solidFill>
                  <a:srgbClr val="FF0000"/>
                </a:solidFill>
              </a:rPr>
              <a:t>LMWH-</a:t>
            </a:r>
            <a:r>
              <a:rPr lang="fa-IR" dirty="0" smtClean="0"/>
              <a:t>وهپارین </a:t>
            </a:r>
            <a:r>
              <a:rPr lang="en-US" dirty="0" smtClean="0"/>
              <a:t>unfractionated-</a:t>
            </a:r>
            <a:r>
              <a:rPr lang="en-US" u="sng" dirty="0" smtClean="0">
                <a:solidFill>
                  <a:srgbClr val="FF0000"/>
                </a:solidFill>
              </a:rPr>
              <a:t>UFH-</a:t>
            </a:r>
            <a:r>
              <a:rPr lang="fa-IR" dirty="0" smtClean="0"/>
              <a:t>است.</a:t>
            </a:r>
          </a:p>
          <a:p>
            <a:pPr marL="0" indent="0" algn="r" rtl="1">
              <a:buNone/>
            </a:pPr>
            <a:r>
              <a:rPr lang="fa-IR" dirty="0" smtClean="0"/>
              <a:t>در اکثر موارد ما </a:t>
            </a:r>
            <a:r>
              <a:rPr lang="en-US" dirty="0" smtClean="0"/>
              <a:t>LMWH</a:t>
            </a:r>
            <a:r>
              <a:rPr lang="fa-IR" dirty="0" smtClean="0"/>
              <a:t> را ترجیح میدهیم:</a:t>
            </a:r>
            <a:r>
              <a:rPr lang="fa-IR" b="1" dirty="0" smtClean="0">
                <a:solidFill>
                  <a:srgbClr val="7030A0"/>
                </a:solidFill>
              </a:rPr>
              <a:t>1</a:t>
            </a:r>
            <a:r>
              <a:rPr lang="fa-IR" dirty="0" smtClean="0"/>
              <a:t>-پاسخ فارماکوکینتیک قابل انتظارتری میدهد.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                     </a:t>
            </a:r>
            <a:r>
              <a:rPr lang="fa-IR" b="1" dirty="0" smtClean="0">
                <a:solidFill>
                  <a:srgbClr val="7030A0"/>
                </a:solidFill>
              </a:rPr>
              <a:t>2</a:t>
            </a:r>
            <a:r>
              <a:rPr lang="fa-IR" dirty="0" smtClean="0"/>
              <a:t>-نیاز کمتری به مانیتورینگ آزمایشگاهی وتنظیم دوز دارد.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                     </a:t>
            </a:r>
            <a:r>
              <a:rPr lang="fa-IR" b="1" dirty="0" smtClean="0">
                <a:solidFill>
                  <a:srgbClr val="7030A0"/>
                </a:solidFill>
              </a:rPr>
              <a:t>3</a:t>
            </a:r>
            <a:r>
              <a:rPr lang="fa-IR" dirty="0" smtClean="0"/>
              <a:t>-زیر پوستی تزریق میشود.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                      </a:t>
            </a:r>
            <a:r>
              <a:rPr lang="fa-IR" b="1" dirty="0" smtClean="0">
                <a:solidFill>
                  <a:srgbClr val="7030A0"/>
                </a:solidFill>
              </a:rPr>
              <a:t>4</a:t>
            </a:r>
            <a:r>
              <a:rPr lang="fa-IR" dirty="0" smtClean="0"/>
              <a:t>-احتمالا ریسک کمتری از نظر ترومبوسیتوپنی وابسته به ایمنی واستئوپروزیس دارد.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فواید دیگر </a:t>
            </a:r>
            <a:r>
              <a:rPr lang="en-US" dirty="0" smtClean="0"/>
              <a:t>LMWH</a:t>
            </a:r>
            <a:r>
              <a:rPr lang="fa-I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en-US" dirty="0" smtClean="0"/>
              <a:t>1-</a:t>
            </a:r>
            <a:r>
              <a:rPr lang="fa-IR" dirty="0" smtClean="0"/>
              <a:t>وقتی ازطریق زیرجلد داده میشود</a:t>
            </a:r>
            <a:r>
              <a:rPr lang="en-US" dirty="0" smtClean="0"/>
              <a:t>bioavailability</a:t>
            </a:r>
            <a:r>
              <a:rPr lang="fa-IR" dirty="0" smtClean="0"/>
              <a:t>بیشتری دارد.</a:t>
            </a:r>
          </a:p>
          <a:p>
            <a:pPr algn="r">
              <a:lnSpc>
                <a:spcPct val="200000"/>
              </a:lnSpc>
            </a:pPr>
            <a:r>
              <a:rPr lang="fa-IR" dirty="0" smtClean="0"/>
              <a:t>2-مدت اثر ضدانعقادی بیشتری دارد.</a:t>
            </a:r>
          </a:p>
          <a:p>
            <a:pPr algn="r">
              <a:lnSpc>
                <a:spcPct val="200000"/>
              </a:lnSpc>
            </a:pPr>
            <a:r>
              <a:rPr lang="fa-IR" dirty="0" smtClean="0"/>
              <a:t>3- کلیرانس آن وابسته به دوز نیست.درنتیجه پاسخ دهی بیشتری داریم.</a:t>
            </a:r>
          </a:p>
          <a:p>
            <a:pPr algn="r">
              <a:lnSpc>
                <a:spcPct val="250000"/>
              </a:lnSpc>
            </a:pPr>
            <a:r>
              <a:rPr lang="fa-IR" dirty="0" smtClean="0"/>
              <a:t>4- میتوان آن را زیر جلدی تزریق کرد واین امکان استفاده از آن را در موارد بیماران بدحال بیشتر میکند.</a:t>
            </a:r>
          </a:p>
          <a:p>
            <a:pPr algn="r">
              <a:lnSpc>
                <a:spcPct val="250000"/>
              </a:lnSpc>
            </a:pPr>
            <a:r>
              <a:rPr lang="fa-IR" dirty="0" smtClean="0"/>
              <a:t>5-کاهش ریسک خونریزی در دوزهای توصیه شده درمانی دارد.(احتمالی است.)</a:t>
            </a:r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انواع </a:t>
            </a:r>
            <a:r>
              <a:rPr lang="en-US" dirty="0" smtClean="0"/>
              <a:t>LMWH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1-Enoxaparin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2-Dalteparin</a:t>
            </a:r>
          </a:p>
          <a:p>
            <a:r>
              <a:rPr lang="en-US" sz="2400" dirty="0" smtClean="0"/>
              <a:t>3-Ardeparin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Tinzaparin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r>
              <a:rPr lang="en-US" sz="2400" dirty="0" smtClean="0"/>
              <a:t>Choice </a:t>
            </a:r>
            <a:r>
              <a:rPr lang="fa-IR" sz="2400" dirty="0" smtClean="0"/>
              <a:t>درمان آنتی کواگولیشن در نوزادان </a:t>
            </a:r>
            <a:r>
              <a:rPr lang="en-US" sz="2400" dirty="0" smtClean="0"/>
              <a:t>Enoxaparin</a:t>
            </a:r>
            <a:r>
              <a:rPr lang="fa-IR" sz="2400" dirty="0" smtClean="0"/>
              <a:t>است هم از نظر </a:t>
            </a:r>
            <a:r>
              <a:rPr lang="en-US" sz="2400" dirty="0" smtClean="0"/>
              <a:t>Safety</a:t>
            </a:r>
            <a:r>
              <a:rPr lang="fa-IR" sz="2400" dirty="0" smtClean="0"/>
              <a:t>وهم از نظر </a:t>
            </a:r>
            <a:r>
              <a:rPr lang="en-US" sz="2400" dirty="0" smtClean="0"/>
              <a:t>efficacy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264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چالشهای درمانی در ترومبوز نوزادان: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 smtClean="0"/>
              <a:t>دکتر عصمت دیره-فوق تخصص نوزادا</a:t>
            </a:r>
            <a:r>
              <a:rPr lang="fa-IR" dirty="0" smtClean="0"/>
              <a:t>ن</a:t>
            </a:r>
          </a:p>
          <a:p>
            <a:endParaRPr lang="fa-IR" dirty="0"/>
          </a:p>
          <a:p>
            <a:endParaRPr lang="fa-IR" dirty="0" smtClean="0"/>
          </a:p>
          <a:p>
            <a:pPr marL="0" indent="0">
              <a:buNone/>
            </a:pPr>
            <a:r>
              <a:rPr lang="fa-IR" sz="2400" dirty="0" smtClean="0"/>
              <a:t>بیمارستان حضرت زینب (س)-شیراز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364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Enoxaparin: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/>
              <a:t>در موارد درمانی دوز دارو در نوزادان </a:t>
            </a:r>
            <a:r>
              <a:rPr lang="fa-IR" sz="2000" dirty="0" smtClean="0"/>
              <a:t>ترم</a:t>
            </a:r>
            <a:r>
              <a:rPr lang="en-US" sz="2000" dirty="0" smtClean="0"/>
              <a:t>mg/kg/dose </a:t>
            </a:r>
            <a:r>
              <a:rPr lang="fa-IR" sz="2000" dirty="0" smtClean="0"/>
              <a:t> 1/7است ودر نوزادان نارس </a:t>
            </a:r>
            <a:r>
              <a:rPr lang="en-US" sz="2000" dirty="0" smtClean="0"/>
              <a:t>mg/kg/dose </a:t>
            </a:r>
            <a:r>
              <a:rPr lang="fa-IR" sz="2000" dirty="0" smtClean="0"/>
              <a:t> 2است.این مقادیر دوبار در روز تجویز میشود.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/>
              <a:t>دوز تراپوتیک دارو براساس سطح آنتی فاکتور </a:t>
            </a:r>
            <a:r>
              <a:rPr lang="en-US" sz="2000" dirty="0" err="1" smtClean="0"/>
              <a:t>Xa</a:t>
            </a:r>
            <a:r>
              <a:rPr lang="fa-IR" sz="2000" dirty="0" smtClean="0"/>
              <a:t>تنظیم وتیتر میشود.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/>
              <a:t>سطح هدف آنتی فاکتور </a:t>
            </a:r>
            <a:r>
              <a:rPr lang="en-US" sz="2000" dirty="0" err="1" smtClean="0"/>
              <a:t>Xa</a:t>
            </a:r>
            <a:r>
              <a:rPr lang="fa-IR" sz="2000" dirty="0" smtClean="0"/>
              <a:t>برای درمان اکثر حوادث ترومبو آمبولیک </a:t>
            </a:r>
            <a:r>
              <a:rPr lang="en-US" sz="2000" dirty="0" smtClean="0"/>
              <a:t>0.5-1u/ml </a:t>
            </a:r>
            <a:r>
              <a:rPr lang="fa-IR" sz="2000" dirty="0" smtClean="0"/>
              <a:t>است که 4-6 ساعت پس از تزریق زیر جلدی اندازه گیری میشود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595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سطح هدف در موارد پروفیلاکسی</a:t>
            </a:r>
            <a:r>
              <a:rPr lang="en-US" dirty="0" smtClean="0"/>
              <a:t>0.1-0.4 </a:t>
            </a:r>
            <a:r>
              <a:rPr lang="fa-IR" dirty="0" smtClean="0"/>
              <a:t>است.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وقتی به سطح تراپوتیک برای 24-48 ساعت رسیدیم/سطح دارو را حداقل هفته ای یکبار درکنار </a:t>
            </a:r>
            <a:r>
              <a:rPr lang="en-US" dirty="0" smtClean="0"/>
              <a:t>CBC-</a:t>
            </a:r>
            <a:r>
              <a:rPr lang="fa-IR" dirty="0" smtClean="0"/>
              <a:t>برای وقوع ترومبوسیتوپنی –چک میکنیم.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در موارد پروفیلاکسی –بیمارانی که در ریسک بالای حوادث ترومبوآمبولیک هسنتد-انوکساپارین با دوز </a:t>
            </a:r>
            <a:r>
              <a:rPr lang="en-US" dirty="0" smtClean="0"/>
              <a:t>0.75mg/kg/dose </a:t>
            </a:r>
            <a:r>
              <a:rPr lang="fa-IR" dirty="0" smtClean="0"/>
              <a:t>شروع میشود.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استفاده از </a:t>
            </a:r>
            <a:r>
              <a:rPr lang="en-US" dirty="0" err="1" smtClean="0"/>
              <a:t>tinzaparin</a:t>
            </a:r>
            <a:r>
              <a:rPr lang="fa-IR" dirty="0" smtClean="0"/>
              <a:t>و</a:t>
            </a:r>
            <a:r>
              <a:rPr lang="en-US" dirty="0" err="1" smtClean="0"/>
              <a:t>dalteparin</a:t>
            </a:r>
            <a:r>
              <a:rPr lang="en-US" dirty="0" smtClean="0"/>
              <a:t> </a:t>
            </a:r>
            <a:r>
              <a:rPr lang="fa-IR" dirty="0" smtClean="0"/>
              <a:t>در نوزادان توصیه نمیشودزیرا مطالعات محدودی داریم.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اگر بدنبال درمان خونریزی رخ داد: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 typeface="Wingdings" panose="05000000000000000000" pitchFamily="2" charset="2"/>
              <a:buChar char="v"/>
            </a:pPr>
            <a:r>
              <a:rPr lang="fa-IR" dirty="0"/>
              <a:t> </a:t>
            </a:r>
            <a:r>
              <a:rPr lang="fa-IR" dirty="0" smtClean="0"/>
              <a:t>قطع تزریق زیرجلدی انوکساپارین معمولاکافی است.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dirty="0" smtClean="0"/>
              <a:t>اگر به</a:t>
            </a:r>
            <a:r>
              <a:rPr lang="en-US" dirty="0" smtClean="0"/>
              <a:t>  Reversal</a:t>
            </a:r>
            <a:r>
              <a:rPr lang="fa-IR" dirty="0" smtClean="0"/>
              <a:t> </a:t>
            </a:r>
            <a:r>
              <a:rPr lang="en-US" dirty="0" smtClean="0"/>
              <a:t>rapid</a:t>
            </a:r>
            <a:r>
              <a:rPr lang="fa-IR" dirty="0" smtClean="0"/>
              <a:t> نیاز باشد میتوان پروتامین سولفات تجویز کرد-3-4 ساعت پس از تجویزانوکساپارین-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dirty="0" smtClean="0"/>
              <a:t>1میلی گرم پروتامین به ازای 1</a:t>
            </a:r>
            <a:r>
              <a:rPr lang="en-US" dirty="0" smtClean="0"/>
              <a:t>mg </a:t>
            </a:r>
            <a:r>
              <a:rPr lang="fa-IR" dirty="0" smtClean="0"/>
              <a:t> آنتی کواگولان در آخرین دوز داده میشود.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dirty="0" smtClean="0"/>
              <a:t>پروتامین ممک است تمام اثرات آنتی کواگولان راخنثی نکند.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dirty="0" smtClean="0"/>
              <a:t>اگر </a:t>
            </a:r>
            <a:r>
              <a:rPr lang="en-US" dirty="0" smtClean="0"/>
              <a:t>LMWH</a:t>
            </a:r>
            <a:r>
              <a:rPr lang="fa-IR" dirty="0" smtClean="0"/>
              <a:t> طی 4 ساعت گذشته تجویز شده دوز حداکثر پروتامین </a:t>
            </a:r>
            <a:r>
              <a:rPr lang="en-US" dirty="0" smtClean="0"/>
              <a:t>mg/100ULMWH</a:t>
            </a:r>
            <a:r>
              <a:rPr lang="fa-IR" dirty="0" smtClean="0"/>
              <a:t>1با</a:t>
            </a:r>
            <a:r>
              <a:rPr lang="en-US" dirty="0" err="1" smtClean="0"/>
              <a:t>Slowe</a:t>
            </a:r>
            <a:r>
              <a:rPr lang="en-US" dirty="0" smtClean="0"/>
              <a:t> IV push</a:t>
            </a:r>
            <a:r>
              <a:rPr lang="fa-IR" dirty="0" smtClean="0"/>
              <a:t>داده میشود.</a:t>
            </a:r>
            <a:r>
              <a:rPr lang="en-US" dirty="0" smtClean="0"/>
              <a:t> 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5701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دوره درمان با آنتی کواگولانها: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مدت اپتیمال درمان شناخته شده نیست.دوره درمانی معمولا 6هفته تا 3 ماه است.</a:t>
            </a:r>
          </a:p>
          <a:p>
            <a:pPr algn="just">
              <a:lnSpc>
                <a:spcPct val="200000"/>
              </a:lnSpc>
            </a:pPr>
            <a:r>
              <a:rPr lang="fa-IR" dirty="0" smtClean="0"/>
              <a:t>ترومبوز با سونوگرافی مانیتور میشود.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تا زمانی که لخته ازبین برود وبیمار آسیمپتوماتیک شود درمان ادامه می یابد.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اگر ترومبوز در کاتترهای مرکزی است /قبل از اتمام درمان باید کاتتر در آورده شود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اگر لخته ازبین نرفت /درمان به مدت 3 ماه باید ادامه یابد وپس از آن درمان با آنتی کواگولان قطع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Unfractionated Heparin: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/>
              <a:t>یک مهار کننده غیر مستقیم ترومبین است که با آنتی ترومبین (قبلا به</a:t>
            </a:r>
            <a:r>
              <a:rPr lang="en-US" dirty="0" smtClean="0"/>
              <a:t>ATIII</a:t>
            </a:r>
            <a:r>
              <a:rPr lang="fa-IR" dirty="0" smtClean="0"/>
              <a:t>میشناختند) یک کمپلکس تشکیل میدهد </a:t>
            </a:r>
            <a:r>
              <a:rPr lang="en-US" dirty="0" smtClean="0"/>
              <a:t>UFH</a:t>
            </a:r>
            <a:r>
              <a:rPr lang="fa-IR" dirty="0" smtClean="0"/>
              <a:t>یک غیرفعال کننده سریع الاثر ترومبین/فاکتور 10فعال وبه میزان کمتر فاکتورهای 12 /11/9 و7 میباشد.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مزیت </a:t>
            </a:r>
            <a:r>
              <a:rPr lang="en-US" dirty="0" smtClean="0"/>
              <a:t>UFH</a:t>
            </a:r>
            <a:r>
              <a:rPr lang="fa-IR" dirty="0" smtClean="0"/>
              <a:t>/برگشت پذیری سریع وقیمت پایین تر آن است.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نکته منفی آن پاسخ فارموکوکینتیک غیرقابل پیش بینی است که مانیتورینگ مکرر آن را ضروری میسازد.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ادامه </a:t>
            </a:r>
            <a:r>
              <a:rPr lang="en-US" dirty="0" smtClean="0"/>
              <a:t>UFH</a:t>
            </a:r>
            <a:r>
              <a:rPr lang="fa-I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200000"/>
              </a:lnSpc>
            </a:pPr>
            <a:r>
              <a:rPr lang="en-US" dirty="0" smtClean="0"/>
              <a:t>UFH</a:t>
            </a:r>
            <a:r>
              <a:rPr lang="fa-IR" dirty="0" smtClean="0"/>
              <a:t>را باید از طریق یک رگ جداگانه ومخصوص خودش داد وداروی دیگری  نبایداز این طریق داده شود.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قبل از شروع درمان با این نوع هپارین یک </a:t>
            </a:r>
            <a:r>
              <a:rPr lang="en-US" dirty="0" smtClean="0"/>
              <a:t>CBC/PT,PTT</a:t>
            </a:r>
            <a:r>
              <a:rPr lang="fa-IR" dirty="0" smtClean="0"/>
              <a:t>پایه باید داشته باشیم وبطور سریال طی درمان مقادیر مربوطه پایش شود.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ترومبوسیتوپنی ناشی از هپارین ثانویه به آنتی بادیهای ضد پلاکتی در نوزادان نادر است.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تنظیم اینفیوژن </a:t>
            </a:r>
            <a:r>
              <a:rPr lang="en-US" dirty="0" smtClean="0"/>
              <a:t>UFH</a:t>
            </a:r>
            <a:r>
              <a:rPr lang="fa-IR" dirty="0" smtClean="0"/>
              <a:t>براساس پاسخ بالینی/ارزیابی سریال ترومبوز با سونو و مانیتورینگ پارامترهای آزمایشگاهی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دوز و پایش هپارین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/>
              <a:t>براساس یک مطالعه </a:t>
            </a:r>
            <a:r>
              <a:rPr lang="en-US" dirty="0" smtClean="0"/>
              <a:t>Prospective Cohort </a:t>
            </a:r>
            <a:r>
              <a:rPr lang="fa-IR" dirty="0" smtClean="0"/>
              <a:t>/که طی آن از </a:t>
            </a:r>
            <a:r>
              <a:rPr lang="en-US" dirty="0" smtClean="0"/>
              <a:t>UFH</a:t>
            </a:r>
            <a:r>
              <a:rPr lang="fa-IR" dirty="0" smtClean="0"/>
              <a:t>برروی 65 کودک دچار ترومبوزاستفاده شده/ بدست آمده است . 13 نفر نوزاد و2 تا نیز زیر 1 سال سن داشتند.</a:t>
            </a:r>
            <a:endParaRPr lang="fa-IR" dirty="0"/>
          </a:p>
          <a:p>
            <a:pPr algn="r" rtl="1"/>
            <a:r>
              <a:rPr lang="fa-IR" dirty="0" smtClean="0"/>
              <a:t>هپارین را از طریق ورید با دوز </a:t>
            </a:r>
            <a:r>
              <a:rPr lang="en-US" dirty="0" smtClean="0"/>
              <a:t>Loading 75-100u/kg </a:t>
            </a:r>
            <a:r>
              <a:rPr lang="fa-IR" dirty="0" smtClean="0"/>
              <a:t>ودرمان نگه دارنده </a:t>
            </a:r>
            <a:r>
              <a:rPr lang="en-US" dirty="0" smtClean="0"/>
              <a:t>28u/kg </a:t>
            </a:r>
            <a:r>
              <a:rPr lang="fa-IR" dirty="0" smtClean="0"/>
              <a:t>دادند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اگر ریسک های خونریزی قابل توجهی وجود داشته باشد-مثل نوزادان زیر 1000گرم با </a:t>
            </a:r>
            <a:r>
              <a:rPr lang="en-US" dirty="0" smtClean="0"/>
              <a:t>Sepsis</a:t>
            </a:r>
            <a:r>
              <a:rPr lang="fa-IR" dirty="0" smtClean="0"/>
              <a:t>ویا </a:t>
            </a:r>
            <a:r>
              <a:rPr lang="en-US" dirty="0" smtClean="0"/>
              <a:t>DIC </a:t>
            </a:r>
            <a:r>
              <a:rPr lang="fa-IR" dirty="0" smtClean="0"/>
              <a:t> دوز </a:t>
            </a:r>
            <a:r>
              <a:rPr lang="en-US" dirty="0" smtClean="0"/>
              <a:t>Loading </a:t>
            </a:r>
            <a:r>
              <a:rPr lang="fa-IR" dirty="0" smtClean="0"/>
              <a:t>یا حذف میشود یا کاهش میابد.</a:t>
            </a:r>
          </a:p>
          <a:p>
            <a:pPr algn="r" rtl="1"/>
            <a:r>
              <a:rPr lang="fa-IR" dirty="0" smtClean="0"/>
              <a:t>بعضی از پزشکان اصلا دوز </a:t>
            </a:r>
            <a:r>
              <a:rPr lang="en-US" dirty="0" smtClean="0"/>
              <a:t>Loading </a:t>
            </a:r>
            <a:r>
              <a:rPr lang="fa-IR" dirty="0" smtClean="0"/>
              <a:t>را حذف میکنند.وبه نوزاد نمیدهند.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دوز در نوزادان نارس: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300000"/>
              </a:lnSpc>
            </a:pPr>
            <a:r>
              <a:rPr lang="fa-IR" dirty="0" smtClean="0"/>
              <a:t>در منبع دیگری دوز </a:t>
            </a:r>
            <a:r>
              <a:rPr lang="en-US" dirty="0" smtClean="0"/>
              <a:t>Loading </a:t>
            </a:r>
            <a:r>
              <a:rPr lang="fa-IR" dirty="0" smtClean="0"/>
              <a:t>یا </a:t>
            </a:r>
            <a:r>
              <a:rPr lang="en-US" dirty="0" smtClean="0"/>
              <a:t>Bolus </a:t>
            </a:r>
            <a:r>
              <a:rPr lang="fa-IR" dirty="0" smtClean="0"/>
              <a:t>هپارین در نوزادان زیر 37 هفته را کاهش داده وبه میزان </a:t>
            </a:r>
            <a:r>
              <a:rPr lang="en-US" dirty="0" smtClean="0"/>
              <a:t>25-50 u/kg </a:t>
            </a:r>
            <a:r>
              <a:rPr lang="fa-IR" dirty="0" smtClean="0"/>
              <a:t>وسپس دوز اینفیوژن </a:t>
            </a:r>
            <a:r>
              <a:rPr lang="en-US" dirty="0" smtClean="0"/>
              <a:t>15-20u/kg </a:t>
            </a:r>
            <a:r>
              <a:rPr lang="fa-IR" dirty="0" smtClean="0"/>
              <a:t>داده میشود.C</a:t>
            </a:r>
            <a:r>
              <a:rPr lang="en-US" dirty="0" err="1" smtClean="0"/>
              <a:t>loherty</a:t>
            </a:r>
            <a:r>
              <a:rPr lang="en-US" dirty="0" smtClean="0"/>
              <a:t>)</a:t>
            </a:r>
            <a:r>
              <a:rPr lang="fa-I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4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پایش هپارین: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/>
              <a:t>بدلیل متغیر بودن غلظت فاکتورهای انعقادی و طولانی بودن </a:t>
            </a:r>
            <a:r>
              <a:rPr lang="en-US" dirty="0" smtClean="0"/>
              <a:t>PTT</a:t>
            </a:r>
            <a:r>
              <a:rPr lang="fa-IR" dirty="0" smtClean="0"/>
              <a:t>پایه در نوزادان/ استفاده از </a:t>
            </a:r>
            <a:r>
              <a:rPr lang="en-US" dirty="0" smtClean="0"/>
              <a:t>PTT </a:t>
            </a:r>
            <a:r>
              <a:rPr lang="fa-IR" dirty="0" smtClean="0"/>
              <a:t>بعنوان مانیتورینگ اثر هپارین درنوزادان مشکل است.</a:t>
            </a:r>
          </a:p>
          <a:p>
            <a:pPr algn="r" rtl="1"/>
            <a:r>
              <a:rPr lang="en-US" b="1" dirty="0" smtClean="0">
                <a:solidFill>
                  <a:srgbClr val="FF0000"/>
                </a:solidFill>
              </a:rPr>
              <a:t>Heparin Activity Level </a:t>
            </a:r>
            <a:r>
              <a:rPr lang="fa-IR" dirty="0" smtClean="0"/>
              <a:t>را معمولا بعنوان یک مارکر قابل قبول تری در نظر میگیرند.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فعالیت درمانی هپارین برای درمان اکثر حوادث ترومبو آمبولیک را در سطح </a:t>
            </a:r>
            <a:r>
              <a:rPr lang="fa-IR" b="1" dirty="0" smtClean="0">
                <a:solidFill>
                  <a:srgbClr val="FF0000"/>
                </a:solidFill>
              </a:rPr>
              <a:t>آنتی فاکتور </a:t>
            </a:r>
            <a:r>
              <a:rPr lang="en-US" b="1" dirty="0" err="1" smtClean="0">
                <a:solidFill>
                  <a:srgbClr val="FF0000"/>
                </a:solidFill>
              </a:rPr>
              <a:t>Xa</a:t>
            </a:r>
            <a:r>
              <a:rPr lang="fa-IR" dirty="0" smtClean="0"/>
              <a:t>در نظر میگیرند.سطح آنتی فاکتور </a:t>
            </a:r>
            <a:r>
              <a:rPr lang="en-US" dirty="0" err="1" smtClean="0"/>
              <a:t>Xa</a:t>
            </a:r>
            <a:r>
              <a:rPr lang="en-US" dirty="0" smtClean="0"/>
              <a:t> </a:t>
            </a:r>
            <a:r>
              <a:rPr lang="fa-IR" dirty="0" smtClean="0"/>
              <a:t>رادرحد </a:t>
            </a:r>
            <a:r>
              <a:rPr lang="en-US" dirty="0" smtClean="0"/>
              <a:t>0.35-0.7u/ml</a:t>
            </a:r>
            <a:r>
              <a:rPr lang="fa-IR" dirty="0" smtClean="0"/>
              <a:t>در نظر میگیرند.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 دیگر پایش: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300000"/>
              </a:lnSpc>
            </a:pPr>
            <a:r>
              <a:rPr lang="fa-IR" dirty="0" smtClean="0"/>
              <a:t>در منبع دیگری عنوان شده : سطح هپارین ویا </a:t>
            </a:r>
            <a:r>
              <a:rPr lang="en-US" dirty="0" smtClean="0"/>
              <a:t>PTT</a:t>
            </a:r>
            <a:r>
              <a:rPr lang="fa-IR" dirty="0" smtClean="0"/>
              <a:t>باید 4ساعت پس از  دوز بولوز اولیه اندازه گیری شود و 4 ساعت پس از هر تغییری در دوز اینفیوژن و هر 24 ساعت /تا زمانی که به دوز </a:t>
            </a:r>
            <a:r>
              <a:rPr lang="en-US" dirty="0" err="1" smtClean="0"/>
              <a:t>Theraputic</a:t>
            </a:r>
            <a:r>
              <a:rPr lang="en-US" dirty="0" smtClean="0"/>
              <a:t> Infusion</a:t>
            </a:r>
            <a:r>
              <a:rPr lang="fa-IR" dirty="0" smtClean="0"/>
              <a:t> برسیم. </a:t>
            </a:r>
            <a:r>
              <a:rPr lang="en-US" dirty="0" smtClean="0"/>
              <a:t>  </a:t>
            </a:r>
            <a:r>
              <a:rPr lang="fa-IR" dirty="0" smtClean="0"/>
              <a:t>پایش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مقدمه: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sz="2000" dirty="0" smtClean="0"/>
              <a:t>بیماری ترومبوتیک در نوزادان ناشایع است.</a:t>
            </a:r>
          </a:p>
          <a:p>
            <a:pPr algn="r">
              <a:lnSpc>
                <a:spcPct val="150000"/>
              </a:lnSpc>
            </a:pPr>
            <a:r>
              <a:rPr lang="fa-IR" sz="2000" dirty="0" smtClean="0"/>
              <a:t>این بیماری میتواند موربیدیتی جدی بدهد.</a:t>
            </a:r>
          </a:p>
          <a:p>
            <a:pPr algn="r">
              <a:lnSpc>
                <a:spcPct val="150000"/>
              </a:lnSpc>
            </a:pPr>
            <a:r>
              <a:rPr lang="fa-IR" sz="2000" dirty="0" smtClean="0"/>
              <a:t>این بیماری در نوزاد ترم وپره ترم رخ میدهد ونوزاد دختر وپسر را به یک اندازه درگیر میکند</a:t>
            </a:r>
            <a:r>
              <a:rPr lang="fa-IR" dirty="0" smtClean="0"/>
              <a:t>.</a:t>
            </a:r>
          </a:p>
          <a:p>
            <a:pPr algn="r" rtl="1"/>
            <a:r>
              <a:rPr lang="fa-IR" sz="2000" dirty="0" smtClean="0"/>
              <a:t>درمان ترومبوزیس /به جزموارد درگیری </a:t>
            </a:r>
            <a:r>
              <a:rPr lang="en-US" sz="2000" dirty="0" smtClean="0"/>
              <a:t>CNS</a:t>
            </a:r>
            <a:r>
              <a:rPr lang="fa-IR" sz="2000" dirty="0" smtClean="0"/>
              <a:t>در در اینجا گفته میشود.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547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مدت درمان با </a:t>
            </a:r>
            <a:r>
              <a:rPr lang="en-US" dirty="0" smtClean="0"/>
              <a:t>UFH</a:t>
            </a:r>
            <a:r>
              <a:rPr lang="fa-I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درمان معمولا 10الی 14 روز است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آنتی کواگولانهای خوراکی معمولا پیشنهاد نمیشود.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اگر درمان طولانی تری نیاز باشد /مشاوره هماتولژی انجام میدهیم.وتبدیل به </a:t>
            </a:r>
            <a:r>
              <a:rPr lang="en-US" dirty="0" smtClean="0"/>
              <a:t>LMWH  </a:t>
            </a:r>
            <a:r>
              <a:rPr lang="fa-IR" dirty="0" smtClean="0"/>
              <a:t>رادر نظر میگیریم.</a:t>
            </a:r>
            <a:r>
              <a:rPr lang="en-US" dirty="0" smtClean="0"/>
              <a:t>(</a:t>
            </a:r>
            <a:r>
              <a:rPr lang="en-US" dirty="0" err="1" smtClean="0"/>
              <a:t>Cloherty</a:t>
            </a:r>
            <a:r>
              <a:rPr lang="en-US" dirty="0" smtClean="0"/>
              <a:t> &amp;UPTODATE)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وقتی با </a:t>
            </a:r>
            <a:r>
              <a:rPr lang="en-US" dirty="0" smtClean="0"/>
              <a:t>UFH </a:t>
            </a:r>
            <a:r>
              <a:rPr lang="fa-IR" dirty="0" smtClean="0"/>
              <a:t>به درمان موثر ضدانعقادی نرسیم باید از </a:t>
            </a:r>
            <a:r>
              <a:rPr lang="en-US" dirty="0" smtClean="0"/>
              <a:t>FFP </a:t>
            </a:r>
            <a:r>
              <a:rPr lang="fa-IR" dirty="0" smtClean="0"/>
              <a:t>نیز استفاده کرد.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استفاده از آنتی ترومبین تغلیظ شده را نیز مطرح کرده اند اما شواهد استفاده از آن در نوزادان محدود است.</a:t>
            </a:r>
            <a:r>
              <a:rPr lang="en-US" dirty="0" smtClean="0"/>
              <a:t>CLOHERTY)</a:t>
            </a:r>
            <a:r>
              <a:rPr lang="fa-IR" dirty="0" smtClean="0"/>
              <a:t>)</a:t>
            </a:r>
          </a:p>
          <a:p>
            <a:pPr algn="r" rtl="1">
              <a:lnSpc>
                <a:spcPct val="150000"/>
              </a:lnSpc>
            </a:pPr>
            <a:endParaRPr lang="en-US" dirty="0" smtClean="0"/>
          </a:p>
          <a:p>
            <a:pPr marL="0" indent="0" algn="r" rtl="1">
              <a:lnSpc>
                <a:spcPct val="150000"/>
              </a:lnSpc>
              <a:buNone/>
            </a:pPr>
            <a:endParaRPr lang="en-US" dirty="0"/>
          </a:p>
          <a:p>
            <a:pPr marL="0" indent="0" algn="r" rtl="1">
              <a:lnSpc>
                <a:spcPct val="150000"/>
              </a:lnSpc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40767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اگر لخته گسترش یابد: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rgbClr val="FF0000"/>
                </a:solidFill>
              </a:rPr>
              <a:t>درمان با هپارین ممکن است اپتیمال نباشد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dirty="0" smtClean="0"/>
              <a:t>/در این صورت 1-دوز </a:t>
            </a:r>
            <a:r>
              <a:rPr lang="en-US" dirty="0" smtClean="0"/>
              <a:t>UFH  </a:t>
            </a:r>
            <a:r>
              <a:rPr lang="fa-IR" dirty="0" smtClean="0"/>
              <a:t>را ممکن است افزایش داد یااینکه </a:t>
            </a:r>
          </a:p>
          <a:p>
            <a:pPr algn="r" rtl="1"/>
            <a:r>
              <a:rPr lang="fa-IR" dirty="0" smtClean="0"/>
              <a:t>2-بطور متناوب </a:t>
            </a:r>
            <a:r>
              <a:rPr lang="en-US" dirty="0" smtClean="0"/>
              <a:t>LMWH </a:t>
            </a:r>
            <a:r>
              <a:rPr lang="fa-IR" dirty="0"/>
              <a:t> </a:t>
            </a:r>
            <a:r>
              <a:rPr lang="fa-IR" dirty="0" smtClean="0"/>
              <a:t>که پاسخ آنتی کواگولان قابل پیش بینی دارد را استفاده کرد.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چالش درمانی آنتی کواگولانها در نوزادان: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fa-IR" dirty="0" smtClean="0"/>
              <a:t>با توجه به اینکه کلیرانس هپارین در نوزادان نسبت به کودکان بیشتر است لذا باید </a:t>
            </a:r>
          </a:p>
          <a:p>
            <a:endParaRPr lang="fa-IR" dirty="0" smtClean="0"/>
          </a:p>
          <a:p>
            <a:pPr algn="r" rtl="1">
              <a:lnSpc>
                <a:spcPct val="110000"/>
              </a:lnSpc>
            </a:pPr>
            <a:r>
              <a:rPr lang="fa-IR" dirty="0" smtClean="0"/>
              <a:t>سیستم مانیتورینگ دیگری در نوزادان در نظر گرفت.</a:t>
            </a:r>
          </a:p>
          <a:p>
            <a:endParaRPr lang="en-US" dirty="0" smtClean="0"/>
          </a:p>
          <a:p>
            <a:pPr algn="r">
              <a:lnSpc>
                <a:spcPct val="150000"/>
              </a:lnSpc>
            </a:pPr>
            <a:r>
              <a:rPr lang="fa-IR" dirty="0" smtClean="0"/>
              <a:t>در مطالعات انجام شده دو سوم نوزادان کاهش سایز لخته داشتندو پیشرفت سایز لخته نداشتند.</a:t>
            </a:r>
          </a:p>
          <a:p>
            <a:pPr algn="r" rtl="1"/>
            <a:r>
              <a:rPr lang="fa-IR" dirty="0" smtClean="0"/>
              <a:t>تقریبا 7% هیچگاه به سطح انتی فاکتور </a:t>
            </a:r>
            <a:r>
              <a:rPr lang="en-US" dirty="0" err="1" smtClean="0"/>
              <a:t>Xa</a:t>
            </a:r>
            <a:r>
              <a:rPr lang="en-US" dirty="0" smtClean="0"/>
              <a:t> </a:t>
            </a:r>
            <a:r>
              <a:rPr lang="fa-IR" dirty="0" smtClean="0"/>
              <a:t>نرسیدند علیرغم 60 روز درمان ودریافت دوز 3 برابر هپارین</a:t>
            </a:r>
          </a:p>
          <a:p>
            <a:pPr algn="r"/>
            <a:r>
              <a:rPr lang="fa-IR" dirty="0" smtClean="0"/>
              <a:t>11%نوزادان یک حمله خونریزی  را تجربه کردند.</a:t>
            </a:r>
            <a:endParaRPr lang="en-US" dirty="0" smtClean="0"/>
          </a:p>
          <a:p>
            <a:pPr algn="r"/>
            <a:r>
              <a:rPr lang="fa-IR" dirty="0" smtClean="0"/>
              <a:t>درمان با هپارین  در شیرخواران کوچکتر یک چالش درمانی است.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248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عوارض جانبی ناشی از </a:t>
            </a:r>
            <a:r>
              <a:rPr lang="en-US" dirty="0" smtClean="0"/>
              <a:t>UFH</a:t>
            </a:r>
            <a:r>
              <a:rPr lang="fa-I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>
                <a:solidFill>
                  <a:schemeClr val="tx1"/>
                </a:solidFill>
              </a:rPr>
              <a:t>1- خونریزی</a:t>
            </a:r>
          </a:p>
          <a:p>
            <a:pPr>
              <a:lnSpc>
                <a:spcPct val="200000"/>
              </a:lnSpc>
            </a:pPr>
            <a:r>
              <a:rPr lang="fa-IR" b="1" dirty="0" smtClean="0"/>
              <a:t>2- ترومبوسیتوپنی در اثر هپارین</a:t>
            </a:r>
          </a:p>
          <a:p>
            <a:pPr>
              <a:lnSpc>
                <a:spcPct val="200000"/>
              </a:lnSpc>
            </a:pPr>
            <a:r>
              <a:rPr lang="fa-IR" b="1" dirty="0" smtClean="0"/>
              <a:t>3-استئوپروزیس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97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عارضه خونریزی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اگر خونریزی رخ داد </a:t>
            </a:r>
            <a:r>
              <a:rPr lang="en-US" dirty="0" smtClean="0"/>
              <a:t>UFH </a:t>
            </a:r>
            <a:r>
              <a:rPr lang="fa-IR" dirty="0" smtClean="0"/>
              <a:t>باید قطع شود.</a:t>
            </a:r>
          </a:p>
          <a:p>
            <a:pPr algn="r" rtl="1">
              <a:lnSpc>
                <a:spcPct val="300000"/>
              </a:lnSpc>
            </a:pPr>
            <a:r>
              <a:rPr lang="fa-IR" dirty="0" smtClean="0"/>
              <a:t>اگر خونریزی شدید است</a:t>
            </a:r>
            <a:r>
              <a:rPr lang="en-US" dirty="0" smtClean="0"/>
              <a:t> </a:t>
            </a:r>
            <a:r>
              <a:rPr lang="fa-IR" dirty="0" smtClean="0"/>
              <a:t>از پروتامین سولفات استفاده میکنیم.(1میلی گرم از پروتامین سولفات میتواند 100 واحد هپارین را غیرفعال کند.)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عارضه ترومبوسیتوپنی در اثر هپارین: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(HIT)</a:t>
            </a:r>
            <a:r>
              <a:rPr lang="fa-IR" dirty="0" smtClean="0"/>
              <a:t>یک عارضه شناخته شده ای در بالغین است.</a:t>
            </a:r>
          </a:p>
          <a:p>
            <a:pPr algn="r">
              <a:lnSpc>
                <a:spcPct val="200000"/>
              </a:lnSpc>
              <a:buFont typeface="+mj-lt"/>
              <a:buAutoNum type="alphaUcPeriod"/>
            </a:pPr>
            <a:r>
              <a:rPr lang="fa-IR" dirty="0" smtClean="0"/>
              <a:t>دو مکانیسم برای آن پیشنهاد میکنند: اثر مستقیم هپارین برروی فعال شدن پلاکت</a:t>
            </a:r>
          </a:p>
          <a:p>
            <a:pPr algn="r">
              <a:lnSpc>
                <a:spcPct val="200000"/>
              </a:lnSpc>
              <a:buFont typeface="+mj-lt"/>
              <a:buAutoNum type="alphaUcPeriod"/>
            </a:pPr>
            <a:r>
              <a:rPr lang="fa-IR" dirty="0" smtClean="0"/>
              <a:t>آنتی بادیهایی علیه کمپلکس پلاکت –هپارین ساخته میشوداین عارضه در نوزادان نیز دید ه شده اما برآورد آن در نوزادان سخت است زیرا نوزادان بسیار بیمار دلایل زیادی برای ترومبوسیتوپنی دارند.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هرگاه دلیل خاصی برای کاهش پلاکت در نوزاد پیدا نکردیم/به</a:t>
            </a:r>
            <a:r>
              <a:rPr lang="en-US" b="1" dirty="0" smtClean="0">
                <a:solidFill>
                  <a:srgbClr val="FF0000"/>
                </a:solidFill>
              </a:rPr>
              <a:t>HIT</a:t>
            </a:r>
            <a:r>
              <a:rPr lang="fa-IR" dirty="0" smtClean="0"/>
              <a:t>فکر میکنیم..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300000"/>
              </a:lnSpc>
            </a:pPr>
            <a:r>
              <a:rPr lang="fa-IR" dirty="0" smtClean="0"/>
              <a:t>بهرحال در موارد وقوع ترومبوسیتوپنی در نوزادانی که درمان با آنتی کواگولان دریافت میکنند/باتوجه به شیوع خیلی پایین </a:t>
            </a:r>
            <a:r>
              <a:rPr lang="en-US" b="1" dirty="0" smtClean="0"/>
              <a:t>HIT</a:t>
            </a:r>
            <a:r>
              <a:rPr lang="fa-IR" dirty="0" smtClean="0"/>
              <a:t>در نوزادان </a:t>
            </a:r>
            <a:r>
              <a:rPr lang="en-US" dirty="0" smtClean="0"/>
              <a:t>,</a:t>
            </a:r>
            <a:r>
              <a:rPr lang="fa-IR" dirty="0" smtClean="0"/>
              <a:t>درمان با هپارین ادامه می یابد و با ترانسفیوژن پلاکت </a:t>
            </a:r>
            <a:r>
              <a:rPr lang="en-US" dirty="0" smtClean="0"/>
              <a:t>,</a:t>
            </a:r>
            <a:r>
              <a:rPr lang="fa-IR" dirty="0" smtClean="0"/>
              <a:t> سطح پلاکتها را افزایش میدهیم.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داروهای ترومبولیتیک: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/>
              <a:t>مواد ترومبولیتیک فعال کننده های پلاسمینوژن هستند که </a:t>
            </a:r>
            <a:r>
              <a:rPr lang="en-US" dirty="0" smtClean="0"/>
              <a:t>IV</a:t>
            </a:r>
            <a:r>
              <a:rPr lang="fa-IR" dirty="0" smtClean="0"/>
              <a:t>تزریق میشوندو باعث میشوند که پلاسمینوژن به پلاسمین  تبدیل گردد وسپس </a:t>
            </a:r>
            <a:r>
              <a:rPr lang="en-US" dirty="0" smtClean="0"/>
              <a:t>Cleavage</a:t>
            </a:r>
            <a:r>
              <a:rPr lang="fa-IR" dirty="0" smtClean="0"/>
              <a:t> فیبرینوژن /فیبرین  وف</a:t>
            </a:r>
            <a:r>
              <a:rPr lang="fa-IR" dirty="0"/>
              <a:t>ا</a:t>
            </a:r>
            <a:r>
              <a:rPr lang="fa-IR" dirty="0" smtClean="0"/>
              <a:t>کتور 5و8 صورت میگیردودر نهایت لخته تجزیه میشو.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سطح پلاسمینوژن در نوزادان نسبت به بالغین کمتر است ولذا اثربخشی عوامل ترومبولیتیک ممکن است کاهش یابد.</a:t>
            </a:r>
          </a:p>
          <a:p>
            <a:pPr algn="r" rtl="1"/>
            <a:r>
              <a:rPr lang="fa-IR" dirty="0" smtClean="0"/>
              <a:t>درمان همزمان پلاسمینوژن با </a:t>
            </a:r>
            <a:r>
              <a:rPr lang="en-US" dirty="0" smtClean="0"/>
              <a:t>FFP</a:t>
            </a:r>
            <a:r>
              <a:rPr lang="fa-IR" dirty="0" smtClean="0"/>
              <a:t>میتواند اثر ترومبولیتیک را افزایش بدهد.</a:t>
            </a:r>
          </a:p>
          <a:p>
            <a:pPr algn="r" rtl="1"/>
            <a:endParaRPr lang="fa-I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 ترومبولیتیک تراپی: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50000"/>
              </a:lnSpc>
            </a:pPr>
            <a:r>
              <a:rPr lang="fa-IR" dirty="0" smtClean="0"/>
              <a:t>گایدلاینها پیشنهاد میکنند که درمان با ترومبولیتیک ها بطور روتین بکار نروند وبرایشان اندیکاسیونهایی قائل میشوند: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1-Massive arterial or venous thrombosis </a:t>
            </a:r>
            <a:r>
              <a:rPr lang="en-US" b="1" dirty="0" smtClean="0"/>
              <a:t>with </a:t>
            </a:r>
            <a:r>
              <a:rPr lang="en-US" sz="2000" b="1" dirty="0" smtClean="0"/>
              <a:t>evidence of organ dysfunction</a:t>
            </a:r>
          </a:p>
          <a:p>
            <a:pPr>
              <a:lnSpc>
                <a:spcPct val="250000"/>
              </a:lnSpc>
            </a:pPr>
            <a:r>
              <a:rPr lang="en-US" b="1" dirty="0" smtClean="0"/>
              <a:t>2-Compromised limb viability</a:t>
            </a:r>
          </a:p>
          <a:p>
            <a:pPr>
              <a:lnSpc>
                <a:spcPct val="250000"/>
              </a:lnSpc>
            </a:pPr>
            <a:r>
              <a:rPr lang="en-US" b="1" dirty="0" smtClean="0"/>
              <a:t>3-Lifethreatening thrombosis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14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مواد ترومبولیتیک را ممکن است برای  حفظ</a:t>
            </a:r>
            <a:r>
              <a:rPr lang="en-US" dirty="0" smtClean="0"/>
              <a:t>Patency</a:t>
            </a:r>
            <a:r>
              <a:rPr lang="fa-IR" dirty="0" smtClean="0"/>
              <a:t> کاتتر نیز بکار برد.</a:t>
            </a:r>
            <a:endParaRPr lang="fa-IR" dirty="0"/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تزریق موضعی عوامل ترومبولیتیک را میتوان برای ترومبوزهای کوچک تا متوسط مسدود کننده در نزدیکی کاتتر مرکزی بکار برد.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قبل از شروع درمان با ترومبولیتیک ها باید تمام موارد از نظر </a:t>
            </a:r>
            <a:r>
              <a:rPr lang="fa-IR" b="1" dirty="0" smtClean="0"/>
              <a:t>خونریزی داخل بطنی </a:t>
            </a:r>
            <a:r>
              <a:rPr lang="fa-IR" dirty="0" smtClean="0"/>
              <a:t>بررسی شوند.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اگر </a:t>
            </a:r>
            <a:r>
              <a:rPr lang="fa-IR" b="1" dirty="0" smtClean="0"/>
              <a:t>ترومبوسیتوپنی</a:t>
            </a:r>
            <a:r>
              <a:rPr lang="fa-IR" dirty="0" smtClean="0"/>
              <a:t>(مقادیر کمتر از </a:t>
            </a:r>
            <a:r>
              <a:rPr lang="en-US" dirty="0" smtClean="0"/>
              <a:t>100000</a:t>
            </a:r>
            <a:r>
              <a:rPr lang="fa-IR" dirty="0" smtClean="0"/>
              <a:t>)/غلظت </a:t>
            </a:r>
            <a:r>
              <a:rPr lang="fa-IR" b="1" dirty="0" smtClean="0"/>
              <a:t>فیبرینوژن</a:t>
            </a:r>
            <a:r>
              <a:rPr lang="fa-IR" dirty="0" smtClean="0"/>
              <a:t> </a:t>
            </a:r>
            <a:r>
              <a:rPr lang="fa-IR" b="1" dirty="0" smtClean="0"/>
              <a:t>پایین</a:t>
            </a:r>
            <a:r>
              <a:rPr lang="fa-IR" dirty="0" smtClean="0"/>
              <a:t> (</a:t>
            </a:r>
            <a:r>
              <a:rPr lang="en-US" dirty="0" smtClean="0"/>
              <a:t>1gm/dl</a:t>
            </a:r>
            <a:r>
              <a:rPr lang="fa-IR" dirty="0" smtClean="0"/>
              <a:t>) وکمبود شدید فاکتورهای انعقادی  داریم باید قبل از شروع درمان اصلاح شوند.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نگاه کلی: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a-IR" dirty="0" smtClean="0"/>
              <a:t>نوزادان به دلیل مشخصات منحصر به فردی که در سیستم کواگولاسیون وفیبرینولیتیک دارند در ریسک ترومبوزیس قراردارند.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وجود یک کاتتر داخل عروقی تنها ومهم ترین فاکتور خطر برای ترومبوز نوزادی است .وبا قسمت اعظم حوادث ترومبوتیک همراهی دارد.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3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a-IR" dirty="0" smtClean="0"/>
              <a:t>ترومبولیزیس را میتوان بطور موضعی  ومستقیم با دوز پایین ومستقیم بر روی یا نزدیک ترومبوز در کاتتر مرکزی بکار برد یا بطور سیستمیک با دوزهای بالاتر تجویز کرد.</a:t>
            </a:r>
            <a:endParaRPr lang="fa-IR" dirty="0"/>
          </a:p>
          <a:p>
            <a:pPr algn="r" rtl="1">
              <a:lnSpc>
                <a:spcPct val="200000"/>
              </a:lnSpc>
            </a:pPr>
            <a:r>
              <a:rPr lang="en-US" dirty="0" smtClean="0"/>
              <a:t>RECOMBINANT t PA</a:t>
            </a:r>
            <a:r>
              <a:rPr lang="fa-IR" dirty="0" smtClean="0"/>
              <a:t>ماده ترومبولیتیک انتخابی در نوزادن است.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استرپتوکیناز و اوروکیناز نیز در نوزادان استفاده شده</a:t>
            </a:r>
            <a:r>
              <a:rPr lang="en-US" dirty="0" smtClean="0"/>
              <a:t> </a:t>
            </a:r>
            <a:r>
              <a:rPr lang="fa-IR" dirty="0" smtClean="0"/>
              <a:t>اند اما </a:t>
            </a:r>
            <a:r>
              <a:rPr lang="en-US" dirty="0" err="1" smtClean="0"/>
              <a:t>tPA</a:t>
            </a:r>
            <a:r>
              <a:rPr lang="fa-IR" dirty="0" smtClean="0"/>
              <a:t>بدلیل قدرت بهتر در لیز لخته /نیمه عمر کوتاهتر وریسک کمتر </a:t>
            </a:r>
            <a:r>
              <a:rPr lang="en-US" dirty="0" smtClean="0"/>
              <a:t>hypersensitivity</a:t>
            </a:r>
            <a:r>
              <a:rPr lang="fa-IR" dirty="0" smtClean="0"/>
              <a:t>ارجح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4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موارد ممنوعیت ترومبولیتیک تراپی: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A-Active Bleeding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B-Sepsis</a:t>
            </a:r>
          </a:p>
          <a:p>
            <a:r>
              <a:rPr lang="en-US" b="1" dirty="0" smtClean="0"/>
              <a:t>C-Seizure within48 </a:t>
            </a:r>
            <a:r>
              <a:rPr lang="en-US" b="1" dirty="0" err="1" smtClean="0"/>
              <a:t>hr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D-Prematurity&lt;32wk</a:t>
            </a:r>
          </a:p>
          <a:p>
            <a:r>
              <a:rPr lang="en-US" b="1" dirty="0" smtClean="0"/>
              <a:t>E-Major Surgery  or  Hemorrhage within 3wkF-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F-Severe  Asphyxia</a:t>
            </a:r>
          </a:p>
          <a:p>
            <a:r>
              <a:rPr lang="en-US" b="1" dirty="0" smtClean="0"/>
              <a:t>G-Invasive  Procedure within 3days ego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48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عوارض </a:t>
            </a:r>
            <a:r>
              <a:rPr lang="en-US" dirty="0" err="1" smtClean="0"/>
              <a:t>tPA</a:t>
            </a:r>
            <a:r>
              <a:rPr lang="fa-I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بعضی مطالعات هیچ عوارضی را گزارش نکردند.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بعضی مطالعات عارضه   :</a:t>
            </a:r>
            <a:r>
              <a:rPr lang="en-US" dirty="0" smtClean="0"/>
              <a:t>A-</a:t>
            </a:r>
            <a:r>
              <a:rPr lang="en-US" b="1" dirty="0" smtClean="0"/>
              <a:t>local </a:t>
            </a:r>
            <a:r>
              <a:rPr lang="fa-IR" b="1" dirty="0" smtClean="0"/>
              <a:t> </a:t>
            </a:r>
            <a:r>
              <a:rPr lang="en-US" b="1" dirty="0" err="1" smtClean="0"/>
              <a:t>nonsevere</a:t>
            </a:r>
            <a:r>
              <a:rPr lang="en-US" b="1" dirty="0" smtClean="0"/>
              <a:t>   bleeding </a:t>
            </a:r>
          </a:p>
          <a:p>
            <a:pPr>
              <a:lnSpc>
                <a:spcPct val="200000"/>
              </a:lnSpc>
            </a:pPr>
            <a:r>
              <a:rPr lang="en-US" dirty="0"/>
              <a:t> </a:t>
            </a:r>
            <a:r>
              <a:rPr lang="en-US" dirty="0" smtClean="0"/>
              <a:t>                                 </a:t>
            </a:r>
            <a:r>
              <a:rPr lang="en-US" b="1" dirty="0" smtClean="0"/>
              <a:t>B-</a:t>
            </a:r>
            <a:r>
              <a:rPr lang="en-US" b="1" dirty="0" err="1" smtClean="0"/>
              <a:t>Rethrombosis</a:t>
            </a:r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</a:t>
            </a:r>
            <a:r>
              <a:rPr lang="en-US" b="1" dirty="0" smtClean="0"/>
              <a:t>C-SEVERE BLEEDIG(</a:t>
            </a:r>
            <a:r>
              <a:rPr lang="en-US" b="1" dirty="0" err="1" smtClean="0"/>
              <a:t>eg,IVH</a:t>
            </a:r>
            <a:r>
              <a:rPr lang="en-US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dirty="0"/>
              <a:t> </a:t>
            </a:r>
            <a:r>
              <a:rPr lang="en-US" dirty="0" smtClean="0"/>
              <a:t>                                 </a:t>
            </a:r>
            <a:r>
              <a:rPr lang="en-US" b="1" dirty="0" smtClean="0"/>
              <a:t>D-Death due to hemorrhage</a:t>
            </a:r>
            <a:endParaRPr lang="fa-IR" b="1" dirty="0" smtClean="0"/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از آنجا که نوزادان نارس و</a:t>
            </a:r>
            <a:r>
              <a:rPr lang="en-US" dirty="0" smtClean="0"/>
              <a:t>critically ill</a:t>
            </a:r>
            <a:r>
              <a:rPr lang="fa-IR" dirty="0" smtClean="0"/>
              <a:t>بدون دریافت کردن درمان ترومبولیتیک نیز در معرض خونریزی هستند لذا به مطالعات بالینی بیشتری نیازمندیم.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دوز </a:t>
            </a:r>
            <a:r>
              <a:rPr lang="en-US" dirty="0" err="1" smtClean="0"/>
              <a:t>tPA</a:t>
            </a:r>
            <a:r>
              <a:rPr lang="fa-I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میزان دارو از کودکان وبالغین بدست آمده است.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برای درمان سیستمیک این ماده به روش اینفیوژن داده میشود با سرعت </a:t>
            </a:r>
            <a:r>
              <a:rPr lang="en-US" dirty="0" smtClean="0"/>
              <a:t>0.1-0.6mg/kg/</a:t>
            </a:r>
            <a:r>
              <a:rPr lang="en-US" dirty="0" err="1" smtClean="0"/>
              <a:t>hr</a:t>
            </a:r>
            <a:r>
              <a:rPr lang="fa-IR" dirty="0" smtClean="0"/>
              <a:t>به مدت 6ساعت داده میشود. دوز </a:t>
            </a:r>
            <a:r>
              <a:rPr lang="en-US" dirty="0" smtClean="0"/>
              <a:t>Loading </a:t>
            </a:r>
            <a:r>
              <a:rPr lang="fa-IR" dirty="0" smtClean="0"/>
              <a:t>ندارد.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دارو را میتوان از طریق یک رگ محیطی یا مرکزی تجویز کرد.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سطح سرمی فیبرینوژن قبل و2ساعت پس از شروع درمان ودر صورت بروز خونریزی باید سنجیده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برای حفظ غلظت فیبرینوژن بالای</a:t>
            </a:r>
            <a:r>
              <a:rPr lang="en-US" dirty="0" smtClean="0"/>
              <a:t>1gm/l</a:t>
            </a:r>
            <a:r>
              <a:rPr lang="fa-IR" dirty="0" smtClean="0"/>
              <a:t>باید </a:t>
            </a:r>
            <a:r>
              <a:rPr lang="en-US" dirty="0" smtClean="0"/>
              <a:t>FFP</a:t>
            </a:r>
            <a:r>
              <a:rPr lang="fa-IR" dirty="0" smtClean="0"/>
              <a:t>ویا کرایوپرسیپتیت تجویز شود.</a:t>
            </a:r>
            <a:endParaRPr lang="fa-IR" dirty="0"/>
          </a:p>
          <a:p>
            <a:pPr algn="r" rtl="1">
              <a:lnSpc>
                <a:spcPct val="250000"/>
              </a:lnSpc>
            </a:pPr>
            <a:r>
              <a:rPr lang="fa-IR" dirty="0" smtClean="0"/>
              <a:t>عده ای از محققین نیز نظر دارند که سطح پلاکتها را بالای 100000 باید نگه داشت.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برای اررزیابی تاثیر </a:t>
            </a:r>
            <a:r>
              <a:rPr lang="en-US" dirty="0" err="1" smtClean="0"/>
              <a:t>Tpa</a:t>
            </a:r>
            <a:r>
              <a:rPr lang="en-US" dirty="0" smtClean="0"/>
              <a:t> </a:t>
            </a:r>
            <a:r>
              <a:rPr lang="fa-IR" dirty="0" smtClean="0"/>
              <a:t>روش پراکتیکالی نداریم.تنها راه  ارزیابی جذب  وحل شدن لخته است.</a:t>
            </a:r>
            <a:endParaRPr lang="en-US" dirty="0" smtClean="0"/>
          </a:p>
          <a:p>
            <a:pPr algn="r" rtl="1">
              <a:lnSpc>
                <a:spcPct val="200000"/>
              </a:lnSpc>
            </a:pPr>
            <a:r>
              <a:rPr lang="fa-IR" dirty="0" smtClean="0"/>
              <a:t>وجود محصولات تجزیه ای فیبرین /</a:t>
            </a:r>
            <a:r>
              <a:rPr lang="en-US" dirty="0" smtClean="0"/>
              <a:t>d-dimer </a:t>
            </a:r>
            <a:r>
              <a:rPr lang="fa-IR" dirty="0" smtClean="0"/>
              <a:t>نیز کمک کننده نیستند وفقط دال بر وضعیت فیبرینولیتیک هستند.اندازه گیری </a:t>
            </a:r>
            <a:r>
              <a:rPr lang="en-US" dirty="0" err="1" smtClean="0"/>
              <a:t>aPTT</a:t>
            </a:r>
            <a:r>
              <a:rPr lang="fa-IR" dirty="0" smtClean="0"/>
              <a:t>نیز ممکن است مفید نباشد.</a:t>
            </a:r>
            <a:endParaRPr lang="en-US" dirty="0"/>
          </a:p>
          <a:p>
            <a:pPr algn="r" rtl="1">
              <a:lnSpc>
                <a:spcPct val="250000"/>
              </a:lnSpc>
            </a:pPr>
            <a:endParaRPr lang="en-US" dirty="0" smtClean="0"/>
          </a:p>
          <a:p>
            <a:pPr algn="r" rtl="1">
              <a:lnSpc>
                <a:spcPct val="250000"/>
              </a:lnSpc>
            </a:pPr>
            <a:endParaRPr lang="en-US" dirty="0"/>
          </a:p>
          <a:p>
            <a:pPr algn="r" rtl="1">
              <a:lnSpc>
                <a:spcPct val="250000"/>
              </a:lnSpc>
            </a:pPr>
            <a:endParaRPr lang="en-US" dirty="0" smtClean="0"/>
          </a:p>
          <a:p>
            <a:pPr algn="r" rtl="1">
              <a:lnSpc>
                <a:spcPct val="250000"/>
              </a:lnSpc>
            </a:pPr>
            <a:endParaRPr lang="en-US" dirty="0"/>
          </a:p>
          <a:p>
            <a:pPr algn="r" rtl="1">
              <a:lnSpc>
                <a:spcPct val="250000"/>
              </a:lnSpc>
            </a:pPr>
            <a:endParaRPr lang="en-US" dirty="0" smtClean="0"/>
          </a:p>
          <a:p>
            <a:pPr algn="r" rtl="1">
              <a:lnSpc>
                <a:spcPct val="250000"/>
              </a:lnSpc>
            </a:pPr>
            <a:endParaRPr lang="en-US" dirty="0"/>
          </a:p>
          <a:p>
            <a:pPr algn="r" rtl="1">
              <a:lnSpc>
                <a:spcPct val="250000"/>
              </a:lnSpc>
            </a:pPr>
            <a:endParaRPr lang="en-US" dirty="0" smtClean="0"/>
          </a:p>
          <a:p>
            <a:pPr algn="r" rtl="1">
              <a:lnSpc>
                <a:spcPct val="250000"/>
              </a:lnSpc>
            </a:pPr>
            <a:endParaRPr lang="en-US" dirty="0"/>
          </a:p>
          <a:p>
            <a:pPr algn="r" rtl="1">
              <a:lnSpc>
                <a:spcPct val="250000"/>
              </a:lnSpc>
            </a:pPr>
            <a:endParaRPr lang="en-US" dirty="0" smtClean="0"/>
          </a:p>
          <a:p>
            <a:pPr algn="r" rtl="1">
              <a:lnSpc>
                <a:spcPct val="250000"/>
              </a:lnSpc>
            </a:pPr>
            <a:endParaRPr lang="en-US" dirty="0"/>
          </a:p>
          <a:p>
            <a:pPr algn="r" rtl="1"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اگر خونریزی رخ داد: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</a:t>
            </a:r>
            <a:r>
              <a:rPr lang="en-US" dirty="0" smtClean="0"/>
              <a:t>-</a:t>
            </a:r>
            <a:r>
              <a:rPr lang="fa-IR" sz="2400" dirty="0" smtClean="0">
                <a:solidFill>
                  <a:srgbClr val="FF0000"/>
                </a:solidFill>
              </a:rPr>
              <a:t>برای خونریزیهای لوکالیزه</a:t>
            </a:r>
            <a:r>
              <a:rPr lang="fa-IR" dirty="0" smtClean="0"/>
              <a:t>:</a:t>
            </a:r>
          </a:p>
          <a:p>
            <a:r>
              <a:rPr lang="fa-IR" dirty="0" smtClean="0"/>
              <a:t>محل خونریزی را فشار دهید.</a:t>
            </a:r>
          </a:p>
          <a:p>
            <a:r>
              <a:rPr lang="fa-IR" dirty="0" smtClean="0"/>
              <a:t>ترومبین تاپیکال مصرف کنید.</a:t>
            </a:r>
          </a:p>
          <a:p>
            <a:r>
              <a:rPr lang="fa-IR" dirty="0" smtClean="0"/>
              <a:t>اقدامات حمایتی</a:t>
            </a:r>
          </a:p>
          <a:p>
            <a:r>
              <a:rPr lang="fa-IR" dirty="0" smtClean="0"/>
              <a:t>اگر خونریزی متوقف شود لزومی به قطع درمان ترومبولیتیک نیست.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3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وقوع خونریزی: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B-</a:t>
            </a:r>
            <a:r>
              <a:rPr lang="fa-IR" sz="2400" dirty="0" smtClean="0">
                <a:solidFill>
                  <a:srgbClr val="FF0000"/>
                </a:solidFill>
              </a:rPr>
              <a:t>در موارد خونریزی شدید</a:t>
            </a:r>
            <a:r>
              <a:rPr lang="fa-IR" dirty="0" smtClean="0"/>
              <a:t>:</a:t>
            </a:r>
          </a:p>
          <a:p>
            <a:r>
              <a:rPr lang="fa-IR" dirty="0" smtClean="0"/>
              <a:t>درمان را متوقف کنید.</a:t>
            </a:r>
          </a:p>
          <a:p>
            <a:r>
              <a:rPr lang="fa-IR" dirty="0" smtClean="0"/>
              <a:t>کرایوپرسپیتیت بدهید</a:t>
            </a:r>
          </a:p>
          <a:p>
            <a:pPr rtl="1"/>
            <a:r>
              <a:rPr lang="en-US" sz="2400" b="1" dirty="0" smtClean="0">
                <a:solidFill>
                  <a:srgbClr val="FF0000"/>
                </a:solidFill>
              </a:rPr>
              <a:t>C-</a:t>
            </a:r>
            <a:r>
              <a:rPr lang="fa-IR" sz="2400" dirty="0" smtClean="0">
                <a:solidFill>
                  <a:srgbClr val="FF0000"/>
                </a:solidFill>
              </a:rPr>
              <a:t>درموارد خونریزیهای </a:t>
            </a:r>
            <a:r>
              <a:rPr lang="en-US" sz="2400" dirty="0" err="1" smtClean="0">
                <a:solidFill>
                  <a:srgbClr val="FF0000"/>
                </a:solidFill>
              </a:rPr>
              <a:t>Lifethreatening</a:t>
            </a:r>
            <a:r>
              <a:rPr lang="en-US" dirty="0" smtClean="0"/>
              <a:t>:</a:t>
            </a:r>
          </a:p>
          <a:p>
            <a:r>
              <a:rPr lang="fa-IR" dirty="0" smtClean="0"/>
              <a:t>توقف درمان</a:t>
            </a:r>
          </a:p>
          <a:p>
            <a:pPr rtl="1"/>
            <a:r>
              <a:rPr lang="fa-IR" dirty="0" smtClean="0"/>
              <a:t>تجویز </a:t>
            </a:r>
            <a:r>
              <a:rPr lang="en-US" dirty="0" err="1" smtClean="0"/>
              <a:t>Cryo</a:t>
            </a:r>
            <a:endParaRPr lang="en-US" dirty="0" smtClean="0"/>
          </a:p>
          <a:p>
            <a:pPr algn="r" rtl="1"/>
            <a:r>
              <a:rPr lang="fa-IR" dirty="0" smtClean="0"/>
              <a:t>پس از مشاوره هماتولژی /آمیکار یا آمینوکاپروئیک اسید با دوز </a:t>
            </a:r>
            <a:r>
              <a:rPr lang="en-US" dirty="0" smtClean="0"/>
              <a:t>100mg/kg-Q6hr</a:t>
            </a:r>
            <a:r>
              <a:rPr lang="fa-IR" dirty="0" smtClean="0"/>
              <a:t>تجویز کنید.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5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درمان پس از ترومبولیتیک: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50000"/>
              </a:lnSpc>
            </a:pPr>
            <a:r>
              <a:rPr lang="fa-IR" dirty="0" smtClean="0"/>
              <a:t>شروع </a:t>
            </a:r>
            <a:r>
              <a:rPr lang="en-US" dirty="0" smtClean="0"/>
              <a:t>UFH</a:t>
            </a:r>
            <a:r>
              <a:rPr lang="fa-IR" dirty="0" smtClean="0"/>
              <a:t>بدون دوز </a:t>
            </a:r>
            <a:r>
              <a:rPr lang="en-US" dirty="0" smtClean="0"/>
              <a:t>Loading</a:t>
            </a:r>
            <a:r>
              <a:rPr lang="fa-IR" dirty="0" smtClean="0"/>
              <a:t>یا </a:t>
            </a:r>
            <a:r>
              <a:rPr lang="en-US" dirty="0" smtClean="0"/>
              <a:t>LMWH</a:t>
            </a:r>
            <a:r>
              <a:rPr lang="fa-IR" dirty="0" smtClean="0"/>
              <a:t>را در نظر بگیرید.اگر تجمع دوباره لخته را پس از 24-48 ساعت نداشتید هپارین را قطع کنید.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آنتی کواگولانهای جدید: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شامل مه</a:t>
            </a:r>
            <a:r>
              <a:rPr lang="fa-IR" dirty="0"/>
              <a:t>ا</a:t>
            </a:r>
            <a:r>
              <a:rPr lang="fa-IR" dirty="0" smtClean="0"/>
              <a:t>رکننده های مستقیم ترومبین هستند :</a:t>
            </a:r>
          </a:p>
          <a:p>
            <a:pPr>
              <a:lnSpc>
                <a:spcPct val="200000"/>
              </a:lnSpc>
            </a:pPr>
            <a:r>
              <a:rPr lang="en-US" sz="2400" dirty="0" err="1" smtClean="0">
                <a:solidFill>
                  <a:srgbClr val="FF0000"/>
                </a:solidFill>
              </a:rPr>
              <a:t>Bivalirudin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Argatroban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fa-I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در کودکان تحت</a:t>
            </a:r>
            <a:r>
              <a:rPr lang="fa-I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a-IR" dirty="0" smtClean="0"/>
              <a:t>تحقیق و بررسی هستند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وداروی دیگر به اسم </a:t>
            </a:r>
            <a:r>
              <a:rPr lang="en-US" sz="2400" b="1" dirty="0" err="1" smtClean="0">
                <a:solidFill>
                  <a:srgbClr val="FF0000"/>
                </a:solidFill>
              </a:rPr>
              <a:t>Fondaparinux</a:t>
            </a:r>
            <a:r>
              <a:rPr lang="en-US" dirty="0" smtClean="0"/>
              <a:t> </a:t>
            </a:r>
            <a:r>
              <a:rPr lang="fa-IR" dirty="0" smtClean="0"/>
              <a:t>که مهارکننده سنتتیک فاکتور </a:t>
            </a:r>
            <a:r>
              <a:rPr lang="en-US" dirty="0" err="1" smtClean="0"/>
              <a:t>Xa</a:t>
            </a:r>
            <a:r>
              <a:rPr lang="en-US" dirty="0" smtClean="0"/>
              <a:t> </a:t>
            </a:r>
            <a:r>
              <a:rPr lang="fa-IR" dirty="0" smtClean="0"/>
              <a:t>است</a:t>
            </a:r>
            <a:r>
              <a:rPr lang="en-US" dirty="0" smtClean="0"/>
              <a:t> </a:t>
            </a:r>
            <a:r>
              <a:rPr lang="fa-IR" dirty="0" smtClean="0"/>
              <a:t>.همگی در کودکان در حال تحقیق و بررسی هستند.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جایگاه نیتروگلیسیرین: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/>
              <a:t>وازواسپاسم محیطی معمولاحین جاگذاری کاتتر آمبلیکال یا </a:t>
            </a:r>
            <a:r>
              <a:rPr lang="en-US" dirty="0" smtClean="0"/>
              <a:t>PICC</a:t>
            </a:r>
            <a:r>
              <a:rPr lang="fa-IR" dirty="0" smtClean="0"/>
              <a:t>دیده میشود که ممکن است  با رفلکس وازودیلاتیشن دست یا پای مقابل حل شود.</a:t>
            </a:r>
          </a:p>
          <a:p>
            <a:r>
              <a:rPr lang="fa-IR" dirty="0" smtClean="0"/>
              <a:t>اگر علائم پیش از 15 دقیقه بهتر نشد یاحتی بدتر هم شد/کاتتر باید درآورده شود.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در موارد نادری ممکن است علیرغم برداشتن کاتتر پرفیوژن اندام موردنظر همچنان مختل بماندوممکن است وازواسپاسم ادامه داشته باشد یا آمبولی های کوچکی در شریانهای دیستال اتفاق افتاده باشد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3352800"/>
            <a:ext cx="1524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محل اسلاید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13366">
            <a:off x="677335" y="781878"/>
            <a:ext cx="8466666" cy="5830957"/>
          </a:xfrm>
        </p:spPr>
      </p:pic>
    </p:spTree>
    <p:extLst>
      <p:ext uri="{BB962C8B-B14F-4D97-AF65-F5344CB8AC3E}">
        <p14:creationId xmlns:p14="http://schemas.microsoft.com/office/powerpoint/2010/main" val="234853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50000"/>
              </a:lnSpc>
            </a:pPr>
            <a:r>
              <a:rPr lang="fa-IR" dirty="0" smtClean="0"/>
              <a:t>6مورد بوده که نیتروگلیسیرین 2% را بطور موضعی با دوز </a:t>
            </a:r>
            <a:r>
              <a:rPr lang="en-US" dirty="0" smtClean="0"/>
              <a:t>4mm/kg</a:t>
            </a:r>
            <a:r>
              <a:rPr lang="fa-IR" dirty="0" smtClean="0"/>
              <a:t>استفاده کرده اند در همه موارد بهبودی دیده شده وعارضه ای ندیدند یادرموارد اندکی کاهش فشارخون دیده شده است.</a:t>
            </a:r>
          </a:p>
          <a:p>
            <a:pPr algn="r" rtl="1">
              <a:lnSpc>
                <a:spcPct val="250000"/>
              </a:lnSpc>
            </a:pPr>
            <a:r>
              <a:rPr lang="fa-IR" dirty="0" smtClean="0"/>
              <a:t>نیتروگلیسیرین یک دهنده اکسید نیترو است که ممکن است اثرمستقیمی برعضله صاف عروقی داشته باشد ومنجر به وازودیلاتاسیون وریدی یا شریانی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وارفارین: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150000"/>
              </a:lnSpc>
            </a:pPr>
            <a:r>
              <a:rPr lang="fa-IR" dirty="0" smtClean="0"/>
              <a:t>یک انتی کواگولان خوراکی است که در نوزادان بدلیل ریسک خونریزی نباید استفاده شود.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نوزادان شیر مادرخوار به دلیل غلظت پایین </a:t>
            </a:r>
            <a:r>
              <a:rPr lang="en-US" dirty="0" smtClean="0"/>
              <a:t>Vitamin k</a:t>
            </a:r>
            <a:r>
              <a:rPr lang="fa-IR" dirty="0" smtClean="0"/>
              <a:t>به اثرات آن خیلی حساس هستند.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مشکل دیگر اینست که این دارو فقط به شکل قرص موجود است و شکستن یا خرد کردن آن ممکن است منجر به متغیر بودن دوز دارو شود.</a:t>
            </a:r>
          </a:p>
          <a:p>
            <a:pPr algn="r" rtl="1"/>
            <a:r>
              <a:rPr lang="fa-IR" dirty="0" smtClean="0"/>
              <a:t>نکته آخر نیازمند مانیتورینگ مکرر </a:t>
            </a:r>
            <a:r>
              <a:rPr lang="en-US" dirty="0" smtClean="0"/>
              <a:t>INR </a:t>
            </a:r>
            <a:r>
              <a:rPr lang="fa-IR" dirty="0" smtClean="0"/>
              <a:t>هستیم.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200000"/>
              </a:lnSpc>
            </a:pPr>
            <a:r>
              <a:rPr lang="fa-IR" dirty="0" smtClean="0"/>
              <a:t>ازآنجایی که این فاکتورهای خطر معمولا گذرا هستند لذا خطر عود این مسئله پایین است.</a:t>
            </a:r>
          </a:p>
          <a:p>
            <a:pPr algn="r">
              <a:lnSpc>
                <a:spcPct val="200000"/>
              </a:lnSpc>
            </a:pPr>
            <a:r>
              <a:rPr lang="fa-IR" dirty="0" smtClean="0"/>
              <a:t>پس هدف اولیه درمان در این گروه سنی پیشگیری از انتشار بیشتر لخته است که میتواند منجر به آسیب ارگان یا اندامی شود.</a:t>
            </a:r>
            <a:endParaRPr lang="fa-IR" sz="2000" dirty="0" smtClean="0"/>
          </a:p>
          <a:p>
            <a:pPr algn="r">
              <a:lnSpc>
                <a:spcPct val="200000"/>
              </a:lnSpc>
            </a:pPr>
            <a:r>
              <a:rPr lang="fa-IR" dirty="0" smtClean="0"/>
              <a:t>بندرت یک نوزاد دارای یک وضعیت مزمنی است که او را به ترومبوزیس مستعد میکندمانند پورپورپورافولمینانس/دراین صورت پروفیلاکسی طولانی مدت مورد نیاز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درمان ترومبوز نوزادی بطور عمده منتج از اطلاعات دربالغین بدست آمده است.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اطلاعات ما درباره استراتژی های درمانی /تاثیر و</a:t>
            </a:r>
            <a:r>
              <a:rPr lang="en-US" dirty="0" err="1" smtClean="0"/>
              <a:t>saftey</a:t>
            </a:r>
            <a:r>
              <a:rPr lang="fa-IR" dirty="0" smtClean="0"/>
              <a:t>عوامل درمانی در گروه نوزادان اندک است.</a:t>
            </a:r>
          </a:p>
          <a:p>
            <a:pPr algn="r">
              <a:lnSpc>
                <a:spcPct val="200000"/>
              </a:lnSpc>
            </a:pPr>
            <a:r>
              <a:rPr lang="fa-IR" dirty="0" smtClean="0"/>
              <a:t>در ارزیابی برای یک شیرخوار باید ریسک وفوائد آن بالانس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84313"/>
            <a:ext cx="8123583" cy="6042992"/>
          </a:xfrm>
        </p:spPr>
      </p:pic>
    </p:spTree>
    <p:extLst>
      <p:ext uri="{BB962C8B-B14F-4D97-AF65-F5344CB8AC3E}">
        <p14:creationId xmlns:p14="http://schemas.microsoft.com/office/powerpoint/2010/main" val="34953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درمان ترومبوزهای آسیمپتوماتیک: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160000"/>
              </a:lnSpc>
            </a:pPr>
            <a:r>
              <a:rPr lang="fa-IR" dirty="0" smtClean="0"/>
              <a:t>اقدامات حمایتی وپایش دقیق واز نزدیک اندازه لخته را پیشنهاد میکنیم.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با این روش از ایجاد خونریزی ناشی از درمان فیبرینولیتیک یا آنتی کواگولان پرهیز کرده ایم.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اگر ترومبوز باکاتتر وریدی مرکزی یا کاتتر آمبلیکال همراهی داشته باشدباید کاتتر در آورده شود.</a:t>
            </a:r>
          </a:p>
          <a:p>
            <a:pPr algn="r"/>
            <a:r>
              <a:rPr lang="fa-IR" dirty="0" smtClean="0"/>
              <a:t>اگر لخته توسعه پیدا کند /درمان را توصیه میکنیم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درمان ابتدایی تجویز آنتی کواگولان است/بخصوص وقتی درآوردن کاتتر بدلیل وضعیت بالینی بیمار امکان پذیر نباشد.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4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</TotalTime>
  <Words>2630</Words>
  <Application>Microsoft Office PowerPoint</Application>
  <PresentationFormat>Widescreen</PresentationFormat>
  <Paragraphs>244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Tahoma</vt:lpstr>
      <vt:lpstr>Trebuchet MS</vt:lpstr>
      <vt:lpstr>Wingdings</vt:lpstr>
      <vt:lpstr>Wingdings 3</vt:lpstr>
      <vt:lpstr>Facet</vt:lpstr>
      <vt:lpstr>PowerPoint Presentation</vt:lpstr>
      <vt:lpstr>چالشهای درمانی در ترومبوز نوزادان:</vt:lpstr>
      <vt:lpstr>مقدمه:</vt:lpstr>
      <vt:lpstr>نگاه کلی:</vt:lpstr>
      <vt:lpstr>محل اسلاید</vt:lpstr>
      <vt:lpstr>ادامه:</vt:lpstr>
      <vt:lpstr>PowerPoint Presentation</vt:lpstr>
      <vt:lpstr>PowerPoint Presentation</vt:lpstr>
      <vt:lpstr>درمان ترومبوزهای آسیمپتوماتیک:</vt:lpstr>
      <vt:lpstr>در موارد بیماران سیمپتوماتیک:</vt:lpstr>
      <vt:lpstr>ادامه:</vt:lpstr>
      <vt:lpstr>PowerPoint Presentation</vt:lpstr>
      <vt:lpstr>PowerPoint Presentation</vt:lpstr>
      <vt:lpstr>PowerPoint Presentation</vt:lpstr>
      <vt:lpstr>کنتراندیکاسیون های آنتی کواگولیشن :</vt:lpstr>
      <vt:lpstr>ملاحظات عمومی:</vt:lpstr>
      <vt:lpstr>درمان با آنتی کواگولانها:</vt:lpstr>
      <vt:lpstr>فواید دیگر LMWH:</vt:lpstr>
      <vt:lpstr>انواع LMWH</vt:lpstr>
      <vt:lpstr>Enoxaparin:</vt:lpstr>
      <vt:lpstr>ادامه:</vt:lpstr>
      <vt:lpstr>اگر بدنبال درمان خونریزی رخ داد:</vt:lpstr>
      <vt:lpstr>دوره درمان با آنتی کواگولانها:</vt:lpstr>
      <vt:lpstr>Unfractionated Heparin:</vt:lpstr>
      <vt:lpstr>ادامه UFH:</vt:lpstr>
      <vt:lpstr>دوز و پایش هپارین :</vt:lpstr>
      <vt:lpstr>دوز در نوزادان نارس:</vt:lpstr>
      <vt:lpstr>پایش هپارین:</vt:lpstr>
      <vt:lpstr>روش دیگر پایش:</vt:lpstr>
      <vt:lpstr>مدت درمان با UFH:</vt:lpstr>
      <vt:lpstr>اگر لخته گسترش یابد:</vt:lpstr>
      <vt:lpstr>چالش درمانی آنتی کواگولانها در نوزادان:</vt:lpstr>
      <vt:lpstr>عوارض جانبی ناشی از UFH:</vt:lpstr>
      <vt:lpstr>عارضه خونریزی :</vt:lpstr>
      <vt:lpstr>عارضه ترومبوسیتوپنی در اثر هپارین:</vt:lpstr>
      <vt:lpstr>ادامه:</vt:lpstr>
      <vt:lpstr>داروهای ترومبولیتیک:</vt:lpstr>
      <vt:lpstr>ادامه ترومبولیتیک تراپی:</vt:lpstr>
      <vt:lpstr>ادامه:</vt:lpstr>
      <vt:lpstr>PowerPoint Presentation</vt:lpstr>
      <vt:lpstr>موارد ممنوعیت ترومبولیتیک تراپی:</vt:lpstr>
      <vt:lpstr>عوارض tPA:</vt:lpstr>
      <vt:lpstr>دوز tPA:</vt:lpstr>
      <vt:lpstr>ادامه:</vt:lpstr>
      <vt:lpstr>اگر خونریزی رخ داد:</vt:lpstr>
      <vt:lpstr>وقوع خونریزی:</vt:lpstr>
      <vt:lpstr>درمان پس از ترومبولیتیک:</vt:lpstr>
      <vt:lpstr>آنتی کواگولانهای جدید:</vt:lpstr>
      <vt:lpstr>جایگاه نیتروگلیسیرین:</vt:lpstr>
      <vt:lpstr>ادامه:</vt:lpstr>
      <vt:lpstr>وارفارین: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SONY</dc:creator>
  <cp:lastModifiedBy>SONY</cp:lastModifiedBy>
  <cp:revision>148</cp:revision>
  <dcterms:created xsi:type="dcterms:W3CDTF">2017-09-03T10:42:04Z</dcterms:created>
  <dcterms:modified xsi:type="dcterms:W3CDTF">2017-09-14T02:26:20Z</dcterms:modified>
</cp:coreProperties>
</file>