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D22E-D362-42B5-BE33-F0A4EAB1B1E4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FC930-D8B8-4E11-A466-285709EA2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38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D22E-D362-42B5-BE33-F0A4EAB1B1E4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FC930-D8B8-4E11-A466-285709EA2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47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D22E-D362-42B5-BE33-F0A4EAB1B1E4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FC930-D8B8-4E11-A466-285709EA2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518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D22E-D362-42B5-BE33-F0A4EAB1B1E4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FC930-D8B8-4E11-A466-285709EA2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594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D22E-D362-42B5-BE33-F0A4EAB1B1E4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FC930-D8B8-4E11-A466-285709EA2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867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D22E-D362-42B5-BE33-F0A4EAB1B1E4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FC930-D8B8-4E11-A466-285709EA2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151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D22E-D362-42B5-BE33-F0A4EAB1B1E4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FC930-D8B8-4E11-A466-285709EA2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98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D22E-D362-42B5-BE33-F0A4EAB1B1E4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FC930-D8B8-4E11-A466-285709EA2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502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D22E-D362-42B5-BE33-F0A4EAB1B1E4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FC930-D8B8-4E11-A466-285709EA2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266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D22E-D362-42B5-BE33-F0A4EAB1B1E4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FC930-D8B8-4E11-A466-285709EA2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030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D22E-D362-42B5-BE33-F0A4EAB1B1E4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FC930-D8B8-4E11-A466-285709EA2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5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6D22E-D362-42B5-BE33-F0A4EAB1B1E4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FC930-D8B8-4E11-A466-285709EA2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15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8436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History of death in previous baby</a:t>
            </a:r>
            <a:br>
              <a:rPr lang="en-US" dirty="0" smtClean="0"/>
            </a:br>
            <a:r>
              <a:rPr lang="en-US" dirty="0" smtClean="0"/>
              <a:t>BMA x2 = normal</a:t>
            </a:r>
            <a:br>
              <a:rPr lang="en-US" dirty="0" smtClean="0"/>
            </a:br>
            <a:r>
              <a:rPr lang="en-US" dirty="0" smtClean="0"/>
              <a:t>Acid fast staining was normal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Treatment with HLH </a:t>
            </a:r>
            <a:r>
              <a:rPr lang="en-US" dirty="0" err="1" smtClean="0"/>
              <a:t>protocole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752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pPr algn="l"/>
            <a:r>
              <a:rPr lang="en-US" dirty="0" smtClean="0"/>
              <a:t>Father, mother  and other sibling didn’t match in HLA</a:t>
            </a:r>
            <a:br>
              <a:rPr lang="en-US" dirty="0" smtClean="0"/>
            </a:br>
            <a:r>
              <a:rPr lang="en-US" dirty="0" smtClean="0">
                <a:solidFill>
                  <a:srgbClr val="00B050"/>
                </a:solidFill>
              </a:rPr>
              <a:t>Extended family search performed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157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pPr algn="l"/>
            <a:r>
              <a:rPr lang="en-US" dirty="0" smtClean="0"/>
              <a:t>Donor: male 40 years old</a:t>
            </a:r>
            <a:br>
              <a:rPr lang="en-US" dirty="0" smtClean="0"/>
            </a:br>
            <a:r>
              <a:rPr lang="en-US" b="0" dirty="0" smtClean="0">
                <a:solidFill>
                  <a:srgbClr val="000000"/>
                </a:solidFill>
                <a:effectLst/>
              </a:rPr>
              <a:t>Father's uncle Mother's uncle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Date of BMT= 7/7/1394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BG= A+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00B050"/>
                </a:solidFill>
              </a:rPr>
              <a:t>Recipient = Girl 7month</a:t>
            </a:r>
            <a:br>
              <a:rPr lang="en-US" dirty="0" smtClean="0">
                <a:solidFill>
                  <a:srgbClr val="00B050"/>
                </a:solidFill>
              </a:rPr>
            </a:br>
            <a:r>
              <a:rPr lang="en-US" dirty="0" smtClean="0">
                <a:solidFill>
                  <a:srgbClr val="00B050"/>
                </a:solidFill>
              </a:rPr>
              <a:t>BG=O+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027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9962"/>
          </a:xfrm>
        </p:spPr>
        <p:txBody>
          <a:bodyPr/>
          <a:lstStyle/>
          <a:p>
            <a:pPr algn="l"/>
            <a:r>
              <a:rPr lang="en-US" dirty="0" smtClean="0"/>
              <a:t>Stem cell </a:t>
            </a:r>
            <a:r>
              <a:rPr lang="en-US" dirty="0" err="1" smtClean="0"/>
              <a:t>phresis</a:t>
            </a:r>
            <a:r>
              <a:rPr lang="en-US" smtClean="0"/>
              <a:t>=200ml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TNC=26 x 10</a:t>
            </a:r>
            <a:r>
              <a:rPr lang="en-US" baseline="30000" dirty="0" smtClean="0"/>
              <a:t>8</a:t>
            </a:r>
            <a:r>
              <a:rPr lang="en-US" dirty="0" smtClean="0"/>
              <a:t>/kg</a:t>
            </a:r>
            <a:br>
              <a:rPr lang="en-US" dirty="0" smtClean="0"/>
            </a:br>
            <a:r>
              <a:rPr lang="en-US" dirty="0" smtClean="0"/>
              <a:t>MNC = 22.1 </a:t>
            </a:r>
            <a:r>
              <a:rPr lang="en-US" dirty="0">
                <a:solidFill>
                  <a:prstClr val="black"/>
                </a:solidFill>
              </a:rPr>
              <a:t>x </a:t>
            </a:r>
            <a:r>
              <a:rPr lang="en-US" dirty="0" smtClean="0">
                <a:solidFill>
                  <a:prstClr val="black"/>
                </a:solidFill>
              </a:rPr>
              <a:t>10</a:t>
            </a:r>
            <a:r>
              <a:rPr lang="en-US" baseline="30000" dirty="0" smtClean="0">
                <a:solidFill>
                  <a:prstClr val="black"/>
                </a:solidFill>
              </a:rPr>
              <a:t>8</a:t>
            </a:r>
            <a:r>
              <a:rPr lang="en-US" dirty="0" smtClean="0">
                <a:solidFill>
                  <a:prstClr val="black"/>
                </a:solidFill>
              </a:rPr>
              <a:t>/kg</a:t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Infusion MNC= 8 </a:t>
            </a:r>
            <a:r>
              <a:rPr lang="en-US" dirty="0">
                <a:solidFill>
                  <a:srgbClr val="FF0000"/>
                </a:solidFill>
              </a:rPr>
              <a:t>x 10</a:t>
            </a:r>
            <a:r>
              <a:rPr lang="en-US" baseline="30000" dirty="0">
                <a:solidFill>
                  <a:srgbClr val="FF0000"/>
                </a:solidFill>
              </a:rPr>
              <a:t>8</a:t>
            </a:r>
            <a:r>
              <a:rPr lang="en-US" dirty="0">
                <a:solidFill>
                  <a:srgbClr val="FF0000"/>
                </a:solidFill>
              </a:rPr>
              <a:t>/kg</a:t>
            </a:r>
          </a:p>
        </p:txBody>
      </p:sp>
    </p:spTree>
    <p:extLst>
      <p:ext uri="{BB962C8B-B14F-4D97-AF65-F5344CB8AC3E}">
        <p14:creationId xmlns:p14="http://schemas.microsoft.com/office/powerpoint/2010/main" val="1623781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/>
          <a:lstStyle/>
          <a:p>
            <a:pPr algn="l"/>
            <a:r>
              <a:rPr lang="en-US" dirty="0" smtClean="0"/>
              <a:t>Conditioning regime</a:t>
            </a:r>
            <a:br>
              <a:rPr lang="en-US" dirty="0" smtClean="0"/>
            </a:br>
            <a:r>
              <a:rPr lang="en-US" dirty="0" smtClean="0"/>
              <a:t>FLU 5 day</a:t>
            </a:r>
            <a:br>
              <a:rPr lang="en-US" dirty="0" smtClean="0"/>
            </a:br>
            <a:r>
              <a:rPr lang="en-US" dirty="0" smtClean="0"/>
              <a:t>ATG 4 day</a:t>
            </a:r>
            <a:br>
              <a:rPr lang="en-US" dirty="0" smtClean="0"/>
            </a:br>
            <a:r>
              <a:rPr lang="en-US" dirty="0" err="1" smtClean="0"/>
              <a:t>Melphalan</a:t>
            </a:r>
            <a:r>
              <a:rPr lang="en-US" dirty="0" smtClean="0"/>
              <a:t> 2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642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pPr algn="l"/>
            <a:r>
              <a:rPr lang="en-US" dirty="0" smtClean="0"/>
              <a:t>Recovery</a:t>
            </a:r>
            <a:br>
              <a:rPr lang="en-US" dirty="0" smtClean="0"/>
            </a:br>
            <a:r>
              <a:rPr lang="en-US" dirty="0" err="1" smtClean="0"/>
              <a:t>Neut</a:t>
            </a:r>
            <a:r>
              <a:rPr lang="en-US" dirty="0" smtClean="0"/>
              <a:t> +11</a:t>
            </a:r>
            <a:br>
              <a:rPr lang="en-US" dirty="0" smtClean="0"/>
            </a:br>
            <a:r>
              <a:rPr lang="en-US" dirty="0" smtClean="0"/>
              <a:t>WBC= 1100, </a:t>
            </a:r>
            <a:r>
              <a:rPr lang="en-US" dirty="0" err="1" smtClean="0"/>
              <a:t>Neut</a:t>
            </a:r>
            <a:r>
              <a:rPr lang="en-US" dirty="0" smtClean="0"/>
              <a:t>=66%</a:t>
            </a:r>
            <a:br>
              <a:rPr lang="en-US" dirty="0" smtClean="0"/>
            </a:br>
            <a:r>
              <a:rPr lang="en-US" dirty="0" smtClean="0"/>
              <a:t>PLT= 45000   +11</a:t>
            </a:r>
            <a:br>
              <a:rPr lang="en-US" dirty="0" smtClean="0"/>
            </a:br>
            <a:r>
              <a:rPr lang="en-US" dirty="0" smtClean="0"/>
              <a:t>Discharge= +14 </a:t>
            </a:r>
            <a:br>
              <a:rPr lang="en-US" dirty="0" smtClean="0"/>
            </a:br>
            <a:r>
              <a:rPr lang="en-US" dirty="0" smtClean="0"/>
              <a:t>duration = 25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603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9705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5410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92562"/>
          </a:xfrm>
        </p:spPr>
        <p:txBody>
          <a:bodyPr>
            <a:normAutofit fontScale="90000"/>
          </a:bodyPr>
          <a:lstStyle/>
          <a:p>
            <a:pPr lvl="0" algn="l" rtl="1">
              <a:spcBef>
                <a:spcPts val="600"/>
              </a:spcBef>
            </a:pPr>
            <a:r>
              <a:rPr lang="en-US" sz="1800" b="1" i="1" dirty="0" smtClean="0">
                <a:solidFill>
                  <a:srgbClr val="7598D9">
                    <a:lumMod val="75000"/>
                  </a:srgbClr>
                </a:solidFill>
                <a:latin typeface="Century Schoolbook"/>
                <a:ea typeface="+mn-ea"/>
              </a:rPr>
              <a:t/>
            </a:r>
            <a:br>
              <a:rPr lang="en-US" sz="1800" b="1" i="1" dirty="0" smtClean="0">
                <a:solidFill>
                  <a:srgbClr val="7598D9">
                    <a:lumMod val="75000"/>
                  </a:srgbClr>
                </a:solidFill>
                <a:latin typeface="Century Schoolbook"/>
                <a:ea typeface="+mn-ea"/>
              </a:rPr>
            </a:br>
            <a:r>
              <a:rPr lang="en-US" sz="1800" b="1" i="1" dirty="0">
                <a:solidFill>
                  <a:srgbClr val="7598D9">
                    <a:lumMod val="75000"/>
                  </a:srgbClr>
                </a:solidFill>
                <a:latin typeface="Century Schoolbook"/>
                <a:ea typeface="+mn-ea"/>
              </a:rPr>
              <a:t/>
            </a:r>
            <a:br>
              <a:rPr lang="en-US" sz="1800" b="1" i="1" dirty="0">
                <a:solidFill>
                  <a:srgbClr val="7598D9">
                    <a:lumMod val="75000"/>
                  </a:srgbClr>
                </a:solidFill>
                <a:latin typeface="Century Schoolbook"/>
                <a:ea typeface="+mn-ea"/>
              </a:rPr>
            </a:br>
            <a:r>
              <a:rPr lang="fa-IR" b="1" i="1" dirty="0" smtClean="0">
                <a:solidFill>
                  <a:srgbClr val="7598D9">
                    <a:lumMod val="75000"/>
                  </a:srgbClr>
                </a:solidFill>
                <a:latin typeface="Century Schoolbook"/>
                <a:ea typeface="+mn-ea"/>
              </a:rPr>
              <a:t>آخرین</a:t>
            </a:r>
            <a:r>
              <a:rPr lang="fa-IR" sz="1800" b="1" i="1" dirty="0" smtClean="0">
                <a:solidFill>
                  <a:srgbClr val="7598D9">
                    <a:lumMod val="75000"/>
                  </a:srgbClr>
                </a:solidFill>
                <a:latin typeface="Century Schoolbook"/>
                <a:ea typeface="+mn-ea"/>
              </a:rPr>
              <a:t>  </a:t>
            </a:r>
            <a:r>
              <a:rPr lang="en-US" sz="1800" b="1" i="1" dirty="0" smtClean="0">
                <a:solidFill>
                  <a:srgbClr val="7598D9">
                    <a:lumMod val="75000"/>
                  </a:srgbClr>
                </a:solidFill>
                <a:latin typeface="Century Schoolbook"/>
                <a:ea typeface="+mn-ea"/>
                <a:cs typeface="+mn-cs"/>
              </a:rPr>
              <a:t> </a:t>
            </a:r>
            <a:r>
              <a:rPr lang="en-US" sz="4000" b="1" i="1" dirty="0" smtClean="0">
                <a:solidFill>
                  <a:srgbClr val="7598D9">
                    <a:lumMod val="75000"/>
                  </a:srgbClr>
                </a:solidFill>
                <a:latin typeface="Century Schoolbook"/>
                <a:ea typeface="+mn-ea"/>
                <a:cs typeface="+mn-cs"/>
              </a:rPr>
              <a:t>CBC     </a:t>
            </a:r>
            <a:r>
              <a:rPr lang="en-US" sz="4000" b="1" dirty="0" smtClean="0">
                <a:solidFill>
                  <a:prstClr val="black"/>
                </a:solidFill>
                <a:latin typeface="Century Schoolbook"/>
                <a:ea typeface="+mn-ea"/>
                <a:cs typeface="+mn-cs"/>
              </a:rPr>
              <a:t>96/6/7</a:t>
            </a:r>
            <a:r>
              <a:rPr lang="en-US" sz="4000" b="1" dirty="0">
                <a:solidFill>
                  <a:prstClr val="black"/>
                </a:solidFill>
                <a:latin typeface="Century Schoolbook"/>
                <a:ea typeface="+mn-ea"/>
                <a:cs typeface="+mn-cs"/>
              </a:rPr>
              <a:t/>
            </a:r>
            <a:br>
              <a:rPr lang="en-US" sz="4000" b="1" dirty="0">
                <a:solidFill>
                  <a:prstClr val="black"/>
                </a:solidFill>
                <a:latin typeface="Century Schoolbook"/>
                <a:ea typeface="+mn-ea"/>
                <a:cs typeface="+mn-cs"/>
              </a:rPr>
            </a:br>
            <a:r>
              <a:rPr lang="en-US" sz="4000" b="1" dirty="0" smtClean="0">
                <a:solidFill>
                  <a:prstClr val="black"/>
                </a:solidFill>
                <a:latin typeface="Century Schoolbook"/>
                <a:ea typeface="+mn-ea"/>
                <a:cs typeface="+mn-cs"/>
              </a:rPr>
              <a:t>WBC=11000</a:t>
            </a:r>
            <a:br>
              <a:rPr lang="en-US" sz="4000" b="1" dirty="0" smtClean="0">
                <a:solidFill>
                  <a:prstClr val="black"/>
                </a:solidFill>
                <a:latin typeface="Century Schoolbook"/>
                <a:ea typeface="+mn-ea"/>
                <a:cs typeface="+mn-cs"/>
              </a:rPr>
            </a:br>
            <a:r>
              <a:rPr lang="en-US" sz="4000" b="1" dirty="0">
                <a:solidFill>
                  <a:prstClr val="black"/>
                </a:solidFill>
                <a:latin typeface="Century Schoolbook"/>
                <a:ea typeface="+mn-ea"/>
                <a:cs typeface="+mn-cs"/>
              </a:rPr>
              <a:t/>
            </a:r>
            <a:br>
              <a:rPr lang="en-US" sz="4000" b="1" dirty="0">
                <a:solidFill>
                  <a:prstClr val="black"/>
                </a:solidFill>
                <a:latin typeface="Century Schoolbook"/>
                <a:ea typeface="+mn-ea"/>
                <a:cs typeface="+mn-cs"/>
              </a:rPr>
            </a:br>
            <a:r>
              <a:rPr lang="en-US" sz="4000" b="1" dirty="0" err="1">
                <a:solidFill>
                  <a:prstClr val="black"/>
                </a:solidFill>
                <a:latin typeface="Century Schoolbook"/>
                <a:ea typeface="+mn-ea"/>
                <a:cs typeface="+mn-cs"/>
              </a:rPr>
              <a:t>Hb</a:t>
            </a:r>
            <a:r>
              <a:rPr lang="en-US" sz="4000" b="1" dirty="0">
                <a:solidFill>
                  <a:prstClr val="black"/>
                </a:solidFill>
                <a:latin typeface="Century Schoolbook"/>
                <a:ea typeface="+mn-ea"/>
                <a:cs typeface="+mn-cs"/>
              </a:rPr>
              <a:t>=12/1</a:t>
            </a:r>
            <a:br>
              <a:rPr lang="en-US" sz="4000" b="1" dirty="0">
                <a:solidFill>
                  <a:prstClr val="black"/>
                </a:solidFill>
                <a:latin typeface="Century Schoolbook"/>
                <a:ea typeface="+mn-ea"/>
                <a:cs typeface="+mn-cs"/>
              </a:rPr>
            </a:br>
            <a:r>
              <a:rPr lang="en-US" sz="4000" b="1" dirty="0" err="1">
                <a:solidFill>
                  <a:prstClr val="black"/>
                </a:solidFill>
                <a:latin typeface="Century Schoolbook"/>
                <a:ea typeface="+mn-ea"/>
                <a:cs typeface="+mn-cs"/>
              </a:rPr>
              <a:t>Plt</a:t>
            </a:r>
            <a:r>
              <a:rPr lang="en-US" sz="4000" b="1" dirty="0">
                <a:solidFill>
                  <a:prstClr val="black"/>
                </a:solidFill>
                <a:latin typeface="Century Schoolbook"/>
                <a:ea typeface="+mn-ea"/>
                <a:cs typeface="+mn-cs"/>
              </a:rPr>
              <a:t>=235000</a:t>
            </a:r>
            <a:r>
              <a:rPr lang="en-US" sz="1500" b="1" dirty="0">
                <a:solidFill>
                  <a:prstClr val="black"/>
                </a:solidFill>
                <a:latin typeface="Century Schoolbook"/>
                <a:ea typeface="+mn-ea"/>
                <a:cs typeface="+mn-cs"/>
              </a:rPr>
              <a:t/>
            </a:r>
            <a:br>
              <a:rPr lang="en-US" sz="1500" b="1" dirty="0">
                <a:solidFill>
                  <a:prstClr val="black"/>
                </a:solidFill>
                <a:latin typeface="Century Schoolbook"/>
                <a:ea typeface="+mn-ea"/>
                <a:cs typeface="+mn-c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33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8425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1017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pPr algn="l"/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 smtClean="0"/>
              <a:t>Ghssemi</a:t>
            </a:r>
            <a:r>
              <a:rPr lang="en-US" dirty="0" smtClean="0"/>
              <a:t> Ali</a:t>
            </a:r>
            <a:br>
              <a:rPr lang="en-US" dirty="0" smtClean="0"/>
            </a:br>
            <a:r>
              <a:rPr lang="en-US" sz="3200" dirty="0">
                <a:solidFill>
                  <a:srgbClr val="0070C0"/>
                </a:solidFill>
              </a:rPr>
              <a:t>Associate </a:t>
            </a:r>
            <a:r>
              <a:rPr lang="en-US" sz="3200" dirty="0" smtClean="0">
                <a:solidFill>
                  <a:srgbClr val="0070C0"/>
                </a:solidFill>
              </a:rPr>
              <a:t>Professor of Pediatric Hematologist &amp; Oncologist &amp; stem cell transplantation</a:t>
            </a:r>
            <a:r>
              <a:rPr lang="en-US" sz="3600" dirty="0" smtClean="0">
                <a:solidFill>
                  <a:srgbClr val="0070C0"/>
                </a:solidFill>
              </a:rPr>
              <a:t/>
            </a:r>
            <a:br>
              <a:rPr lang="en-US" sz="3600" dirty="0" smtClean="0">
                <a:solidFill>
                  <a:srgbClr val="0070C0"/>
                </a:solidFill>
              </a:rPr>
            </a:b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66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rgbClr val="FF0000"/>
                </a:solidFill>
              </a:rPr>
              <a:t>BMT in </a:t>
            </a:r>
            <a:r>
              <a:rPr lang="en-US" sz="4000" dirty="0" err="1" smtClean="0">
                <a:solidFill>
                  <a:srgbClr val="FF0000"/>
                </a:solidFill>
              </a:rPr>
              <a:t>Montasrieh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Hospital,MUMS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 Patients:73</a:t>
            </a:r>
            <a:br>
              <a:rPr lang="en-US" dirty="0" smtClean="0"/>
            </a:br>
            <a:r>
              <a:rPr lang="en-US" dirty="0" smtClean="0">
                <a:solidFill>
                  <a:srgbClr val="0070C0"/>
                </a:solidFill>
              </a:rPr>
              <a:t>Allogenic:54= %75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B050"/>
                </a:solidFill>
              </a:rPr>
              <a:t>Autologous=18=%25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096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35562"/>
          </a:xfrm>
        </p:spPr>
        <p:txBody>
          <a:bodyPr/>
          <a:lstStyle/>
          <a:p>
            <a:pPr algn="l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3596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91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pPr algn="l"/>
            <a:r>
              <a:rPr lang="en-US" dirty="0" smtClean="0"/>
              <a:t>3 Months old girl</a:t>
            </a:r>
            <a:br>
              <a:rPr lang="en-US" dirty="0" smtClean="0"/>
            </a:br>
            <a:r>
              <a:rPr lang="en-US" sz="3600" dirty="0" smtClean="0"/>
              <a:t>prolong fever .1month .post vaccination</a:t>
            </a:r>
            <a:br>
              <a:rPr lang="en-US" sz="3600" dirty="0" smtClean="0"/>
            </a:br>
            <a:r>
              <a:rPr lang="en-US" sz="3600" dirty="0" smtClean="0"/>
              <a:t>CBC: thrombocytopenia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err="1" smtClean="0"/>
              <a:t>Hepatosplenomegaly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39955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4082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3700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39</Words>
  <Application>Microsoft Office PowerPoint</Application>
  <PresentationFormat>On-screen Show (4:3)</PresentationFormat>
  <Paragraphs>10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Dr Ghssemi Ali Associate Professor of Pediatric Hematologist &amp; Oncologist &amp; stem cell transplantation </vt:lpstr>
      <vt:lpstr>BMT in Montasrieh Hospital,MUMS NO Patients:73 Allogenic:54= %75 Autologous=18=%25</vt:lpstr>
      <vt:lpstr>PowerPoint Presentation</vt:lpstr>
      <vt:lpstr>PowerPoint Presentation</vt:lpstr>
      <vt:lpstr>3 Months old girl prolong fever .1month .post vaccination CBC: thrombocytopenia  Hepatosplenomegaly</vt:lpstr>
      <vt:lpstr>PowerPoint Presentation</vt:lpstr>
      <vt:lpstr>PowerPoint Presentation</vt:lpstr>
      <vt:lpstr>History of death in previous baby BMA x2 = normal Acid fast staining was normal  Treatment with HLH protocole </vt:lpstr>
      <vt:lpstr>Father, mother  and other sibling didn’t match in HLA Extended family search performed </vt:lpstr>
      <vt:lpstr>Donor: male 40 years old Father's uncle Mother's uncle Date of BMT= 7/7/1394 BG= A+ Recipient = Girl 7month BG=O+</vt:lpstr>
      <vt:lpstr>Stem cell phresis=200ml TNC=26 x 108/kg MNC = 22.1 x 108/kg Infusion MNC= 8 x 108/kg</vt:lpstr>
      <vt:lpstr>Conditioning regime FLU 5 day ATG 4 day Melphalan 2 day</vt:lpstr>
      <vt:lpstr>Recovery Neut +11 WBC= 1100, Neut=66% PLT= 45000   +11 Discharge= +14  duration = 25 </vt:lpstr>
      <vt:lpstr>PowerPoint Presentation</vt:lpstr>
      <vt:lpstr>PowerPoint Presentation</vt:lpstr>
      <vt:lpstr>  آخرین   CBC     96/6/7 WBC=11000  Hb=12/1 Plt=235000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</dc:creator>
  <cp:lastModifiedBy>Administrator</cp:lastModifiedBy>
  <cp:revision>7</cp:revision>
  <dcterms:created xsi:type="dcterms:W3CDTF">2017-09-14T04:06:15Z</dcterms:created>
  <dcterms:modified xsi:type="dcterms:W3CDTF">2017-09-15T03:46:15Z</dcterms:modified>
</cp:coreProperties>
</file>