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75" r:id="rId7"/>
    <p:sldId id="261" r:id="rId8"/>
    <p:sldId id="262" r:id="rId9"/>
    <p:sldId id="277" r:id="rId10"/>
    <p:sldId id="273" r:id="rId11"/>
    <p:sldId id="274" r:id="rId12"/>
    <p:sldId id="278" r:id="rId13"/>
    <p:sldId id="279" r:id="rId14"/>
    <p:sldId id="280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5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76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9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8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9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8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93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5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3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24B1-4119-4719-BA1F-7DCB30ABAC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5312-2592-47CE-A3F3-72F33696A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smtClean="0"/>
              <a:t>hours full term </a:t>
            </a:r>
            <a:r>
              <a:rPr lang="en-US" dirty="0" smtClean="0"/>
              <a:t>newborn P1G1 baby with </a:t>
            </a:r>
            <a:r>
              <a:rPr lang="en-US" dirty="0" err="1" smtClean="0"/>
              <a:t>purpur</a:t>
            </a:r>
            <a:r>
              <a:rPr lang="en-US" dirty="0" smtClean="0"/>
              <a:t> and </a:t>
            </a:r>
            <a:r>
              <a:rPr lang="en-US" dirty="0" err="1" smtClean="0"/>
              <a:t>cephalhematoma</a:t>
            </a:r>
            <a:endParaRPr lang="en-US" dirty="0" smtClean="0"/>
          </a:p>
          <a:p>
            <a:r>
              <a:rPr lang="en-US" dirty="0" smtClean="0"/>
              <a:t>Otherwise </a:t>
            </a:r>
            <a:r>
              <a:rPr lang="en-US" dirty="0" smtClean="0"/>
              <a:t>normal   platelet of mother :normal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 err="1" smtClean="0"/>
              <a:t>aproach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AutoShape 2" descr="Image result for neonatal purpura"/>
          <p:cNvSpPr>
            <a:spLocks noChangeAspect="1" noChangeArrowheads="1"/>
          </p:cNvSpPr>
          <p:nvPr/>
        </p:nvSpPr>
        <p:spPr bwMode="auto">
          <a:xfrm>
            <a:off x="155575" y="-1790700"/>
            <a:ext cx="49815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neonatal purpura"/>
          <p:cNvSpPr>
            <a:spLocks noChangeAspect="1" noChangeArrowheads="1"/>
          </p:cNvSpPr>
          <p:nvPr/>
        </p:nvSpPr>
        <p:spPr bwMode="auto">
          <a:xfrm>
            <a:off x="155575" y="-1790700"/>
            <a:ext cx="49815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298385" y="4523137"/>
            <a:ext cx="4038600" cy="266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      ITP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Management?</a:t>
            </a:r>
          </a:p>
          <a:p>
            <a:r>
              <a:rPr lang="en-US" dirty="0" smtClean="0"/>
              <a:t>IVIG</a:t>
            </a:r>
          </a:p>
          <a:p>
            <a:r>
              <a:rPr lang="en-US" dirty="0" err="1" smtClean="0"/>
              <a:t>Prednison</a:t>
            </a:r>
            <a:endParaRPr lang="en-US" dirty="0" smtClean="0"/>
          </a:p>
          <a:p>
            <a:r>
              <a:rPr lang="en-US" dirty="0" smtClean="0"/>
              <a:t>Platelet?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full term baby from mother with ITP by c/s</a:t>
            </a:r>
          </a:p>
          <a:p>
            <a:r>
              <a:rPr lang="en-US" dirty="0" smtClean="0"/>
              <a:t>Apgar 9/10</a:t>
            </a:r>
          </a:p>
          <a:p>
            <a:r>
              <a:rPr lang="en-US" dirty="0" smtClean="0"/>
              <a:t>Pregnancy and delivery without complication</a:t>
            </a:r>
          </a:p>
          <a:p>
            <a:r>
              <a:rPr lang="en-US" dirty="0" smtClean="0"/>
              <a:t>Mother received prednisolone one week before delivery</a:t>
            </a:r>
            <a:r>
              <a:rPr lang="en-US" dirty="0" smtClean="0"/>
              <a:t>, platelet raised </a:t>
            </a:r>
            <a:r>
              <a:rPr lang="en-US" dirty="0" smtClean="0"/>
              <a:t>from 40000 to 70000</a:t>
            </a:r>
          </a:p>
          <a:p>
            <a:r>
              <a:rPr lang="en-US" dirty="0" smtClean="0"/>
              <a:t>How is your approach to this</a:t>
            </a:r>
            <a:r>
              <a:rPr lang="en-US" dirty="0" smtClean="0"/>
              <a:t> </a:t>
            </a:r>
            <a:r>
              <a:rPr lang="en-US" dirty="0" smtClean="0"/>
              <a:t>baby?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Platelet count? Cord blood,24h,48h</a:t>
            </a:r>
          </a:p>
          <a:p>
            <a:r>
              <a:rPr lang="en-US" dirty="0" smtClean="0"/>
              <a:t>CNS ultrasonography?</a:t>
            </a:r>
          </a:p>
          <a:p>
            <a:r>
              <a:rPr lang="en-US" dirty="0" smtClean="0"/>
              <a:t>NICU care?</a:t>
            </a:r>
          </a:p>
          <a:p>
            <a:r>
              <a:rPr lang="en-US" dirty="0" smtClean="0"/>
              <a:t>Correlation between platelet count of mother and baby?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cord Platelet count: 50000</a:t>
            </a:r>
          </a:p>
          <a:p>
            <a:r>
              <a:rPr lang="en-US" dirty="0" smtClean="0"/>
              <a:t> day 1:55000</a:t>
            </a:r>
          </a:p>
          <a:p>
            <a:r>
              <a:rPr lang="en-US" dirty="0" smtClean="0"/>
              <a:t>Day 2: 38000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your suggestion?</a:t>
            </a:r>
          </a:p>
          <a:p>
            <a:r>
              <a:rPr lang="en-US" dirty="0" smtClean="0"/>
              <a:t>Continue observation in the hospital</a:t>
            </a:r>
          </a:p>
          <a:p>
            <a:r>
              <a:rPr lang="en-US" dirty="0" smtClean="0"/>
              <a:t>IVIG and prednisolone</a:t>
            </a:r>
          </a:p>
          <a:p>
            <a:r>
              <a:rPr lang="en-US" dirty="0" smtClean="0"/>
              <a:t>Discharge and follow 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day old boy with refer to emergency unit due to cyanosis, feeding difficulty , abnormal movement, tachypnea, abnormal tone of crying and lethargy.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</a:t>
            </a:r>
            <a:r>
              <a:rPr lang="en-US" dirty="0" smtClean="0"/>
              <a:t>/E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facial features include a bulbous-tipped nose, micrognathia, and malar flattening.</a:t>
            </a:r>
          </a:p>
          <a:p>
            <a:r>
              <a:rPr lang="en-US" dirty="0" smtClean="0"/>
              <a:t>Heart murmur and CHF with cardiogenic shock</a:t>
            </a:r>
          </a:p>
          <a:p>
            <a:r>
              <a:rPr lang="en-US" dirty="0" smtClean="0"/>
              <a:t>Cleft palate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Prostglandin</a:t>
            </a:r>
            <a:r>
              <a:rPr lang="en-US" dirty="0" smtClean="0"/>
              <a:t> infusion</a:t>
            </a:r>
          </a:p>
          <a:p>
            <a:r>
              <a:rPr lang="en-US" dirty="0" smtClean="0"/>
              <a:t>Echocardiography</a:t>
            </a:r>
          </a:p>
          <a:p>
            <a:pPr lvl="1"/>
            <a:r>
              <a:rPr lang="en-US" dirty="0" smtClean="0"/>
              <a:t>Tetralogy of </a:t>
            </a:r>
            <a:r>
              <a:rPr lang="en-US" dirty="0" err="1" smtClean="0"/>
              <a:t>Fallot</a:t>
            </a:r>
            <a:r>
              <a:rPr lang="en-US" dirty="0" smtClean="0"/>
              <a:t> With Pulmonary Atresia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Cardiac catheterization severe bleeding occurred.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Ca:6.5</a:t>
            </a:r>
          </a:p>
          <a:p>
            <a:r>
              <a:rPr lang="en-US" dirty="0" smtClean="0"/>
              <a:t>Plt:35000/mm3</a:t>
            </a:r>
          </a:p>
          <a:p>
            <a:r>
              <a:rPr lang="en-US" dirty="0" smtClean="0"/>
              <a:t>PT:13/s</a:t>
            </a:r>
          </a:p>
          <a:p>
            <a:r>
              <a:rPr lang="en-US" dirty="0" smtClean="0"/>
              <a:t>PTT:33/s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test:normal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 1</a:t>
            </a:r>
            <a:endParaRPr lang="en-US" dirty="0"/>
          </a:p>
        </p:txBody>
      </p:sp>
      <p:sp>
        <p:nvSpPr>
          <p:cNvPr id="15362" name="AutoShape 2" descr="Figur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WBC 18000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18gr/dl    platelet 11000  PT 15   PTT 55</a:t>
            </a:r>
          </a:p>
          <a:p>
            <a:r>
              <a:rPr lang="en-US" dirty="0" smtClean="0"/>
              <a:t>What is your diagnosis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Management?</a:t>
            </a:r>
            <a:endParaRPr lang="en-US" dirty="0"/>
          </a:p>
        </p:txBody>
      </p:sp>
      <p:pic>
        <p:nvPicPr>
          <p:cNvPr id="7" name="Picture 3" descr="C:\Users\Int\Desktop\New folder\bcr.07.2011.4563.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0" y="1600200"/>
            <a:ext cx="60214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Platelet function test:</a:t>
            </a:r>
            <a:br>
              <a:rPr lang="en-US" b="1" dirty="0" smtClean="0"/>
            </a:br>
            <a:r>
              <a:rPr lang="en-US" dirty="0" smtClean="0"/>
              <a:t>No response to Ristocetin</a:t>
            </a:r>
            <a:br>
              <a:rPr lang="en-US" dirty="0" smtClean="0"/>
            </a:br>
            <a:r>
              <a:rPr lang="en-US" dirty="0" smtClean="0"/>
              <a:t>Response to collagen ,ADP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6" y="3059192"/>
            <a:ext cx="8788143" cy="32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b="1" dirty="0" smtClean="0"/>
              <a:t>Flow-cytometry: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absence CD41a,CD 61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03437"/>
            <a:ext cx="24704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Bernard Soulier Syndrome</a:t>
            </a:r>
            <a:br>
              <a:rPr lang="en-US" b="1" dirty="0" smtClean="0"/>
            </a:br>
            <a:r>
              <a:rPr lang="en-US" b="1" dirty="0" smtClean="0"/>
              <a:t>with velocardiofacial syndrome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" b="3421"/>
          <a:stretch/>
        </p:blipFill>
        <p:spPr bwMode="auto">
          <a:xfrm>
            <a:off x="1219200" y="1600200"/>
            <a:ext cx="7086600" cy="499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Apnea and seizure  has happened before transfusion of platelet and IVIG </a:t>
            </a:r>
          </a:p>
          <a:p>
            <a:r>
              <a:rPr lang="en-US" dirty="0" smtClean="0"/>
              <a:t>Intubation and respiratory care</a:t>
            </a:r>
          </a:p>
          <a:p>
            <a:r>
              <a:rPr lang="en-US" dirty="0" smtClean="0"/>
              <a:t>Control of seizures</a:t>
            </a:r>
          </a:p>
          <a:p>
            <a:r>
              <a:rPr lang="en-US" dirty="0" smtClean="0"/>
              <a:t>IVIG 1gr/kg</a:t>
            </a:r>
          </a:p>
          <a:p>
            <a:r>
              <a:rPr lang="en-US" dirty="0" smtClean="0"/>
              <a:t>Random platelet on day 1 and 2</a:t>
            </a:r>
          </a:p>
          <a:p>
            <a:r>
              <a:rPr lang="en-US" dirty="0" smtClean="0"/>
              <a:t>Methyl </a:t>
            </a:r>
            <a:r>
              <a:rPr lang="en-US" dirty="0" err="1" smtClean="0"/>
              <a:t>prednisolon</a:t>
            </a:r>
            <a:r>
              <a:rPr lang="en-US" dirty="0" smtClean="0"/>
              <a:t> 1mg/8 </a:t>
            </a:r>
            <a:r>
              <a:rPr lang="en-US" dirty="0" err="1" smtClean="0"/>
              <a:t>houres</a:t>
            </a:r>
            <a:endParaRPr lang="en-US" dirty="0" smtClean="0"/>
          </a:p>
          <a:p>
            <a:r>
              <a:rPr lang="en-US" dirty="0" smtClean="0"/>
              <a:t>Improvement after 3 days</a:t>
            </a:r>
          </a:p>
          <a:p>
            <a:r>
              <a:rPr lang="en-US" dirty="0" smtClean="0"/>
              <a:t>Platelet raising to 25000 ,50000,  110000 and discharged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pic>
        <p:nvPicPr>
          <p:cNvPr id="16386" name="Picture 2" descr="C:\Users\Int\Desktop\New folder\bcr.07.2011.4563.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74685"/>
            <a:ext cx="3733800" cy="517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Neonatal </a:t>
            </a:r>
            <a:r>
              <a:rPr lang="en-US" dirty="0" err="1" smtClean="0"/>
              <a:t>alloimmune</a:t>
            </a:r>
            <a:r>
              <a:rPr lang="en-US" dirty="0" smtClean="0"/>
              <a:t> thrombocytopenia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planning for subsequent pregnancy?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35 days old baby with a </a:t>
            </a:r>
            <a:r>
              <a:rPr lang="en-US" dirty="0" err="1" smtClean="0"/>
              <a:t>purpura</a:t>
            </a:r>
            <a:endParaRPr lang="en-US" dirty="0" smtClean="0"/>
          </a:p>
          <a:p>
            <a:r>
              <a:rPr lang="en-US" dirty="0" smtClean="0"/>
              <a:t>No fever   no </a:t>
            </a:r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 err="1" smtClean="0"/>
              <a:t>uri</a:t>
            </a:r>
            <a:r>
              <a:rPr lang="en-US" dirty="0" smtClean="0"/>
              <a:t> or other illness</a:t>
            </a:r>
          </a:p>
          <a:p>
            <a:r>
              <a:rPr lang="en-US" dirty="0" smtClean="0"/>
              <a:t>Feeding  good</a:t>
            </a:r>
          </a:p>
          <a:p>
            <a:r>
              <a:rPr lang="en-US" dirty="0" smtClean="0"/>
              <a:t>Physical  exam:  </a:t>
            </a:r>
            <a:r>
              <a:rPr lang="en-US" dirty="0" err="1" smtClean="0"/>
              <a:t>petechia</a:t>
            </a:r>
            <a:r>
              <a:rPr lang="en-US" dirty="0" smtClean="0"/>
              <a:t>  </a:t>
            </a:r>
            <a:r>
              <a:rPr lang="en-US" dirty="0" smtClean="0"/>
              <a:t>,</a:t>
            </a:r>
            <a:r>
              <a:rPr lang="en-US" dirty="0" err="1" smtClean="0"/>
              <a:t>purpura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Well nourished ,no </a:t>
            </a:r>
            <a:r>
              <a:rPr lang="en-US" dirty="0" err="1" smtClean="0"/>
              <a:t>hepatosplenomegaly</a:t>
            </a:r>
            <a:r>
              <a:rPr lang="en-US" dirty="0" smtClean="0"/>
              <a:t>, reflexes good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What blood tests should be done?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</a:t>
            </a:r>
            <a:r>
              <a:rPr lang="en-US" dirty="0" smtClean="0"/>
              <a:t> :10.5 </a:t>
            </a:r>
            <a:r>
              <a:rPr lang="en-US" dirty="0" err="1" smtClean="0"/>
              <a:t>gr</a:t>
            </a:r>
            <a:r>
              <a:rPr lang="en-US" dirty="0" smtClean="0"/>
              <a:t>/dl</a:t>
            </a:r>
          </a:p>
          <a:p>
            <a:r>
              <a:rPr lang="en-US" dirty="0" smtClean="0"/>
              <a:t>WBC: 6700,   poly   30%  lymph  60%</a:t>
            </a:r>
          </a:p>
          <a:p>
            <a:r>
              <a:rPr lang="en-US" dirty="0" smtClean="0"/>
              <a:t>Platelet   16000  - 4000</a:t>
            </a:r>
          </a:p>
          <a:p>
            <a:r>
              <a:rPr lang="en-US" dirty="0" smtClean="0"/>
              <a:t>PT 13     PTT 44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case2</a:t>
            </a:r>
            <a:endParaRPr lang="en-US" dirty="0"/>
          </a:p>
        </p:txBody>
      </p:sp>
      <p:pic>
        <p:nvPicPr>
          <p:cNvPr id="1026" name="Picture 2" descr="C:\Users\Int\Pictures\IMG_7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1962150"/>
            <a:ext cx="3987800" cy="2990850"/>
          </a:xfrm>
          <a:prstGeom prst="rect">
            <a:avLst/>
          </a:prstGeom>
          <a:noFill/>
        </p:spPr>
      </p:pic>
      <p:pic>
        <p:nvPicPr>
          <p:cNvPr id="1027" name="Picture 3" descr="C:\Users\Int\Pictures\IMG_72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79941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        Peripheral smear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Image result for itp peripheral smear"/>
          <p:cNvSpPr>
            <a:spLocks noChangeAspect="1" noChangeArrowheads="1"/>
          </p:cNvSpPr>
          <p:nvPr/>
        </p:nvSpPr>
        <p:spPr bwMode="auto">
          <a:xfrm>
            <a:off x="155575" y="-1790700"/>
            <a:ext cx="52863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Int\Desktop\New folder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9600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372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1_Office Theme</vt:lpstr>
      <vt:lpstr>Case presentation 1</vt:lpstr>
      <vt:lpstr>Case presentation 1</vt:lpstr>
      <vt:lpstr>Case 1</vt:lpstr>
      <vt:lpstr>Case 1</vt:lpstr>
      <vt:lpstr>Neonatal alloimmune thrombocytopenia</vt:lpstr>
      <vt:lpstr>Case 2</vt:lpstr>
      <vt:lpstr>Case 2</vt:lpstr>
      <vt:lpstr>case2</vt:lpstr>
      <vt:lpstr>Case 2         Peripheral smear</vt:lpstr>
      <vt:lpstr>Case 2       ITP</vt:lpstr>
      <vt:lpstr>Case 3</vt:lpstr>
      <vt:lpstr>Case 3 </vt:lpstr>
      <vt:lpstr>Case 3</vt:lpstr>
      <vt:lpstr>Case Study 4</vt:lpstr>
      <vt:lpstr>Clinical presentation</vt:lpstr>
      <vt:lpstr>Ph/E</vt:lpstr>
      <vt:lpstr>Emergency treatment</vt:lpstr>
      <vt:lpstr>procedure</vt:lpstr>
      <vt:lpstr>Lab test</vt:lpstr>
      <vt:lpstr>PBS</vt:lpstr>
      <vt:lpstr>Platelet function test: No response to Ristocetin Response to collagen ,ADP</vt:lpstr>
      <vt:lpstr>Flow-cytometry: absence CD41a,CD 61</vt:lpstr>
      <vt:lpstr>Bernard Soulier Syndrome with velocardiofacial syndrome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Int</dc:creator>
  <cp:lastModifiedBy>Hassan Abolghasemi</cp:lastModifiedBy>
  <cp:revision>24</cp:revision>
  <dcterms:created xsi:type="dcterms:W3CDTF">2006-08-16T00:00:00Z</dcterms:created>
  <dcterms:modified xsi:type="dcterms:W3CDTF">2017-09-14T01:48:40Z</dcterms:modified>
</cp:coreProperties>
</file>