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74" r:id="rId3"/>
    <p:sldId id="268" r:id="rId4"/>
    <p:sldId id="294" r:id="rId5"/>
    <p:sldId id="271" r:id="rId6"/>
    <p:sldId id="272" r:id="rId7"/>
    <p:sldId id="269" r:id="rId8"/>
    <p:sldId id="270" r:id="rId9"/>
    <p:sldId id="306" r:id="rId10"/>
    <p:sldId id="286" r:id="rId11"/>
    <p:sldId id="307" r:id="rId12"/>
    <p:sldId id="309" r:id="rId13"/>
    <p:sldId id="267" r:id="rId14"/>
    <p:sldId id="273" r:id="rId15"/>
    <p:sldId id="281" r:id="rId16"/>
    <p:sldId id="303" r:id="rId17"/>
    <p:sldId id="262" r:id="rId18"/>
    <p:sldId id="280" r:id="rId19"/>
    <p:sldId id="310" r:id="rId20"/>
    <p:sldId id="312" r:id="rId21"/>
    <p:sldId id="314" r:id="rId22"/>
    <p:sldId id="313" r:id="rId23"/>
    <p:sldId id="275" r:id="rId24"/>
    <p:sldId id="305" r:id="rId25"/>
    <p:sldId id="261" r:id="rId26"/>
    <p:sldId id="263" r:id="rId27"/>
    <p:sldId id="264" r:id="rId28"/>
    <p:sldId id="3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A08"/>
    <a:srgbClr val="866600"/>
    <a:srgbClr val="B88C00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7" autoAdjust="0"/>
    <p:restoredTop sz="94660"/>
  </p:normalViewPr>
  <p:slideViewPr>
    <p:cSldViewPr snapToGrid="0">
      <p:cViewPr>
        <p:scale>
          <a:sx n="70" d="100"/>
          <a:sy n="70" d="100"/>
        </p:scale>
        <p:origin x="-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mcwcibmtrnfs.mcwcorp.net\users\mpasquin\_MARCELO_NEW_APRIL30\_MARCELO\CIBMTR\GlobalNumbers\Copy%20of%20Global%20Numbers_AllTransplants_revised_MP_1026201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7"/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Sibling</a:t>
                    </a:r>
                    <a:r>
                      <a:rPr lang="en-US" b="1"/>
                      <a:t>
</a:t>
                    </a:r>
                    <a:r>
                      <a:rPr lang="en-US" b="1" smtClean="0"/>
                      <a:t>(25%)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Other related
</a:t>
                    </a:r>
                    <a:r>
                      <a:rPr lang="en-US" b="1" smtClean="0"/>
                      <a:t>(5%)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8979542629739858E-3"/>
                  <c:y val="-0.28285558248360226"/>
                </c:manualLayout>
              </c:layout>
              <c:tx>
                <c:rich>
                  <a:bodyPr/>
                  <a:lstStyle/>
                  <a:p>
                    <a:pPr>
                      <a:defRPr sz="1900" b="1"/>
                    </a:pPr>
                    <a:r>
                      <a:rPr lang="en-US" sz="1900" b="1" dirty="0" smtClean="0"/>
                      <a:t>Unrelated (40%)</a:t>
                    </a:r>
                    <a:endParaRPr lang="en-US" sz="19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Without donor
</a:t>
                    </a:r>
                    <a:r>
                      <a:rPr lang="en-US" b="1" smtClean="0"/>
                      <a:t>(30%)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Sheet1!$A$2:$A$5</c:f>
              <c:strCache>
                <c:ptCount val="4"/>
                <c:pt idx="0">
                  <c:v>Sibling</c:v>
                </c:pt>
                <c:pt idx="1">
                  <c:v>Other related</c:v>
                </c:pt>
                <c:pt idx="2">
                  <c:v>Unrelated</c:v>
                </c:pt>
                <c:pt idx="3">
                  <c:v>Without donor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0.05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916008421650788E-2"/>
          <c:y val="5.1400554097404488E-2"/>
          <c:w val="0.89143020994024347"/>
          <c:h val="0.74910821874492572"/>
        </c:manualLayout>
      </c:layout>
      <c:lineChart>
        <c:grouping val="standard"/>
        <c:varyColors val="0"/>
        <c:ser>
          <c:idx val="0"/>
          <c:order val="0"/>
          <c:tx>
            <c:v>Allogeneic HCT</c:v>
          </c:tx>
          <c:spPr>
            <a:ln w="57150"/>
          </c:spPr>
          <c:marker>
            <c:symbol val="none"/>
          </c:marker>
          <c:cat>
            <c:numRef>
              <c:f>Sheet1!$O$2:$O$47</c:f>
              <c:numCache>
                <c:formatCode>0</c:formatCode>
                <c:ptCount val="46"/>
                <c:pt idx="0">
                  <c:v>1965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</c:numCache>
            </c:numRef>
          </c:cat>
          <c:val>
            <c:numRef>
              <c:f>Sheet1!$AH$1:$AH$47</c:f>
              <c:numCache>
                <c:formatCode>0</c:formatCode>
                <c:ptCount val="47"/>
                <c:pt idx="0" formatCode="General">
                  <c:v>0</c:v>
                </c:pt>
                <c:pt idx="1">
                  <c:v>1</c:v>
                </c:pt>
                <c:pt idx="2">
                  <c:v>205</c:v>
                </c:pt>
                <c:pt idx="3">
                  <c:v>243.4</c:v>
                </c:pt>
                <c:pt idx="4">
                  <c:v>281.5</c:v>
                </c:pt>
                <c:pt idx="5">
                  <c:v>336.7</c:v>
                </c:pt>
                <c:pt idx="6">
                  <c:v>360</c:v>
                </c:pt>
                <c:pt idx="7">
                  <c:v>379.1</c:v>
                </c:pt>
                <c:pt idx="8">
                  <c:v>429.6</c:v>
                </c:pt>
                <c:pt idx="9">
                  <c:v>542.90000000000009</c:v>
                </c:pt>
                <c:pt idx="10">
                  <c:v>673.40000000000009</c:v>
                </c:pt>
                <c:pt idx="11">
                  <c:v>787.2</c:v>
                </c:pt>
                <c:pt idx="12">
                  <c:v>964.7</c:v>
                </c:pt>
                <c:pt idx="13">
                  <c:v>1192.9000000000001</c:v>
                </c:pt>
                <c:pt idx="14">
                  <c:v>1651.3000000000002</c:v>
                </c:pt>
                <c:pt idx="15">
                  <c:v>2380.6000000000004</c:v>
                </c:pt>
                <c:pt idx="16">
                  <c:v>3409.8</c:v>
                </c:pt>
                <c:pt idx="17">
                  <c:v>4676.8999999999996</c:v>
                </c:pt>
                <c:pt idx="18">
                  <c:v>6239</c:v>
                </c:pt>
                <c:pt idx="19">
                  <c:v>8422.1</c:v>
                </c:pt>
                <c:pt idx="20">
                  <c:v>11099.400000000001</c:v>
                </c:pt>
                <c:pt idx="21">
                  <c:v>13944.7</c:v>
                </c:pt>
                <c:pt idx="22">
                  <c:v>17181.600000000002</c:v>
                </c:pt>
                <c:pt idx="23">
                  <c:v>21081.200000000004</c:v>
                </c:pt>
                <c:pt idx="24">
                  <c:v>25898.700000000004</c:v>
                </c:pt>
                <c:pt idx="25">
                  <c:v>31485.600000000006</c:v>
                </c:pt>
                <c:pt idx="26">
                  <c:v>38166.600000000006</c:v>
                </c:pt>
                <c:pt idx="27">
                  <c:v>45811.700000000004</c:v>
                </c:pt>
                <c:pt idx="28">
                  <c:v>54765.8</c:v>
                </c:pt>
                <c:pt idx="29">
                  <c:v>65020.600000000006</c:v>
                </c:pt>
                <c:pt idx="30">
                  <c:v>76564.5</c:v>
                </c:pt>
                <c:pt idx="31">
                  <c:v>89013.3</c:v>
                </c:pt>
                <c:pt idx="32">
                  <c:v>102534.1</c:v>
                </c:pt>
                <c:pt idx="33">
                  <c:v>117337.8</c:v>
                </c:pt>
                <c:pt idx="34">
                  <c:v>133453.29999999999</c:v>
                </c:pt>
                <c:pt idx="35">
                  <c:v>150027.09999999998</c:v>
                </c:pt>
                <c:pt idx="36">
                  <c:v>168311.39999999997</c:v>
                </c:pt>
                <c:pt idx="37">
                  <c:v>187150.19999999995</c:v>
                </c:pt>
                <c:pt idx="38">
                  <c:v>207123.49999999994</c:v>
                </c:pt>
                <c:pt idx="39">
                  <c:v>228481.79999999993</c:v>
                </c:pt>
                <c:pt idx="40">
                  <c:v>251232.74999999994</c:v>
                </c:pt>
                <c:pt idx="41">
                  <c:v>276072.24999999994</c:v>
                </c:pt>
                <c:pt idx="42">
                  <c:v>302706.24999999994</c:v>
                </c:pt>
                <c:pt idx="43">
                  <c:v>330010.84999999992</c:v>
                </c:pt>
                <c:pt idx="44">
                  <c:v>358331.4499999999</c:v>
                </c:pt>
                <c:pt idx="45">
                  <c:v>387812.79999999987</c:v>
                </c:pt>
                <c:pt idx="46">
                  <c:v>417803.50999999989</c:v>
                </c:pt>
              </c:numCache>
            </c:numRef>
          </c:val>
          <c:smooth val="0"/>
        </c:ser>
        <c:ser>
          <c:idx val="1"/>
          <c:order val="1"/>
          <c:tx>
            <c:v>Autologous HCT</c:v>
          </c:tx>
          <c:spPr>
            <a:ln w="57150"/>
          </c:spPr>
          <c:marker>
            <c:symbol val="none"/>
          </c:marker>
          <c:cat>
            <c:numRef>
              <c:f>Sheet1!$O$2:$O$47</c:f>
              <c:numCache>
                <c:formatCode>0</c:formatCode>
                <c:ptCount val="46"/>
                <c:pt idx="0">
                  <c:v>1965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</c:numCache>
            </c:numRef>
          </c:cat>
          <c:val>
            <c:numRef>
              <c:f>Sheet1!$AI$1:$AI$47</c:f>
              <c:numCache>
                <c:formatCode>0</c:formatCode>
                <c:ptCount val="4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13</c:v>
                </c:pt>
                <c:pt idx="13">
                  <c:v>33</c:v>
                </c:pt>
                <c:pt idx="14">
                  <c:v>103</c:v>
                </c:pt>
                <c:pt idx="15">
                  <c:v>235.19999999999982</c:v>
                </c:pt>
                <c:pt idx="16">
                  <c:v>426.19999999999982</c:v>
                </c:pt>
                <c:pt idx="17">
                  <c:v>745.20000000000073</c:v>
                </c:pt>
                <c:pt idx="18">
                  <c:v>1243</c:v>
                </c:pt>
                <c:pt idx="19">
                  <c:v>1989.8000000000011</c:v>
                </c:pt>
                <c:pt idx="20">
                  <c:v>3061.7999999999993</c:v>
                </c:pt>
                <c:pt idx="21">
                  <c:v>4493.6000000000022</c:v>
                </c:pt>
                <c:pt idx="22">
                  <c:v>6438.7999999999993</c:v>
                </c:pt>
                <c:pt idx="23">
                  <c:v>10730</c:v>
                </c:pt>
                <c:pt idx="24">
                  <c:v>15994.099999999999</c:v>
                </c:pt>
                <c:pt idx="25">
                  <c:v>23425.199999999997</c:v>
                </c:pt>
                <c:pt idx="26">
                  <c:v>32960.100000000006</c:v>
                </c:pt>
                <c:pt idx="27">
                  <c:v>44654.80000000001</c:v>
                </c:pt>
                <c:pt idx="28">
                  <c:v>59758.8</c:v>
                </c:pt>
                <c:pt idx="29">
                  <c:v>77879.399999999994</c:v>
                </c:pt>
                <c:pt idx="30">
                  <c:v>99736.1</c:v>
                </c:pt>
                <c:pt idx="31">
                  <c:v>126669.7</c:v>
                </c:pt>
                <c:pt idx="32">
                  <c:v>155749.29999999999</c:v>
                </c:pt>
                <c:pt idx="33">
                  <c:v>182758.40000000002</c:v>
                </c:pt>
                <c:pt idx="34">
                  <c:v>208170.2</c:v>
                </c:pt>
                <c:pt idx="35">
                  <c:v>234132</c:v>
                </c:pt>
                <c:pt idx="36">
                  <c:v>260850.10000000003</c:v>
                </c:pt>
                <c:pt idx="37">
                  <c:v>288645.58000000007</c:v>
                </c:pt>
                <c:pt idx="38">
                  <c:v>318045.38000000006</c:v>
                </c:pt>
                <c:pt idx="39">
                  <c:v>348828.38000000012</c:v>
                </c:pt>
                <c:pt idx="40">
                  <c:v>380966.58000000013</c:v>
                </c:pt>
                <c:pt idx="41">
                  <c:v>413141.78000000009</c:v>
                </c:pt>
                <c:pt idx="42">
                  <c:v>445560.78000000009</c:v>
                </c:pt>
                <c:pt idx="43">
                  <c:v>478495.28000000009</c:v>
                </c:pt>
                <c:pt idx="44">
                  <c:v>512811.98000000016</c:v>
                </c:pt>
                <c:pt idx="45">
                  <c:v>548845.58000000007</c:v>
                </c:pt>
                <c:pt idx="46">
                  <c:v>584840.68000000005</c:v>
                </c:pt>
              </c:numCache>
            </c:numRef>
          </c:val>
          <c:smooth val="0"/>
        </c:ser>
        <c:ser>
          <c:idx val="2"/>
          <c:order val="2"/>
          <c:tx>
            <c:v>Overall</c:v>
          </c:tx>
          <c:spPr>
            <a:ln w="57150"/>
          </c:spPr>
          <c:marker>
            <c:symbol val="none"/>
          </c:marker>
          <c:cat>
            <c:numRef>
              <c:f>Sheet1!$O$2:$O$47</c:f>
              <c:numCache>
                <c:formatCode>0</c:formatCode>
                <c:ptCount val="46"/>
                <c:pt idx="0">
                  <c:v>1965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</c:numCache>
            </c:numRef>
          </c:cat>
          <c:val>
            <c:numRef>
              <c:f>Sheet1!$AJ$1:$AJ$47</c:f>
              <c:numCache>
                <c:formatCode>0</c:formatCode>
                <c:ptCount val="47"/>
                <c:pt idx="1">
                  <c:v>1</c:v>
                </c:pt>
                <c:pt idx="2">
                  <c:v>205</c:v>
                </c:pt>
                <c:pt idx="3">
                  <c:v>243.4</c:v>
                </c:pt>
                <c:pt idx="4">
                  <c:v>281.5</c:v>
                </c:pt>
                <c:pt idx="5">
                  <c:v>336.7</c:v>
                </c:pt>
                <c:pt idx="6">
                  <c:v>360</c:v>
                </c:pt>
                <c:pt idx="7">
                  <c:v>379.1</c:v>
                </c:pt>
                <c:pt idx="8">
                  <c:v>429.6</c:v>
                </c:pt>
                <c:pt idx="9">
                  <c:v>542.90000000000009</c:v>
                </c:pt>
                <c:pt idx="10">
                  <c:v>673.40000000000009</c:v>
                </c:pt>
                <c:pt idx="11">
                  <c:v>788.2</c:v>
                </c:pt>
                <c:pt idx="12">
                  <c:v>977.7</c:v>
                </c:pt>
                <c:pt idx="13">
                  <c:v>1225.9000000000001</c:v>
                </c:pt>
                <c:pt idx="14">
                  <c:v>1754.3000000000002</c:v>
                </c:pt>
                <c:pt idx="15">
                  <c:v>2615.8000000000002</c:v>
                </c:pt>
                <c:pt idx="16">
                  <c:v>3836</c:v>
                </c:pt>
                <c:pt idx="17">
                  <c:v>5422.1</c:v>
                </c:pt>
                <c:pt idx="18">
                  <c:v>7482</c:v>
                </c:pt>
                <c:pt idx="19">
                  <c:v>10411.900000000001</c:v>
                </c:pt>
                <c:pt idx="20">
                  <c:v>14161.2</c:v>
                </c:pt>
                <c:pt idx="21">
                  <c:v>18438.300000000003</c:v>
                </c:pt>
                <c:pt idx="22">
                  <c:v>23620.400000000001</c:v>
                </c:pt>
                <c:pt idx="23">
                  <c:v>31811.200000000004</c:v>
                </c:pt>
                <c:pt idx="24">
                  <c:v>41892.800000000003</c:v>
                </c:pt>
                <c:pt idx="25">
                  <c:v>54910.8</c:v>
                </c:pt>
                <c:pt idx="26">
                  <c:v>71126.700000000012</c:v>
                </c:pt>
                <c:pt idx="27">
                  <c:v>90466.500000000015</c:v>
                </c:pt>
                <c:pt idx="28">
                  <c:v>114524.6</c:v>
                </c:pt>
                <c:pt idx="29">
                  <c:v>142900</c:v>
                </c:pt>
                <c:pt idx="30">
                  <c:v>176300.6</c:v>
                </c:pt>
                <c:pt idx="31">
                  <c:v>215683</c:v>
                </c:pt>
                <c:pt idx="32">
                  <c:v>258283.4</c:v>
                </c:pt>
                <c:pt idx="33">
                  <c:v>300096.2</c:v>
                </c:pt>
                <c:pt idx="34">
                  <c:v>341623.5</c:v>
                </c:pt>
                <c:pt idx="35">
                  <c:v>384159.1</c:v>
                </c:pt>
                <c:pt idx="36">
                  <c:v>429161.5</c:v>
                </c:pt>
                <c:pt idx="37">
                  <c:v>475795.78</c:v>
                </c:pt>
                <c:pt idx="38">
                  <c:v>525168.88</c:v>
                </c:pt>
                <c:pt idx="39">
                  <c:v>577310.18000000005</c:v>
                </c:pt>
                <c:pt idx="40">
                  <c:v>632199.33000000007</c:v>
                </c:pt>
                <c:pt idx="41">
                  <c:v>689214.03</c:v>
                </c:pt>
                <c:pt idx="42">
                  <c:v>748267.03</c:v>
                </c:pt>
                <c:pt idx="43">
                  <c:v>808506.13</c:v>
                </c:pt>
                <c:pt idx="44">
                  <c:v>871143.43</c:v>
                </c:pt>
                <c:pt idx="45">
                  <c:v>936658.38</c:v>
                </c:pt>
                <c:pt idx="46">
                  <c:v>1002644.19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24640"/>
        <c:axId val="106226432"/>
      </c:lineChart>
      <c:catAx>
        <c:axId val="1062246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6226432"/>
        <c:crosses val="autoZero"/>
        <c:auto val="0"/>
        <c:lblAlgn val="ctr"/>
        <c:lblOffset val="100"/>
        <c:noMultiLvlLbl val="0"/>
      </c:catAx>
      <c:valAx>
        <c:axId val="106226432"/>
        <c:scaling>
          <c:orientation val="minMax"/>
          <c:max val="1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224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748108008386427"/>
          <c:y val="0.90806318130377217"/>
          <c:w val="0.6929965223028226"/>
          <c:h val="8.2968888579235081E-2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9CDB8-50BA-42F4-94D8-4EC888E3E5B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5F43D-266C-4B0E-8315-9295D4B40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3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5F43D-266C-4B0E-8315-9295D4B406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6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9AF873F-0C31-4B73-A845-220BBF7E1F8A}" type="slidenum">
              <a:rPr lang="de-DE" smtClean="0">
                <a:solidFill>
                  <a:srgbClr val="000000"/>
                </a:solidFill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2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09483" y="9401645"/>
            <a:ext cx="2913408" cy="49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57" tIns="47479" rIns="94957" bIns="47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79C19F-5480-4305-936D-895FBDE76379}" type="slidenum">
              <a:rPr lang="de-DE" sz="1300">
                <a:cs typeface="Arial" charset="0"/>
              </a:rPr>
              <a:pPr algn="r" eaLnBrk="1" hangingPunct="1"/>
              <a:t>13</a:t>
            </a:fld>
            <a:endParaRPr lang="de-DE" sz="1300"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675" y="744538"/>
            <a:ext cx="6594475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075" y="4701603"/>
            <a:ext cx="4932293" cy="44517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1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06D6E3-EAEF-4159-890D-3E6759FCFC7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95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5F43D-266C-4B0E-8315-9295D4B406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8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2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0D9B7-D869-4025-8363-6999B430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DB67-7B05-4994-B033-B73DCBDDA0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9B2B-2363-4598-8CE0-A66FDFA8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5231"/>
            <a:ext cx="5590572" cy="4192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9850"/>
            <a:ext cx="9144000" cy="1491897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Applications </a:t>
            </a:r>
            <a:r>
              <a:rPr lang="en-GB" sz="48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of 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Cord Blood </a:t>
            </a: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(Stem Cell) </a:t>
            </a:r>
            <a:r>
              <a:rPr lang="en-GB" sz="4800" b="1" dirty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Banking </a:t>
            </a:r>
            <a:endParaRPr lang="en-US" sz="4800" b="1" dirty="0">
              <a:solidFill>
                <a:srgbClr val="0019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0277" y="3438861"/>
            <a:ext cx="6700344" cy="599047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Director, </a:t>
            </a:r>
            <a:r>
              <a:rPr lang="en-US" sz="2000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Pediatric</a:t>
            </a:r>
            <a:r>
              <a:rPr lang="en-GB" sz="2000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Stem Cell Transplant Program, Children's Medical </a:t>
            </a:r>
            <a:r>
              <a:rPr lang="en-US" sz="2000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Center</a:t>
            </a:r>
            <a:r>
              <a:rPr lang="en-GB" sz="2000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Tehran University of Medical Sciences</a:t>
            </a:r>
          </a:p>
          <a:p>
            <a:endParaRPr lang="en-GB" sz="2000" dirty="0" smtClean="0">
              <a:solidFill>
                <a:srgbClr val="0019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1198" y="2729895"/>
            <a:ext cx="5133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Amir Ali </a:t>
            </a:r>
            <a:r>
              <a:rPr lang="en-US" sz="4400" b="1" dirty="0" err="1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Hamidieh</a:t>
            </a:r>
            <a:endParaRPr lang="en-US" sz="4400" b="1" dirty="0">
              <a:solidFill>
                <a:srgbClr val="0019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9" name="Picture 7" descr="D:\My Passport\Pictures\PPT\Besmellah\56.bmp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405"/>
          <a:stretch/>
        </p:blipFill>
        <p:spPr bwMode="auto">
          <a:xfrm>
            <a:off x="3561285" y="5491"/>
            <a:ext cx="5069429" cy="7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82528" y="4304406"/>
            <a:ext cx="5330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Seyed</a:t>
            </a:r>
            <a:r>
              <a:rPr lang="en-US" sz="3200" b="1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Mostafa</a:t>
            </a:r>
            <a:r>
              <a:rPr lang="en-US" sz="3200" b="1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Monzavi</a:t>
            </a:r>
            <a:endParaRPr lang="en-US" sz="3200" b="1" dirty="0">
              <a:solidFill>
                <a:srgbClr val="0019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722533" y="4881847"/>
            <a:ext cx="5650819" cy="599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MD &amp; PhD Candidate</a:t>
            </a:r>
            <a:r>
              <a:rPr lang="en-GB" sz="2000" dirty="0" smtClean="0">
                <a:solidFill>
                  <a:srgbClr val="0019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Department of Applied Cell Sciences, Tehran University of Medical Sciences </a:t>
            </a: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65" y="5508564"/>
            <a:ext cx="1871579" cy="1317904"/>
          </a:xfrm>
          <a:prstGeom prst="rect">
            <a:avLst/>
          </a:prstGeom>
        </p:spPr>
      </p:pic>
      <p:pic>
        <p:nvPicPr>
          <p:cNvPr id="1028" name="Picture 4" descr="Image result for ‫مرکز طبی کودکان لگو‬‎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" y="5508564"/>
            <a:ext cx="1199293" cy="13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59" y="1104529"/>
            <a:ext cx="7936392" cy="480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UCB Unit Procurement and Storage Costs</a:t>
            </a:r>
            <a:endParaRPr lang="en-US" b="1" dirty="0">
              <a:latin typeface="+mn-lt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7426211" y="5437898"/>
            <a:ext cx="4003790" cy="372352"/>
          </a:xfrm>
          <a:prstGeom prst="rect">
            <a:avLst/>
          </a:prstGeom>
          <a:solidFill>
            <a:srgbClr val="CCFFCC">
              <a:alpha val="23921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 sz="240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50" y="1505635"/>
            <a:ext cx="304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average fee </a:t>
            </a:r>
            <a:r>
              <a:rPr lang="en-US" sz="3200" dirty="0"/>
              <a:t>per </a:t>
            </a:r>
            <a:r>
              <a:rPr lang="en-US" sz="3200" dirty="0" smtClean="0"/>
              <a:t>released UCB </a:t>
            </a:r>
            <a:r>
              <a:rPr lang="en-US" sz="3200" dirty="0"/>
              <a:t>unit </a:t>
            </a:r>
            <a:r>
              <a:rPr lang="en-US" sz="3200" dirty="0" smtClean="0"/>
              <a:t>is around 15,000 $ to 25,000 $ in the US and Europe.</a:t>
            </a:r>
          </a:p>
          <a:p>
            <a:r>
              <a:rPr lang="en-US" sz="3200" dirty="0" smtClean="0"/>
              <a:t>It is less than 10,000 $ in Iran.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0500" y="6133237"/>
            <a:ext cx="12020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Petrini</a:t>
            </a:r>
            <a:r>
              <a:rPr lang="en-US" sz="2000" b="1" dirty="0" smtClean="0">
                <a:solidFill>
                  <a:srgbClr val="C00000"/>
                </a:solidFill>
              </a:rPr>
              <a:t> C. </a:t>
            </a:r>
            <a:r>
              <a:rPr lang="en-US" sz="2000" b="1" dirty="0">
                <a:solidFill>
                  <a:srgbClr val="C00000"/>
                </a:solidFill>
              </a:rPr>
              <a:t>Umbilical cord blood banking: from personal donation to international public registries to global </a:t>
            </a:r>
            <a:r>
              <a:rPr lang="en-US" sz="2000" b="1" dirty="0" err="1" smtClean="0">
                <a:solidFill>
                  <a:srgbClr val="C00000"/>
                </a:solidFill>
              </a:rPr>
              <a:t>bioeconomy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>
                <a:solidFill>
                  <a:srgbClr val="C00000"/>
                </a:solidFill>
              </a:rPr>
              <a:t>J Blood Med. </a:t>
            </a:r>
            <a:r>
              <a:rPr lang="en-US" sz="2000" b="1" dirty="0" smtClean="0">
                <a:solidFill>
                  <a:srgbClr val="C00000"/>
                </a:solidFill>
              </a:rPr>
              <a:t>2014;5:87-97.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HSC </a:t>
            </a:r>
            <a:r>
              <a:rPr lang="en-US" b="1" dirty="0" smtClean="0">
                <a:latin typeface="+mn-lt"/>
              </a:rPr>
              <a:t>Storage Complications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881311"/>
            <a:ext cx="7575879" cy="34785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Loss of integrity may occur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800" dirty="0" smtClean="0"/>
              <a:t>During shipment (1/3)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800" dirty="0" smtClean="0"/>
              <a:t>At the time of thaw (2/3)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Incidence of bag breakage: 1-5%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Occurrence of breaks depends upon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800" dirty="0" smtClean="0"/>
              <a:t>Bag material and manufacturer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sz="2800" dirty="0" smtClean="0"/>
              <a:t>Attention paid to handling</a:t>
            </a: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5" y="2481632"/>
            <a:ext cx="4131420" cy="204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60" y="4614466"/>
            <a:ext cx="4144885" cy="204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5951" y="1455958"/>
            <a:ext cx="1061619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prstClr val="black"/>
                </a:solidFill>
              </a:rPr>
              <a:t>In the case of allogeneic transplants, </a:t>
            </a:r>
            <a:r>
              <a:rPr lang="en-US" sz="3200" b="1" dirty="0">
                <a:solidFill>
                  <a:srgbClr val="00B0F0"/>
                </a:solidFill>
              </a:rPr>
              <a:t>fresh HSC </a:t>
            </a:r>
            <a:r>
              <a:rPr lang="en-US" sz="3200" dirty="0">
                <a:solidFill>
                  <a:prstClr val="black"/>
                </a:solidFill>
              </a:rPr>
              <a:t>are preferred in order to avoid cell loss that might occur during the freezing and thawing process.</a:t>
            </a:r>
          </a:p>
        </p:txBody>
      </p:sp>
    </p:spTree>
    <p:extLst>
      <p:ext uri="{BB962C8B-B14F-4D97-AF65-F5344CB8AC3E}">
        <p14:creationId xmlns:p14="http://schemas.microsoft.com/office/powerpoint/2010/main" val="14531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72107" y="32181"/>
            <a:ext cx="10363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UCB </a:t>
            </a:r>
            <a:r>
              <a:rPr lang="en-US" b="1" dirty="0" smtClean="0">
                <a:latin typeface="+mn-lt"/>
              </a:rPr>
              <a:t>Banking </a:t>
            </a:r>
            <a:r>
              <a:rPr lang="en-US" b="1" dirty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Transplantation Milestones</a:t>
            </a:r>
            <a:endParaRPr lang="en-US" b="1" dirty="0">
              <a:latin typeface="+mn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002193" y="3396648"/>
            <a:ext cx="8522325" cy="914400"/>
          </a:xfrm>
          <a:prstGeom prst="rightArrow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ea typeface="ＭＳ Ｐゴシック" charset="-128"/>
              </a:rPr>
              <a:t>  1974             </a:t>
            </a:r>
            <a:r>
              <a:rPr lang="en-US" sz="2800" b="1" dirty="0">
                <a:solidFill>
                  <a:schemeClr val="tx1"/>
                </a:solidFill>
                <a:ea typeface="ＭＳ Ｐゴシック" charset="-128"/>
              </a:rPr>
              <a:t>1988      </a:t>
            </a:r>
            <a:r>
              <a:rPr lang="en-US" sz="2800" b="1" dirty="0" smtClean="0">
                <a:solidFill>
                  <a:schemeClr val="tx1"/>
                </a:solidFill>
                <a:ea typeface="ＭＳ Ｐゴシック" charset="-128"/>
              </a:rPr>
              <a:t>     </a:t>
            </a:r>
            <a:r>
              <a:rPr lang="en-US" sz="2800" b="1" dirty="0" smtClean="0">
                <a:solidFill>
                  <a:srgbClr val="8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1989</a:t>
            </a:r>
            <a:r>
              <a:rPr lang="en-US" sz="2800" b="1" dirty="0" smtClean="0">
                <a:solidFill>
                  <a:schemeClr val="tx1"/>
                </a:solidFill>
                <a:ea typeface="ＭＳ Ｐゴシック" charset="-128"/>
              </a:rPr>
              <a:t>          1993             1994</a:t>
            </a:r>
            <a:endParaRPr lang="en-US" sz="2800" b="1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2383514" y="4169158"/>
            <a:ext cx="508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10951" y="2853867"/>
            <a:ext cx="508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5815613" y="4164170"/>
            <a:ext cx="508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981565" y="4830352"/>
            <a:ext cx="33118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Calibri" pitchFamily="34" charset="0"/>
              </a:rPr>
              <a:t>Knudtzon</a:t>
            </a:r>
            <a:r>
              <a:rPr lang="en-US" sz="2400" b="1" dirty="0">
                <a:latin typeface="Calibri" pitchFamily="34" charset="0"/>
              </a:rPr>
              <a:t> et el:</a:t>
            </a:r>
          </a:p>
          <a:p>
            <a:pPr algn="ctr" eaLnBrk="1" hangingPunct="1"/>
            <a:r>
              <a:rPr lang="en-US" sz="2400" dirty="0">
                <a:latin typeface="Calibri" pitchFamily="34" charset="0"/>
              </a:rPr>
              <a:t>First evidence of </a:t>
            </a:r>
            <a:r>
              <a:rPr lang="en-US" sz="2400" dirty="0" smtClean="0">
                <a:latin typeface="Calibri" pitchFamily="34" charset="0"/>
              </a:rPr>
              <a:t>the presence </a:t>
            </a:r>
            <a:r>
              <a:rPr lang="en-US" sz="2400" dirty="0">
                <a:latin typeface="Calibri" pitchFamily="34" charset="0"/>
              </a:rPr>
              <a:t>of </a:t>
            </a:r>
            <a:r>
              <a:rPr lang="en-US" sz="2400" dirty="0" smtClean="0">
                <a:latin typeface="Calibri" pitchFamily="34" charset="0"/>
              </a:rPr>
              <a:t>primitive and </a:t>
            </a:r>
            <a:r>
              <a:rPr lang="en-US" sz="2400" dirty="0">
                <a:latin typeface="Calibri" pitchFamily="34" charset="0"/>
              </a:rPr>
              <a:t>committed </a:t>
            </a:r>
            <a:r>
              <a:rPr lang="en-US" sz="2400" dirty="0" smtClean="0">
                <a:latin typeface="Calibri" pitchFamily="34" charset="0"/>
              </a:rPr>
              <a:t>HSCs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2759979" y="1257041"/>
            <a:ext cx="32099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latin typeface="Calibri" pitchFamily="34" charset="0"/>
              </a:rPr>
              <a:t>Broxmeyer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et al:</a:t>
            </a:r>
          </a:p>
          <a:p>
            <a:pPr algn="ctr" eaLnBrk="1" hangingPunct="1"/>
            <a:r>
              <a:rPr lang="en-US" sz="2400" dirty="0">
                <a:latin typeface="Calibri" pitchFamily="34" charset="0"/>
              </a:rPr>
              <a:t>Potential application </a:t>
            </a:r>
          </a:p>
          <a:p>
            <a:pPr algn="ctr" eaLnBrk="1" hangingPunct="1"/>
            <a:r>
              <a:rPr lang="en-US" sz="2400" dirty="0">
                <a:latin typeface="Calibri" pitchFamily="34" charset="0"/>
              </a:rPr>
              <a:t>of UCB </a:t>
            </a:r>
            <a:r>
              <a:rPr lang="en-US" sz="2400" dirty="0" smtClean="0">
                <a:latin typeface="Calibri" pitchFamily="34" charset="0"/>
              </a:rPr>
              <a:t>HSCs for transplantation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4673484" y="4830352"/>
            <a:ext cx="2803831" cy="1569660"/>
          </a:xfrm>
          <a:prstGeom prst="rect">
            <a:avLst/>
          </a:prstGeom>
          <a:gradFill flip="none" rotWithShape="1">
            <a:gsLst>
              <a:gs pos="0">
                <a:srgbClr val="DEA900">
                  <a:tint val="66000"/>
                  <a:satMod val="160000"/>
                </a:srgbClr>
              </a:gs>
              <a:gs pos="50000">
                <a:srgbClr val="DEA900">
                  <a:tint val="44500"/>
                  <a:satMod val="160000"/>
                </a:srgbClr>
              </a:gs>
              <a:gs pos="100000">
                <a:srgbClr val="DEA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Calibri" pitchFamily="34" charset="0"/>
              </a:rPr>
              <a:t>Gluckman</a:t>
            </a:r>
            <a:r>
              <a:rPr lang="en-US" sz="2400" b="1" dirty="0">
                <a:latin typeface="Calibri" pitchFamily="34" charset="0"/>
              </a:rPr>
              <a:t> et al</a:t>
            </a:r>
            <a:r>
              <a:rPr lang="en-US" sz="2400" b="1" dirty="0" smtClean="0">
                <a:latin typeface="Calibri" pitchFamily="34" charset="0"/>
              </a:rPr>
              <a:t>: </a:t>
            </a:r>
          </a:p>
          <a:p>
            <a:pPr algn="ctr" eaLnBrk="1" hangingPunct="1"/>
            <a:r>
              <a:rPr lang="en-US" sz="2400" dirty="0" smtClean="0">
                <a:latin typeface="Calibri" pitchFamily="34" charset="0"/>
              </a:rPr>
              <a:t>First </a:t>
            </a:r>
            <a:r>
              <a:rPr lang="en-US" sz="2400" dirty="0">
                <a:latin typeface="Calibri" pitchFamily="34" charset="0"/>
              </a:rPr>
              <a:t>sibling </a:t>
            </a:r>
            <a:r>
              <a:rPr lang="en-US" sz="2400" dirty="0" smtClean="0">
                <a:latin typeface="Calibri" pitchFamily="34" charset="0"/>
              </a:rPr>
              <a:t>UCB transplant for an FA patient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349339" y="2894989"/>
            <a:ext cx="508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55" name="TextBox 15"/>
          <p:cNvSpPr txBox="1">
            <a:spLocks noChangeArrowheads="1"/>
          </p:cNvSpPr>
          <p:nvPr/>
        </p:nvSpPr>
        <p:spPr bwMode="auto">
          <a:xfrm>
            <a:off x="6376755" y="1265938"/>
            <a:ext cx="24531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pitchFamily="34" charset="0"/>
              </a:rPr>
              <a:t>Rubinstein:</a:t>
            </a:r>
          </a:p>
          <a:p>
            <a:pPr algn="ctr" eaLnBrk="1" hangingPunct="1"/>
            <a:r>
              <a:rPr lang="en-US" sz="2400" dirty="0" smtClean="0">
                <a:latin typeface="Calibri" pitchFamily="34" charset="0"/>
              </a:rPr>
              <a:t>First UCB bank established in New </a:t>
            </a:r>
            <a:r>
              <a:rPr lang="en-US" sz="2400" dirty="0">
                <a:latin typeface="Calibri" pitchFamily="34" charset="0"/>
              </a:rPr>
              <a:t>York</a:t>
            </a:r>
          </a:p>
        </p:txBody>
      </p:sp>
      <p:sp>
        <p:nvSpPr>
          <p:cNvPr id="17" name="Down Arrow 16"/>
          <p:cNvSpPr/>
          <p:nvPr/>
        </p:nvSpPr>
        <p:spPr>
          <a:xfrm rot="10800000">
            <a:off x="9110311" y="4159439"/>
            <a:ext cx="508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8120317" y="4830352"/>
            <a:ext cx="24879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Calibri" pitchFamily="34" charset="0"/>
              </a:rPr>
              <a:t>Wagner et al:</a:t>
            </a:r>
          </a:p>
          <a:p>
            <a:pPr algn="ctr" eaLnBrk="1" hangingPunct="1"/>
            <a:r>
              <a:rPr lang="en-US" sz="2400" dirty="0">
                <a:latin typeface="Calibri" pitchFamily="34" charset="0"/>
              </a:rPr>
              <a:t>First </a:t>
            </a:r>
            <a:r>
              <a:rPr lang="en-US" sz="2400" dirty="0" smtClean="0">
                <a:latin typeface="Calibri" pitchFamily="34" charset="0"/>
              </a:rPr>
              <a:t>unrelated UCBT </a:t>
            </a:r>
            <a:r>
              <a:rPr lang="en-US" sz="2400" dirty="0">
                <a:latin typeface="Calibri" pitchFamily="34" charset="0"/>
              </a:rPr>
              <a:t>in a child </a:t>
            </a:r>
            <a:r>
              <a:rPr lang="en-US" sz="2400" dirty="0" smtClean="0">
                <a:latin typeface="Calibri" pitchFamily="34" charset="0"/>
              </a:rPr>
              <a:t>with </a:t>
            </a:r>
            <a:r>
              <a:rPr lang="en-US" sz="2400" dirty="0">
                <a:latin typeface="Calibri" pitchFamily="34" charset="0"/>
              </a:rPr>
              <a:t>leukemia</a:t>
            </a:r>
          </a:p>
        </p:txBody>
      </p:sp>
    </p:spTree>
    <p:extLst>
      <p:ext uri="{BB962C8B-B14F-4D97-AF65-F5344CB8AC3E}">
        <p14:creationId xmlns:p14="http://schemas.microsoft.com/office/powerpoint/2010/main" val="37415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el 9"/>
          <p:cNvSpPr>
            <a:spLocks noGrp="1"/>
          </p:cNvSpPr>
          <p:nvPr>
            <p:ph type="title" idx="4294967295"/>
          </p:nvPr>
        </p:nvSpPr>
        <p:spPr>
          <a:xfrm>
            <a:off x="1970856" y="260649"/>
            <a:ext cx="8229600" cy="72548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de-C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Global HSCT Numbers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998103" y="836712"/>
          <a:ext cx="78488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991518" y="5090909"/>
            <a:ext cx="10333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ea typeface="+mj-ea"/>
                <a:cs typeface="+mj-cs"/>
              </a:rPr>
              <a:t>Over the past 50 years, more than </a:t>
            </a:r>
            <a:r>
              <a:rPr lang="en-US" sz="2400" b="1" u="sng" dirty="0">
                <a:ea typeface="+mj-ea"/>
                <a:cs typeface="+mj-cs"/>
              </a:rPr>
              <a:t>1 million </a:t>
            </a:r>
            <a:r>
              <a:rPr lang="en-US" sz="2400" dirty="0">
                <a:ea typeface="+mj-ea"/>
                <a:cs typeface="+mj-cs"/>
              </a:rPr>
              <a:t>HCTs (53% </a:t>
            </a:r>
            <a:r>
              <a:rPr lang="en-US" sz="2400" dirty="0" smtClean="0">
                <a:ea typeface="+mj-ea"/>
                <a:cs typeface="+mj-cs"/>
              </a:rPr>
              <a:t>auto, </a:t>
            </a:r>
            <a:r>
              <a:rPr lang="en-US" sz="2400" dirty="0">
                <a:ea typeface="+mj-ea"/>
                <a:cs typeface="+mj-cs"/>
              </a:rPr>
              <a:t>47% </a:t>
            </a:r>
            <a:r>
              <a:rPr lang="en-US" sz="2400" dirty="0" err="1" smtClean="0">
                <a:ea typeface="+mj-ea"/>
                <a:cs typeface="+mj-cs"/>
              </a:rPr>
              <a:t>allo</a:t>
            </a:r>
            <a:r>
              <a:rPr lang="en-US" sz="2400" dirty="0" smtClean="0">
                <a:ea typeface="+mj-ea"/>
                <a:cs typeface="+mj-cs"/>
              </a:rPr>
              <a:t>) </a:t>
            </a:r>
            <a:r>
              <a:rPr lang="en-US" sz="2400" dirty="0">
                <a:ea typeface="+mj-ea"/>
                <a:cs typeface="+mj-cs"/>
              </a:rPr>
              <a:t>have been recorded across the globe.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745" y="5995646"/>
            <a:ext cx="10333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Gratwohl</a:t>
            </a:r>
            <a:r>
              <a:rPr lang="en-GB" b="1" dirty="0">
                <a:solidFill>
                  <a:srgbClr val="C00000"/>
                </a:solidFill>
              </a:rPr>
              <a:t> A, et al. One million </a:t>
            </a:r>
            <a:r>
              <a:rPr lang="en-GB" b="1" dirty="0" err="1">
                <a:solidFill>
                  <a:srgbClr val="C00000"/>
                </a:solidFill>
              </a:rPr>
              <a:t>haemopoietic</a:t>
            </a:r>
            <a:r>
              <a:rPr lang="en-GB" b="1" dirty="0">
                <a:solidFill>
                  <a:srgbClr val="C00000"/>
                </a:solidFill>
              </a:rPr>
              <a:t> stem-cell transplants: a retrospective observational study. Lancet </a:t>
            </a:r>
            <a:r>
              <a:rPr lang="en-GB" b="1" dirty="0" err="1">
                <a:solidFill>
                  <a:srgbClr val="C00000"/>
                </a:solidFill>
              </a:rPr>
              <a:t>Haematol</a:t>
            </a:r>
            <a:r>
              <a:rPr lang="en-GB" b="1" dirty="0">
                <a:solidFill>
                  <a:srgbClr val="C00000"/>
                </a:solidFill>
              </a:rPr>
              <a:t>. 2015;2:e91-100. </a:t>
            </a:r>
          </a:p>
        </p:txBody>
      </p:sp>
    </p:spTree>
    <p:extLst>
      <p:ext uri="{BB962C8B-B14F-4D97-AF65-F5344CB8AC3E}">
        <p14:creationId xmlns:p14="http://schemas.microsoft.com/office/powerpoint/2010/main" val="42502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07" y="365125"/>
            <a:ext cx="11281273" cy="8577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+mn-lt"/>
              </a:rPr>
              <a:t>Stem Cell Sources for Allogeneic HSCT, USA (1992-2016)</a:t>
            </a:r>
            <a:endParaRPr lang="en-US" sz="4000" b="1" dirty="0">
              <a:latin typeface="+mn-lt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8520" b="5769"/>
          <a:stretch/>
        </p:blipFill>
        <p:spPr bwMode="auto">
          <a:xfrm>
            <a:off x="1165543" y="1031147"/>
            <a:ext cx="10247932" cy="51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J:\ACS\H Conferences\Iranian Neonatology\Stat\NMD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03" y="5777476"/>
            <a:ext cx="91440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6"/>
          <p:cNvSpPr txBox="1">
            <a:spLocks noChangeArrowheads="1"/>
          </p:cNvSpPr>
          <p:nvPr/>
        </p:nvSpPr>
        <p:spPr bwMode="auto">
          <a:xfrm>
            <a:off x="339214" y="392938"/>
            <a:ext cx="116364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800" b="1" dirty="0">
                <a:latin typeface="+mn-lt"/>
                <a:ea typeface="+mj-ea"/>
                <a:cs typeface="+mj-cs"/>
              </a:rPr>
              <a:t>Stem Cell Sources for Allogeneic </a:t>
            </a:r>
            <a:r>
              <a:rPr lang="en-US" sz="3800" b="1" dirty="0" smtClean="0">
                <a:latin typeface="+mn-lt"/>
                <a:ea typeface="+mj-ea"/>
                <a:cs typeface="+mj-cs"/>
              </a:rPr>
              <a:t>HSCT, EBMT </a:t>
            </a:r>
            <a:r>
              <a:rPr lang="en-US" sz="3800" b="1" dirty="0">
                <a:latin typeface="+mn-lt"/>
                <a:ea typeface="+mj-ea"/>
                <a:cs typeface="+mj-cs"/>
              </a:rPr>
              <a:t>(1988-2009)</a:t>
            </a:r>
            <a:endParaRPr lang="de-DE" sz="3800" b="1" dirty="0">
              <a:latin typeface="+mn-lt"/>
              <a:ea typeface="+mj-ea"/>
              <a:cs typeface="+mj-cs"/>
            </a:endParaRPr>
          </a:p>
        </p:txBody>
      </p:sp>
      <p:grpSp>
        <p:nvGrpSpPr>
          <p:cNvPr id="70661" name="Group 4"/>
          <p:cNvGrpSpPr>
            <a:grpSpLocks noChangeAspect="1"/>
          </p:cNvGrpSpPr>
          <p:nvPr/>
        </p:nvGrpSpPr>
        <p:grpSpPr bwMode="auto">
          <a:xfrm>
            <a:off x="90844" y="1303466"/>
            <a:ext cx="11837660" cy="4870678"/>
            <a:chOff x="263" y="663"/>
            <a:chExt cx="5765" cy="2854"/>
          </a:xfrm>
        </p:grpSpPr>
        <p:sp>
          <p:nvSpPr>
            <p:cNvPr id="706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3" y="663"/>
              <a:ext cx="4648" cy="2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3" name="Rectangle 5"/>
            <p:cNvSpPr>
              <a:spLocks noChangeArrowheads="1"/>
            </p:cNvSpPr>
            <p:nvPr/>
          </p:nvSpPr>
          <p:spPr bwMode="auto">
            <a:xfrm>
              <a:off x="281" y="700"/>
              <a:ext cx="5747" cy="27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65" name="Line 7"/>
            <p:cNvSpPr>
              <a:spLocks noChangeShapeType="1"/>
            </p:cNvSpPr>
            <p:nvPr/>
          </p:nvSpPr>
          <p:spPr bwMode="auto">
            <a:xfrm>
              <a:off x="915" y="2742"/>
              <a:ext cx="50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666" name="Line 8"/>
            <p:cNvSpPr>
              <a:spLocks noChangeShapeType="1"/>
            </p:cNvSpPr>
            <p:nvPr/>
          </p:nvSpPr>
          <p:spPr bwMode="auto">
            <a:xfrm>
              <a:off x="915" y="2525"/>
              <a:ext cx="50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667" name="Line 9"/>
            <p:cNvSpPr>
              <a:spLocks noChangeShapeType="1"/>
            </p:cNvSpPr>
            <p:nvPr/>
          </p:nvSpPr>
          <p:spPr bwMode="auto">
            <a:xfrm>
              <a:off x="915" y="2294"/>
              <a:ext cx="50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668" name="Line 10"/>
            <p:cNvSpPr>
              <a:spLocks noChangeShapeType="1"/>
            </p:cNvSpPr>
            <p:nvPr/>
          </p:nvSpPr>
          <p:spPr bwMode="auto">
            <a:xfrm>
              <a:off x="915" y="2076"/>
              <a:ext cx="50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669" name="Line 11"/>
            <p:cNvSpPr>
              <a:spLocks noChangeShapeType="1"/>
            </p:cNvSpPr>
            <p:nvPr/>
          </p:nvSpPr>
          <p:spPr bwMode="auto">
            <a:xfrm>
              <a:off x="915" y="1859"/>
              <a:ext cx="5032" cy="0"/>
            </a:xfrm>
            <a:prstGeom prst="line">
              <a:avLst/>
            </a:prstGeom>
            <a:noFill/>
            <a:ln w="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Line 12"/>
            <p:cNvSpPr>
              <a:spLocks noChangeShapeType="1"/>
            </p:cNvSpPr>
            <p:nvPr/>
          </p:nvSpPr>
          <p:spPr bwMode="auto">
            <a:xfrm>
              <a:off x="915" y="1635"/>
              <a:ext cx="50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671" name="Line 13"/>
            <p:cNvSpPr>
              <a:spLocks noChangeShapeType="1"/>
            </p:cNvSpPr>
            <p:nvPr/>
          </p:nvSpPr>
          <p:spPr bwMode="auto">
            <a:xfrm>
              <a:off x="915" y="1410"/>
              <a:ext cx="50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672" name="Line 14"/>
            <p:cNvSpPr>
              <a:spLocks noChangeShapeType="1"/>
            </p:cNvSpPr>
            <p:nvPr/>
          </p:nvSpPr>
          <p:spPr bwMode="auto">
            <a:xfrm>
              <a:off x="915" y="1186"/>
              <a:ext cx="503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673" name="Line 15"/>
            <p:cNvSpPr>
              <a:spLocks noChangeShapeType="1"/>
            </p:cNvSpPr>
            <p:nvPr/>
          </p:nvSpPr>
          <p:spPr bwMode="auto">
            <a:xfrm>
              <a:off x="915" y="969"/>
              <a:ext cx="39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Rectangle 16"/>
            <p:cNvSpPr>
              <a:spLocks noChangeArrowheads="1"/>
            </p:cNvSpPr>
            <p:nvPr/>
          </p:nvSpPr>
          <p:spPr bwMode="auto">
            <a:xfrm>
              <a:off x="915" y="969"/>
              <a:ext cx="5032" cy="1991"/>
            </a:xfrm>
            <a:prstGeom prst="rect">
              <a:avLst/>
            </a:prstGeom>
            <a:noFill/>
            <a:ln w="7">
              <a:solidFill>
                <a:srgbClr val="99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75" name="Rectangle 17"/>
            <p:cNvSpPr>
              <a:spLocks noChangeArrowheads="1"/>
            </p:cNvSpPr>
            <p:nvPr/>
          </p:nvSpPr>
          <p:spPr bwMode="auto">
            <a:xfrm>
              <a:off x="956" y="2946"/>
              <a:ext cx="95" cy="14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76" name="Rectangle 18"/>
            <p:cNvSpPr>
              <a:spLocks noChangeArrowheads="1"/>
            </p:cNvSpPr>
            <p:nvPr/>
          </p:nvSpPr>
          <p:spPr bwMode="auto">
            <a:xfrm>
              <a:off x="1133" y="2926"/>
              <a:ext cx="95" cy="34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77" name="Rectangle 19"/>
            <p:cNvSpPr>
              <a:spLocks noChangeArrowheads="1"/>
            </p:cNvSpPr>
            <p:nvPr/>
          </p:nvSpPr>
          <p:spPr bwMode="auto">
            <a:xfrm>
              <a:off x="1316" y="2899"/>
              <a:ext cx="95" cy="61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78" name="Rectangle 20"/>
            <p:cNvSpPr>
              <a:spLocks noChangeArrowheads="1"/>
            </p:cNvSpPr>
            <p:nvPr/>
          </p:nvSpPr>
          <p:spPr bwMode="auto">
            <a:xfrm>
              <a:off x="1500" y="2871"/>
              <a:ext cx="95" cy="89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79" name="Rectangle 21"/>
            <p:cNvSpPr>
              <a:spLocks noChangeArrowheads="1"/>
            </p:cNvSpPr>
            <p:nvPr/>
          </p:nvSpPr>
          <p:spPr bwMode="auto">
            <a:xfrm>
              <a:off x="1676" y="2851"/>
              <a:ext cx="96" cy="109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0" name="Rectangle 22"/>
            <p:cNvSpPr>
              <a:spLocks noChangeArrowheads="1"/>
            </p:cNvSpPr>
            <p:nvPr/>
          </p:nvSpPr>
          <p:spPr bwMode="auto">
            <a:xfrm>
              <a:off x="1853" y="2817"/>
              <a:ext cx="95" cy="143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1" name="Rectangle 23"/>
            <p:cNvSpPr>
              <a:spLocks noChangeArrowheads="1"/>
            </p:cNvSpPr>
            <p:nvPr/>
          </p:nvSpPr>
          <p:spPr bwMode="auto">
            <a:xfrm>
              <a:off x="2030" y="2776"/>
              <a:ext cx="102" cy="184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2" name="Rectangle 24"/>
            <p:cNvSpPr>
              <a:spLocks noChangeArrowheads="1"/>
            </p:cNvSpPr>
            <p:nvPr/>
          </p:nvSpPr>
          <p:spPr bwMode="auto">
            <a:xfrm>
              <a:off x="2220" y="2729"/>
              <a:ext cx="95" cy="231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3" name="Rectangle 25"/>
            <p:cNvSpPr>
              <a:spLocks noChangeArrowheads="1"/>
            </p:cNvSpPr>
            <p:nvPr/>
          </p:nvSpPr>
          <p:spPr bwMode="auto">
            <a:xfrm>
              <a:off x="2397" y="2681"/>
              <a:ext cx="95" cy="279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4" name="Rectangle 26"/>
            <p:cNvSpPr>
              <a:spLocks noChangeArrowheads="1"/>
            </p:cNvSpPr>
            <p:nvPr/>
          </p:nvSpPr>
          <p:spPr bwMode="auto">
            <a:xfrm>
              <a:off x="2573" y="2627"/>
              <a:ext cx="96" cy="333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5" name="Rectangle 27"/>
            <p:cNvSpPr>
              <a:spLocks noChangeArrowheads="1"/>
            </p:cNvSpPr>
            <p:nvPr/>
          </p:nvSpPr>
          <p:spPr bwMode="auto">
            <a:xfrm>
              <a:off x="2750" y="2572"/>
              <a:ext cx="102" cy="388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6" name="Rectangle 28"/>
            <p:cNvSpPr>
              <a:spLocks noChangeArrowheads="1"/>
            </p:cNvSpPr>
            <p:nvPr/>
          </p:nvSpPr>
          <p:spPr bwMode="auto">
            <a:xfrm>
              <a:off x="2934" y="2552"/>
              <a:ext cx="95" cy="408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7" name="Rectangle 29"/>
            <p:cNvSpPr>
              <a:spLocks noChangeArrowheads="1"/>
            </p:cNvSpPr>
            <p:nvPr/>
          </p:nvSpPr>
          <p:spPr bwMode="auto">
            <a:xfrm>
              <a:off x="3117" y="2579"/>
              <a:ext cx="95" cy="381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8" name="Rectangle 30"/>
            <p:cNvSpPr>
              <a:spLocks noChangeArrowheads="1"/>
            </p:cNvSpPr>
            <p:nvPr/>
          </p:nvSpPr>
          <p:spPr bwMode="auto">
            <a:xfrm>
              <a:off x="3294" y="2606"/>
              <a:ext cx="95" cy="354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89" name="Rectangle 31"/>
            <p:cNvSpPr>
              <a:spLocks noChangeArrowheads="1"/>
            </p:cNvSpPr>
            <p:nvPr/>
          </p:nvSpPr>
          <p:spPr bwMode="auto">
            <a:xfrm>
              <a:off x="3470" y="2586"/>
              <a:ext cx="96" cy="374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0" name="Rectangle 32"/>
            <p:cNvSpPr>
              <a:spLocks noChangeArrowheads="1"/>
            </p:cNvSpPr>
            <p:nvPr/>
          </p:nvSpPr>
          <p:spPr bwMode="auto">
            <a:xfrm>
              <a:off x="3647" y="2613"/>
              <a:ext cx="102" cy="347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1" name="Rectangle 33"/>
            <p:cNvSpPr>
              <a:spLocks noChangeArrowheads="1"/>
            </p:cNvSpPr>
            <p:nvPr/>
          </p:nvSpPr>
          <p:spPr bwMode="auto">
            <a:xfrm>
              <a:off x="3837" y="2620"/>
              <a:ext cx="95" cy="340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2" name="Rectangle 34"/>
            <p:cNvSpPr>
              <a:spLocks noChangeArrowheads="1"/>
            </p:cNvSpPr>
            <p:nvPr/>
          </p:nvSpPr>
          <p:spPr bwMode="auto">
            <a:xfrm>
              <a:off x="4014" y="2620"/>
              <a:ext cx="95" cy="340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3" name="Rectangle 35"/>
            <p:cNvSpPr>
              <a:spLocks noChangeArrowheads="1"/>
            </p:cNvSpPr>
            <p:nvPr/>
          </p:nvSpPr>
          <p:spPr bwMode="auto">
            <a:xfrm>
              <a:off x="4191" y="2627"/>
              <a:ext cx="95" cy="333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4" name="Rectangle 36"/>
            <p:cNvSpPr>
              <a:spLocks noChangeArrowheads="1"/>
            </p:cNvSpPr>
            <p:nvPr/>
          </p:nvSpPr>
          <p:spPr bwMode="auto">
            <a:xfrm>
              <a:off x="4367" y="2613"/>
              <a:ext cx="102" cy="347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5" name="Rectangle 37"/>
            <p:cNvSpPr>
              <a:spLocks noChangeArrowheads="1"/>
            </p:cNvSpPr>
            <p:nvPr/>
          </p:nvSpPr>
          <p:spPr bwMode="auto">
            <a:xfrm>
              <a:off x="4551" y="2606"/>
              <a:ext cx="95" cy="354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6" name="Rectangle 38"/>
            <p:cNvSpPr>
              <a:spLocks noChangeArrowheads="1"/>
            </p:cNvSpPr>
            <p:nvPr/>
          </p:nvSpPr>
          <p:spPr bwMode="auto">
            <a:xfrm>
              <a:off x="4734" y="2606"/>
              <a:ext cx="95" cy="354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7" name="Rectangle 39"/>
            <p:cNvSpPr>
              <a:spLocks noChangeArrowheads="1"/>
            </p:cNvSpPr>
            <p:nvPr/>
          </p:nvSpPr>
          <p:spPr bwMode="auto">
            <a:xfrm>
              <a:off x="2030" y="2770"/>
              <a:ext cx="102" cy="6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8" name="Rectangle 40"/>
            <p:cNvSpPr>
              <a:spLocks noChangeArrowheads="1"/>
            </p:cNvSpPr>
            <p:nvPr/>
          </p:nvSpPr>
          <p:spPr bwMode="auto">
            <a:xfrm>
              <a:off x="2573" y="2606"/>
              <a:ext cx="96" cy="21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699" name="Rectangle 41"/>
            <p:cNvSpPr>
              <a:spLocks noChangeArrowheads="1"/>
            </p:cNvSpPr>
            <p:nvPr/>
          </p:nvSpPr>
          <p:spPr bwMode="auto">
            <a:xfrm>
              <a:off x="2750" y="2538"/>
              <a:ext cx="102" cy="34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0" name="Rectangle 42"/>
            <p:cNvSpPr>
              <a:spLocks noChangeArrowheads="1"/>
            </p:cNvSpPr>
            <p:nvPr/>
          </p:nvSpPr>
          <p:spPr bwMode="auto">
            <a:xfrm>
              <a:off x="2934" y="2484"/>
              <a:ext cx="95" cy="68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1" name="Rectangle 43"/>
            <p:cNvSpPr>
              <a:spLocks noChangeArrowheads="1"/>
            </p:cNvSpPr>
            <p:nvPr/>
          </p:nvSpPr>
          <p:spPr bwMode="auto">
            <a:xfrm>
              <a:off x="3117" y="2450"/>
              <a:ext cx="95" cy="129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2" name="Rectangle 44"/>
            <p:cNvSpPr>
              <a:spLocks noChangeArrowheads="1"/>
            </p:cNvSpPr>
            <p:nvPr/>
          </p:nvSpPr>
          <p:spPr bwMode="auto">
            <a:xfrm>
              <a:off x="3294" y="2416"/>
              <a:ext cx="95" cy="190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3" name="Rectangle 45"/>
            <p:cNvSpPr>
              <a:spLocks noChangeArrowheads="1"/>
            </p:cNvSpPr>
            <p:nvPr/>
          </p:nvSpPr>
          <p:spPr bwMode="auto">
            <a:xfrm>
              <a:off x="3470" y="2314"/>
              <a:ext cx="96" cy="272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4" name="Rectangle 46"/>
            <p:cNvSpPr>
              <a:spLocks noChangeArrowheads="1"/>
            </p:cNvSpPr>
            <p:nvPr/>
          </p:nvSpPr>
          <p:spPr bwMode="auto">
            <a:xfrm>
              <a:off x="3647" y="2253"/>
              <a:ext cx="102" cy="360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5" name="Rectangle 47"/>
            <p:cNvSpPr>
              <a:spLocks noChangeArrowheads="1"/>
            </p:cNvSpPr>
            <p:nvPr/>
          </p:nvSpPr>
          <p:spPr bwMode="auto">
            <a:xfrm>
              <a:off x="3837" y="2158"/>
              <a:ext cx="95" cy="462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6" name="Rectangle 48"/>
            <p:cNvSpPr>
              <a:spLocks noChangeArrowheads="1"/>
            </p:cNvSpPr>
            <p:nvPr/>
          </p:nvSpPr>
          <p:spPr bwMode="auto">
            <a:xfrm>
              <a:off x="4014" y="2090"/>
              <a:ext cx="95" cy="530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7" name="Rectangle 49"/>
            <p:cNvSpPr>
              <a:spLocks noChangeArrowheads="1"/>
            </p:cNvSpPr>
            <p:nvPr/>
          </p:nvSpPr>
          <p:spPr bwMode="auto">
            <a:xfrm>
              <a:off x="4191" y="2029"/>
              <a:ext cx="95" cy="598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8" name="Rectangle 50"/>
            <p:cNvSpPr>
              <a:spLocks noChangeArrowheads="1"/>
            </p:cNvSpPr>
            <p:nvPr/>
          </p:nvSpPr>
          <p:spPr bwMode="auto">
            <a:xfrm>
              <a:off x="4367" y="1907"/>
              <a:ext cx="102" cy="706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09" name="Rectangle 51"/>
            <p:cNvSpPr>
              <a:spLocks noChangeArrowheads="1"/>
            </p:cNvSpPr>
            <p:nvPr/>
          </p:nvSpPr>
          <p:spPr bwMode="auto">
            <a:xfrm>
              <a:off x="4551" y="1805"/>
              <a:ext cx="95" cy="801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0" name="Rectangle 52"/>
            <p:cNvSpPr>
              <a:spLocks noChangeArrowheads="1"/>
            </p:cNvSpPr>
            <p:nvPr/>
          </p:nvSpPr>
          <p:spPr bwMode="auto">
            <a:xfrm>
              <a:off x="4734" y="1700"/>
              <a:ext cx="95" cy="904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1" name="Rectangle 53"/>
            <p:cNvSpPr>
              <a:spLocks noChangeArrowheads="1"/>
            </p:cNvSpPr>
            <p:nvPr/>
          </p:nvSpPr>
          <p:spPr bwMode="auto">
            <a:xfrm>
              <a:off x="2220" y="2722"/>
              <a:ext cx="95" cy="7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2" name="Rectangle 54"/>
            <p:cNvSpPr>
              <a:spLocks noChangeArrowheads="1"/>
            </p:cNvSpPr>
            <p:nvPr/>
          </p:nvSpPr>
          <p:spPr bwMode="auto">
            <a:xfrm>
              <a:off x="2397" y="2661"/>
              <a:ext cx="95" cy="20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3" name="Rectangle 55"/>
            <p:cNvSpPr>
              <a:spLocks noChangeArrowheads="1"/>
            </p:cNvSpPr>
            <p:nvPr/>
          </p:nvSpPr>
          <p:spPr bwMode="auto">
            <a:xfrm>
              <a:off x="2573" y="2579"/>
              <a:ext cx="96" cy="27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4" name="Rectangle 56"/>
            <p:cNvSpPr>
              <a:spLocks noChangeArrowheads="1"/>
            </p:cNvSpPr>
            <p:nvPr/>
          </p:nvSpPr>
          <p:spPr bwMode="auto">
            <a:xfrm>
              <a:off x="2750" y="2498"/>
              <a:ext cx="102" cy="40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5" name="Rectangle 57"/>
            <p:cNvSpPr>
              <a:spLocks noChangeArrowheads="1"/>
            </p:cNvSpPr>
            <p:nvPr/>
          </p:nvSpPr>
          <p:spPr bwMode="auto">
            <a:xfrm>
              <a:off x="2934" y="2430"/>
              <a:ext cx="95" cy="54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6" name="Rectangle 58"/>
            <p:cNvSpPr>
              <a:spLocks noChangeArrowheads="1"/>
            </p:cNvSpPr>
            <p:nvPr/>
          </p:nvSpPr>
          <p:spPr bwMode="auto">
            <a:xfrm>
              <a:off x="3117" y="2389"/>
              <a:ext cx="95" cy="61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7" name="Rectangle 59"/>
            <p:cNvSpPr>
              <a:spLocks noChangeArrowheads="1"/>
            </p:cNvSpPr>
            <p:nvPr/>
          </p:nvSpPr>
          <p:spPr bwMode="auto">
            <a:xfrm>
              <a:off x="3294" y="2341"/>
              <a:ext cx="95" cy="75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8" name="Rectangle 60"/>
            <p:cNvSpPr>
              <a:spLocks noChangeArrowheads="1"/>
            </p:cNvSpPr>
            <p:nvPr/>
          </p:nvSpPr>
          <p:spPr bwMode="auto">
            <a:xfrm>
              <a:off x="3470" y="2219"/>
              <a:ext cx="96" cy="95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19" name="Rectangle 61"/>
            <p:cNvSpPr>
              <a:spLocks noChangeArrowheads="1"/>
            </p:cNvSpPr>
            <p:nvPr/>
          </p:nvSpPr>
          <p:spPr bwMode="auto">
            <a:xfrm>
              <a:off x="3647" y="2097"/>
              <a:ext cx="102" cy="156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20" name="Rectangle 62"/>
            <p:cNvSpPr>
              <a:spLocks noChangeArrowheads="1"/>
            </p:cNvSpPr>
            <p:nvPr/>
          </p:nvSpPr>
          <p:spPr bwMode="auto">
            <a:xfrm>
              <a:off x="3837" y="1961"/>
              <a:ext cx="95" cy="197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21" name="Rectangle 63"/>
            <p:cNvSpPr>
              <a:spLocks noChangeArrowheads="1"/>
            </p:cNvSpPr>
            <p:nvPr/>
          </p:nvSpPr>
          <p:spPr bwMode="auto">
            <a:xfrm>
              <a:off x="4014" y="1873"/>
              <a:ext cx="95" cy="211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22" name="Rectangle 64"/>
            <p:cNvSpPr>
              <a:spLocks noChangeArrowheads="1"/>
            </p:cNvSpPr>
            <p:nvPr/>
          </p:nvSpPr>
          <p:spPr bwMode="auto">
            <a:xfrm>
              <a:off x="4191" y="1797"/>
              <a:ext cx="95" cy="232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23" name="Rectangle 65"/>
            <p:cNvSpPr>
              <a:spLocks noChangeArrowheads="1"/>
            </p:cNvSpPr>
            <p:nvPr/>
          </p:nvSpPr>
          <p:spPr bwMode="auto">
            <a:xfrm>
              <a:off x="4367" y="1677"/>
              <a:ext cx="102" cy="232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24" name="Rectangle 66"/>
            <p:cNvSpPr>
              <a:spLocks noChangeArrowheads="1"/>
            </p:cNvSpPr>
            <p:nvPr/>
          </p:nvSpPr>
          <p:spPr bwMode="auto">
            <a:xfrm>
              <a:off x="4551" y="1572"/>
              <a:ext cx="95" cy="232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25" name="Rectangle 67"/>
            <p:cNvSpPr>
              <a:spLocks noChangeArrowheads="1"/>
            </p:cNvSpPr>
            <p:nvPr/>
          </p:nvSpPr>
          <p:spPr bwMode="auto">
            <a:xfrm>
              <a:off x="4734" y="1479"/>
              <a:ext cx="95" cy="253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26" name="Line 68"/>
            <p:cNvSpPr>
              <a:spLocks noChangeShapeType="1"/>
            </p:cNvSpPr>
            <p:nvPr/>
          </p:nvSpPr>
          <p:spPr bwMode="auto">
            <a:xfrm>
              <a:off x="915" y="969"/>
              <a:ext cx="0" cy="199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727" name="Line 69"/>
            <p:cNvSpPr>
              <a:spLocks noChangeShapeType="1"/>
            </p:cNvSpPr>
            <p:nvPr/>
          </p:nvSpPr>
          <p:spPr bwMode="auto">
            <a:xfrm>
              <a:off x="888" y="2960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Line 70"/>
            <p:cNvSpPr>
              <a:spLocks noChangeShapeType="1"/>
            </p:cNvSpPr>
            <p:nvPr/>
          </p:nvSpPr>
          <p:spPr bwMode="auto">
            <a:xfrm>
              <a:off x="888" y="2742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Line 71"/>
            <p:cNvSpPr>
              <a:spLocks noChangeShapeType="1"/>
            </p:cNvSpPr>
            <p:nvPr/>
          </p:nvSpPr>
          <p:spPr bwMode="auto">
            <a:xfrm>
              <a:off x="888" y="2525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0" name="Line 72"/>
            <p:cNvSpPr>
              <a:spLocks noChangeShapeType="1"/>
            </p:cNvSpPr>
            <p:nvPr/>
          </p:nvSpPr>
          <p:spPr bwMode="auto">
            <a:xfrm>
              <a:off x="888" y="2294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1" name="Line 73"/>
            <p:cNvSpPr>
              <a:spLocks noChangeShapeType="1"/>
            </p:cNvSpPr>
            <p:nvPr/>
          </p:nvSpPr>
          <p:spPr bwMode="auto">
            <a:xfrm>
              <a:off x="888" y="2076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2" name="Line 74"/>
            <p:cNvSpPr>
              <a:spLocks noChangeShapeType="1"/>
            </p:cNvSpPr>
            <p:nvPr/>
          </p:nvSpPr>
          <p:spPr bwMode="auto">
            <a:xfrm>
              <a:off x="888" y="1859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3" name="Line 75"/>
            <p:cNvSpPr>
              <a:spLocks noChangeShapeType="1"/>
            </p:cNvSpPr>
            <p:nvPr/>
          </p:nvSpPr>
          <p:spPr bwMode="auto">
            <a:xfrm>
              <a:off x="888" y="1635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4" name="Line 76"/>
            <p:cNvSpPr>
              <a:spLocks noChangeShapeType="1"/>
            </p:cNvSpPr>
            <p:nvPr/>
          </p:nvSpPr>
          <p:spPr bwMode="auto">
            <a:xfrm>
              <a:off x="888" y="1410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5" name="Line 77"/>
            <p:cNvSpPr>
              <a:spLocks noChangeShapeType="1"/>
            </p:cNvSpPr>
            <p:nvPr/>
          </p:nvSpPr>
          <p:spPr bwMode="auto">
            <a:xfrm>
              <a:off x="888" y="1186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Line 78"/>
            <p:cNvSpPr>
              <a:spLocks noChangeShapeType="1"/>
            </p:cNvSpPr>
            <p:nvPr/>
          </p:nvSpPr>
          <p:spPr bwMode="auto">
            <a:xfrm>
              <a:off x="888" y="969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7" name="Line 79"/>
            <p:cNvSpPr>
              <a:spLocks noChangeShapeType="1"/>
            </p:cNvSpPr>
            <p:nvPr/>
          </p:nvSpPr>
          <p:spPr bwMode="auto">
            <a:xfrm>
              <a:off x="915" y="2960"/>
              <a:ext cx="503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8" name="Line 80"/>
            <p:cNvSpPr>
              <a:spLocks noChangeShapeType="1"/>
            </p:cNvSpPr>
            <p:nvPr/>
          </p:nvSpPr>
          <p:spPr bwMode="auto">
            <a:xfrm flipV="1">
              <a:off x="915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39" name="Line 81"/>
            <p:cNvSpPr>
              <a:spLocks noChangeShapeType="1"/>
            </p:cNvSpPr>
            <p:nvPr/>
          </p:nvSpPr>
          <p:spPr bwMode="auto">
            <a:xfrm flipV="1">
              <a:off x="1092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0" name="Line 82"/>
            <p:cNvSpPr>
              <a:spLocks noChangeShapeType="1"/>
            </p:cNvSpPr>
            <p:nvPr/>
          </p:nvSpPr>
          <p:spPr bwMode="auto">
            <a:xfrm flipV="1">
              <a:off x="1269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1" name="Line 83"/>
            <p:cNvSpPr>
              <a:spLocks noChangeShapeType="1"/>
            </p:cNvSpPr>
            <p:nvPr/>
          </p:nvSpPr>
          <p:spPr bwMode="auto">
            <a:xfrm flipV="1">
              <a:off x="1459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2" name="Line 84"/>
            <p:cNvSpPr>
              <a:spLocks noChangeShapeType="1"/>
            </p:cNvSpPr>
            <p:nvPr/>
          </p:nvSpPr>
          <p:spPr bwMode="auto">
            <a:xfrm flipV="1">
              <a:off x="1636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3" name="Line 85"/>
            <p:cNvSpPr>
              <a:spLocks noChangeShapeType="1"/>
            </p:cNvSpPr>
            <p:nvPr/>
          </p:nvSpPr>
          <p:spPr bwMode="auto">
            <a:xfrm flipV="1">
              <a:off x="1812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4" name="Line 86"/>
            <p:cNvSpPr>
              <a:spLocks noChangeShapeType="1"/>
            </p:cNvSpPr>
            <p:nvPr/>
          </p:nvSpPr>
          <p:spPr bwMode="auto">
            <a:xfrm flipV="1">
              <a:off x="1989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5" name="Line 87"/>
            <p:cNvSpPr>
              <a:spLocks noChangeShapeType="1"/>
            </p:cNvSpPr>
            <p:nvPr/>
          </p:nvSpPr>
          <p:spPr bwMode="auto">
            <a:xfrm flipV="1">
              <a:off x="2172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6" name="Line 88"/>
            <p:cNvSpPr>
              <a:spLocks noChangeShapeType="1"/>
            </p:cNvSpPr>
            <p:nvPr/>
          </p:nvSpPr>
          <p:spPr bwMode="auto">
            <a:xfrm flipV="1">
              <a:off x="2356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7" name="Line 89"/>
            <p:cNvSpPr>
              <a:spLocks noChangeShapeType="1"/>
            </p:cNvSpPr>
            <p:nvPr/>
          </p:nvSpPr>
          <p:spPr bwMode="auto">
            <a:xfrm flipV="1">
              <a:off x="2533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8" name="Line 90"/>
            <p:cNvSpPr>
              <a:spLocks noChangeShapeType="1"/>
            </p:cNvSpPr>
            <p:nvPr/>
          </p:nvSpPr>
          <p:spPr bwMode="auto">
            <a:xfrm flipV="1">
              <a:off x="2709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49" name="Line 91"/>
            <p:cNvSpPr>
              <a:spLocks noChangeShapeType="1"/>
            </p:cNvSpPr>
            <p:nvPr/>
          </p:nvSpPr>
          <p:spPr bwMode="auto">
            <a:xfrm flipV="1">
              <a:off x="2893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0" name="Line 92"/>
            <p:cNvSpPr>
              <a:spLocks noChangeShapeType="1"/>
            </p:cNvSpPr>
            <p:nvPr/>
          </p:nvSpPr>
          <p:spPr bwMode="auto">
            <a:xfrm flipV="1">
              <a:off x="3076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1" name="Line 93"/>
            <p:cNvSpPr>
              <a:spLocks noChangeShapeType="1"/>
            </p:cNvSpPr>
            <p:nvPr/>
          </p:nvSpPr>
          <p:spPr bwMode="auto">
            <a:xfrm flipV="1">
              <a:off x="3253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2" name="Line 94"/>
            <p:cNvSpPr>
              <a:spLocks noChangeShapeType="1"/>
            </p:cNvSpPr>
            <p:nvPr/>
          </p:nvSpPr>
          <p:spPr bwMode="auto">
            <a:xfrm flipV="1">
              <a:off x="3430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Line 95"/>
            <p:cNvSpPr>
              <a:spLocks noChangeShapeType="1"/>
            </p:cNvSpPr>
            <p:nvPr/>
          </p:nvSpPr>
          <p:spPr bwMode="auto">
            <a:xfrm flipV="1">
              <a:off x="3606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4" name="Line 96"/>
            <p:cNvSpPr>
              <a:spLocks noChangeShapeType="1"/>
            </p:cNvSpPr>
            <p:nvPr/>
          </p:nvSpPr>
          <p:spPr bwMode="auto">
            <a:xfrm flipV="1">
              <a:off x="3790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5" name="Line 97"/>
            <p:cNvSpPr>
              <a:spLocks noChangeShapeType="1"/>
            </p:cNvSpPr>
            <p:nvPr/>
          </p:nvSpPr>
          <p:spPr bwMode="auto">
            <a:xfrm flipV="1">
              <a:off x="3973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6" name="Line 98"/>
            <p:cNvSpPr>
              <a:spLocks noChangeShapeType="1"/>
            </p:cNvSpPr>
            <p:nvPr/>
          </p:nvSpPr>
          <p:spPr bwMode="auto">
            <a:xfrm flipV="1">
              <a:off x="4150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7" name="Line 99"/>
            <p:cNvSpPr>
              <a:spLocks noChangeShapeType="1"/>
            </p:cNvSpPr>
            <p:nvPr/>
          </p:nvSpPr>
          <p:spPr bwMode="auto">
            <a:xfrm flipV="1">
              <a:off x="4327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8" name="Line 100"/>
            <p:cNvSpPr>
              <a:spLocks noChangeShapeType="1"/>
            </p:cNvSpPr>
            <p:nvPr/>
          </p:nvSpPr>
          <p:spPr bwMode="auto">
            <a:xfrm flipV="1">
              <a:off x="4510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9" name="Line 101"/>
            <p:cNvSpPr>
              <a:spLocks noChangeShapeType="1"/>
            </p:cNvSpPr>
            <p:nvPr/>
          </p:nvSpPr>
          <p:spPr bwMode="auto">
            <a:xfrm flipV="1">
              <a:off x="4694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0" name="Line 102"/>
            <p:cNvSpPr>
              <a:spLocks noChangeShapeType="1"/>
            </p:cNvSpPr>
            <p:nvPr/>
          </p:nvSpPr>
          <p:spPr bwMode="auto">
            <a:xfrm flipV="1">
              <a:off x="4870" y="2960"/>
              <a:ext cx="0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1" name="Rectangle 103"/>
            <p:cNvSpPr>
              <a:spLocks noChangeArrowheads="1"/>
            </p:cNvSpPr>
            <p:nvPr/>
          </p:nvSpPr>
          <p:spPr bwMode="auto">
            <a:xfrm>
              <a:off x="807" y="2912"/>
              <a:ext cx="3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62" name="Rectangle 104"/>
            <p:cNvSpPr>
              <a:spLocks noChangeArrowheads="1"/>
            </p:cNvSpPr>
            <p:nvPr/>
          </p:nvSpPr>
          <p:spPr bwMode="auto">
            <a:xfrm>
              <a:off x="644" y="2695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2,000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63" name="Rectangle 105"/>
            <p:cNvSpPr>
              <a:spLocks noChangeArrowheads="1"/>
            </p:cNvSpPr>
            <p:nvPr/>
          </p:nvSpPr>
          <p:spPr bwMode="auto">
            <a:xfrm>
              <a:off x="644" y="2477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4,000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64" name="Rectangle 106"/>
            <p:cNvSpPr>
              <a:spLocks noChangeArrowheads="1"/>
            </p:cNvSpPr>
            <p:nvPr/>
          </p:nvSpPr>
          <p:spPr bwMode="auto">
            <a:xfrm>
              <a:off x="644" y="2246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6,000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65" name="Rectangle 107"/>
            <p:cNvSpPr>
              <a:spLocks noChangeArrowheads="1"/>
            </p:cNvSpPr>
            <p:nvPr/>
          </p:nvSpPr>
          <p:spPr bwMode="auto">
            <a:xfrm>
              <a:off x="644" y="2029"/>
              <a:ext cx="1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8,000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66" name="Rectangle 108"/>
            <p:cNvSpPr>
              <a:spLocks noChangeArrowheads="1"/>
            </p:cNvSpPr>
            <p:nvPr/>
          </p:nvSpPr>
          <p:spPr bwMode="auto">
            <a:xfrm>
              <a:off x="596" y="1811"/>
              <a:ext cx="1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10,000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67" name="Rectangle 109"/>
            <p:cNvSpPr>
              <a:spLocks noChangeArrowheads="1"/>
            </p:cNvSpPr>
            <p:nvPr/>
          </p:nvSpPr>
          <p:spPr bwMode="auto">
            <a:xfrm>
              <a:off x="596" y="1587"/>
              <a:ext cx="1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12,000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68" name="Rectangle 110"/>
            <p:cNvSpPr>
              <a:spLocks noChangeArrowheads="1"/>
            </p:cNvSpPr>
            <p:nvPr/>
          </p:nvSpPr>
          <p:spPr bwMode="auto">
            <a:xfrm>
              <a:off x="596" y="1363"/>
              <a:ext cx="1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14,000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69" name="Rectangle 111"/>
            <p:cNvSpPr>
              <a:spLocks noChangeArrowheads="1"/>
            </p:cNvSpPr>
            <p:nvPr/>
          </p:nvSpPr>
          <p:spPr bwMode="auto">
            <a:xfrm>
              <a:off x="596" y="1139"/>
              <a:ext cx="1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16,000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70" name="Rectangle 112"/>
            <p:cNvSpPr>
              <a:spLocks noChangeArrowheads="1"/>
            </p:cNvSpPr>
            <p:nvPr/>
          </p:nvSpPr>
          <p:spPr bwMode="auto">
            <a:xfrm>
              <a:off x="596" y="921"/>
              <a:ext cx="1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cs typeface="Arial" pitchFamily="34" charset="0"/>
                </a:rPr>
                <a:t>18,000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71" name="Rectangle 113"/>
            <p:cNvSpPr>
              <a:spLocks noChangeArrowheads="1"/>
            </p:cNvSpPr>
            <p:nvPr/>
          </p:nvSpPr>
          <p:spPr bwMode="auto">
            <a:xfrm rot="16200000">
              <a:off x="911" y="3069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1988</a:t>
              </a:r>
              <a:endParaRPr lang="de-DE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72" name="Rectangle 114"/>
            <p:cNvSpPr>
              <a:spLocks noChangeArrowheads="1"/>
            </p:cNvSpPr>
            <p:nvPr/>
          </p:nvSpPr>
          <p:spPr bwMode="auto">
            <a:xfrm rot="16200000">
              <a:off x="1088" y="3068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1989</a:t>
              </a:r>
              <a:endParaRPr lang="de-DE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73" name="Rectangle 115"/>
            <p:cNvSpPr>
              <a:spLocks noChangeArrowheads="1"/>
            </p:cNvSpPr>
            <p:nvPr/>
          </p:nvSpPr>
          <p:spPr bwMode="auto">
            <a:xfrm rot="16200000">
              <a:off x="1273" y="3068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1990</a:t>
              </a:r>
              <a:endParaRPr lang="de-DE" sz="2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74" name="Rectangle 116"/>
            <p:cNvSpPr>
              <a:spLocks noChangeArrowheads="1"/>
            </p:cNvSpPr>
            <p:nvPr/>
          </p:nvSpPr>
          <p:spPr bwMode="auto">
            <a:xfrm rot="16200000">
              <a:off x="1458" y="3068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1991</a:t>
              </a:r>
            </a:p>
          </p:txBody>
        </p:sp>
        <p:sp>
          <p:nvSpPr>
            <p:cNvPr id="70775" name="Rectangle 117"/>
            <p:cNvSpPr>
              <a:spLocks noChangeArrowheads="1"/>
            </p:cNvSpPr>
            <p:nvPr/>
          </p:nvSpPr>
          <p:spPr bwMode="auto">
            <a:xfrm rot="16200000">
              <a:off x="1634" y="3068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1992</a:t>
              </a:r>
            </a:p>
          </p:txBody>
        </p:sp>
        <p:sp>
          <p:nvSpPr>
            <p:cNvPr id="70776" name="Rectangle 118"/>
            <p:cNvSpPr>
              <a:spLocks noChangeArrowheads="1"/>
            </p:cNvSpPr>
            <p:nvPr/>
          </p:nvSpPr>
          <p:spPr bwMode="auto">
            <a:xfrm rot="16200000">
              <a:off x="1811" y="3068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1993</a:t>
              </a:r>
            </a:p>
          </p:txBody>
        </p:sp>
        <p:sp>
          <p:nvSpPr>
            <p:cNvPr id="70777" name="Rectangle 119"/>
            <p:cNvSpPr>
              <a:spLocks noChangeArrowheads="1"/>
            </p:cNvSpPr>
            <p:nvPr/>
          </p:nvSpPr>
          <p:spPr bwMode="auto">
            <a:xfrm rot="16200000">
              <a:off x="1988" y="3068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1994</a:t>
              </a:r>
            </a:p>
          </p:txBody>
        </p:sp>
        <p:sp>
          <p:nvSpPr>
            <p:cNvPr id="70778" name="Rectangle 120"/>
            <p:cNvSpPr>
              <a:spLocks noChangeArrowheads="1"/>
            </p:cNvSpPr>
            <p:nvPr/>
          </p:nvSpPr>
          <p:spPr bwMode="auto">
            <a:xfrm rot="16200000">
              <a:off x="2178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1995</a:t>
              </a:r>
            </a:p>
          </p:txBody>
        </p:sp>
        <p:sp>
          <p:nvSpPr>
            <p:cNvPr id="70779" name="Rectangle 121"/>
            <p:cNvSpPr>
              <a:spLocks noChangeArrowheads="1"/>
            </p:cNvSpPr>
            <p:nvPr/>
          </p:nvSpPr>
          <p:spPr bwMode="auto">
            <a:xfrm rot="16200000">
              <a:off x="2355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1996</a:t>
              </a:r>
            </a:p>
          </p:txBody>
        </p:sp>
        <p:sp>
          <p:nvSpPr>
            <p:cNvPr id="70780" name="Rectangle 122"/>
            <p:cNvSpPr>
              <a:spLocks noChangeArrowheads="1"/>
            </p:cNvSpPr>
            <p:nvPr/>
          </p:nvSpPr>
          <p:spPr bwMode="auto">
            <a:xfrm rot="16200000">
              <a:off x="2531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1997</a:t>
              </a:r>
            </a:p>
          </p:txBody>
        </p:sp>
        <p:sp>
          <p:nvSpPr>
            <p:cNvPr id="70781" name="Rectangle 123"/>
            <p:cNvSpPr>
              <a:spLocks noChangeArrowheads="1"/>
            </p:cNvSpPr>
            <p:nvPr/>
          </p:nvSpPr>
          <p:spPr bwMode="auto">
            <a:xfrm rot="16200000">
              <a:off x="2708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1998</a:t>
              </a:r>
            </a:p>
          </p:txBody>
        </p:sp>
        <p:sp>
          <p:nvSpPr>
            <p:cNvPr id="70782" name="Rectangle 124"/>
            <p:cNvSpPr>
              <a:spLocks noChangeArrowheads="1"/>
            </p:cNvSpPr>
            <p:nvPr/>
          </p:nvSpPr>
          <p:spPr bwMode="auto">
            <a:xfrm rot="16200000">
              <a:off x="2892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1999</a:t>
              </a:r>
            </a:p>
          </p:txBody>
        </p:sp>
        <p:sp>
          <p:nvSpPr>
            <p:cNvPr id="70783" name="Rectangle 125"/>
            <p:cNvSpPr>
              <a:spLocks noChangeArrowheads="1"/>
            </p:cNvSpPr>
            <p:nvPr/>
          </p:nvSpPr>
          <p:spPr bwMode="auto">
            <a:xfrm rot="16200000">
              <a:off x="3075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2000</a:t>
              </a:r>
            </a:p>
          </p:txBody>
        </p:sp>
        <p:sp>
          <p:nvSpPr>
            <p:cNvPr id="70784" name="Rectangle 126"/>
            <p:cNvSpPr>
              <a:spLocks noChangeArrowheads="1"/>
            </p:cNvSpPr>
            <p:nvPr/>
          </p:nvSpPr>
          <p:spPr bwMode="auto">
            <a:xfrm rot="16200000">
              <a:off x="3252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2001</a:t>
              </a:r>
            </a:p>
          </p:txBody>
        </p:sp>
        <p:sp>
          <p:nvSpPr>
            <p:cNvPr id="70785" name="Rectangle 127"/>
            <p:cNvSpPr>
              <a:spLocks noChangeArrowheads="1"/>
            </p:cNvSpPr>
            <p:nvPr/>
          </p:nvSpPr>
          <p:spPr bwMode="auto">
            <a:xfrm rot="16200000">
              <a:off x="3428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2002</a:t>
              </a:r>
            </a:p>
          </p:txBody>
        </p:sp>
        <p:sp>
          <p:nvSpPr>
            <p:cNvPr id="70786" name="Rectangle 128"/>
            <p:cNvSpPr>
              <a:spLocks noChangeArrowheads="1"/>
            </p:cNvSpPr>
            <p:nvPr/>
          </p:nvSpPr>
          <p:spPr bwMode="auto">
            <a:xfrm rot="16200000">
              <a:off x="3611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2003</a:t>
              </a:r>
            </a:p>
          </p:txBody>
        </p:sp>
        <p:sp>
          <p:nvSpPr>
            <p:cNvPr id="70787" name="Rectangle 129"/>
            <p:cNvSpPr>
              <a:spLocks noChangeArrowheads="1"/>
            </p:cNvSpPr>
            <p:nvPr/>
          </p:nvSpPr>
          <p:spPr bwMode="auto">
            <a:xfrm rot="16200000">
              <a:off x="3795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2004</a:t>
              </a:r>
            </a:p>
          </p:txBody>
        </p:sp>
        <p:sp>
          <p:nvSpPr>
            <p:cNvPr id="70788" name="Rectangle 130"/>
            <p:cNvSpPr>
              <a:spLocks noChangeArrowheads="1"/>
            </p:cNvSpPr>
            <p:nvPr/>
          </p:nvSpPr>
          <p:spPr bwMode="auto">
            <a:xfrm rot="16200000">
              <a:off x="3972" y="3067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2005</a:t>
              </a:r>
            </a:p>
          </p:txBody>
        </p:sp>
        <p:sp>
          <p:nvSpPr>
            <p:cNvPr id="70789" name="Rectangle 131"/>
            <p:cNvSpPr>
              <a:spLocks noChangeArrowheads="1"/>
            </p:cNvSpPr>
            <p:nvPr/>
          </p:nvSpPr>
          <p:spPr bwMode="auto">
            <a:xfrm rot="16200000">
              <a:off x="4149" y="3069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2006</a:t>
              </a:r>
            </a:p>
          </p:txBody>
        </p:sp>
        <p:sp>
          <p:nvSpPr>
            <p:cNvPr id="70790" name="Rectangle 132"/>
            <p:cNvSpPr>
              <a:spLocks noChangeArrowheads="1"/>
            </p:cNvSpPr>
            <p:nvPr/>
          </p:nvSpPr>
          <p:spPr bwMode="auto">
            <a:xfrm rot="16200000">
              <a:off x="4325" y="3069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2007</a:t>
              </a:r>
            </a:p>
          </p:txBody>
        </p:sp>
        <p:sp>
          <p:nvSpPr>
            <p:cNvPr id="70791" name="Rectangle 133"/>
            <p:cNvSpPr>
              <a:spLocks noChangeArrowheads="1"/>
            </p:cNvSpPr>
            <p:nvPr/>
          </p:nvSpPr>
          <p:spPr bwMode="auto">
            <a:xfrm rot="16200000">
              <a:off x="4509" y="3069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2008</a:t>
              </a:r>
            </a:p>
          </p:txBody>
        </p:sp>
        <p:sp>
          <p:nvSpPr>
            <p:cNvPr id="70792" name="Rectangle 134"/>
            <p:cNvSpPr>
              <a:spLocks noChangeArrowheads="1"/>
            </p:cNvSpPr>
            <p:nvPr/>
          </p:nvSpPr>
          <p:spPr bwMode="auto">
            <a:xfrm rot="16200000">
              <a:off x="4692" y="3069"/>
              <a:ext cx="16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cs typeface="Arial" pitchFamily="34" charset="0"/>
                </a:rPr>
                <a:t>2009</a:t>
              </a:r>
            </a:p>
          </p:txBody>
        </p:sp>
        <p:sp>
          <p:nvSpPr>
            <p:cNvPr id="70793" name="Rectangle 135"/>
            <p:cNvSpPr>
              <a:spLocks noChangeArrowheads="1"/>
            </p:cNvSpPr>
            <p:nvPr/>
          </p:nvSpPr>
          <p:spPr bwMode="auto">
            <a:xfrm>
              <a:off x="3436" y="3204"/>
              <a:ext cx="1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 b="1" dirty="0">
                  <a:solidFill>
                    <a:srgbClr val="000000"/>
                  </a:solidFill>
                  <a:cs typeface="Arial" pitchFamily="34" charset="0"/>
                </a:rPr>
                <a:t>Year</a:t>
              </a:r>
              <a:endParaRPr lang="de-DE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94" name="Rectangle 136"/>
            <p:cNvSpPr>
              <a:spLocks noChangeArrowheads="1"/>
            </p:cNvSpPr>
            <p:nvPr/>
          </p:nvSpPr>
          <p:spPr bwMode="auto">
            <a:xfrm rot="16200000">
              <a:off x="-135" y="1779"/>
              <a:ext cx="107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500" b="1">
                  <a:solidFill>
                    <a:srgbClr val="000000"/>
                  </a:solidFill>
                  <a:cs typeface="Arial" pitchFamily="34" charset="0"/>
                </a:rPr>
                <a:t>Number of donations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95" name="Rectangle 137"/>
            <p:cNvSpPr>
              <a:spLocks noChangeArrowheads="1"/>
            </p:cNvSpPr>
            <p:nvPr/>
          </p:nvSpPr>
          <p:spPr bwMode="auto">
            <a:xfrm>
              <a:off x="854" y="3334"/>
              <a:ext cx="3683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96" name="Rectangle 138"/>
            <p:cNvSpPr>
              <a:spLocks noChangeArrowheads="1"/>
            </p:cNvSpPr>
            <p:nvPr/>
          </p:nvSpPr>
          <p:spPr bwMode="auto">
            <a:xfrm>
              <a:off x="2109" y="3380"/>
              <a:ext cx="61" cy="61"/>
            </a:xfrm>
            <a:prstGeom prst="rect">
              <a:avLst/>
            </a:prstGeom>
            <a:solidFill>
              <a:srgbClr val="0066CC"/>
            </a:solidFill>
            <a:ln w="7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97" name="Rectangle 139"/>
            <p:cNvSpPr>
              <a:spLocks noChangeArrowheads="1"/>
            </p:cNvSpPr>
            <p:nvPr/>
          </p:nvSpPr>
          <p:spPr bwMode="auto">
            <a:xfrm>
              <a:off x="2218" y="3335"/>
              <a:ext cx="5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 dirty="0">
                  <a:solidFill>
                    <a:srgbClr val="000000"/>
                  </a:solidFill>
                  <a:cs typeface="Arial" pitchFamily="34" charset="0"/>
                </a:rPr>
                <a:t>BM donations</a:t>
              </a:r>
              <a:endParaRPr lang="de-DE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798" name="Rectangle 140"/>
            <p:cNvSpPr>
              <a:spLocks noChangeArrowheads="1"/>
            </p:cNvSpPr>
            <p:nvPr/>
          </p:nvSpPr>
          <p:spPr bwMode="auto">
            <a:xfrm>
              <a:off x="3038" y="3388"/>
              <a:ext cx="61" cy="61"/>
            </a:xfrm>
            <a:prstGeom prst="rect">
              <a:avLst/>
            </a:prstGeom>
            <a:solidFill>
              <a:srgbClr val="FF0000"/>
            </a:solidFill>
            <a:ln w="7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799" name="Rectangle 141"/>
            <p:cNvSpPr>
              <a:spLocks noChangeArrowheads="1"/>
            </p:cNvSpPr>
            <p:nvPr/>
          </p:nvSpPr>
          <p:spPr bwMode="auto">
            <a:xfrm>
              <a:off x="3179" y="3343"/>
              <a:ext cx="6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 dirty="0">
                  <a:solidFill>
                    <a:srgbClr val="000000"/>
                  </a:solidFill>
                  <a:cs typeface="Arial" pitchFamily="34" charset="0"/>
                </a:rPr>
                <a:t>PBSC donations</a:t>
              </a:r>
              <a:endParaRPr lang="de-DE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800" name="Rectangle 142"/>
            <p:cNvSpPr>
              <a:spLocks noChangeArrowheads="1"/>
            </p:cNvSpPr>
            <p:nvPr/>
          </p:nvSpPr>
          <p:spPr bwMode="auto">
            <a:xfrm>
              <a:off x="4005" y="3388"/>
              <a:ext cx="68" cy="61"/>
            </a:xfrm>
            <a:prstGeom prst="rect">
              <a:avLst/>
            </a:prstGeom>
            <a:solidFill>
              <a:srgbClr val="00FFFF"/>
            </a:solidFill>
            <a:ln w="7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801" name="Rectangle 143"/>
            <p:cNvSpPr>
              <a:spLocks noChangeArrowheads="1"/>
            </p:cNvSpPr>
            <p:nvPr/>
          </p:nvSpPr>
          <p:spPr bwMode="auto">
            <a:xfrm>
              <a:off x="4121" y="3343"/>
              <a:ext cx="68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 dirty="0">
                  <a:solidFill>
                    <a:srgbClr val="000000"/>
                  </a:solidFill>
                  <a:cs typeface="Arial" pitchFamily="34" charset="0"/>
                </a:rPr>
                <a:t>Cord Blood </a:t>
              </a:r>
              <a:r>
                <a:rPr lang="de-DE" sz="1600" dirty="0" smtClean="0">
                  <a:solidFill>
                    <a:srgbClr val="000000"/>
                  </a:solidFill>
                  <a:cs typeface="Arial" pitchFamily="34" charset="0"/>
                </a:rPr>
                <a:t>Units</a:t>
              </a:r>
              <a:endParaRPr lang="de-DE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802" name="Rectangle 144"/>
            <p:cNvSpPr>
              <a:spLocks noChangeArrowheads="1"/>
            </p:cNvSpPr>
            <p:nvPr/>
          </p:nvSpPr>
          <p:spPr bwMode="auto">
            <a:xfrm>
              <a:off x="518" y="700"/>
              <a:ext cx="5510" cy="277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CH">
                <a:solidFill>
                  <a:srgbClr val="000000"/>
                </a:solidFill>
              </a:endParaRPr>
            </a:p>
          </p:txBody>
        </p:sp>
        <p:sp>
          <p:nvSpPr>
            <p:cNvPr id="70803" name="Rectangle 145"/>
            <p:cNvSpPr>
              <a:spLocks noChangeArrowheads="1"/>
            </p:cNvSpPr>
            <p:nvPr/>
          </p:nvSpPr>
          <p:spPr bwMode="auto">
            <a:xfrm>
              <a:off x="997" y="1268"/>
              <a:ext cx="6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200">
                  <a:solidFill>
                    <a:srgbClr val="FFFF99"/>
                  </a:solidFill>
                  <a:cs typeface="Arial" pitchFamily="34" charset="0"/>
                </a:rPr>
                <a:t>    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804" name="Rectangle 146"/>
            <p:cNvSpPr>
              <a:spLocks noChangeArrowheads="1"/>
            </p:cNvSpPr>
            <p:nvPr/>
          </p:nvSpPr>
          <p:spPr bwMode="auto">
            <a:xfrm>
              <a:off x="1092" y="1234"/>
              <a:ext cx="65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>
                  <a:solidFill>
                    <a:srgbClr val="FFFF99"/>
                  </a:solidFill>
                  <a:cs typeface="Arial" pitchFamily="34" charset="0"/>
                </a:rPr>
                <a:t>                            </a:t>
              </a:r>
              <a:endParaRPr lang="de-DE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807" name="Rectangle 149"/>
            <p:cNvSpPr>
              <a:spLocks noChangeArrowheads="1"/>
            </p:cNvSpPr>
            <p:nvPr/>
          </p:nvSpPr>
          <p:spPr bwMode="auto">
            <a:xfrm>
              <a:off x="2404" y="1234"/>
              <a:ext cx="25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700" dirty="0">
                  <a:solidFill>
                    <a:srgbClr val="000000"/>
                  </a:solidFill>
                  <a:cs typeface="Arial" pitchFamily="34" charset="0"/>
                </a:rPr>
                <a:t>           </a:t>
              </a:r>
              <a:endParaRPr lang="de-DE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811" name="Rectangle 155"/>
            <p:cNvSpPr>
              <a:spLocks noChangeArrowheads="1"/>
            </p:cNvSpPr>
            <p:nvPr/>
          </p:nvSpPr>
          <p:spPr bwMode="auto">
            <a:xfrm>
              <a:off x="1903" y="700"/>
              <a:ext cx="248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e-DE" sz="1700" dirty="0">
                  <a:solidFill>
                    <a:srgbClr val="000000"/>
                  </a:solidFill>
                  <a:cs typeface="Arial" pitchFamily="34" charset="0"/>
                </a:rPr>
                <a:t>Stem Cell Products provided for unrelated transplantation</a:t>
              </a:r>
              <a:endParaRPr lang="de-DE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53" name="Rectangle 38"/>
          <p:cNvSpPr>
            <a:spLocks noChangeArrowheads="1"/>
          </p:cNvSpPr>
          <p:nvPr/>
        </p:nvSpPr>
        <p:spPr bwMode="auto">
          <a:xfrm>
            <a:off x="10368929" y="4621668"/>
            <a:ext cx="195070" cy="606890"/>
          </a:xfrm>
          <a:prstGeom prst="rect">
            <a:avLst/>
          </a:prstGeom>
          <a:solidFill>
            <a:srgbClr val="0066CC"/>
          </a:solidFill>
          <a:ln w="7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4" name="Rectangle 52"/>
          <p:cNvSpPr>
            <a:spLocks noChangeArrowheads="1"/>
          </p:cNvSpPr>
          <p:nvPr/>
        </p:nvSpPr>
        <p:spPr bwMode="auto">
          <a:xfrm>
            <a:off x="10368929" y="2915782"/>
            <a:ext cx="195070" cy="1714898"/>
          </a:xfrm>
          <a:prstGeom prst="rect">
            <a:avLst/>
          </a:prstGeom>
          <a:solidFill>
            <a:srgbClr val="FF0000"/>
          </a:solidFill>
          <a:ln w="7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5" name="Rectangle 67"/>
          <p:cNvSpPr>
            <a:spLocks noChangeArrowheads="1"/>
          </p:cNvSpPr>
          <p:nvPr/>
        </p:nvSpPr>
        <p:spPr bwMode="auto">
          <a:xfrm>
            <a:off x="10368929" y="2508406"/>
            <a:ext cx="195070" cy="395935"/>
          </a:xfrm>
          <a:prstGeom prst="rect">
            <a:avLst/>
          </a:prstGeom>
          <a:solidFill>
            <a:srgbClr val="00FFFF"/>
          </a:solidFill>
          <a:ln w="7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6" name="Rectangle 38"/>
          <p:cNvSpPr>
            <a:spLocks noChangeArrowheads="1"/>
          </p:cNvSpPr>
          <p:nvPr/>
        </p:nvSpPr>
        <p:spPr bwMode="auto">
          <a:xfrm>
            <a:off x="10737395" y="4621668"/>
            <a:ext cx="195070" cy="604450"/>
          </a:xfrm>
          <a:prstGeom prst="rect">
            <a:avLst/>
          </a:prstGeom>
          <a:solidFill>
            <a:srgbClr val="0066CC"/>
          </a:solidFill>
          <a:ln w="7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7" name="Rectangle 52"/>
          <p:cNvSpPr>
            <a:spLocks noChangeArrowheads="1"/>
          </p:cNvSpPr>
          <p:nvPr/>
        </p:nvSpPr>
        <p:spPr bwMode="auto">
          <a:xfrm>
            <a:off x="10737395" y="2807158"/>
            <a:ext cx="195070" cy="1819666"/>
          </a:xfrm>
          <a:prstGeom prst="rect">
            <a:avLst/>
          </a:prstGeom>
          <a:solidFill>
            <a:srgbClr val="FF0000"/>
          </a:solidFill>
          <a:ln w="7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8" name="Rectangle 67"/>
          <p:cNvSpPr>
            <a:spLocks noChangeArrowheads="1"/>
          </p:cNvSpPr>
          <p:nvPr/>
        </p:nvSpPr>
        <p:spPr bwMode="auto">
          <a:xfrm>
            <a:off x="10737395" y="2482131"/>
            <a:ext cx="195070" cy="360000"/>
          </a:xfrm>
          <a:prstGeom prst="rect">
            <a:avLst/>
          </a:prstGeom>
          <a:solidFill>
            <a:srgbClr val="00FFFF"/>
          </a:solidFill>
          <a:ln w="7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59" name="Rectangle 38"/>
          <p:cNvSpPr>
            <a:spLocks noChangeArrowheads="1"/>
          </p:cNvSpPr>
          <p:nvPr/>
        </p:nvSpPr>
        <p:spPr bwMode="auto">
          <a:xfrm>
            <a:off x="11450863" y="4609841"/>
            <a:ext cx="195070" cy="615828"/>
          </a:xfrm>
          <a:prstGeom prst="rect">
            <a:avLst/>
          </a:prstGeom>
          <a:solidFill>
            <a:srgbClr val="0066CC"/>
          </a:solidFill>
          <a:ln w="7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0" name="Rectangle 52"/>
          <p:cNvSpPr>
            <a:spLocks noChangeArrowheads="1"/>
          </p:cNvSpPr>
          <p:nvPr/>
        </p:nvSpPr>
        <p:spPr bwMode="auto">
          <a:xfrm>
            <a:off x="11450863" y="2766652"/>
            <a:ext cx="195070" cy="1843188"/>
          </a:xfrm>
          <a:prstGeom prst="rect">
            <a:avLst/>
          </a:prstGeom>
          <a:solidFill>
            <a:srgbClr val="FF0000"/>
          </a:solidFill>
          <a:ln w="7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1" name="Rectangle 67"/>
          <p:cNvSpPr>
            <a:spLocks noChangeArrowheads="1"/>
          </p:cNvSpPr>
          <p:nvPr/>
        </p:nvSpPr>
        <p:spPr bwMode="auto">
          <a:xfrm>
            <a:off x="11450863" y="2460651"/>
            <a:ext cx="195070" cy="306000"/>
          </a:xfrm>
          <a:prstGeom prst="rect">
            <a:avLst/>
          </a:prstGeom>
          <a:solidFill>
            <a:srgbClr val="00FFFF"/>
          </a:solidFill>
          <a:ln w="7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9640832" y="4634512"/>
            <a:ext cx="195070" cy="594945"/>
          </a:xfrm>
          <a:prstGeom prst="rect">
            <a:avLst/>
          </a:prstGeom>
          <a:solidFill>
            <a:srgbClr val="0066CC"/>
          </a:solidFill>
          <a:ln w="7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3" name="Rectangle 52"/>
          <p:cNvSpPr>
            <a:spLocks noChangeArrowheads="1"/>
          </p:cNvSpPr>
          <p:nvPr/>
        </p:nvSpPr>
        <p:spPr bwMode="auto">
          <a:xfrm>
            <a:off x="9640832" y="3035309"/>
            <a:ext cx="195070" cy="1599098"/>
          </a:xfrm>
          <a:prstGeom prst="rect">
            <a:avLst/>
          </a:prstGeom>
          <a:solidFill>
            <a:srgbClr val="FF0000"/>
          </a:solidFill>
          <a:ln w="7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4" name="Rectangle 67"/>
          <p:cNvSpPr>
            <a:spLocks noChangeArrowheads="1"/>
          </p:cNvSpPr>
          <p:nvPr/>
        </p:nvSpPr>
        <p:spPr bwMode="auto">
          <a:xfrm>
            <a:off x="9640832" y="2582158"/>
            <a:ext cx="195070" cy="450000"/>
          </a:xfrm>
          <a:prstGeom prst="rect">
            <a:avLst/>
          </a:prstGeom>
          <a:solidFill>
            <a:srgbClr val="00FFFF"/>
          </a:solidFill>
          <a:ln w="7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5" name="Rectangle 38"/>
          <p:cNvSpPr>
            <a:spLocks noChangeArrowheads="1"/>
          </p:cNvSpPr>
          <p:nvPr/>
        </p:nvSpPr>
        <p:spPr bwMode="auto">
          <a:xfrm>
            <a:off x="10007744" y="4621667"/>
            <a:ext cx="195070" cy="606892"/>
          </a:xfrm>
          <a:prstGeom prst="rect">
            <a:avLst/>
          </a:prstGeom>
          <a:solidFill>
            <a:srgbClr val="0066CC"/>
          </a:solidFill>
          <a:ln w="7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6" name="Rectangle 52"/>
          <p:cNvSpPr>
            <a:spLocks noChangeArrowheads="1"/>
          </p:cNvSpPr>
          <p:nvPr/>
        </p:nvSpPr>
        <p:spPr bwMode="auto">
          <a:xfrm>
            <a:off x="10007744" y="2903901"/>
            <a:ext cx="195070" cy="1718561"/>
          </a:xfrm>
          <a:prstGeom prst="rect">
            <a:avLst/>
          </a:prstGeom>
          <a:solidFill>
            <a:srgbClr val="FF0000"/>
          </a:solidFill>
          <a:ln w="7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7" name="Rectangle 67"/>
          <p:cNvSpPr>
            <a:spLocks noChangeArrowheads="1"/>
          </p:cNvSpPr>
          <p:nvPr/>
        </p:nvSpPr>
        <p:spPr bwMode="auto">
          <a:xfrm>
            <a:off x="10007744" y="2525945"/>
            <a:ext cx="195070" cy="414000"/>
          </a:xfrm>
          <a:prstGeom prst="rect">
            <a:avLst/>
          </a:prstGeom>
          <a:solidFill>
            <a:srgbClr val="00FFFF"/>
          </a:solidFill>
          <a:ln w="7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8" name="Rectangle 38"/>
          <p:cNvSpPr>
            <a:spLocks noChangeArrowheads="1"/>
          </p:cNvSpPr>
          <p:nvPr/>
        </p:nvSpPr>
        <p:spPr bwMode="auto">
          <a:xfrm>
            <a:off x="11100174" y="4609840"/>
            <a:ext cx="195070" cy="613973"/>
          </a:xfrm>
          <a:prstGeom prst="rect">
            <a:avLst/>
          </a:prstGeom>
          <a:solidFill>
            <a:srgbClr val="0066CC"/>
          </a:solidFill>
          <a:ln w="7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69" name="Rectangle 52"/>
          <p:cNvSpPr>
            <a:spLocks noChangeArrowheads="1"/>
          </p:cNvSpPr>
          <p:nvPr/>
        </p:nvSpPr>
        <p:spPr bwMode="auto">
          <a:xfrm>
            <a:off x="11100174" y="2786770"/>
            <a:ext cx="195070" cy="1823070"/>
          </a:xfrm>
          <a:prstGeom prst="rect">
            <a:avLst/>
          </a:prstGeom>
          <a:solidFill>
            <a:srgbClr val="FF0000"/>
          </a:solidFill>
          <a:ln w="7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0" name="Rectangle 67"/>
          <p:cNvSpPr>
            <a:spLocks noChangeArrowheads="1"/>
          </p:cNvSpPr>
          <p:nvPr/>
        </p:nvSpPr>
        <p:spPr bwMode="auto">
          <a:xfrm>
            <a:off x="11100174" y="2462769"/>
            <a:ext cx="197390" cy="324000"/>
          </a:xfrm>
          <a:prstGeom prst="rect">
            <a:avLst/>
          </a:prstGeom>
          <a:solidFill>
            <a:srgbClr val="00FFFF"/>
          </a:solidFill>
          <a:ln w="7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endParaRPr lang="de-CH">
              <a:solidFill>
                <a:srgbClr val="000000"/>
              </a:solidFill>
            </a:endParaRPr>
          </a:p>
        </p:txBody>
      </p:sp>
      <p:sp>
        <p:nvSpPr>
          <p:cNvPr id="171" name="Rectangle 134"/>
          <p:cNvSpPr>
            <a:spLocks noChangeArrowheads="1"/>
          </p:cNvSpPr>
          <p:nvPr/>
        </p:nvSpPr>
        <p:spPr bwMode="auto">
          <a:xfrm rot="16200000">
            <a:off x="9594097" y="5391501"/>
            <a:ext cx="2885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2010</a:t>
            </a:r>
            <a:endParaRPr lang="de-DE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2" name="Line 101"/>
          <p:cNvSpPr>
            <a:spLocks noChangeShapeType="1"/>
          </p:cNvSpPr>
          <p:nvPr/>
        </p:nvSpPr>
        <p:spPr bwMode="auto">
          <a:xfrm flipV="1">
            <a:off x="9929204" y="5229671"/>
            <a:ext cx="0" cy="460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102"/>
          <p:cNvSpPr>
            <a:spLocks noChangeShapeType="1"/>
          </p:cNvSpPr>
          <p:nvPr/>
        </p:nvSpPr>
        <p:spPr bwMode="auto">
          <a:xfrm flipV="1">
            <a:off x="10290596" y="5229671"/>
            <a:ext cx="0" cy="460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Rectangle 134"/>
          <p:cNvSpPr>
            <a:spLocks noChangeArrowheads="1"/>
          </p:cNvSpPr>
          <p:nvPr/>
        </p:nvSpPr>
        <p:spPr bwMode="auto">
          <a:xfrm rot="16200000">
            <a:off x="9961009" y="5391500"/>
            <a:ext cx="2885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2011</a:t>
            </a:r>
            <a:endParaRPr lang="de-DE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5" name="Line 101"/>
          <p:cNvSpPr>
            <a:spLocks noChangeShapeType="1"/>
          </p:cNvSpPr>
          <p:nvPr/>
        </p:nvSpPr>
        <p:spPr bwMode="auto">
          <a:xfrm flipV="1">
            <a:off x="10658855" y="5226141"/>
            <a:ext cx="0" cy="460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Line 102"/>
          <p:cNvSpPr>
            <a:spLocks noChangeShapeType="1"/>
          </p:cNvSpPr>
          <p:nvPr/>
        </p:nvSpPr>
        <p:spPr bwMode="auto">
          <a:xfrm flipV="1">
            <a:off x="11020247" y="5226141"/>
            <a:ext cx="0" cy="460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Rectangle 134"/>
          <p:cNvSpPr>
            <a:spLocks noChangeArrowheads="1"/>
          </p:cNvSpPr>
          <p:nvPr/>
        </p:nvSpPr>
        <p:spPr bwMode="auto">
          <a:xfrm rot="16200000">
            <a:off x="10690660" y="5394915"/>
            <a:ext cx="2885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2013</a:t>
            </a:r>
            <a:endParaRPr lang="de-DE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8" name="Line 101"/>
          <p:cNvSpPr>
            <a:spLocks noChangeShapeType="1"/>
          </p:cNvSpPr>
          <p:nvPr/>
        </p:nvSpPr>
        <p:spPr bwMode="auto">
          <a:xfrm flipV="1">
            <a:off x="11376020" y="5234163"/>
            <a:ext cx="0" cy="460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102"/>
          <p:cNvSpPr>
            <a:spLocks noChangeShapeType="1"/>
          </p:cNvSpPr>
          <p:nvPr/>
        </p:nvSpPr>
        <p:spPr bwMode="auto">
          <a:xfrm flipV="1">
            <a:off x="11718362" y="5234163"/>
            <a:ext cx="0" cy="460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Rectangle 134"/>
          <p:cNvSpPr>
            <a:spLocks noChangeArrowheads="1"/>
          </p:cNvSpPr>
          <p:nvPr/>
        </p:nvSpPr>
        <p:spPr bwMode="auto">
          <a:xfrm rot="16200000">
            <a:off x="11404127" y="5391438"/>
            <a:ext cx="2885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2015</a:t>
            </a:r>
            <a:endParaRPr lang="de-DE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1" name="Rectangle 134"/>
          <p:cNvSpPr>
            <a:spLocks noChangeArrowheads="1"/>
          </p:cNvSpPr>
          <p:nvPr/>
        </p:nvSpPr>
        <p:spPr bwMode="auto">
          <a:xfrm rot="16200000">
            <a:off x="10322194" y="5394975"/>
            <a:ext cx="2885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2012</a:t>
            </a:r>
            <a:endParaRPr lang="de-DE" sz="11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2" name="Rectangle 134"/>
          <p:cNvSpPr>
            <a:spLocks noChangeArrowheads="1"/>
          </p:cNvSpPr>
          <p:nvPr/>
        </p:nvSpPr>
        <p:spPr bwMode="auto">
          <a:xfrm rot="16200000">
            <a:off x="11053438" y="5391439"/>
            <a:ext cx="2885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 dirty="0" smtClean="0">
                <a:solidFill>
                  <a:srgbClr val="000000"/>
                </a:solidFill>
                <a:cs typeface="Arial" pitchFamily="34" charset="0"/>
              </a:rPr>
              <a:t>2014</a:t>
            </a:r>
            <a:endParaRPr lang="de-DE" sz="11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8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6" t="4301" r="18838" b="80005"/>
          <a:stretch/>
        </p:blipFill>
        <p:spPr bwMode="auto">
          <a:xfrm>
            <a:off x="9938297" y="1201281"/>
            <a:ext cx="1823884" cy="10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18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Private vs. Public (Availability)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09" y="1409925"/>
            <a:ext cx="11177517" cy="464341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There </a:t>
            </a:r>
            <a:r>
              <a:rPr lang="en-US" dirty="0"/>
              <a:t>are two banking options for storing umbilical cord </a:t>
            </a:r>
            <a:r>
              <a:rPr lang="en-US" dirty="0" smtClean="0"/>
              <a:t>blood: </a:t>
            </a:r>
          </a:p>
          <a:p>
            <a:pPr marL="757238" indent="-457200">
              <a:buFont typeface="Wingdings" pitchFamily="2" charset="2"/>
              <a:buChar char="v"/>
            </a:pPr>
            <a:r>
              <a:rPr lang="en-US" sz="2600" dirty="0" smtClean="0"/>
              <a:t>Private </a:t>
            </a:r>
            <a:r>
              <a:rPr lang="en-US" sz="2600" dirty="0"/>
              <a:t>(family) </a:t>
            </a:r>
            <a:endParaRPr lang="en-US" sz="2600" dirty="0" smtClean="0"/>
          </a:p>
          <a:p>
            <a:pPr marL="757238" indent="-457200">
              <a:buFont typeface="Wingdings" pitchFamily="2" charset="2"/>
              <a:buChar char="v"/>
            </a:pPr>
            <a:r>
              <a:rPr lang="en-US" sz="2600" dirty="0" smtClean="0"/>
              <a:t>Public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Cord </a:t>
            </a:r>
            <a:r>
              <a:rPr lang="en-US" dirty="0"/>
              <a:t>blood stored in private banks are used for either </a:t>
            </a:r>
            <a:r>
              <a:rPr lang="en-US" b="1" dirty="0"/>
              <a:t>autologous</a:t>
            </a:r>
            <a:r>
              <a:rPr lang="en-US" dirty="0"/>
              <a:t> or </a:t>
            </a:r>
            <a:r>
              <a:rPr lang="en-US" b="1" dirty="0"/>
              <a:t>allogeneic</a:t>
            </a:r>
            <a:r>
              <a:rPr lang="en-US" dirty="0"/>
              <a:t> transplants for the infant donor or related family members but private cord blood banks are not searchable or available to the public.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Till now, more </a:t>
            </a:r>
            <a:r>
              <a:rPr lang="en-US" dirty="0"/>
              <a:t>than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1,000,000</a:t>
            </a:r>
            <a:r>
              <a:rPr lang="en-US" dirty="0" smtClean="0"/>
              <a:t> </a:t>
            </a:r>
            <a:r>
              <a:rPr lang="en-US" dirty="0"/>
              <a:t>cord blood units are stored in over 130 private cord blood banks, worldwide, and over </a:t>
            </a:r>
            <a:r>
              <a:rPr lang="en-US" b="1" dirty="0" smtClean="0">
                <a:solidFill>
                  <a:srgbClr val="00B050"/>
                </a:solidFill>
              </a:rPr>
              <a:t>600,000</a:t>
            </a:r>
            <a:r>
              <a:rPr lang="en-US" dirty="0" smtClean="0"/>
              <a:t> </a:t>
            </a:r>
            <a:r>
              <a:rPr lang="en-US" dirty="0"/>
              <a:t>units in more than 100 quality controlled public cord blood banks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6650" y="5975002"/>
            <a:ext cx="7178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Butler MG, </a:t>
            </a:r>
            <a:r>
              <a:rPr lang="en-US" sz="2000" b="1" dirty="0" err="1">
                <a:solidFill>
                  <a:srgbClr val="C00000"/>
                </a:solidFill>
              </a:rPr>
              <a:t>Menitove</a:t>
            </a:r>
            <a:r>
              <a:rPr lang="en-US" sz="2000" b="1" dirty="0">
                <a:solidFill>
                  <a:srgbClr val="C00000"/>
                </a:solidFill>
              </a:rPr>
              <a:t> JE</a:t>
            </a:r>
            <a:r>
              <a:rPr lang="en-US" sz="2000" b="1" dirty="0" smtClean="0">
                <a:solidFill>
                  <a:srgbClr val="C00000"/>
                </a:solidFill>
              </a:rPr>
              <a:t>. Umbilical </a:t>
            </a:r>
            <a:r>
              <a:rPr lang="en-US" sz="2000" b="1" dirty="0">
                <a:solidFill>
                  <a:srgbClr val="C00000"/>
                </a:solidFill>
              </a:rPr>
              <a:t>cord blood banking: an update</a:t>
            </a:r>
            <a:r>
              <a:rPr lang="en-US" sz="2000" b="1" dirty="0" smtClean="0">
                <a:solidFill>
                  <a:srgbClr val="C00000"/>
                </a:solidFill>
              </a:rPr>
              <a:t>. J </a:t>
            </a:r>
            <a:r>
              <a:rPr lang="en-US" sz="2000" b="1" dirty="0">
                <a:solidFill>
                  <a:srgbClr val="C00000"/>
                </a:solidFill>
              </a:rPr>
              <a:t>Assist </a:t>
            </a:r>
            <a:r>
              <a:rPr lang="en-US" sz="2000" b="1" dirty="0" err="1">
                <a:solidFill>
                  <a:srgbClr val="C00000"/>
                </a:solidFill>
              </a:rPr>
              <a:t>Reprod</a:t>
            </a:r>
            <a:r>
              <a:rPr lang="en-US" sz="2000" b="1" dirty="0">
                <a:solidFill>
                  <a:srgbClr val="C00000"/>
                </a:solidFill>
              </a:rPr>
              <a:t> Genet. </a:t>
            </a:r>
            <a:r>
              <a:rPr lang="en-US" sz="2000" b="1" dirty="0" smtClean="0">
                <a:solidFill>
                  <a:srgbClr val="C00000"/>
                </a:solidFill>
              </a:rPr>
              <a:t>2011;28:669-76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074" name="Picture 2" descr="Image result for bmdw bone marro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316" y="5664879"/>
            <a:ext cx="28575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Private vs. Public (Applicability)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1" y="1525369"/>
            <a:ext cx="10988564" cy="46855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Both </a:t>
            </a:r>
            <a:r>
              <a:rPr lang="en-GB" dirty="0"/>
              <a:t>private and public banks </a:t>
            </a:r>
            <a:r>
              <a:rPr lang="en-GB" dirty="0" smtClean="0"/>
              <a:t>can store </a:t>
            </a:r>
            <a:r>
              <a:rPr lang="en-GB" dirty="0"/>
              <a:t>cord </a:t>
            </a:r>
            <a:r>
              <a:rPr lang="en-GB" dirty="0" smtClean="0"/>
              <a:t>blood units </a:t>
            </a:r>
            <a:r>
              <a:rPr lang="en-GB" dirty="0"/>
              <a:t>for a period of </a:t>
            </a:r>
            <a:r>
              <a:rPr lang="en-GB" dirty="0" smtClean="0"/>
              <a:t>around 20 years.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From </a:t>
            </a:r>
            <a:r>
              <a:rPr lang="en-US" dirty="0"/>
              <a:t>the private CB banks' point of view, there are too few documented cases of children receiving their own banked CB for HSCT, because physicians are </a:t>
            </a:r>
            <a:r>
              <a:rPr lang="en-US" u="sng" dirty="0"/>
              <a:t>reluctant</a:t>
            </a:r>
            <a:r>
              <a:rPr lang="en-US" dirty="0"/>
              <a:t> to use autologous </a:t>
            </a:r>
            <a:r>
              <a:rPr lang="en-US" dirty="0" smtClean="0"/>
              <a:t>CB: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stem cells present in autologous CB carry the same genetic information as the recipient and so </a:t>
            </a:r>
            <a:r>
              <a:rPr lang="en-US" b="1" dirty="0">
                <a:solidFill>
                  <a:srgbClr val="C00000"/>
                </a:solidFill>
              </a:rPr>
              <a:t>cannot be used to treat genetic </a:t>
            </a:r>
            <a:r>
              <a:rPr lang="en-US" b="1" dirty="0" smtClean="0">
                <a:solidFill>
                  <a:srgbClr val="C00000"/>
                </a:solidFill>
              </a:rPr>
              <a:t>diseases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There are potentials for </a:t>
            </a:r>
            <a:r>
              <a:rPr lang="en-US" b="1" dirty="0" smtClean="0">
                <a:solidFill>
                  <a:srgbClr val="C00000"/>
                </a:solidFill>
              </a:rPr>
              <a:t>presence of pre-leukemic </a:t>
            </a:r>
            <a:r>
              <a:rPr lang="en-US" b="1" dirty="0">
                <a:solidFill>
                  <a:srgbClr val="C00000"/>
                </a:solidFill>
              </a:rPr>
              <a:t>and leukemic cells </a:t>
            </a:r>
            <a:r>
              <a:rPr lang="en-US" dirty="0" smtClean="0"/>
              <a:t>in </a:t>
            </a:r>
            <a:r>
              <a:rPr lang="en-US" dirty="0"/>
              <a:t>the stored CB of children who later develop childhood </a:t>
            </a:r>
            <a:r>
              <a:rPr lang="en-US" dirty="0" smtClean="0"/>
              <a:t>leukemia.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graft-versus-leukemia</a:t>
            </a:r>
            <a:r>
              <a:rPr lang="en-US" dirty="0"/>
              <a:t> effect in which the donor's immune system acts against residual recipient malignant cells cannot occur in autologous </a:t>
            </a:r>
            <a:r>
              <a:rPr lang="en-US" dirty="0" smtClean="0"/>
              <a:t>HSCT.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0968" y="6230201"/>
            <a:ext cx="10428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Young-Ho Lee. Is cord blood worth saving for public or private banking</a:t>
            </a:r>
            <a:r>
              <a:rPr lang="en-US" sz="2000" b="1" dirty="0" smtClean="0">
                <a:solidFill>
                  <a:srgbClr val="C00000"/>
                </a:solidFill>
              </a:rPr>
              <a:t>? Blood </a:t>
            </a:r>
            <a:r>
              <a:rPr lang="en-US" sz="2000" b="1" dirty="0">
                <a:solidFill>
                  <a:srgbClr val="C00000"/>
                </a:solidFill>
              </a:rPr>
              <a:t>Res. </a:t>
            </a:r>
            <a:r>
              <a:rPr lang="en-US" sz="2000" b="1" dirty="0" smtClean="0">
                <a:solidFill>
                  <a:srgbClr val="C00000"/>
                </a:solidFill>
              </a:rPr>
              <a:t>2015; 50:3-4.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>
          <a:xfrm>
            <a:off x="838200" y="15741"/>
            <a:ext cx="10515600" cy="1325563"/>
          </a:xfrm>
        </p:spPr>
        <p:txBody>
          <a:bodyPr/>
          <a:lstStyle/>
          <a:p>
            <a:pPr algn="ctr"/>
            <a:r>
              <a:rPr lang="de-CH" b="1" dirty="0" smtClean="0">
                <a:latin typeface="+mn-lt"/>
              </a:rPr>
              <a:t>Cord Blood HSCT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722235"/>
              </p:ext>
            </p:extLst>
          </p:nvPr>
        </p:nvGraphicFramePr>
        <p:xfrm>
          <a:off x="83574" y="1060379"/>
          <a:ext cx="12034684" cy="563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812"/>
                <a:gridCol w="2979683"/>
                <a:gridCol w="3184634"/>
                <a:gridCol w="3021555"/>
              </a:tblGrid>
              <a:tr h="370817">
                <a:tc>
                  <a:txBody>
                    <a:bodyPr/>
                    <a:lstStyle/>
                    <a:p>
                      <a:endParaRPr lang="de-CH" sz="2600" dirty="0"/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Autologous CB</a:t>
                      </a:r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Targeted CB</a:t>
                      </a:r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Unrelated CB</a:t>
                      </a:r>
                    </a:p>
                  </a:txBody>
                  <a:tcPr marL="121919" marR="121919" marT="45717" marB="45717"/>
                </a:tc>
              </a:tr>
              <a:tr h="640040">
                <a:tc>
                  <a:txBody>
                    <a:bodyPr/>
                    <a:lstStyle/>
                    <a:p>
                      <a:r>
                        <a:rPr lang="de-CH" sz="2600" dirty="0" smtClean="0"/>
                        <a:t>Definition</a:t>
                      </a:r>
                      <a:endParaRPr lang="de-CH" sz="2600" dirty="0"/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Donor = Recipient</a:t>
                      </a:r>
                    </a:p>
                    <a:p>
                      <a:pPr algn="ctr"/>
                      <a:endParaRPr lang="de-CH" sz="2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600" dirty="0" smtClean="0"/>
                        <a:t>(Private)</a:t>
                      </a:r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HLA-id sibling;</a:t>
                      </a:r>
                    </a:p>
                    <a:p>
                      <a:pPr algn="ctr"/>
                      <a:r>
                        <a:rPr lang="en-US" sz="2600" dirty="0" smtClean="0"/>
                        <a:t>born after recipient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600" dirty="0" smtClean="0"/>
                        <a:t>(Private)</a:t>
                      </a:r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Collected from unknown recipient</a:t>
                      </a:r>
                    </a:p>
                    <a:p>
                      <a:pPr algn="ctr"/>
                      <a:r>
                        <a:rPr lang="de-CH" sz="2600" dirty="0" smtClean="0"/>
                        <a:t>(Public)</a:t>
                      </a:r>
                    </a:p>
                  </a:txBody>
                  <a:tcPr marL="121919" marR="121919" marT="45717" marB="45717"/>
                </a:tc>
              </a:tr>
              <a:tr h="1188645">
                <a:tc>
                  <a:txBody>
                    <a:bodyPr/>
                    <a:lstStyle/>
                    <a:p>
                      <a:r>
                        <a:rPr lang="de-CH" sz="2600" dirty="0" smtClean="0"/>
                        <a:t>Advantages</a:t>
                      </a:r>
                      <a:endParaRPr lang="de-CH" sz="2600" dirty="0"/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b="0" dirty="0" smtClean="0"/>
                        <a:t>Availability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600" b="0" dirty="0" smtClean="0"/>
                        <a:t>Sufficient cells</a:t>
                      </a:r>
                      <a:r>
                        <a:rPr lang="de-CH" sz="26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de-CH" sz="2600" b="0" dirty="0" smtClean="0"/>
                    </a:p>
                    <a:p>
                      <a:pPr algn="ctr"/>
                      <a:r>
                        <a:rPr lang="de-CH" sz="2600" b="0" dirty="0" smtClean="0"/>
                        <a:t>No rejection/GvHD</a:t>
                      </a:r>
                    </a:p>
                    <a:p>
                      <a:pPr algn="ctr"/>
                      <a:r>
                        <a:rPr lang="de-CH" sz="2600" b="0" dirty="0" smtClean="0"/>
                        <a:t>No viral transmission</a:t>
                      </a:r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Availability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Sufficient cells</a:t>
                      </a:r>
                      <a:r>
                        <a:rPr lang="de-CH" sz="26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2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Little rejection/</a:t>
                      </a:r>
                      <a:r>
                        <a:rPr lang="en-US" sz="2600" dirty="0" err="1" smtClean="0"/>
                        <a:t>GvHD</a:t>
                      </a:r>
                      <a:endParaRPr lang="en-US" sz="2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No viral transmission</a:t>
                      </a:r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Availability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Sufficient cells</a:t>
                      </a:r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Reduced </a:t>
                      </a:r>
                      <a:r>
                        <a:rPr lang="en-US" sz="2600" dirty="0" err="1" smtClean="0"/>
                        <a:t>GvHD</a:t>
                      </a:r>
                      <a:endParaRPr lang="en-US" sz="2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No or reduced Viral transmission</a:t>
                      </a:r>
                    </a:p>
                  </a:txBody>
                  <a:tcPr marL="121919" marR="121919" marT="45717" marB="45717"/>
                </a:tc>
              </a:tr>
              <a:tr h="914342">
                <a:tc>
                  <a:txBody>
                    <a:bodyPr/>
                    <a:lstStyle/>
                    <a:p>
                      <a:r>
                        <a:rPr lang="de-CH" sz="2600" dirty="0" smtClean="0"/>
                        <a:t>Disadvantages</a:t>
                      </a:r>
                    </a:p>
                    <a:p>
                      <a:endParaRPr lang="de-CH" sz="2600" dirty="0"/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Genetic disease</a:t>
                      </a:r>
                    </a:p>
                    <a:p>
                      <a:pPr algn="ctr"/>
                      <a:r>
                        <a:rPr lang="de-CH" sz="2600" dirty="0" smtClean="0"/>
                        <a:t>Costs</a:t>
                      </a:r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Genetic disease?</a:t>
                      </a:r>
                    </a:p>
                    <a:p>
                      <a:pPr algn="ctr"/>
                      <a:endParaRPr lang="de-CH" sz="2600" dirty="0"/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Costs</a:t>
                      </a:r>
                    </a:p>
                    <a:p>
                      <a:pPr algn="ctr"/>
                      <a:r>
                        <a:rPr lang="de-CH" sz="2600" dirty="0" smtClean="0"/>
                        <a:t>Matching problems</a:t>
                      </a:r>
                    </a:p>
                  </a:txBody>
                  <a:tcPr marL="121919" marR="121919" marT="45717" marB="45717"/>
                </a:tc>
              </a:tr>
              <a:tr h="640040">
                <a:tc>
                  <a:txBody>
                    <a:bodyPr/>
                    <a:lstStyle/>
                    <a:p>
                      <a:r>
                        <a:rPr lang="de-CH" sz="2600" dirty="0" smtClean="0"/>
                        <a:t>N 2010 in Europe</a:t>
                      </a:r>
                    </a:p>
                    <a:p>
                      <a:r>
                        <a:rPr lang="de-CH" sz="2600" dirty="0" smtClean="0"/>
                        <a:t>N 2011</a:t>
                      </a:r>
                      <a:endParaRPr lang="de-CH" sz="2600" dirty="0"/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3</a:t>
                      </a:r>
                    </a:p>
                    <a:p>
                      <a:pPr algn="ctr"/>
                      <a:r>
                        <a:rPr lang="de-CH" sz="2600" dirty="0" smtClean="0"/>
                        <a:t>1</a:t>
                      </a:r>
                      <a:endParaRPr lang="de-CH" sz="2600" dirty="0"/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52</a:t>
                      </a:r>
                    </a:p>
                    <a:p>
                      <a:pPr algn="ctr"/>
                      <a:r>
                        <a:rPr lang="de-CH" sz="2600" dirty="0" smtClean="0"/>
                        <a:t>47</a:t>
                      </a:r>
                    </a:p>
                  </a:txBody>
                  <a:tcPr marL="121919" marR="12191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600" dirty="0" smtClean="0"/>
                        <a:t>789</a:t>
                      </a:r>
                    </a:p>
                    <a:p>
                      <a:pPr algn="ctr"/>
                      <a:r>
                        <a:rPr lang="de-CH" sz="2600" dirty="0" smtClean="0"/>
                        <a:t>771</a:t>
                      </a:r>
                      <a:endParaRPr lang="de-CH" sz="2600" dirty="0"/>
                    </a:p>
                  </a:txBody>
                  <a:tcPr marL="121919" marR="121919" marT="45717" marB="45717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049120" y="5810250"/>
            <a:ext cx="704850" cy="895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76649" y="5707119"/>
            <a:ext cx="843446" cy="1135115"/>
          </a:xfrm>
          <a:prstGeom prst="ellipse">
            <a:avLst/>
          </a:prstGeom>
          <a:noFill/>
          <a:ln w="38100">
            <a:solidFill>
              <a:srgbClr val="B88C00"/>
            </a:solidFill>
          </a:ln>
          <a:effectLst>
            <a:glow rad="101600">
              <a:srgbClr val="86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87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Private vs. Public (Statistics)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257300"/>
            <a:ext cx="11410949" cy="525385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More than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25,000</a:t>
            </a:r>
            <a:r>
              <a:rPr lang="en-US" dirty="0"/>
              <a:t> </a:t>
            </a:r>
            <a:r>
              <a:rPr lang="en-US" dirty="0" smtClean="0"/>
              <a:t>cord </a:t>
            </a:r>
            <a:r>
              <a:rPr lang="en-US" dirty="0"/>
              <a:t>blood transplantations have been performed worldwide since the first cord blood transplantation in </a:t>
            </a:r>
            <a:r>
              <a:rPr lang="en-US" b="1" dirty="0">
                <a:solidFill>
                  <a:srgbClr val="866600"/>
                </a:solidFill>
              </a:rPr>
              <a:t>1989</a:t>
            </a:r>
            <a:r>
              <a:rPr lang="en-US" dirty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Estimates </a:t>
            </a:r>
            <a:r>
              <a:rPr lang="en-US" dirty="0"/>
              <a:t>of the proportion of </a:t>
            </a:r>
            <a:r>
              <a:rPr lang="en-US" b="1" dirty="0"/>
              <a:t>autologous CB transplants</a:t>
            </a:r>
            <a:r>
              <a:rPr lang="en-US" dirty="0"/>
              <a:t> performed range </a:t>
            </a:r>
            <a:r>
              <a:rPr lang="en-US" dirty="0" smtClean="0"/>
              <a:t>widely: 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American </a:t>
            </a:r>
            <a:r>
              <a:rPr lang="en-US" dirty="0"/>
              <a:t>Academy of Pediatrics suggests that it is more like </a:t>
            </a:r>
            <a:r>
              <a:rPr lang="en-US" b="1" dirty="0">
                <a:solidFill>
                  <a:srgbClr val="C00000"/>
                </a:solidFill>
              </a:rPr>
              <a:t>1 in 200,000</a:t>
            </a:r>
            <a:r>
              <a:rPr lang="en-US" dirty="0"/>
              <a:t>. </a:t>
            </a:r>
            <a:r>
              <a:rPr lang="en-US" dirty="0" smtClean="0"/>
              <a:t> There have been over </a:t>
            </a:r>
            <a:r>
              <a:rPr lang="en-US" b="1" dirty="0" smtClean="0">
                <a:solidFill>
                  <a:srgbClr val="C00000"/>
                </a:solidFill>
              </a:rPr>
              <a:t>450,000</a:t>
            </a:r>
            <a:r>
              <a:rPr lang="en-US" dirty="0" smtClean="0"/>
              <a:t> CB units stored in the United States private CB banks.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In  South Korea</a:t>
            </a:r>
            <a:r>
              <a:rPr lang="en-US" dirty="0"/>
              <a:t>, just </a:t>
            </a:r>
            <a:r>
              <a:rPr lang="en-US" b="1" dirty="0" smtClean="0">
                <a:solidFill>
                  <a:srgbClr val="C00000"/>
                </a:solidFill>
              </a:rPr>
              <a:t>4 </a:t>
            </a:r>
            <a:r>
              <a:rPr lang="en-US" b="1" dirty="0">
                <a:solidFill>
                  <a:srgbClr val="C00000"/>
                </a:solidFill>
              </a:rPr>
              <a:t>CBs among the roughly 300,000 </a:t>
            </a:r>
            <a:r>
              <a:rPr lang="en-US" dirty="0"/>
              <a:t>units in private banks were released for autologous HSCT up to the end of </a:t>
            </a:r>
            <a:r>
              <a:rPr lang="en-US" dirty="0" smtClean="0"/>
              <a:t>2014.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Study </a:t>
            </a:r>
            <a:r>
              <a:rPr lang="en-US" dirty="0"/>
              <a:t>by the Italian Stem Cell Donors Association noted that the probability that any of the neonates whose </a:t>
            </a:r>
            <a:r>
              <a:rPr lang="en-US" dirty="0" smtClean="0"/>
              <a:t>UCBs are </a:t>
            </a:r>
            <a:r>
              <a:rPr lang="en-US" dirty="0"/>
              <a:t>stored in private banks for autologous use may one day need a transplant of hematopoietic stem cells is effectively between </a:t>
            </a:r>
            <a:r>
              <a:rPr lang="en-US" b="1" dirty="0">
                <a:solidFill>
                  <a:srgbClr val="C00000"/>
                </a:solidFill>
              </a:rPr>
              <a:t>1:75,000 and </a:t>
            </a:r>
            <a:r>
              <a:rPr lang="en-US" b="1" dirty="0" smtClean="0">
                <a:solidFill>
                  <a:srgbClr val="C00000"/>
                </a:solidFill>
              </a:rPr>
              <a:t>1:100,000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According to available reports, </a:t>
            </a:r>
            <a:r>
              <a:rPr lang="en-US" dirty="0" smtClean="0"/>
              <a:t>in Iran, </a:t>
            </a:r>
            <a:r>
              <a:rPr lang="en-US" b="1" dirty="0" smtClean="0">
                <a:solidFill>
                  <a:srgbClr val="C00000"/>
                </a:solidFill>
              </a:rPr>
              <a:t>4 out of near 100,000 </a:t>
            </a:r>
            <a:r>
              <a:rPr lang="en-US" dirty="0" smtClean="0"/>
              <a:t>UCB units stored privately are successfully used for HSCT (All targeted CBs).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88180" y="6380235"/>
            <a:ext cx="8115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Petrini</a:t>
            </a:r>
            <a:r>
              <a:rPr lang="en-US" sz="2000" b="1" dirty="0">
                <a:solidFill>
                  <a:srgbClr val="C00000"/>
                </a:solidFill>
              </a:rPr>
              <a:t> C. </a:t>
            </a:r>
            <a:r>
              <a:rPr lang="en-US" sz="2000" b="1" dirty="0" smtClean="0">
                <a:solidFill>
                  <a:srgbClr val="C00000"/>
                </a:solidFill>
              </a:rPr>
              <a:t>J </a:t>
            </a:r>
            <a:r>
              <a:rPr lang="en-US" sz="2000" b="1" dirty="0">
                <a:solidFill>
                  <a:srgbClr val="C00000"/>
                </a:solidFill>
              </a:rPr>
              <a:t>Blood Med. 2014;5:87-97.</a:t>
            </a:r>
          </a:p>
        </p:txBody>
      </p:sp>
    </p:spTree>
    <p:extLst>
      <p:ext uri="{BB962C8B-B14F-4D97-AF65-F5344CB8AC3E}">
        <p14:creationId xmlns:p14="http://schemas.microsoft.com/office/powerpoint/2010/main" val="312811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HSCT &amp; Umbilical Cord </a:t>
            </a:r>
            <a:r>
              <a:rPr lang="en-US" b="1" dirty="0" smtClean="0">
                <a:latin typeface="+mn-lt"/>
              </a:rPr>
              <a:t>Blood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327751"/>
            <a:ext cx="9250187" cy="510255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Hematopoietic </a:t>
            </a:r>
            <a:r>
              <a:rPr lang="en-US" b="1" dirty="0"/>
              <a:t>stem cell transplantation </a:t>
            </a:r>
            <a:r>
              <a:rPr lang="en-US" b="1" dirty="0" smtClean="0"/>
              <a:t>(HSCT) </a:t>
            </a:r>
            <a:r>
              <a:rPr lang="en-US" dirty="0"/>
              <a:t>refers to infusion of </a:t>
            </a:r>
            <a:r>
              <a:rPr lang="en-US" dirty="0" smtClean="0"/>
              <a:t>(</a:t>
            </a:r>
            <a:r>
              <a:rPr lang="en-US" dirty="0"/>
              <a:t>HSCs) </a:t>
            </a:r>
            <a:r>
              <a:rPr lang="en-US" dirty="0" smtClean="0"/>
              <a:t>to: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Reconstitute </a:t>
            </a:r>
            <a:r>
              <a:rPr lang="en-US" dirty="0"/>
              <a:t>the hematopoietic system of </a:t>
            </a:r>
            <a:r>
              <a:rPr lang="en-US" dirty="0" smtClean="0"/>
              <a:t>patients with </a:t>
            </a:r>
            <a:r>
              <a:rPr lang="en-GB" dirty="0" smtClean="0"/>
              <a:t>a </a:t>
            </a:r>
            <a:r>
              <a:rPr lang="en-GB" dirty="0"/>
              <a:t>wide variety of malignant and non-malignant disorders (over 70 disorders)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Allow delivery </a:t>
            </a:r>
            <a:r>
              <a:rPr lang="en-US" dirty="0"/>
              <a:t>of supra-lethal doses of chemotherapy (transplant given as rescue)</a:t>
            </a:r>
          </a:p>
          <a:p>
            <a:pPr lvl="1">
              <a:buFont typeface="Wingdings" pitchFamily="2" charset="2"/>
              <a:buChar char="ü"/>
            </a:pPr>
            <a:r>
              <a:rPr lang="en-US" spc="-50" dirty="0"/>
              <a:t>Correct congenital defects in bone marrow (replaces defective marrow)   </a:t>
            </a:r>
          </a:p>
          <a:p>
            <a:pPr lvl="1">
              <a:buFont typeface="Wingdings" pitchFamily="2" charset="2"/>
              <a:buChar char="ü"/>
            </a:pPr>
            <a:r>
              <a:rPr lang="en-US" spc="-50" dirty="0" smtClean="0"/>
              <a:t>Donor </a:t>
            </a:r>
            <a:r>
              <a:rPr lang="en-US" spc="-50" dirty="0"/>
              <a:t>cells may directly attack cancer cells (anti-cancer effect/graft versus tumor, graft versus leukemia)</a:t>
            </a:r>
          </a:p>
          <a:p>
            <a:pPr>
              <a:buFont typeface="Wingdings" pitchFamily="2" charset="2"/>
              <a:buChar char="ü"/>
            </a:pPr>
            <a:r>
              <a:rPr lang="en-GB" spc="-30" dirty="0" smtClean="0"/>
              <a:t>Umbilical </a:t>
            </a:r>
            <a:r>
              <a:rPr lang="en-GB" spc="-30" dirty="0"/>
              <a:t>cord blood (CB), </a:t>
            </a:r>
            <a:r>
              <a:rPr lang="en-GB" b="1" spc="-30" dirty="0"/>
              <a:t>the remaining blood in the vein of the umbilical cord at the time of birth</a:t>
            </a:r>
            <a:r>
              <a:rPr lang="en-GB" spc="-30" dirty="0"/>
              <a:t>, is a clinically useful source of </a:t>
            </a:r>
            <a:r>
              <a:rPr lang="en-GB" spc="-30" dirty="0" smtClean="0"/>
              <a:t>HSCT (an </a:t>
            </a:r>
            <a:r>
              <a:rPr lang="en-US" spc="-30" dirty="0" smtClean="0"/>
              <a:t>alternative </a:t>
            </a:r>
            <a:r>
              <a:rPr lang="en-US" spc="-30" dirty="0"/>
              <a:t>to HLA-matched </a:t>
            </a:r>
            <a:r>
              <a:rPr lang="en-US" spc="-30" dirty="0" smtClean="0"/>
              <a:t>related or unrelated donors).</a:t>
            </a:r>
            <a:endParaRPr lang="en-US" spc="-30" dirty="0"/>
          </a:p>
        </p:txBody>
      </p:sp>
      <p:pic>
        <p:nvPicPr>
          <p:cNvPr id="4100" name="Picture 4" descr="C:\Users\Mostafa\Pictures\Picture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33" y="2271235"/>
            <a:ext cx="3778007" cy="431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10" y="17512"/>
            <a:ext cx="10515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Summary of Private CB Banking Disadvantages</a:t>
            </a:r>
            <a:endParaRPr lang="en-US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9433" y="1119117"/>
            <a:ext cx="11259403" cy="520367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Lower </a:t>
            </a:r>
            <a:r>
              <a:rPr lang="en-US" dirty="0"/>
              <a:t>number of </a:t>
            </a:r>
            <a:r>
              <a:rPr lang="en-US" dirty="0" smtClean="0"/>
              <a:t>hematopoietic cells compared to BM or PB donations (Public &amp; Private)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Slow </a:t>
            </a:r>
            <a:r>
              <a:rPr lang="en-US" dirty="0"/>
              <a:t>hematopoietic recovery &amp; delayed immune </a:t>
            </a:r>
            <a:r>
              <a:rPr lang="en-US" dirty="0" smtClean="0"/>
              <a:t>reconstitution </a:t>
            </a:r>
            <a:r>
              <a:rPr lang="en-US" dirty="0"/>
              <a:t>(Public &amp; Private)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cost for </a:t>
            </a:r>
            <a:r>
              <a:rPr lang="en-US" dirty="0" smtClean="0"/>
              <a:t>storage </a:t>
            </a:r>
            <a:r>
              <a:rPr lang="en-US" dirty="0"/>
              <a:t>(Public &amp; Private)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One-time </a:t>
            </a:r>
            <a:r>
              <a:rPr lang="en-US" dirty="0" smtClean="0"/>
              <a:t>availability </a:t>
            </a:r>
            <a:r>
              <a:rPr lang="en-US" dirty="0"/>
              <a:t>(Public &amp; Private)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Chance for bag breakage </a:t>
            </a:r>
            <a:r>
              <a:rPr lang="en-US" dirty="0"/>
              <a:t>(Public &amp; Private)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Fresh HSCs </a:t>
            </a:r>
            <a:r>
              <a:rPr lang="en-US" dirty="0"/>
              <a:t>are </a:t>
            </a:r>
            <a:r>
              <a:rPr lang="en-US" dirty="0" smtClean="0"/>
              <a:t>preferred for HSCT </a:t>
            </a:r>
            <a:r>
              <a:rPr lang="en-US" dirty="0"/>
              <a:t>(Public &amp; Private)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Loss of viability of cells for long time storage (Public &amp; Private)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CB HSCT success rate: 40-50% at best </a:t>
            </a:r>
            <a:r>
              <a:rPr lang="en-US" dirty="0"/>
              <a:t>(Public &amp; Private)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general 90</a:t>
            </a:r>
            <a:r>
              <a:rPr lang="en-US" dirty="0"/>
              <a:t>% of the </a:t>
            </a:r>
            <a:r>
              <a:rPr lang="en-US" dirty="0" smtClean="0"/>
              <a:t>banked UCB units fail </a:t>
            </a:r>
            <a:r>
              <a:rPr lang="en-US" dirty="0"/>
              <a:t>to meet the very strict criteria for clinical </a:t>
            </a:r>
            <a:r>
              <a:rPr lang="en-US" dirty="0" smtClean="0"/>
              <a:t>use </a:t>
            </a:r>
            <a:r>
              <a:rPr lang="en-US" dirty="0"/>
              <a:t>(Public &amp; Private)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incidence of refractory genetic disease and malignancies treatable by HSCT is about 1 per 300,000 people </a:t>
            </a:r>
            <a:r>
              <a:rPr lang="en-US" dirty="0"/>
              <a:t>(0.0003 %)</a:t>
            </a:r>
            <a:r>
              <a:rPr lang="en-US" dirty="0" smtClean="0"/>
              <a:t> (Private)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79492" y="6159014"/>
            <a:ext cx="7419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</a:rPr>
              <a:t>Sun </a:t>
            </a:r>
            <a:r>
              <a:rPr lang="fr-FR" sz="2000" b="1" dirty="0">
                <a:solidFill>
                  <a:srgbClr val="C00000"/>
                </a:solidFill>
              </a:rPr>
              <a:t>J, </a:t>
            </a:r>
            <a:r>
              <a:rPr lang="fr-FR" sz="2000" b="1" dirty="0" smtClean="0">
                <a:solidFill>
                  <a:srgbClr val="C00000"/>
                </a:solidFill>
              </a:rPr>
              <a:t>et </a:t>
            </a:r>
            <a:r>
              <a:rPr lang="fr-FR" sz="2000" b="1" dirty="0">
                <a:solidFill>
                  <a:srgbClr val="C00000"/>
                </a:solidFill>
              </a:rPr>
              <a:t>al</a:t>
            </a:r>
            <a:r>
              <a:rPr lang="fr-FR" sz="2000" b="1" dirty="0" smtClean="0">
                <a:solidFill>
                  <a:srgbClr val="C00000"/>
                </a:solidFill>
              </a:rPr>
              <a:t>. </a:t>
            </a:r>
            <a:r>
              <a:rPr lang="fr-FR" sz="2000" b="1" dirty="0">
                <a:solidFill>
                  <a:srgbClr val="C00000"/>
                </a:solidFill>
              </a:rPr>
              <a:t>Transfusion. </a:t>
            </a:r>
            <a:r>
              <a:rPr lang="fr-FR" sz="2000" b="1" dirty="0" smtClean="0">
                <a:solidFill>
                  <a:srgbClr val="C00000"/>
                </a:solidFill>
              </a:rPr>
              <a:t>2010;50:1980-7.</a:t>
            </a:r>
          </a:p>
          <a:p>
            <a:pPr algn="ctr"/>
            <a:r>
              <a:rPr lang="fr-FR" sz="2000" b="1" dirty="0" err="1" smtClean="0">
                <a:solidFill>
                  <a:srgbClr val="C00000"/>
                </a:solidFill>
              </a:rPr>
              <a:t>Gratwohl</a:t>
            </a:r>
            <a:r>
              <a:rPr lang="fr-FR" sz="2000" b="1" dirty="0" smtClean="0">
                <a:solidFill>
                  <a:srgbClr val="C00000"/>
                </a:solidFill>
              </a:rPr>
              <a:t> A, et al. </a:t>
            </a:r>
            <a:r>
              <a:rPr lang="fr-FR" sz="2000" b="1" dirty="0">
                <a:solidFill>
                  <a:srgbClr val="C00000"/>
                </a:solidFill>
              </a:rPr>
              <a:t>JAMA. </a:t>
            </a:r>
            <a:r>
              <a:rPr lang="fr-FR" sz="2000" b="1" dirty="0" smtClean="0">
                <a:solidFill>
                  <a:srgbClr val="C00000"/>
                </a:solidFill>
              </a:rPr>
              <a:t>2010;303:1617-24</a:t>
            </a:r>
            <a:r>
              <a:rPr lang="fr-FR" sz="2000" b="1" dirty="0">
                <a:solidFill>
                  <a:srgbClr val="C00000"/>
                </a:solidFill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7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International Restrictions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578"/>
            <a:ext cx="11414234" cy="571029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For all the mentioned reasons: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Both the American Academy of Pediatrics and the Society of Obstetricians and Gynecologists of Canada discourage this practice while encouraging the storing in public banks.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 </a:t>
            </a:r>
            <a:r>
              <a:rPr lang="en-US" dirty="0"/>
              <a:t>an opinion issued March 15, 2011, the </a:t>
            </a:r>
            <a:r>
              <a:rPr lang="en-US" b="1" dirty="0" err="1" smtClean="0"/>
              <a:t>Italo</a:t>
            </a:r>
            <a:r>
              <a:rPr lang="en-US" b="1" dirty="0" smtClean="0"/>
              <a:t>-French </a:t>
            </a:r>
            <a:r>
              <a:rPr lang="en-US" b="1" dirty="0"/>
              <a:t>Commission for the Proper Use of Umbilical Cord </a:t>
            </a:r>
            <a:r>
              <a:rPr lang="en-US" b="1" dirty="0" smtClean="0"/>
              <a:t>Blood </a:t>
            </a:r>
            <a:r>
              <a:rPr lang="en-US" dirty="0"/>
              <a:t>stated that the collection and storage of UCB from healthy newborns for “preventive” purposes, for possible future autologous use, as practiced by private organizations on a fee-paying commercial basis, </a:t>
            </a:r>
            <a:r>
              <a:rPr lang="en-US" b="1" dirty="0">
                <a:solidFill>
                  <a:srgbClr val="C00000"/>
                </a:solidFill>
              </a:rPr>
              <a:t>is in contrast</a:t>
            </a:r>
            <a:r>
              <a:rPr lang="en-US" dirty="0"/>
              <a:t> to “the </a:t>
            </a:r>
            <a:r>
              <a:rPr lang="en-US" b="1" dirty="0"/>
              <a:t>general public interest </a:t>
            </a:r>
            <a:r>
              <a:rPr lang="en-US" dirty="0"/>
              <a:t>and, in particular, the interests of patients with </a:t>
            </a:r>
            <a:r>
              <a:rPr lang="en-US" dirty="0" err="1"/>
              <a:t>oncohaematological</a:t>
            </a:r>
            <a:r>
              <a:rPr lang="en-US" dirty="0"/>
              <a:t>, genetic </a:t>
            </a:r>
            <a:r>
              <a:rPr lang="en-US" dirty="0" err="1"/>
              <a:t>haematological</a:t>
            </a:r>
            <a:r>
              <a:rPr lang="en-US" dirty="0"/>
              <a:t>, immunological or </a:t>
            </a:r>
            <a:r>
              <a:rPr lang="en-US" dirty="0" err="1"/>
              <a:t>dysmetabolic</a:t>
            </a:r>
            <a:r>
              <a:rPr lang="en-US" dirty="0"/>
              <a:t> diseases that can be cured in the majority of cases with allogeneic transplants of </a:t>
            </a:r>
            <a:r>
              <a:rPr lang="en-US" dirty="0" err="1"/>
              <a:t>haematopoietic</a:t>
            </a:r>
            <a:r>
              <a:rPr lang="en-US" dirty="0"/>
              <a:t> stem cells and not with autologous cells, and who thus need a vast pool of altruistic donations from which to draw HLA-matched donors</a:t>
            </a:r>
            <a:r>
              <a:rPr lang="en-US" dirty="0" smtClean="0"/>
              <a:t>”.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As a result; </a:t>
            </a:r>
            <a:r>
              <a:rPr lang="en-US" b="1" dirty="0" smtClean="0">
                <a:solidFill>
                  <a:srgbClr val="00B050"/>
                </a:solidFill>
              </a:rPr>
              <a:t>Italy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Belgium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France</a:t>
            </a:r>
            <a:r>
              <a:rPr lang="en-US" dirty="0"/>
              <a:t> have banned private banking of cord blood.</a:t>
            </a:r>
          </a:p>
          <a:p>
            <a:pPr>
              <a:buFont typeface="Wingdings" pitchFamily="2" charset="2"/>
              <a:buChar char="ü"/>
            </a:pPr>
            <a:r>
              <a:rPr lang="en-US" b="1" u="sng" dirty="0" err="1" smtClean="0">
                <a:solidFill>
                  <a:srgbClr val="00B0F0"/>
                </a:solidFill>
              </a:rPr>
              <a:t>NetCord</a:t>
            </a:r>
            <a:r>
              <a:rPr lang="en-US" dirty="0"/>
              <a:t>, the </a:t>
            </a:r>
            <a:r>
              <a:rPr lang="en-US" dirty="0" smtClean="0"/>
              <a:t>International Foundation </a:t>
            </a:r>
            <a:r>
              <a:rPr lang="en-US" dirty="0"/>
              <a:t>of </a:t>
            </a:r>
            <a:r>
              <a:rPr lang="en-US" dirty="0" smtClean="0"/>
              <a:t>Leading Cord Blood Banks, discourages autologous UCB banking since </a:t>
            </a:r>
            <a:r>
              <a:rPr lang="en-US" b="1" dirty="0" smtClean="0"/>
              <a:t>2008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+mn-lt"/>
              </a:rPr>
              <a:t>NetCord</a:t>
            </a:r>
            <a:r>
              <a:rPr lang="en-US" b="1" dirty="0" smtClean="0">
                <a:latin typeface="+mn-lt"/>
              </a:rPr>
              <a:t> Statement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09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NetCord</a:t>
            </a:r>
            <a:r>
              <a:rPr lang="en-US" dirty="0"/>
              <a:t> </a:t>
            </a:r>
            <a:r>
              <a:rPr lang="en-US" dirty="0" smtClean="0"/>
              <a:t>"Position Statement on Cord Blood for Autologous Use": “</a:t>
            </a:r>
            <a:r>
              <a:rPr lang="en-US" dirty="0"/>
              <a:t>Since the therapeutic benefit of </a:t>
            </a:r>
            <a:r>
              <a:rPr lang="en-US" b="1" dirty="0"/>
              <a:t>allogeneic</a:t>
            </a:r>
            <a:r>
              <a:rPr lang="en-US" dirty="0"/>
              <a:t> cord blood transplantation has been convincingly demonstrated, </a:t>
            </a:r>
            <a:r>
              <a:rPr lang="en-US" dirty="0" err="1"/>
              <a:t>NetCord</a:t>
            </a:r>
            <a:r>
              <a:rPr lang="en-US" dirty="0"/>
              <a:t> primarily promotes banking for </a:t>
            </a:r>
            <a:r>
              <a:rPr lang="en-US" u="sng" dirty="0">
                <a:solidFill>
                  <a:srgbClr val="00B050"/>
                </a:solidFill>
              </a:rPr>
              <a:t>allogeneic stem cell transplantation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Banking </a:t>
            </a:r>
            <a:r>
              <a:rPr lang="en-US" dirty="0"/>
              <a:t>for autologous purposes may be considered if such storage is part of a program whose primary mission is the use of cord blood units for allogeneic stem cell transplantation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C00000"/>
                </a:solidFill>
              </a:rPr>
              <a:t>NetCord</a:t>
            </a:r>
            <a:r>
              <a:rPr lang="en-US" sz="2400" b="1" dirty="0">
                <a:solidFill>
                  <a:srgbClr val="C00000"/>
                </a:solidFill>
              </a:rPr>
              <a:t> Position statement on cord blood for autologous use. </a:t>
            </a:r>
            <a:r>
              <a:rPr lang="en-US" sz="2400" b="1" dirty="0" err="1">
                <a:solidFill>
                  <a:srgbClr val="C00000"/>
                </a:solidFill>
              </a:rPr>
              <a:t>NetCord</a:t>
            </a:r>
            <a:r>
              <a:rPr lang="en-US" sz="2400" b="1" dirty="0">
                <a:solidFill>
                  <a:srgbClr val="C00000"/>
                </a:solidFill>
              </a:rPr>
              <a:t> Newsletter. 2008 Jan 2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411" y="113974"/>
            <a:ext cx="1896623" cy="189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Decrease in CB Use and Potential Solutions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0" y="1872923"/>
            <a:ext cx="8939049" cy="44017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/>
              <a:t>The utilization of cord blood as a source of stem cells for transplantation has decreased in recent years. </a:t>
            </a: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Strategies </a:t>
            </a:r>
            <a:r>
              <a:rPr lang="en-GB" dirty="0"/>
              <a:t>aimed to enhance speed of engraftment and ongoing clinical trials are investigating ways to make CBT more widely </a:t>
            </a:r>
            <a:r>
              <a:rPr lang="en-GB" dirty="0" smtClean="0"/>
              <a:t>available: </a:t>
            </a:r>
          </a:p>
          <a:p>
            <a:pPr lvl="1">
              <a:buFont typeface="Wingdings" pitchFamily="2" charset="2"/>
              <a:buChar char="v"/>
            </a:pPr>
            <a:r>
              <a:rPr lang="en-GB" sz="2600" dirty="0" smtClean="0">
                <a:solidFill>
                  <a:srgbClr val="002060"/>
                </a:solidFill>
              </a:rPr>
              <a:t>Improving </a:t>
            </a:r>
            <a:r>
              <a:rPr lang="en-GB" sz="2600" dirty="0">
                <a:solidFill>
                  <a:srgbClr val="002060"/>
                </a:solidFill>
              </a:rPr>
              <a:t>hematopoietic engraftment </a:t>
            </a:r>
            <a:r>
              <a:rPr lang="en-GB" sz="2600" dirty="0" smtClean="0">
                <a:solidFill>
                  <a:srgbClr val="002060"/>
                </a:solidFill>
              </a:rPr>
              <a:t>by ex </a:t>
            </a:r>
            <a:r>
              <a:rPr lang="en-GB" sz="2600" dirty="0">
                <a:solidFill>
                  <a:srgbClr val="002060"/>
                </a:solidFill>
              </a:rPr>
              <a:t>vivo expansion, </a:t>
            </a:r>
            <a:r>
              <a:rPr lang="en-GB" sz="2600" dirty="0" smtClean="0">
                <a:solidFill>
                  <a:srgbClr val="002060"/>
                </a:solidFill>
              </a:rPr>
              <a:t>co-infusion </a:t>
            </a:r>
            <a:r>
              <a:rPr lang="en-GB" sz="2600" dirty="0">
                <a:solidFill>
                  <a:srgbClr val="002060"/>
                </a:solidFill>
              </a:rPr>
              <a:t>of CB with mesenchymal cells</a:t>
            </a:r>
            <a:r>
              <a:rPr lang="en-GB" sz="2600" dirty="0" smtClean="0">
                <a:solidFill>
                  <a:srgbClr val="002060"/>
                </a:solidFill>
              </a:rPr>
              <a:t>, …</a:t>
            </a:r>
            <a:endParaRPr lang="en-GB" sz="2600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GB" sz="2600" dirty="0" smtClean="0">
                <a:solidFill>
                  <a:srgbClr val="002060"/>
                </a:solidFill>
              </a:rPr>
              <a:t>Generation </a:t>
            </a:r>
            <a:r>
              <a:rPr lang="en-GB" sz="2600" dirty="0">
                <a:solidFill>
                  <a:srgbClr val="002060"/>
                </a:solidFill>
              </a:rPr>
              <a:t>of third-party immune </a:t>
            </a:r>
            <a:r>
              <a:rPr lang="en-GB" sz="2600" dirty="0" smtClean="0">
                <a:solidFill>
                  <a:srgbClr val="002060"/>
                </a:solidFill>
              </a:rPr>
              <a:t>cells (CB </a:t>
            </a:r>
            <a:r>
              <a:rPr lang="en-GB" sz="2600" dirty="0">
                <a:solidFill>
                  <a:srgbClr val="002060"/>
                </a:solidFill>
              </a:rPr>
              <a:t>units </a:t>
            </a:r>
            <a:r>
              <a:rPr lang="en-GB" sz="2600" dirty="0" smtClean="0">
                <a:solidFill>
                  <a:srgbClr val="002060"/>
                </a:solidFill>
              </a:rPr>
              <a:t>are good source </a:t>
            </a:r>
            <a:r>
              <a:rPr lang="en-GB" sz="2600" dirty="0">
                <a:solidFill>
                  <a:srgbClr val="002060"/>
                </a:solidFill>
              </a:rPr>
              <a:t>of NK cells for adoptive transfer to prevent or treat relapsed </a:t>
            </a:r>
            <a:r>
              <a:rPr lang="en-US" sz="2600" dirty="0" smtClean="0">
                <a:solidFill>
                  <a:srgbClr val="002060"/>
                </a:solidFill>
              </a:rPr>
              <a:t>leukemia</a:t>
            </a:r>
          </a:p>
          <a:p>
            <a:endParaRPr lang="en-GB" sz="3200" dirty="0" smtClean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5" b="10468"/>
          <a:stretch/>
        </p:blipFill>
        <p:spPr bwMode="auto">
          <a:xfrm>
            <a:off x="8481849" y="2446624"/>
            <a:ext cx="3710152" cy="401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Cord Blood Expansion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9" y="1792529"/>
            <a:ext cx="482044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08" y="1502699"/>
            <a:ext cx="67437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Cord Blood Stem Cells &amp; Tissue for Clinical Trials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706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GB" dirty="0"/>
              <a:t>Cord tissue is the tissue of the umbilical cord that contains blood vessels supported by a tissue called Wharton’s jelly that happens to be a rich source of mesenchymal stem cells. </a:t>
            </a: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The </a:t>
            </a:r>
            <a:r>
              <a:rPr lang="en-GB" dirty="0"/>
              <a:t>mesenchymal stem cells are </a:t>
            </a:r>
            <a:r>
              <a:rPr lang="en-GB" dirty="0" err="1"/>
              <a:t>multipotent</a:t>
            </a:r>
            <a:r>
              <a:rPr lang="en-GB" dirty="0"/>
              <a:t> in nature, having the ability to proliferate and differentiate into muscle, cartilage, bone, and fat cells. </a:t>
            </a: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Cord </a:t>
            </a:r>
            <a:r>
              <a:rPr lang="en-GB" dirty="0"/>
              <a:t>tissue is known to work specifically towards spinal and brain injuries. </a:t>
            </a: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Clinical </a:t>
            </a:r>
            <a:r>
              <a:rPr lang="en-GB" dirty="0"/>
              <a:t>trials are currently underway for diseases such as multiple sclerosis, cartilage repair, stroke, brain damage, liver cirrhosis, traumatic optic neuropathy, muscular dystrophy, and many such others. </a:t>
            </a: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Cord </a:t>
            </a:r>
            <a:r>
              <a:rPr lang="en-GB" dirty="0"/>
              <a:t>tissue stem cells have the important characteristic of </a:t>
            </a:r>
            <a:r>
              <a:rPr lang="en-GB" dirty="0" err="1"/>
              <a:t>multipotency</a:t>
            </a:r>
            <a:r>
              <a:rPr lang="en-GB" dirty="0"/>
              <a:t>, making them capable to treat a vast number of diseases in comparison to those that cord blood alone can treat.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471443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clinicaltrials.gov </a:t>
            </a:r>
            <a:br>
              <a:rPr lang="en-US" sz="2800" dirty="0" smtClean="0"/>
            </a:br>
            <a:r>
              <a:rPr lang="en-US" sz="2800" dirty="0" smtClean="0"/>
              <a:t>Keyword: </a:t>
            </a:r>
            <a:r>
              <a:rPr lang="en-US" sz="2800" b="1" dirty="0" smtClean="0"/>
              <a:t>Umbilical Cord Stem Cells</a:t>
            </a:r>
            <a:br>
              <a:rPr lang="en-US" sz="2800" b="1" dirty="0" smtClean="0"/>
            </a:br>
            <a:r>
              <a:rPr lang="en-US" sz="2800" dirty="0" smtClean="0"/>
              <a:t>Total Number of Studies: 217</a:t>
            </a:r>
            <a:br>
              <a:rPr lang="en-US" sz="2800" dirty="0" smtClean="0"/>
            </a:br>
            <a:r>
              <a:rPr lang="en-US" sz="2800" dirty="0" smtClean="0"/>
              <a:t>Up to: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September 2017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65" y="242370"/>
            <a:ext cx="9172868" cy="5096038"/>
          </a:xfrm>
        </p:spPr>
      </p:pic>
    </p:spTree>
    <p:extLst>
      <p:ext uri="{BB962C8B-B14F-4D97-AF65-F5344CB8AC3E}">
        <p14:creationId xmlns:p14="http://schemas.microsoft.com/office/powerpoint/2010/main" val="21147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8" y="633720"/>
            <a:ext cx="6268598" cy="483772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199" y="54714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clinicaltrials.gov </a:t>
            </a:r>
            <a:br>
              <a:rPr lang="en-US" sz="2800" dirty="0" smtClean="0"/>
            </a:br>
            <a:r>
              <a:rPr lang="en-US" sz="2800" dirty="0" smtClean="0"/>
              <a:t>Keyword: </a:t>
            </a:r>
            <a:r>
              <a:rPr lang="en-US" sz="2800" b="1" dirty="0" smtClean="0"/>
              <a:t>Umbilical Cord Stem Cells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Total Number of Studies: 8</a:t>
            </a:r>
            <a:br>
              <a:rPr lang="en-US" sz="2800" dirty="0" smtClean="0"/>
            </a:br>
            <a:r>
              <a:rPr lang="en-US" sz="2800" dirty="0" smtClean="0"/>
              <a:t>Up to: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September 2017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7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230256"/>
            <a:ext cx="10766987" cy="710952"/>
          </a:xfrm>
        </p:spPr>
        <p:txBody>
          <a:bodyPr>
            <a:noAutofit/>
          </a:bodyPr>
          <a:lstStyle/>
          <a:p>
            <a:pPr algn="ctr"/>
            <a:r>
              <a:rPr lang="en-US" sz="3200" b="1" kern="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Thank you for your Patience &amp; </a:t>
            </a:r>
            <a:r>
              <a:rPr lang="en-US" sz="3200" b="1" kern="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Attention</a:t>
            </a:r>
            <a:endParaRPr lang="fa-IR" sz="3200" dirty="0" smtClean="0">
              <a:solidFill>
                <a:srgbClr val="FFFFCC"/>
              </a:solidFill>
              <a:latin typeface="Cambria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746466" y="1964170"/>
            <a:ext cx="4775331" cy="269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Any Question?</a:t>
            </a:r>
            <a:endParaRPr lang="fa-IR" sz="3600" b="1" kern="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5" y="937135"/>
            <a:ext cx="6586056" cy="4390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382" y="5307280"/>
            <a:ext cx="74171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5C2A08"/>
                </a:solidFill>
                <a:latin typeface="Cambria" pitchFamily="18" charset="0"/>
                <a:ea typeface="+mj-ea"/>
                <a:cs typeface="+mj-cs"/>
              </a:rPr>
              <a:t>Playing </a:t>
            </a:r>
            <a:r>
              <a:rPr lang="en-US" sz="3600" b="1" kern="0" dirty="0" smtClean="0">
                <a:solidFill>
                  <a:srgbClr val="5C2A08"/>
                </a:solidFill>
                <a:latin typeface="Cambria" pitchFamily="18" charset="0"/>
                <a:ea typeface="+mj-ea"/>
                <a:cs typeface="+mj-cs"/>
              </a:rPr>
              <a:t>music of life </a:t>
            </a:r>
          </a:p>
          <a:p>
            <a:pPr algn="ctr"/>
            <a:r>
              <a:rPr lang="en-US" sz="3200" b="1" kern="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(An Iranian 8-year-old CB Transplanted FA child)</a:t>
            </a:r>
            <a:endParaRPr lang="en-US" sz="3200" b="1" kern="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443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7739" y="243440"/>
            <a:ext cx="7300669" cy="8461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Graft Types &amp; </a:t>
            </a:r>
            <a:r>
              <a:rPr lang="en-US" b="1" dirty="0" smtClean="0">
                <a:latin typeface="+mn-lt"/>
              </a:rPr>
              <a:t>Stem Cell Sources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4589" y="3626393"/>
            <a:ext cx="2388788" cy="2551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r="2652" b="8781"/>
          <a:stretch/>
        </p:blipFill>
        <p:spPr>
          <a:xfrm>
            <a:off x="9062840" y="3643804"/>
            <a:ext cx="2999249" cy="2534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4521" y="1308098"/>
            <a:ext cx="219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latin typeface="Calibri"/>
              </a:rPr>
              <a:t>Peripheral Blood (PBSC)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6025" y="130809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latin typeface="Calibri"/>
              </a:rPr>
              <a:t>Bone Marrow </a:t>
            </a:r>
          </a:p>
          <a:p>
            <a:pPr algn="ctr" defTabSz="457200"/>
            <a:r>
              <a:rPr lang="en-US" sz="2400" b="1" dirty="0">
                <a:latin typeface="Calibri"/>
              </a:rPr>
              <a:t>(BMSC)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90451" y="1295904"/>
            <a:ext cx="2087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latin typeface="Calibri"/>
              </a:rPr>
              <a:t>Umbilical Cord Blood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9873" y="2312517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latin typeface="Calibri"/>
              </a:rPr>
              <a:t>Collection of HSCs from peripheral circulation after mobilization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9825" y="245101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latin typeface="Calibri"/>
              </a:rPr>
              <a:t>Direct aspiration under anesthesia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2804" y="231251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latin typeface="Calibri"/>
              </a:rPr>
              <a:t>Placental blood directly drained into bag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32211" y="2078046"/>
            <a:ext cx="0" cy="3048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12099" y="2046514"/>
            <a:ext cx="0" cy="3048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568204" y="2014982"/>
            <a:ext cx="0" cy="3048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Image result for allogeneic hematopoietic stem cell transpla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85" y="3643803"/>
            <a:ext cx="2860700" cy="253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5126" y="1142841"/>
            <a:ext cx="2932121" cy="5213889"/>
          </a:xfrm>
          <a:solidFill>
            <a:schemeClr val="accent6">
              <a:lumMod val="40000"/>
              <a:lumOff val="6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b="1" dirty="0" smtClean="0"/>
              <a:t>Graft Types: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Autologous </a:t>
            </a:r>
            <a:r>
              <a:rPr lang="en-US" sz="2600" dirty="0"/>
              <a:t>(using patient's own </a:t>
            </a:r>
            <a:r>
              <a:rPr lang="en-US" sz="2600" dirty="0" smtClean="0"/>
              <a:t>HSCs) 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Syngeneic (from twin)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Allogeneic (related or unrelated </a:t>
            </a:r>
            <a:r>
              <a:rPr lang="en-US" sz="2600" dirty="0" smtClean="0"/>
              <a:t>donor)</a:t>
            </a:r>
            <a:endParaRPr lang="en-US" sz="2600" dirty="0"/>
          </a:p>
          <a:p>
            <a:pPr lvl="1"/>
            <a:r>
              <a:rPr lang="en-US" sz="2300" dirty="0"/>
              <a:t>Sibling</a:t>
            </a:r>
          </a:p>
          <a:p>
            <a:pPr lvl="1"/>
            <a:r>
              <a:rPr lang="en-US" sz="2300" dirty="0" smtClean="0"/>
              <a:t>Other relative </a:t>
            </a:r>
            <a:endParaRPr lang="en-US" sz="2300" dirty="0"/>
          </a:p>
          <a:p>
            <a:pPr lvl="1"/>
            <a:r>
              <a:rPr lang="en-US" sz="2300" dirty="0"/>
              <a:t>Unrelated Donor (</a:t>
            </a:r>
            <a:r>
              <a:rPr lang="en-US" sz="2300" dirty="0" smtClean="0"/>
              <a:t>AUD)</a:t>
            </a:r>
          </a:p>
        </p:txBody>
      </p:sp>
    </p:spTree>
    <p:extLst>
      <p:ext uri="{BB962C8B-B14F-4D97-AF65-F5344CB8AC3E}">
        <p14:creationId xmlns:p14="http://schemas.microsoft.com/office/powerpoint/2010/main" val="15565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latin typeface="+mn-lt"/>
              </a:rPr>
              <a:t>When to </a:t>
            </a:r>
            <a:r>
              <a:rPr lang="en-US" b="1" dirty="0" smtClean="0">
                <a:latin typeface="+mn-lt"/>
              </a:rPr>
              <a:t>Consider </a:t>
            </a:r>
            <a:r>
              <a:rPr lang="en-US" b="1" dirty="0">
                <a:latin typeface="+mn-lt"/>
              </a:rPr>
              <a:t>a CB as a </a:t>
            </a:r>
            <a:r>
              <a:rPr lang="en-US" b="1" dirty="0" smtClean="0">
                <a:latin typeface="+mn-lt"/>
              </a:rPr>
              <a:t>Source </a:t>
            </a:r>
            <a:r>
              <a:rPr lang="en-US" b="1" dirty="0">
                <a:latin typeface="+mn-lt"/>
              </a:rPr>
              <a:t>for HSCT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87" y="1708487"/>
            <a:ext cx="6076336" cy="46831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cs typeface="Arial" charset="0"/>
              </a:rPr>
              <a:t>For the majority of HSCT indications, best option is </a:t>
            </a:r>
            <a:r>
              <a:rPr lang="en-US" b="1" dirty="0" smtClean="0">
                <a:solidFill>
                  <a:srgbClr val="7030A0"/>
                </a:solidFill>
                <a:cs typeface="Arial" charset="0"/>
              </a:rPr>
              <a:t>allogeneic</a:t>
            </a:r>
            <a:r>
              <a:rPr lang="en-US" dirty="0" smtClean="0">
                <a:cs typeface="Arial" charset="0"/>
              </a:rPr>
              <a:t> HSCT from a </a:t>
            </a:r>
            <a:r>
              <a:rPr lang="en-US" b="1" dirty="0" smtClean="0">
                <a:solidFill>
                  <a:srgbClr val="7030A0"/>
                </a:solidFill>
                <a:cs typeface="Arial" charset="0"/>
              </a:rPr>
              <a:t>matched sibling.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 smtClean="0">
                <a:cs typeface="Arial" charset="0"/>
              </a:rPr>
              <a:t>For </a:t>
            </a:r>
            <a:r>
              <a:rPr lang="en-US" dirty="0">
                <a:cs typeface="Arial" charset="0"/>
              </a:rPr>
              <a:t>patients who </a:t>
            </a:r>
            <a:r>
              <a:rPr lang="en-US" b="1" dirty="0">
                <a:solidFill>
                  <a:srgbClr val="C00000"/>
                </a:solidFill>
                <a:cs typeface="Arial" charset="0"/>
              </a:rPr>
              <a:t>do not have a matched related or a unrelated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donor </a:t>
            </a:r>
            <a:r>
              <a:rPr lang="en-US" dirty="0" smtClean="0">
                <a:cs typeface="Arial" charset="0"/>
              </a:rPr>
              <a:t>or when </a:t>
            </a:r>
            <a:r>
              <a:rPr lang="en-US" b="1" dirty="0">
                <a:solidFill>
                  <a:srgbClr val="C00000"/>
                </a:solidFill>
                <a:cs typeface="Arial" charset="0"/>
              </a:rPr>
              <a:t>there is not enough time to line up a 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donor</a:t>
            </a:r>
            <a:r>
              <a:rPr lang="en-US" dirty="0" smtClean="0">
                <a:cs typeface="Arial" charset="0"/>
              </a:rPr>
              <a:t>, there are two </a:t>
            </a:r>
            <a:r>
              <a:rPr lang="en-US" dirty="0">
                <a:cs typeface="Arial" charset="0"/>
              </a:rPr>
              <a:t>rapidly available alternative stem cell donor sources: </a:t>
            </a:r>
            <a:endParaRPr lang="en-US" dirty="0" smtClean="0">
              <a:cs typeface="Arial" charset="0"/>
            </a:endParaRPr>
          </a:p>
          <a:p>
            <a:pPr lvl="1">
              <a:defRPr/>
            </a:pPr>
            <a:r>
              <a:rPr lang="en-US" dirty="0" smtClean="0">
                <a:cs typeface="Arial" charset="0"/>
              </a:rPr>
              <a:t>A </a:t>
            </a:r>
            <a:r>
              <a:rPr lang="en-US" dirty="0" err="1" smtClean="0">
                <a:cs typeface="Arial" charset="0"/>
              </a:rPr>
              <a:t>haploidentical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family member </a:t>
            </a:r>
            <a:r>
              <a:rPr lang="en-US" dirty="0" smtClean="0">
                <a:cs typeface="Arial" charset="0"/>
              </a:rPr>
              <a:t> 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7030A0"/>
                </a:solidFill>
                <a:cs typeface="Arial" charset="0"/>
              </a:rPr>
              <a:t>A stored CB</a:t>
            </a:r>
            <a:endParaRPr lang="en-US" b="1" dirty="0">
              <a:solidFill>
                <a:srgbClr val="7030A0"/>
              </a:solidFill>
              <a:cs typeface="Arial" charset="0"/>
            </a:endParaRPr>
          </a:p>
          <a:p>
            <a:pPr>
              <a:defRPr/>
            </a:pPr>
            <a:endParaRPr lang="en-US" i="0" kern="1200" dirty="0" smtClean="0">
              <a:cs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36905987"/>
              </p:ext>
            </p:extLst>
          </p:nvPr>
        </p:nvGraphicFramePr>
        <p:xfrm>
          <a:off x="6622026" y="1294331"/>
          <a:ext cx="5569973" cy="543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16" y="181288"/>
            <a:ext cx="89080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>Advantages &amp; Disadvantages of CB-HSCT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76" y="1540305"/>
            <a:ext cx="5508000" cy="4680000"/>
          </a:xfr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en-US" sz="200" b="1" dirty="0" smtClean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400" b="1" dirty="0" smtClean="0"/>
              <a:t>Advantages</a:t>
            </a:r>
            <a:r>
              <a:rPr lang="en-US" sz="2400" b="1" dirty="0"/>
              <a:t>:  </a:t>
            </a:r>
          </a:p>
          <a:p>
            <a:pPr marL="7223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For allogeneic transplants; HLA </a:t>
            </a:r>
            <a:r>
              <a:rPr lang="en-US" dirty="0"/>
              <a:t>mismatch is better tolerated (even with </a:t>
            </a:r>
            <a:r>
              <a:rPr lang="en-US" dirty="0" err="1"/>
              <a:t>haploidentical</a:t>
            </a:r>
            <a:r>
              <a:rPr lang="en-US" dirty="0"/>
              <a:t> donors)</a:t>
            </a:r>
          </a:p>
          <a:p>
            <a:pPr marL="7223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Reduced incidence and severity of </a:t>
            </a:r>
            <a:r>
              <a:rPr lang="en-US" dirty="0" err="1" smtClean="0"/>
              <a:t>GvHD</a:t>
            </a:r>
            <a:endParaRPr lang="en-US" dirty="0"/>
          </a:p>
          <a:p>
            <a:pPr marL="7223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Available more </a:t>
            </a:r>
            <a:r>
              <a:rPr lang="en-US" dirty="0" smtClean="0"/>
              <a:t>readily </a:t>
            </a:r>
            <a:r>
              <a:rPr lang="en-US" dirty="0"/>
              <a:t>than marrow or PBSC unrelated donors (</a:t>
            </a:r>
            <a:r>
              <a:rPr lang="en-US" dirty="0" smtClean="0"/>
              <a:t>off-the-shelf </a:t>
            </a:r>
            <a:r>
              <a:rPr lang="en-US" dirty="0"/>
              <a:t>product</a:t>
            </a:r>
            <a:r>
              <a:rPr lang="en-US" dirty="0" smtClean="0"/>
              <a:t>)</a:t>
            </a:r>
          </a:p>
          <a:p>
            <a:pPr marL="7223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Lower viral infections</a:t>
            </a: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7728" y="1515727"/>
            <a:ext cx="5508000" cy="4716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glow rad="101600">
              <a:srgbClr val="C00000">
                <a:alpha val="40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en-US" sz="200" b="1" dirty="0" smtClean="0"/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b="1" dirty="0"/>
              <a:t>Disadvantages: </a:t>
            </a:r>
          </a:p>
          <a:p>
            <a:pPr marL="8112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pc="-10" dirty="0"/>
              <a:t>Unknown donor background</a:t>
            </a:r>
          </a:p>
          <a:p>
            <a:pPr marL="8112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pc="-10" dirty="0"/>
              <a:t>Lower number of CD34</a:t>
            </a:r>
            <a:r>
              <a:rPr lang="en-US" spc="-10" baseline="30000" dirty="0"/>
              <a:t>+</a:t>
            </a:r>
          </a:p>
          <a:p>
            <a:pPr marL="8112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pc="-10" dirty="0" smtClean="0"/>
              <a:t>Frozen (not a fresh) product</a:t>
            </a:r>
          </a:p>
          <a:p>
            <a:pPr marL="8112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pc="-10" dirty="0" smtClean="0"/>
              <a:t>Slow </a:t>
            </a:r>
            <a:r>
              <a:rPr lang="en-GB" spc="-10" dirty="0"/>
              <a:t>hematopoietic </a:t>
            </a:r>
            <a:r>
              <a:rPr lang="en-GB" spc="-10" dirty="0" smtClean="0"/>
              <a:t>recovery </a:t>
            </a:r>
            <a:r>
              <a:rPr lang="en-GB" spc="-10" dirty="0"/>
              <a:t>&amp; delayed immune reconstitution</a:t>
            </a:r>
          </a:p>
          <a:p>
            <a:pPr marL="8112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pc="-10" dirty="0"/>
              <a:t>High cost for </a:t>
            </a:r>
            <a:r>
              <a:rPr lang="en-GB" spc="-10" dirty="0" smtClean="0"/>
              <a:t>storage</a:t>
            </a:r>
          </a:p>
          <a:p>
            <a:pPr marL="811213" lvl="1" indent="-3683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pc="-10" dirty="0" smtClean="0"/>
              <a:t>One-time </a:t>
            </a:r>
            <a:r>
              <a:rPr lang="en-GB" spc="-10" dirty="0"/>
              <a:t>availability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GB" spc="-10" dirty="0"/>
          </a:p>
          <a:p>
            <a:pPr marL="914400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Comparison of HPCs in Different Sources</a:t>
            </a:r>
            <a:endParaRPr lang="en-US" b="1" dirty="0">
              <a:latin typeface="+mn-lt"/>
            </a:endParaRPr>
          </a:p>
        </p:txBody>
      </p:sp>
      <p:pic>
        <p:nvPicPr>
          <p:cNvPr id="2050" name="Picture 2" descr="C:\Users\Mostafa\Documents\Aiseesoft Studio\Aiseesoft PDF to Image Converter\CC_ESH_EBMT_TC_2014-05-08_final_Chabannon\CC_ESH_EBMT_TC_2014-05-08_final_Chabannon_00001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20000" r="7473" b="7096"/>
          <a:stretch/>
        </p:blipFill>
        <p:spPr bwMode="auto">
          <a:xfrm>
            <a:off x="2269849" y="1371250"/>
            <a:ext cx="7652301" cy="51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4301" r="65343" b="80005"/>
          <a:stretch/>
        </p:blipFill>
        <p:spPr bwMode="auto">
          <a:xfrm>
            <a:off x="452771" y="5596838"/>
            <a:ext cx="1189705" cy="10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6" t="4301" r="18838" b="80005"/>
          <a:stretch/>
        </p:blipFill>
        <p:spPr bwMode="auto">
          <a:xfrm>
            <a:off x="10176388" y="5452283"/>
            <a:ext cx="1823884" cy="107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39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Umbilical Cord Blood Collection</a:t>
            </a:r>
            <a:endParaRPr lang="en-US" b="1" dirty="0">
              <a:latin typeface="+mn-lt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181913" y="2413365"/>
            <a:ext cx="4726073" cy="3127600"/>
            <a:chOff x="432" y="2400"/>
            <a:chExt cx="2720" cy="1808"/>
          </a:xfrm>
        </p:grpSpPr>
        <p:pic>
          <p:nvPicPr>
            <p:cNvPr id="5" name="Picture 2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2400"/>
              <a:ext cx="1868" cy="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2448" y="2730"/>
              <a:ext cx="51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1600" dirty="0"/>
                <a:t>Placenta</a:t>
              </a: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2448" y="3193"/>
              <a:ext cx="580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en-US" sz="1600" dirty="0"/>
                <a:t>Umbilical Cord</a:t>
              </a: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2448" y="3870"/>
              <a:ext cx="704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/>
              <a:r>
                <a:rPr lang="en-US" sz="1600" dirty="0"/>
                <a:t>Cord Blood Unit</a:t>
              </a:r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flipH="1" flipV="1">
              <a:off x="1728" y="2640"/>
              <a:ext cx="720" cy="19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algn="l"/>
              <a:endParaRPr lang="en-US">
                <a:latin typeface="Arial" charset="0"/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H="1">
              <a:off x="1440" y="3360"/>
              <a:ext cx="1008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algn="l"/>
              <a:endParaRPr lang="en-US">
                <a:latin typeface="Arial" charset="0"/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 flipV="1">
              <a:off x="2016" y="3792"/>
              <a:ext cx="432" cy="25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none" w="sm" len="sm"/>
              <a:tailEnd type="stealth" w="med" len="med"/>
            </a:ln>
          </p:spPr>
          <p:txBody>
            <a:bodyPr/>
            <a:lstStyle/>
            <a:p>
              <a:pPr algn="l"/>
              <a:endParaRPr lang="en-US">
                <a:latin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57199" y="1580894"/>
            <a:ext cx="67099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/>
              <a:t>Collection at term (&gt; 37 </a:t>
            </a:r>
            <a:r>
              <a:rPr lang="en-GB" sz="2800" dirty="0" smtClean="0"/>
              <a:t>weeks gestational </a:t>
            </a:r>
            <a:r>
              <a:rPr lang="en-GB" sz="2800" dirty="0"/>
              <a:t>age)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/>
              <a:t>Umbilical vein puncture </a:t>
            </a:r>
            <a:r>
              <a:rPr lang="en-GB" sz="2800" dirty="0" smtClean="0"/>
              <a:t>of placenta, </a:t>
            </a:r>
            <a:r>
              <a:rPr lang="en-GB" sz="2800" dirty="0"/>
              <a:t>after </a:t>
            </a:r>
            <a:r>
              <a:rPr lang="en-GB" sz="2800" dirty="0" smtClean="0"/>
              <a:t>NVD or </a:t>
            </a:r>
            <a:r>
              <a:rPr lang="en-GB" sz="2800" dirty="0"/>
              <a:t>caesarean section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/>
              <a:t>Collection by gravity using a bag system containing Anticoagulant Citrate Dextrose (ACD) </a:t>
            </a:r>
            <a:r>
              <a:rPr lang="en-US" sz="2800" dirty="0" smtClean="0"/>
              <a:t>OR Citrate Phosphate Dextrose (CPD) solution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/>
              <a:t>Since </a:t>
            </a:r>
            <a:r>
              <a:rPr lang="en-US" sz="2800" dirty="0"/>
              <a:t>cell dose is the main limitation of UCB </a:t>
            </a:r>
            <a:r>
              <a:rPr lang="en-US" sz="2800" dirty="0" smtClean="0"/>
              <a:t>use, it </a:t>
            </a:r>
            <a:r>
              <a:rPr lang="en-US" sz="2800" dirty="0"/>
              <a:t>is important to </a:t>
            </a:r>
            <a:r>
              <a:rPr lang="en-US" sz="2800" dirty="0" smtClean="0"/>
              <a:t>optimize:</a:t>
            </a:r>
            <a:endParaRPr lang="en-US" sz="2800" dirty="0"/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/>
              <a:t>Donor </a:t>
            </a:r>
            <a:r>
              <a:rPr lang="en-US" sz="2400" dirty="0"/>
              <a:t>selection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/>
              <a:t>Collection method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09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Umbilical Cord Blood Collection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16198" r="2316" b="8911"/>
          <a:stretch/>
        </p:blipFill>
        <p:spPr bwMode="auto">
          <a:xfrm>
            <a:off x="1197926" y="1524686"/>
            <a:ext cx="9642139" cy="502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76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HSC Storage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81" y="1268759"/>
            <a:ext cx="10873413" cy="51845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Storage in liquid nitrogen at a temperature of: </a:t>
            </a:r>
          </a:p>
          <a:p>
            <a:pPr lvl="1"/>
            <a:r>
              <a:rPr lang="en-US" sz="2800" dirty="0" smtClean="0"/>
              <a:t>-156</a:t>
            </a:r>
            <a:r>
              <a:rPr lang="en-US" sz="2800" baseline="30000" dirty="0"/>
              <a:t>oC</a:t>
            </a:r>
            <a:r>
              <a:rPr lang="en-US" sz="2800" dirty="0" smtClean="0"/>
              <a:t> (vapor phase)</a:t>
            </a:r>
          </a:p>
          <a:p>
            <a:pPr lvl="1"/>
            <a:r>
              <a:rPr lang="en-US" sz="2800" dirty="0" smtClean="0"/>
              <a:t>-196</a:t>
            </a:r>
            <a:r>
              <a:rPr lang="en-US" sz="2800" baseline="30000" dirty="0" smtClean="0"/>
              <a:t>oC</a:t>
            </a:r>
            <a:r>
              <a:rPr lang="en-US" sz="2800" dirty="0" smtClean="0"/>
              <a:t> (liquid phase)</a:t>
            </a:r>
            <a:endParaRPr lang="en-GB" sz="2800" dirty="0"/>
          </a:p>
          <a:p>
            <a:pPr>
              <a:buFont typeface="Wingdings" pitchFamily="2" charset="2"/>
              <a:buChar char="ü"/>
            </a:pPr>
            <a:r>
              <a:rPr lang="en-GB" sz="3200" dirty="0" smtClean="0"/>
              <a:t>Container should be temperature-monitored every 24h to avoid transient warming during storage.</a:t>
            </a:r>
          </a:p>
          <a:p>
            <a:pPr>
              <a:buFont typeface="Wingdings" pitchFamily="2" charset="2"/>
              <a:buChar char="ü"/>
            </a:pPr>
            <a:r>
              <a:rPr lang="en-GB" sz="3200" dirty="0" smtClean="0"/>
              <a:t>No use by date:</a:t>
            </a:r>
          </a:p>
          <a:p>
            <a:pPr lvl="1">
              <a:buFont typeface="Calibri" pitchFamily="34" charset="0"/>
              <a:buChar char="‒"/>
            </a:pPr>
            <a:r>
              <a:rPr lang="en-GB" sz="2800" dirty="0" smtClean="0"/>
              <a:t>BM </a:t>
            </a:r>
            <a:r>
              <a:rPr lang="en-GB" sz="2800" dirty="0"/>
              <a:t>autologous SCT after 21 years of </a:t>
            </a:r>
            <a:r>
              <a:rPr lang="en-GB" sz="2800" dirty="0" smtClean="0"/>
              <a:t>cryopreservation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1" dirty="0" err="1" smtClean="0">
                <a:solidFill>
                  <a:srgbClr val="C00000"/>
                </a:solidFill>
              </a:rPr>
              <a:t>Holter</a:t>
            </a:r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r>
              <a:rPr lang="en-GB" sz="2000" b="1" dirty="0">
                <a:solidFill>
                  <a:srgbClr val="C00000"/>
                </a:solidFill>
              </a:rPr>
              <a:t>J et </a:t>
            </a:r>
            <a:r>
              <a:rPr lang="en-GB" sz="2000" b="1" dirty="0" smtClean="0">
                <a:solidFill>
                  <a:srgbClr val="C00000"/>
                </a:solidFill>
              </a:rPr>
              <a:t>al. Transplantation. 2011;91:e54-5.</a:t>
            </a:r>
            <a:br>
              <a:rPr lang="en-GB" sz="2000" b="1" dirty="0" smtClean="0">
                <a:solidFill>
                  <a:srgbClr val="C00000"/>
                </a:solidFill>
              </a:rPr>
            </a:br>
            <a:endParaRPr lang="en-GB" sz="900" b="1" dirty="0" smtClean="0">
              <a:solidFill>
                <a:srgbClr val="C00000"/>
              </a:solidFill>
            </a:endParaRPr>
          </a:p>
          <a:p>
            <a:pPr lvl="1">
              <a:buFont typeface="Calibri" pitchFamily="34" charset="0"/>
              <a:buChar char="‒"/>
            </a:pPr>
            <a:r>
              <a:rPr lang="en-GB" sz="2800" dirty="0"/>
              <a:t>Recovery of functional UCB progenitor after </a:t>
            </a:r>
            <a:r>
              <a:rPr lang="en-GB" sz="2800" dirty="0" smtClean="0"/>
              <a:t>20 </a:t>
            </a:r>
            <a:r>
              <a:rPr lang="en-GB" sz="2800" dirty="0"/>
              <a:t>years</a:t>
            </a:r>
            <a:br>
              <a:rPr lang="en-GB" sz="2800" dirty="0"/>
            </a:br>
            <a:r>
              <a:rPr lang="en-US" sz="2000" b="1" dirty="0" err="1">
                <a:solidFill>
                  <a:srgbClr val="C00000"/>
                </a:solidFill>
              </a:rPr>
              <a:t>Roura</a:t>
            </a:r>
            <a:r>
              <a:rPr lang="en-US" sz="2000" b="1" dirty="0">
                <a:solidFill>
                  <a:srgbClr val="C00000"/>
                </a:solidFill>
              </a:rPr>
              <a:t> S1 et al</a:t>
            </a:r>
            <a:r>
              <a:rPr lang="en-US" sz="2000" b="1" dirty="0" smtClean="0">
                <a:solidFill>
                  <a:srgbClr val="C00000"/>
                </a:solidFill>
              </a:rPr>
              <a:t>. Stem </a:t>
            </a:r>
            <a:r>
              <a:rPr lang="en-US" sz="2000" b="1" dirty="0">
                <a:solidFill>
                  <a:srgbClr val="C00000"/>
                </a:solidFill>
              </a:rPr>
              <a:t>Cell Res </a:t>
            </a:r>
            <a:r>
              <a:rPr lang="en-US" sz="2000" b="1" dirty="0" err="1">
                <a:solidFill>
                  <a:srgbClr val="C00000"/>
                </a:solidFill>
              </a:rPr>
              <a:t>Ther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2015;6:123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94" y="2102393"/>
            <a:ext cx="2285366" cy="45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2083</Words>
  <Application>Microsoft Office PowerPoint</Application>
  <PresentationFormat>Custom</PresentationFormat>
  <Paragraphs>258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Applications of Cord Blood (Stem Cell) Banking </vt:lpstr>
      <vt:lpstr>HSCT &amp; Umbilical Cord Blood</vt:lpstr>
      <vt:lpstr>Graft Types &amp; Stem Cell Sources</vt:lpstr>
      <vt:lpstr>When to Consider a CB as a Source for HSCT</vt:lpstr>
      <vt:lpstr>Advantages &amp; Disadvantages of CB-HSCT</vt:lpstr>
      <vt:lpstr>Comparison of HPCs in Different Sources</vt:lpstr>
      <vt:lpstr>Umbilical Cord Blood Collection</vt:lpstr>
      <vt:lpstr>Umbilical Cord Blood Collection</vt:lpstr>
      <vt:lpstr>HSC Storage</vt:lpstr>
      <vt:lpstr>UCB Unit Procurement and Storage Costs</vt:lpstr>
      <vt:lpstr>HSC Storage Complications</vt:lpstr>
      <vt:lpstr>UCB Banking and Transplantation Milestones</vt:lpstr>
      <vt:lpstr>Global HSCT Numbers</vt:lpstr>
      <vt:lpstr>Stem Cell Sources for Allogeneic HSCT, USA (1992-2016)</vt:lpstr>
      <vt:lpstr>PowerPoint Presentation</vt:lpstr>
      <vt:lpstr>Private vs. Public (Availability)</vt:lpstr>
      <vt:lpstr>Private vs. Public (Applicability)</vt:lpstr>
      <vt:lpstr>Cord Blood HSCT</vt:lpstr>
      <vt:lpstr>Private vs. Public (Statistics)</vt:lpstr>
      <vt:lpstr>Summary of Private CB Banking Disadvantages</vt:lpstr>
      <vt:lpstr>International Restrictions </vt:lpstr>
      <vt:lpstr>NetCord Statement</vt:lpstr>
      <vt:lpstr>Decrease in CB Use and Potential Solutions</vt:lpstr>
      <vt:lpstr>Cord Blood Expansion</vt:lpstr>
      <vt:lpstr>Cord Blood Stem Cells &amp; Tissue for Clinical Trials</vt:lpstr>
      <vt:lpstr>clinicaltrials.gov  Keyword: Umbilical Cord Stem Cells Total Number of Studies: 217 Up to: 12th September 2017 </vt:lpstr>
      <vt:lpstr>PowerPoint Presentation</vt:lpstr>
      <vt:lpstr>Thank you for your Patience &amp;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</dc:creator>
  <cp:lastModifiedBy>isti</cp:lastModifiedBy>
  <cp:revision>108</cp:revision>
  <dcterms:created xsi:type="dcterms:W3CDTF">2017-08-23T11:00:02Z</dcterms:created>
  <dcterms:modified xsi:type="dcterms:W3CDTF">2017-09-14T23:00:42Z</dcterms:modified>
</cp:coreProperties>
</file>