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8" r:id="rId6"/>
    <p:sldId id="260" r:id="rId7"/>
    <p:sldId id="279" r:id="rId8"/>
    <p:sldId id="261" r:id="rId9"/>
    <p:sldId id="262" r:id="rId10"/>
    <p:sldId id="263" r:id="rId11"/>
    <p:sldId id="264" r:id="rId12"/>
    <p:sldId id="276" r:id="rId13"/>
    <p:sldId id="267" r:id="rId14"/>
    <p:sldId id="268" r:id="rId15"/>
    <p:sldId id="269" r:id="rId16"/>
    <p:sldId id="27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281" r:id="rId44"/>
    <p:sldId id="282" r:id="rId45"/>
    <p:sldId id="283" r:id="rId46"/>
    <p:sldId id="284" r:id="rId47"/>
    <p:sldId id="285" r:id="rId48"/>
    <p:sldId id="300" r:id="rId49"/>
    <p:sldId id="271" r:id="rId50"/>
    <p:sldId id="299" r:id="rId51"/>
    <p:sldId id="280" r:id="rId52"/>
    <p:sldId id="272" r:id="rId53"/>
    <p:sldId id="287" r:id="rId54"/>
    <p:sldId id="274" r:id="rId55"/>
    <p:sldId id="288" r:id="rId56"/>
    <p:sldId id="289" r:id="rId57"/>
    <p:sldId id="290" r:id="rId58"/>
    <p:sldId id="291" r:id="rId59"/>
    <p:sldId id="293" r:id="rId60"/>
    <p:sldId id="294" r:id="rId61"/>
    <p:sldId id="295" r:id="rId62"/>
    <p:sldId id="296" r:id="rId63"/>
    <p:sldId id="297" r:id="rId64"/>
    <p:sldId id="265" r:id="rId65"/>
    <p:sldId id="266" r:id="rId66"/>
    <p:sldId id="298" r:id="rId67"/>
    <p:sldId id="286" r:id="rId68"/>
    <p:sldId id="277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9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32AA-B513-4EA8-9232-7FC89F97F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012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8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3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D1F2-DD27-4AE1-A2FB-B55C63A4A4B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F250-77FB-4A00-9466-8F25B9B1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hyperlink" Target="http://images.google.com/imgres?imgurl=http://www.gfmer.ch/Genetic_diseases/Albinism/oculocutaneous_albinism1_small.JPG&amp;imgrefurl=http://www.gfmer.ch/Genetic_diseases/Albinism/Albinism.htm&amp;h=150&amp;w=199&amp;sz=8&amp;tbnid=94vRjhG7rIIJ:&amp;tbnh=74&amp;tbnw=98&amp;start=4&amp;prev=/images?q=oculocutaneous+albinism&amp;hl=en&amp;lr=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Platelet Function disorders in Neonate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Mohammad Faranoush,MD </a:t>
            </a:r>
          </a:p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Professor of pediatric Hematology Oncology</a:t>
            </a:r>
          </a:p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Iran University of Medical Sciences</a:t>
            </a:r>
          </a:p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Rasool Akram Medical Complex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41559" r="13707" b="20755"/>
          <a:stretch/>
        </p:blipFill>
        <p:spPr bwMode="auto">
          <a:xfrm>
            <a:off x="2971800" y="152400"/>
            <a:ext cx="2971800" cy="79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4" t="32789" r="49121" b="40905"/>
          <a:stretch/>
        </p:blipFill>
        <p:spPr bwMode="auto">
          <a:xfrm>
            <a:off x="8316892" y="14655"/>
            <a:ext cx="827108" cy="143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3" b="20149"/>
          <a:stretch/>
        </p:blipFill>
        <p:spPr bwMode="auto">
          <a:xfrm>
            <a:off x="-1" y="0"/>
            <a:ext cx="1652897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Platelet aggregation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16270" r="21467" b="18849"/>
          <a:stretch/>
        </p:blipFill>
        <p:spPr bwMode="auto">
          <a:xfrm>
            <a:off x="0" y="1088766"/>
            <a:ext cx="9144000" cy="584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5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19444" r="22917" b="189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7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Flow-cytometry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CD41</a:t>
            </a:r>
          </a:p>
          <a:p>
            <a:r>
              <a:rPr lang="en-US" dirty="0" smtClean="0"/>
              <a:t>CD42</a:t>
            </a:r>
          </a:p>
          <a:p>
            <a:r>
              <a:rPr lang="en-US" smtClean="0"/>
              <a:t>CD61</a:t>
            </a: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5181600" cy="50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2104" r="24745" b="6250"/>
          <a:stretch/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6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42461" r="9866" b="37698"/>
          <a:stretch/>
        </p:blipFill>
        <p:spPr bwMode="auto">
          <a:xfrm>
            <a:off x="1" y="2057400"/>
            <a:ext cx="9144000" cy="25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41667" r="10312" b="13825"/>
          <a:stretch/>
        </p:blipFill>
        <p:spPr bwMode="auto">
          <a:xfrm>
            <a:off x="0" y="1066800"/>
            <a:ext cx="8929915" cy="409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9048" r="10343" b="36363"/>
          <a:stretch/>
        </p:blipFill>
        <p:spPr bwMode="auto">
          <a:xfrm>
            <a:off x="1" y="1393370"/>
            <a:ext cx="9296400" cy="378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2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Glanzmann’s</a:t>
            </a:r>
            <a:r>
              <a:rPr lang="en-US" b="1" dirty="0" smtClean="0"/>
              <a:t> Thrombasthenia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Eduard Glanzmann (1887-1959), Swiss pediatrician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Reported a case of a bleeding disorder starting immediately after birth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W. E. </a:t>
            </a:r>
            <a:r>
              <a:rPr lang="en-US" dirty="0" err="1" smtClean="0"/>
              <a:t>Glanzmann:</a:t>
            </a:r>
            <a:r>
              <a:rPr lang="en-US" i="1" dirty="0" err="1" smtClean="0"/>
              <a:t>Hereditäre</a:t>
            </a:r>
            <a:r>
              <a:rPr lang="en-US" i="1" dirty="0" smtClean="0"/>
              <a:t> </a:t>
            </a:r>
            <a:r>
              <a:rPr lang="en-US" i="1" dirty="0" err="1" smtClean="0"/>
              <a:t>hämorrhägische</a:t>
            </a:r>
            <a:r>
              <a:rPr lang="en-US" i="1" dirty="0" smtClean="0"/>
              <a:t> </a:t>
            </a:r>
            <a:r>
              <a:rPr lang="en-US" i="1" dirty="0" err="1" smtClean="0"/>
              <a:t>Thrombasthenie</a:t>
            </a:r>
            <a:r>
              <a:rPr lang="en-US" i="1" dirty="0" smtClean="0"/>
              <a:t>. </a:t>
            </a:r>
            <a:r>
              <a:rPr lang="en-US" i="1" dirty="0" err="1" smtClean="0"/>
              <a:t>Ein</a:t>
            </a:r>
            <a:r>
              <a:rPr lang="en-US" i="1" dirty="0" smtClean="0"/>
              <a:t> </a:t>
            </a:r>
            <a:r>
              <a:rPr lang="en-US" i="1" dirty="0" err="1" smtClean="0"/>
              <a:t>Beitrag</a:t>
            </a:r>
            <a:r>
              <a:rPr lang="en-US" i="1" dirty="0" smtClean="0"/>
              <a:t> </a:t>
            </a:r>
            <a:r>
              <a:rPr lang="en-US" i="1" dirty="0" err="1" smtClean="0"/>
              <a:t>zur</a:t>
            </a:r>
            <a:r>
              <a:rPr lang="en-US" i="1" dirty="0" smtClean="0"/>
              <a:t> </a:t>
            </a:r>
            <a:r>
              <a:rPr lang="en-US" i="1" dirty="0" err="1" smtClean="0"/>
              <a:t>Pathologie</a:t>
            </a:r>
            <a:r>
              <a:rPr lang="en-US" i="1" dirty="0" smtClean="0"/>
              <a:t> der </a:t>
            </a:r>
            <a:r>
              <a:rPr lang="en-US" i="1" dirty="0" err="1" smtClean="0"/>
              <a:t>Blutplättchen</a:t>
            </a:r>
            <a:r>
              <a:rPr lang="en-US" i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Jahrbuch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Kinderheilkunde</a:t>
            </a:r>
            <a:r>
              <a:rPr lang="en-US" dirty="0" smtClean="0"/>
              <a:t>, 1918; 88: 1-42, 113-141.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13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4513" y="1600200"/>
            <a:ext cx="29749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2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Glanzmann’s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IIbIIIa most abundant platelet surface receptor (80,000 per platelet)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IIbIIIa complex is a Ca++ dependent heterodimer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Genes for both subunits are found on Chromosome 17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Disease is caused by mutations (substitution, insertion, deletion, splicing abnormalities) in genes encoding for IIb or IIIa resulting in qualitative or quantitative abnormalities of the proteins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64028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Disclosures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conflict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79" name="Picture 4" descr="Full Size Imag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57200"/>
            <a:ext cx="49530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Fundamental defect of thrombasthenic patients is the inability of the platelets to aggregate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Other problems: platelets do not spread normally on the subendothelial matrix (due to lack of IIbIIIa – vWF/fibronectin interaction)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Also, alpha granule fibrinogen is decreased to absent</a:t>
            </a:r>
          </a:p>
        </p:txBody>
      </p:sp>
    </p:spTree>
    <p:extLst>
      <p:ext uri="{BB962C8B-B14F-4D97-AF65-F5344CB8AC3E}">
        <p14:creationId xmlns:p14="http://schemas.microsoft.com/office/powerpoint/2010/main" val="89588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AR inheritance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Patients present with wide spectrum of disease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Like thrombocytopenic bleeding: skin, mucous membrane (petichiae, echymoses), recurrent epistaxis, GI hemorrhage, menorrhagia, and immediate bleeding after trauma/surgery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ICH, joint, muscle bleeding uncommon</a:t>
            </a:r>
          </a:p>
        </p:txBody>
      </p:sp>
    </p:spTree>
    <p:extLst>
      <p:ext uri="{BB962C8B-B14F-4D97-AF65-F5344CB8AC3E}">
        <p14:creationId xmlns:p14="http://schemas.microsoft.com/office/powerpoint/2010/main" val="290129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Glanzmann’s patients are stratified into  three groups based on complex expression:</a:t>
            </a:r>
          </a:p>
          <a:p>
            <a:pPr lvl="1" eaLnBrk="1" hangingPunct="1">
              <a:defRPr/>
            </a:pPr>
            <a:r>
              <a:rPr lang="en-US" smtClean="0"/>
              <a:t>Type I less than 5 percent GPIIbIIIa, absent alpha granule fibrinogen</a:t>
            </a:r>
          </a:p>
          <a:p>
            <a:pPr lvl="2" eaLnBrk="1" hangingPunct="1">
              <a:defRPr/>
            </a:pPr>
            <a:r>
              <a:rPr lang="en-US" smtClean="0"/>
              <a:t>Usually as a result of IIb gene mutation</a:t>
            </a:r>
          </a:p>
          <a:p>
            <a:pPr lvl="1" eaLnBrk="1" hangingPunct="1">
              <a:defRPr/>
            </a:pPr>
            <a:r>
              <a:rPr lang="en-US" smtClean="0"/>
              <a:t>Type II &lt;20 percent, fibrinogen present</a:t>
            </a:r>
          </a:p>
          <a:p>
            <a:pPr lvl="1" eaLnBrk="1" hangingPunct="1">
              <a:defRPr/>
            </a:pPr>
            <a:r>
              <a:rPr lang="en-US" smtClean="0"/>
              <a:t>Type III &gt;50 percent; “variant” thrombasthenia; qualitative disorder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158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Diagnosis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Platelet count and morphology are normal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Bleeding time prolonged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 hallmark of the disease is severely reduced or absent platelet aggregation in response to multiple agonists ie ADP, thrombin, or collagen (except Ristocetin)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Flow cytometry: decreased mAb expression of CD41 (GPIIb) and CD61 (GPIIIa)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818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Platelet Aggregation Studies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Platelet-rich plasma (PRP) is prepared from citrated whole blood by centrifugation</a:t>
            </a:r>
          </a:p>
          <a:p>
            <a:pPr eaLnBrk="1" hangingPunct="1">
              <a:defRPr/>
            </a:pPr>
            <a:r>
              <a:rPr lang="en-US" sz="2800" smtClean="0"/>
              <a:t>Inactive platelets impart a characteristic turbidity to PRP</a:t>
            </a:r>
          </a:p>
          <a:p>
            <a:pPr eaLnBrk="1" hangingPunct="1">
              <a:defRPr/>
            </a:pPr>
            <a:r>
              <a:rPr lang="en-US" sz="2800" smtClean="0"/>
              <a:t>When platelets aggregate after injection of an agonist, the turbidity falls, and light transmission through the sample increases proportionally</a:t>
            </a:r>
          </a:p>
          <a:p>
            <a:pPr eaLnBrk="1" hangingPunct="1">
              <a:defRPr/>
            </a:pPr>
            <a:r>
              <a:rPr lang="en-US" sz="2800" smtClean="0"/>
              <a:t>The change in light transmission can be recorded on an aggregometer</a:t>
            </a:r>
          </a:p>
        </p:txBody>
      </p:sp>
    </p:spTree>
    <p:extLst>
      <p:ext uri="{BB962C8B-B14F-4D97-AF65-F5344CB8AC3E}">
        <p14:creationId xmlns:p14="http://schemas.microsoft.com/office/powerpoint/2010/main" val="16567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23" name="Picture 4" descr="mph_1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066800"/>
            <a:ext cx="5638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03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Agonists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Different concentrations of each agonist are used</a:t>
            </a:r>
          </a:p>
          <a:p>
            <a:pPr eaLnBrk="1" hangingPunct="1">
              <a:defRPr/>
            </a:pPr>
            <a:r>
              <a:rPr lang="en-US" smtClean="0"/>
              <a:t>ADP: biphasic pattern:</a:t>
            </a:r>
          </a:p>
          <a:p>
            <a:pPr lvl="2" eaLnBrk="1" hangingPunct="1">
              <a:defRPr/>
            </a:pPr>
            <a:r>
              <a:rPr lang="en-US" smtClean="0"/>
              <a:t>First wave: low concentration, reversible </a:t>
            </a:r>
          </a:p>
          <a:p>
            <a:pPr lvl="2" eaLnBrk="1" hangingPunct="1">
              <a:defRPr/>
            </a:pPr>
            <a:r>
              <a:rPr lang="en-US" smtClean="0"/>
              <a:t>Second wave: high concentration, irreversible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2" eaLnBrk="1" hangingPunct="1">
              <a:defRPr/>
            </a:pPr>
            <a:endParaRPr lang="en-US" smtClean="0"/>
          </a:p>
          <a:p>
            <a:pPr lvl="2" eaLnBrk="1" hangingPunct="1">
              <a:defRPr/>
            </a:pPr>
            <a:endParaRPr lang="en-US" smtClean="0"/>
          </a:p>
          <a:p>
            <a:pPr lvl="2" eaLnBrk="1" hangingPunct="1">
              <a:defRPr/>
            </a:pPr>
            <a:endParaRPr lang="en-US" smtClean="0"/>
          </a:p>
          <a:p>
            <a:pPr lvl="2" eaLnBrk="1" hangingPunct="1">
              <a:defRPr/>
            </a:pPr>
            <a:endParaRPr lang="en-US" smtClean="0"/>
          </a:p>
          <a:p>
            <a:pPr lvl="2"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574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1" name="Picture 8" descr="Untitled-2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0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Other agonists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Epinephrine: triphasic (resting platelets, primary aggregation, secondary aggregation)</a:t>
            </a:r>
          </a:p>
        </p:txBody>
      </p:sp>
    </p:spTree>
    <p:extLst>
      <p:ext uri="{BB962C8B-B14F-4D97-AF65-F5344CB8AC3E}">
        <p14:creationId xmlns:p14="http://schemas.microsoft.com/office/powerpoint/2010/main" val="195220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Platelets play a crucial role in hemostasis.</a:t>
            </a:r>
          </a:p>
          <a:p>
            <a:r>
              <a:rPr lang="en-US" dirty="0" smtClean="0"/>
              <a:t>Platelet dysfunction due to congenital and acquired etiologies is one of the most common causes of bleeding encountered in clinical practice.</a:t>
            </a:r>
          </a:p>
          <a:p>
            <a:r>
              <a:rPr lang="en-US" dirty="0" smtClean="0"/>
              <a:t>Bleeding manifestations are characterized by mucocutaneous bleeding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4819" name="Picture 4" descr="mph_1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838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4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Other agonists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Collagen, arachidonic acid, Calcium ionophore, PAF are potent agonists and induce a single wave of irreversible aggregation</a:t>
            </a:r>
          </a:p>
          <a:p>
            <a:pPr eaLnBrk="1" hangingPunct="1">
              <a:defRPr/>
            </a:pPr>
            <a:r>
              <a:rPr lang="en-US" smtClean="0"/>
              <a:t>Ristocetin (antibiotic): aggregation can be reproduced with metabolically inert, formalin-fixed platelets</a:t>
            </a:r>
          </a:p>
          <a:p>
            <a:pPr lvl="2" eaLnBrk="1" hangingPunct="1">
              <a:defRPr/>
            </a:pPr>
            <a:r>
              <a:rPr lang="en-US" smtClean="0"/>
              <a:t>Defective risto-induced aggregation is characteristic of Bernard-Soulier</a:t>
            </a:r>
          </a:p>
        </p:txBody>
      </p:sp>
    </p:spTree>
    <p:extLst>
      <p:ext uri="{BB962C8B-B14F-4D97-AF65-F5344CB8AC3E}">
        <p14:creationId xmlns:p14="http://schemas.microsoft.com/office/powerpoint/2010/main" val="51862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867" name="Picture 4" descr="mph_1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14400"/>
            <a:ext cx="5562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0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Problems with platelet aggregation studies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Numerous variables affect aggregation:</a:t>
            </a:r>
          </a:p>
          <a:p>
            <a:pPr lvl="2" eaLnBrk="1" hangingPunct="1">
              <a:defRPr/>
            </a:pPr>
            <a:r>
              <a:rPr lang="en-US" smtClean="0"/>
              <a:t>Anticoagulant (sodium citrate best)</a:t>
            </a:r>
          </a:p>
          <a:p>
            <a:pPr lvl="2" eaLnBrk="1" hangingPunct="1">
              <a:defRPr/>
            </a:pPr>
            <a:r>
              <a:rPr lang="en-US" smtClean="0"/>
              <a:t>Plt count in PRP</a:t>
            </a:r>
          </a:p>
          <a:p>
            <a:pPr lvl="2" eaLnBrk="1" hangingPunct="1">
              <a:defRPr/>
            </a:pPr>
            <a:r>
              <a:rPr lang="en-US" smtClean="0"/>
              <a:t>Plt size distribution</a:t>
            </a:r>
          </a:p>
          <a:p>
            <a:pPr lvl="2" eaLnBrk="1" hangingPunct="1">
              <a:defRPr/>
            </a:pPr>
            <a:r>
              <a:rPr lang="en-US" smtClean="0"/>
              <a:t>Time of day</a:t>
            </a:r>
          </a:p>
          <a:p>
            <a:pPr lvl="2" eaLnBrk="1" hangingPunct="1">
              <a:defRPr/>
            </a:pPr>
            <a:r>
              <a:rPr lang="en-US" smtClean="0"/>
              <a:t>Temporal relation to meals and physical activity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148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Bernard-Soulier Syndrome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First described in 1948 by Jean Bernard and Jean-Pierre Soulier; French hematologists</a:t>
            </a:r>
          </a:p>
          <a:p>
            <a:pPr lvl="2" eaLnBrk="1" hangingPunct="1">
              <a:defRPr/>
            </a:pPr>
            <a:r>
              <a:rPr lang="en-US" sz="2000" smtClean="0"/>
              <a:t>Bernard J, Soulier JP: Sur une nouvelle variete de dystrophie thrombocytaire hemarroagipare congenitale. Sem Hop Paris 24:3217, 1948 </a:t>
            </a:r>
          </a:p>
          <a:p>
            <a:pPr eaLnBrk="1" hangingPunct="1">
              <a:defRPr/>
            </a:pPr>
            <a:r>
              <a:rPr lang="en-US" sz="2800" smtClean="0"/>
              <a:t>AR; characterized by moderate to severe thrombocytopenia, giant platelets, and perfuse/spontaneous bleeding</a:t>
            </a:r>
          </a:p>
          <a:p>
            <a:pPr eaLnBrk="1" hangingPunct="1">
              <a:defRPr/>
            </a:pPr>
            <a:r>
              <a:rPr lang="en-US" sz="2800" smtClean="0"/>
              <a:t>Basis for the disease is deficiency or dysfunction of the GP Ib-V-IX complex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85740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Bernard-Soulier Syndrome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Decreased GP Ib-V-IX leads to decreased platelet adhesion to the subendothelium via decreased binding of vWF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Approximately 20,000 copies of GP Ib-V-IX per platelet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GP 1b: heterodimer with an alpha and beta subunit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The gene for GP Ib alpha is located on chromosome 17; GP Ib beta: chromosome 22; GPIX and V: chromosome 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Most mutations are missense or frameshifts resulting in premature stop codons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Most mutations involve GP Ib expression (rare GP IX mutations have been described; no mutations in GP V)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32579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0963" name="Picture 4" descr="Full Size Imag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7620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66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Diagnosis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Prolonged bleeding time, thrombocytopenia (plt&lt;20 K), peripheral smear shows large platelets (mean diameter &gt;3.5 microns)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970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3011" name="Picture 4" descr="Bernard Soulier syndrom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05000"/>
            <a:ext cx="4152900" cy="318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30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5" name="Picture 4" descr="img002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913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9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Platelet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function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latelets from neonatal </a:t>
            </a:r>
            <a:r>
              <a:rPr lang="en-US" dirty="0" smtClean="0"/>
              <a:t>CB:</a:t>
            </a:r>
          </a:p>
          <a:p>
            <a:pPr lvl="2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Less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responsive than adult platelets to agonists such as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3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ADP</a:t>
            </a:r>
          </a:p>
          <a:p>
            <a:pPr lvl="3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Epinephrine</a:t>
            </a:r>
          </a:p>
          <a:p>
            <a:pPr lvl="3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Collagen</a:t>
            </a:r>
          </a:p>
          <a:p>
            <a:pPr lvl="3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Thrombin</a:t>
            </a:r>
          </a:p>
          <a:p>
            <a:pPr lvl="3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Thromboxane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analogs (eg, U46619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Diagnosis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Platelet aggregation studies show normal aggregation in response to all agonists except Ristocetin (opposite pattern than thrombasthenia)</a:t>
            </a:r>
          </a:p>
          <a:p>
            <a:pPr eaLnBrk="1" hangingPunct="1">
              <a:defRPr/>
            </a:pPr>
            <a:r>
              <a:rPr lang="en-US" smtClean="0"/>
              <a:t>Flow cytometry: decreased expression of mAbs to CD 42b (GPIb), CD42a(GPIX), CD42d(GPV)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131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255713" y="2897188"/>
          <a:ext cx="2439987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Photo Editor Photo" r:id="rId3" imgW="2305372" imgH="1762371" progId="MSPhotoEd.3">
                  <p:embed/>
                </p:oleObj>
              </mc:Choice>
              <mc:Fallback>
                <p:oleObj name="Photo Editor Photo" r:id="rId3" imgW="2305372" imgH="1762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2897188"/>
                        <a:ext cx="2439987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248150" y="2859088"/>
          <a:ext cx="2673350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Photo Editor Photo" r:id="rId5" imgW="2523810" imgH="1743318" progId="MSPhotoEd.3">
                  <p:embed/>
                </p:oleObj>
              </mc:Choice>
              <mc:Fallback>
                <p:oleObj name="Photo Editor Photo" r:id="rId5" imgW="2523810" imgH="17433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859088"/>
                        <a:ext cx="2673350" cy="191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0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May-Hegglin anomaly: AD; giant platelets, thrombocytopenia, Dohle-like inclusions (larger, more angular)</a:t>
            </a:r>
          </a:p>
          <a:p>
            <a:pPr eaLnBrk="1" hangingPunct="1">
              <a:defRPr/>
            </a:pPr>
            <a:r>
              <a:rPr lang="en-US" smtClean="0"/>
              <a:t>Neutrophils are functional;  only 40% of patients may have bleeding diathesis</a:t>
            </a:r>
          </a:p>
        </p:txBody>
      </p:sp>
    </p:spTree>
    <p:extLst>
      <p:ext uri="{BB962C8B-B14F-4D97-AF65-F5344CB8AC3E}">
        <p14:creationId xmlns:p14="http://schemas.microsoft.com/office/powerpoint/2010/main" val="48605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MYH9-RD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Formerly </a:t>
            </a:r>
            <a:r>
              <a:rPr lang="en-US" dirty="0"/>
              <a:t>May-</a:t>
            </a:r>
            <a:r>
              <a:rPr lang="en-US" dirty="0" err="1"/>
              <a:t>Hegglinanomaly</a:t>
            </a:r>
            <a:r>
              <a:rPr lang="en-US" dirty="0"/>
              <a:t>, Sebastian Syndrome, Epstein syndrome, </a:t>
            </a:r>
            <a:r>
              <a:rPr lang="en-US" dirty="0" err="1"/>
              <a:t>Fechtnersyndrome</a:t>
            </a:r>
            <a:endParaRPr lang="en-US" dirty="0"/>
          </a:p>
          <a:p>
            <a:r>
              <a:rPr lang="en-US" dirty="0" smtClean="0"/>
              <a:t>Mutations </a:t>
            </a:r>
            <a:r>
              <a:rPr lang="en-US" dirty="0"/>
              <a:t>in non-muscle myosin heavy chain 9</a:t>
            </a:r>
          </a:p>
          <a:p>
            <a:r>
              <a:rPr lang="en-US" dirty="0" smtClean="0"/>
              <a:t>Mutations </a:t>
            </a:r>
            <a:r>
              <a:rPr lang="en-US" dirty="0"/>
              <a:t>in head of MYH9 may have more severe phenotype than mutations in tail</a:t>
            </a:r>
          </a:p>
          <a:p>
            <a:r>
              <a:rPr lang="en-US" dirty="0" smtClean="0"/>
              <a:t>Platelet </a:t>
            </a:r>
            <a:r>
              <a:rPr lang="en-US" dirty="0"/>
              <a:t>count generally 60-90K with variability in this</a:t>
            </a:r>
          </a:p>
          <a:p>
            <a:r>
              <a:rPr lang="en-US" dirty="0" smtClean="0"/>
              <a:t>Large </a:t>
            </a:r>
            <a:r>
              <a:rPr lang="en-US" dirty="0"/>
              <a:t>platelets on smear (may be counted as RBC)</a:t>
            </a:r>
          </a:p>
        </p:txBody>
      </p:sp>
    </p:spTree>
    <p:extLst>
      <p:ext uri="{BB962C8B-B14F-4D97-AF65-F5344CB8AC3E}">
        <p14:creationId xmlns:p14="http://schemas.microsoft.com/office/powerpoint/2010/main" val="22408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PBS</a:t>
            </a:r>
            <a:endParaRPr 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02" y="1600200"/>
            <a:ext cx="60519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1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MYH9-RD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ild </a:t>
            </a:r>
            <a:r>
              <a:rPr lang="en-US" dirty="0"/>
              <a:t>to no bleeding diathesis</a:t>
            </a:r>
          </a:p>
          <a:p>
            <a:r>
              <a:rPr lang="en-US" dirty="0" smtClean="0"/>
              <a:t>No </a:t>
            </a:r>
            <a:r>
              <a:rPr lang="en-US" dirty="0"/>
              <a:t>clear genotype-phenotype correlation and all patients are at risk for: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Renal </a:t>
            </a:r>
            <a:r>
              <a:rPr lang="en-US" b="1" dirty="0">
                <a:solidFill>
                  <a:schemeClr val="tx2"/>
                </a:solidFill>
              </a:rPr>
              <a:t>disease (nephropathy)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Cataracts</a:t>
            </a:r>
            <a:endParaRPr lang="en-US" b="1" dirty="0">
              <a:solidFill>
                <a:schemeClr val="tx2"/>
              </a:solidFill>
            </a:endParaRP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Hearing </a:t>
            </a:r>
            <a:r>
              <a:rPr lang="en-US" b="1" dirty="0">
                <a:solidFill>
                  <a:schemeClr val="tx2"/>
                </a:solidFill>
              </a:rPr>
              <a:t>loss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Mutation </a:t>
            </a:r>
            <a:r>
              <a:rPr lang="en-US" b="1" dirty="0">
                <a:solidFill>
                  <a:schemeClr val="tx2"/>
                </a:solidFill>
              </a:rPr>
              <a:t>analysis available on a clinical basis</a:t>
            </a:r>
          </a:p>
        </p:txBody>
      </p:sp>
    </p:spTree>
    <p:extLst>
      <p:ext uri="{BB962C8B-B14F-4D97-AF65-F5344CB8AC3E}">
        <p14:creationId xmlns:p14="http://schemas.microsoft.com/office/powerpoint/2010/main" val="2935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MYH9-RD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Generally </a:t>
            </a:r>
            <a:r>
              <a:rPr lang="en-US" dirty="0"/>
              <a:t>do not need treatment as risk of bleeding is pretty low</a:t>
            </a:r>
          </a:p>
          <a:p>
            <a:r>
              <a:rPr lang="en-US" dirty="0" smtClean="0"/>
              <a:t>For </a:t>
            </a:r>
            <a:r>
              <a:rPr lang="en-US" dirty="0"/>
              <a:t>particularly at risk procedures would consider platelets on hold for bleeding (?T&amp;A)</a:t>
            </a:r>
          </a:p>
          <a:p>
            <a:r>
              <a:rPr lang="en-US" dirty="0" smtClean="0"/>
              <a:t>Some </a:t>
            </a:r>
            <a:r>
              <a:rPr lang="en-US" dirty="0"/>
              <a:t>patients with very low platelet counts and bleeding: anti-</a:t>
            </a:r>
            <a:r>
              <a:rPr lang="en-US" dirty="0" err="1"/>
              <a:t>fibrinolytics</a:t>
            </a:r>
            <a:r>
              <a:rPr lang="en-US" dirty="0"/>
              <a:t>, platelet transfusions</a:t>
            </a:r>
          </a:p>
          <a:p>
            <a:r>
              <a:rPr lang="en-US" dirty="0" smtClean="0"/>
              <a:t>Some </a:t>
            </a:r>
            <a:r>
              <a:rPr lang="en-US" dirty="0"/>
              <a:t>patients can have severe bleeding!!!</a:t>
            </a:r>
          </a:p>
        </p:txBody>
      </p:sp>
    </p:spTree>
    <p:extLst>
      <p:ext uri="{BB962C8B-B14F-4D97-AF65-F5344CB8AC3E}">
        <p14:creationId xmlns:p14="http://schemas.microsoft.com/office/powerpoint/2010/main" val="6553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MYH9-RD: Genotype/Phenotype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8" y="1600200"/>
            <a:ext cx="7919972" cy="49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9981" y="1676400"/>
            <a:ext cx="3046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More likely hematologic only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676400"/>
            <a:ext cx="3478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Generally more severe phenotype</a:t>
            </a:r>
          </a:p>
        </p:txBody>
      </p:sp>
    </p:spTree>
    <p:extLst>
      <p:ext uri="{BB962C8B-B14F-4D97-AF65-F5344CB8AC3E}">
        <p14:creationId xmlns:p14="http://schemas.microsoft.com/office/powerpoint/2010/main" val="30773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Wiskott-Aldrich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X-linked, genetic defect in WASp (protein responsible for actin cytoskeleton formation in hematopoetic cells)</a:t>
            </a:r>
          </a:p>
          <a:p>
            <a:pPr eaLnBrk="1" hangingPunct="1">
              <a:defRPr/>
            </a:pPr>
            <a:r>
              <a:rPr lang="en-US" smtClean="0"/>
              <a:t>characterized by thrombocytopenia (with platelet storage pool defect), eczema,and recurrent infections</a:t>
            </a:r>
          </a:p>
        </p:txBody>
      </p:sp>
    </p:spTree>
    <p:extLst>
      <p:ext uri="{BB962C8B-B14F-4D97-AF65-F5344CB8AC3E}">
        <p14:creationId xmlns:p14="http://schemas.microsoft.com/office/powerpoint/2010/main" val="83409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WASP</a:t>
            </a:r>
            <a:endParaRPr lang="en-US" dirty="0" smtClean="0"/>
          </a:p>
        </p:txBody>
      </p:sp>
      <p:pic>
        <p:nvPicPr>
          <p:cNvPr id="52227" name="Picture 4" descr="wiskot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08150"/>
            <a:ext cx="4037013" cy="431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7" descr="11-3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2287588"/>
            <a:ext cx="2513012" cy="230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8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Platelet </a:t>
            </a:r>
            <a:r>
              <a:rPr lang="en-US" b="1" dirty="0" smtClean="0"/>
              <a:t>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</a:t>
            </a:r>
            <a:r>
              <a:rPr lang="en-US" dirty="0"/>
              <a:t>- cytometric platelet </a:t>
            </a:r>
            <a:r>
              <a:rPr lang="en-US" dirty="0" smtClean="0"/>
              <a:t>activation:</a:t>
            </a:r>
          </a:p>
          <a:p>
            <a:pPr lvl="2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Decreased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expression of surface activation markers in neonatal platelets stimulated with thrombin, ADP, and epinephrine.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Hermansky-Pudlak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Described in 1959 by Hermansky and Pudlak</a:t>
            </a:r>
          </a:p>
          <a:p>
            <a:pPr eaLnBrk="1" hangingPunct="1">
              <a:defRPr/>
            </a:pPr>
            <a:r>
              <a:rPr lang="en-US" sz="2800" smtClean="0"/>
              <a:t>AR, tyrosinase-positive oculocutaneous albinism, ceroid-like deposition in lysosomes of the RES and marrow</a:t>
            </a:r>
          </a:p>
          <a:p>
            <a:pPr eaLnBrk="1" hangingPunct="1">
              <a:defRPr/>
            </a:pPr>
            <a:r>
              <a:rPr lang="en-US" sz="2800" smtClean="0"/>
              <a:t>Highest prevalence in Puerto Rico</a:t>
            </a:r>
          </a:p>
          <a:p>
            <a:pPr eaLnBrk="1" hangingPunct="1">
              <a:defRPr/>
            </a:pPr>
            <a:r>
              <a:rPr lang="en-US" sz="2800" smtClean="0"/>
              <a:t>May be associated with pulmonary fibrosis, IBD, and recurrent infections</a:t>
            </a:r>
          </a:p>
          <a:p>
            <a:pPr eaLnBrk="1" hangingPunct="1">
              <a:defRPr/>
            </a:pPr>
            <a:r>
              <a:rPr lang="en-US" sz="2800" smtClean="0"/>
              <a:t>quantitative deficiency of dense granules leading to mild-moderate bleeding diathesis</a:t>
            </a:r>
          </a:p>
        </p:txBody>
      </p:sp>
    </p:spTree>
    <p:extLst>
      <p:ext uri="{BB962C8B-B14F-4D97-AF65-F5344CB8AC3E}">
        <p14:creationId xmlns:p14="http://schemas.microsoft.com/office/powerpoint/2010/main" val="160464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Hermansky-</a:t>
            </a:r>
            <a:r>
              <a:rPr lang="en-US" b="1" dirty="0" err="1" smtClean="0"/>
              <a:t>Pudlack</a:t>
            </a:r>
            <a:r>
              <a:rPr lang="en-US" b="1" dirty="0" smtClean="0"/>
              <a:t> Syndrome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Microdeletion </a:t>
            </a:r>
            <a:r>
              <a:rPr lang="en-US" dirty="0"/>
              <a:t>of HPS6 on one chromosome and variant on other chromosome</a:t>
            </a:r>
          </a:p>
          <a:p>
            <a:r>
              <a:rPr lang="en-US" dirty="0" smtClean="0"/>
              <a:t>Absent </a:t>
            </a:r>
            <a:r>
              <a:rPr lang="en-US" dirty="0"/>
              <a:t>dense granules on platelet EM</a:t>
            </a:r>
          </a:p>
          <a:p>
            <a:r>
              <a:rPr lang="en-US" dirty="0" smtClean="0"/>
              <a:t>Normal </a:t>
            </a:r>
            <a:r>
              <a:rPr lang="en-US" dirty="0"/>
              <a:t>platelet function on LTA and abnormal </a:t>
            </a:r>
            <a:r>
              <a:rPr lang="en-US" dirty="0" smtClean="0"/>
              <a:t>serotonin release </a:t>
            </a:r>
            <a:r>
              <a:rPr lang="en-US" dirty="0"/>
              <a:t>and uptake as well as abnormal ATP:ADP </a:t>
            </a:r>
            <a:r>
              <a:rPr lang="en-US" dirty="0" smtClean="0"/>
              <a:t>ratio</a:t>
            </a:r>
          </a:p>
          <a:p>
            <a:r>
              <a:rPr lang="en-US" dirty="0" smtClean="0"/>
              <a:t>Occulocutaneous albinism</a:t>
            </a:r>
            <a:r>
              <a:rPr lang="en-US" dirty="0"/>
              <a:t>, nystagmus, some variants are associated with pulmonary fibrosis and </a:t>
            </a:r>
            <a:r>
              <a:rPr lang="en-US" dirty="0" smtClean="0"/>
              <a:t>Crohn’s </a:t>
            </a:r>
            <a:r>
              <a:rPr lang="en-US" dirty="0"/>
              <a:t>like GI </a:t>
            </a:r>
            <a:r>
              <a:rPr lang="en-US" dirty="0" smtClean="0"/>
              <a:t>illness</a:t>
            </a:r>
            <a:endParaRPr lang="en-US" dirty="0"/>
          </a:p>
          <a:p>
            <a:r>
              <a:rPr lang="en-US" dirty="0"/>
              <a:t>Bleeding varies but dense granule deficiency</a:t>
            </a:r>
          </a:p>
        </p:txBody>
      </p:sp>
    </p:spTree>
    <p:extLst>
      <p:ext uri="{BB962C8B-B14F-4D97-AF65-F5344CB8AC3E}">
        <p14:creationId xmlns:p14="http://schemas.microsoft.com/office/powerpoint/2010/main" val="2073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Hermansky-Pudlak</a:t>
            </a:r>
            <a:endParaRPr lang="en-US" b="1" dirty="0" smtClean="0"/>
          </a:p>
        </p:txBody>
      </p:sp>
      <p:pic>
        <p:nvPicPr>
          <p:cNvPr id="54275" name="Picture 4" descr="Transillumination of the ir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988" y="2287588"/>
            <a:ext cx="2200275" cy="220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7" descr="Hypopigmentation of the hair and eyelash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9413" y="2132013"/>
            <a:ext cx="2897187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7" name="Picture 10" descr="oculocutaneous_albinism1_small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3962400"/>
            <a:ext cx="21844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9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Chediak-Higashi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described by Beguez Cesar in 1943, Steinbrinck in 1948, Chédiak in 1952, and Higashi in 1954 </a:t>
            </a:r>
          </a:p>
          <a:p>
            <a:pPr eaLnBrk="1" hangingPunct="1">
              <a:defRPr/>
            </a:pPr>
            <a:r>
              <a:rPr lang="en-US" sz="2800" smtClean="0"/>
              <a:t>AR; abnormal microtubule formation and giant lysozomal granules are present in phagocytes and melanocytes</a:t>
            </a:r>
          </a:p>
          <a:p>
            <a:pPr eaLnBrk="1" hangingPunct="1">
              <a:defRPr/>
            </a:pPr>
            <a:r>
              <a:rPr lang="en-US" sz="2800" smtClean="0"/>
              <a:t>No degranulation/chemotaxis = recurrent bacterial infections</a:t>
            </a:r>
          </a:p>
          <a:p>
            <a:pPr eaLnBrk="1" hangingPunct="1">
              <a:defRPr/>
            </a:pPr>
            <a:r>
              <a:rPr lang="en-US" sz="2800" smtClean="0"/>
              <a:t>Partial oculocutaneous albinism</a:t>
            </a:r>
          </a:p>
          <a:p>
            <a:pPr eaLnBrk="1" hangingPunct="1">
              <a:defRPr/>
            </a:pPr>
            <a:r>
              <a:rPr lang="en-US" sz="2800" smtClean="0"/>
              <a:t>Dense-body granules decreased/absent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46956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Chediak</a:t>
            </a:r>
            <a:r>
              <a:rPr lang="en-US" dirty="0" smtClean="0"/>
              <a:t> -Higashi</a:t>
            </a:r>
            <a:endParaRPr lang="en-US" dirty="0" smtClean="0"/>
          </a:p>
        </p:txBody>
      </p:sp>
      <p:pic>
        <p:nvPicPr>
          <p:cNvPr id="57347" name="Picture 5" descr="97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 descr="Picture of Young Gir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68513"/>
            <a:ext cx="1651000" cy="231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6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CHS</a:t>
            </a:r>
            <a:endParaRPr lang="en-US" dirty="0" smtClean="0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>
            <p:ph idx="1"/>
          </p:nvPr>
        </p:nvGraphicFramePr>
        <p:xfrm>
          <a:off x="1306513" y="1600200"/>
          <a:ext cx="65341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Image Document" r:id="rId3" imgW="8906608" imgH="5187462" progId="Imaging.Document">
                  <p:embed/>
                </p:oleObj>
              </mc:Choice>
              <mc:Fallback>
                <p:oleObj name="Image Document" r:id="rId3" imgW="8906608" imgH="5187462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1600200"/>
                        <a:ext cx="653415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06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Thrombocytopenia with absent radius (TAR)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First described in 1951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AR, characterized by absent radii, thrombocytopenia (with storage pool defect), and other abnormalities of the skeletal, GI, cardiovascular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Etiology unclear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Hemorrhage is the major cause of mortality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PX is good if survive the two years</a:t>
            </a:r>
          </a:p>
        </p:txBody>
      </p:sp>
    </p:spTree>
    <p:extLst>
      <p:ext uri="{BB962C8B-B14F-4D97-AF65-F5344CB8AC3E}">
        <p14:creationId xmlns:p14="http://schemas.microsoft.com/office/powerpoint/2010/main" val="27352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TAR</a:t>
            </a:r>
            <a:endParaRPr lang="en-US" b="1" dirty="0" smtClean="0"/>
          </a:p>
        </p:txBody>
      </p:sp>
      <p:pic>
        <p:nvPicPr>
          <p:cNvPr id="60419" name="Picture 4" descr="yahoo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913" y="1755775"/>
            <a:ext cx="3563937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" name="Picture 7" descr="rwris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0" y="2376488"/>
            <a:ext cx="3549650" cy="297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38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Diagnosis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Platelet aggregation studies may show diminished response to low concentration collagen</a:t>
            </a:r>
          </a:p>
          <a:p>
            <a:pPr eaLnBrk="1" hangingPunct="1">
              <a:defRPr/>
            </a:pPr>
            <a:r>
              <a:rPr lang="en-US" smtClean="0"/>
              <a:t>ADP and epinephrine show diminished second wave response</a:t>
            </a:r>
          </a:p>
          <a:p>
            <a:pPr eaLnBrk="1" hangingPunct="1">
              <a:defRPr/>
            </a:pPr>
            <a:r>
              <a:rPr lang="en-US" smtClean="0"/>
              <a:t>Ristocetin shows normal aggregation</a:t>
            </a:r>
          </a:p>
          <a:p>
            <a:pPr eaLnBrk="1" hangingPunct="1">
              <a:defRPr/>
            </a:pPr>
            <a:r>
              <a:rPr lang="en-US" smtClean="0"/>
              <a:t>EM: lack of dense bodies</a:t>
            </a:r>
          </a:p>
          <a:p>
            <a:pPr eaLnBrk="1" hangingPunct="1">
              <a:defRPr/>
            </a:pPr>
            <a:r>
              <a:rPr lang="en-US" smtClean="0"/>
              <a:t>Increased ATP:ADP ratio within platelets</a:t>
            </a:r>
          </a:p>
        </p:txBody>
      </p:sp>
    </p:spTree>
    <p:extLst>
      <p:ext uri="{BB962C8B-B14F-4D97-AF65-F5344CB8AC3E}">
        <p14:creationId xmlns:p14="http://schemas.microsoft.com/office/powerpoint/2010/main" val="150881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Alpha granule deficiency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Alpha storage pool deficiency, Gray Platelet Syndrome</a:t>
            </a:r>
          </a:p>
          <a:p>
            <a:pPr eaLnBrk="1" hangingPunct="1">
              <a:defRPr/>
            </a:pPr>
            <a:r>
              <a:rPr lang="en-US" sz="2800" smtClean="0"/>
              <a:t>First described by Raccuglia in 1971</a:t>
            </a:r>
          </a:p>
          <a:p>
            <a:pPr eaLnBrk="1" hangingPunct="1">
              <a:defRPr/>
            </a:pPr>
            <a:r>
              <a:rPr lang="en-US" sz="2800" smtClean="0"/>
              <a:t>Normal platelets contain approximately 50 granules (PF4, beta-thromboglobulin, PDGF, fibrinogen, vWF, Factor V, fibronectin)</a:t>
            </a:r>
          </a:p>
          <a:p>
            <a:pPr eaLnBrk="1" hangingPunct="1">
              <a:defRPr/>
            </a:pPr>
            <a:r>
              <a:rPr lang="en-US" sz="2800" smtClean="0"/>
              <a:t>Patients lack granules, present with lifelong, mild to moderate mucocutaneous bleeding</a:t>
            </a:r>
          </a:p>
        </p:txBody>
      </p:sp>
    </p:spTree>
    <p:extLst>
      <p:ext uri="{BB962C8B-B14F-4D97-AF65-F5344CB8AC3E}">
        <p14:creationId xmlns:p14="http://schemas.microsoft.com/office/powerpoint/2010/main" val="168368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Platelet Function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Inherited platelet function disorders, bleeding is usually present since childhood but may be variable and exacerbated by conditions that stress hemostasis. </a:t>
            </a:r>
          </a:p>
        </p:txBody>
      </p:sp>
    </p:spTree>
    <p:extLst>
      <p:ext uri="{BB962C8B-B14F-4D97-AF65-F5344CB8AC3E}">
        <p14:creationId xmlns:p14="http://schemas.microsoft.com/office/powerpoint/2010/main" val="22918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Diagnosis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Prolonged bleeding time, mild thrombocytopenia</a:t>
            </a:r>
          </a:p>
          <a:p>
            <a:pPr eaLnBrk="1" hangingPunct="1">
              <a:defRPr/>
            </a:pPr>
            <a:r>
              <a:rPr lang="en-US" smtClean="0"/>
              <a:t>Agranular, large “gray” platelets on peripheral smear</a:t>
            </a:r>
          </a:p>
          <a:p>
            <a:pPr eaLnBrk="1" hangingPunct="1">
              <a:defRPr/>
            </a:pPr>
            <a:r>
              <a:rPr lang="en-US" smtClean="0"/>
              <a:t>Aggregation studies: decreased to absent response to collagen</a:t>
            </a:r>
          </a:p>
        </p:txBody>
      </p:sp>
    </p:spTree>
    <p:extLst>
      <p:ext uri="{BB962C8B-B14F-4D97-AF65-F5344CB8AC3E}">
        <p14:creationId xmlns:p14="http://schemas.microsoft.com/office/powerpoint/2010/main" val="91577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5539" name="Picture 4" descr="27_rgb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801813"/>
            <a:ext cx="63468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03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6563" name="Picture 4" descr="gp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3588" y="1982788"/>
            <a:ext cx="5076825" cy="376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7588" name="Picture 5" descr="Untitled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35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Acquired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 </a:t>
            </a:r>
          </a:p>
          <a:p>
            <a:r>
              <a:rPr lang="en-US" dirty="0" smtClean="0"/>
              <a:t>Cardiopulmonary bypass</a:t>
            </a:r>
          </a:p>
          <a:p>
            <a:r>
              <a:rPr lang="en-US" dirty="0" smtClean="0"/>
              <a:t>Hypothermia</a:t>
            </a:r>
          </a:p>
          <a:p>
            <a:r>
              <a:rPr lang="en-US" dirty="0" smtClean="0"/>
              <a:t>Liver dysfunction</a:t>
            </a:r>
          </a:p>
          <a:p>
            <a:r>
              <a:rPr lang="en-US" dirty="0" smtClean="0"/>
              <a:t>Uremia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Prevention and local care</a:t>
            </a:r>
          </a:p>
          <a:p>
            <a:r>
              <a:rPr lang="en-US" dirty="0" smtClean="0"/>
              <a:t>Avoidance of medications such as Aspirin and nonsteroidal analgesics is critical</a:t>
            </a:r>
          </a:p>
          <a:p>
            <a:r>
              <a:rPr lang="en-US" dirty="0" smtClean="0"/>
              <a:t>Antifibrinolytic agents</a:t>
            </a:r>
          </a:p>
          <a:p>
            <a:r>
              <a:rPr lang="en-US" dirty="0" smtClean="0"/>
              <a:t>Desmopressin</a:t>
            </a:r>
          </a:p>
          <a:p>
            <a:r>
              <a:rPr lang="en-US" dirty="0" smtClean="0"/>
              <a:t>Platelet transfusion</a:t>
            </a:r>
          </a:p>
          <a:p>
            <a:r>
              <a:rPr lang="en-US" dirty="0" smtClean="0"/>
              <a:t>rFVIIa</a:t>
            </a:r>
          </a:p>
          <a:p>
            <a:r>
              <a:rPr lang="en-US" dirty="0" smtClean="0"/>
              <a:t>Splenectomy</a:t>
            </a:r>
          </a:p>
          <a:p>
            <a:r>
              <a:rPr lang="en-US" dirty="0" smtClean="0"/>
              <a:t>Other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Summary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Morphology and role of the platelet in primary hemostasis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Adhesion: GP1b-V-IX; Bernard-Soulier; aggregates with everything but Ristocetin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Activation (Secretion): dense body deficiency (associated syndromes), alpha granule deficiency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Aggregation: GPIIb-IIIa; Glanzmann’s; no aggregation except for Ristocetin</a:t>
            </a:r>
          </a:p>
        </p:txBody>
      </p:sp>
    </p:spTree>
    <p:extLst>
      <p:ext uri="{BB962C8B-B14F-4D97-AF65-F5344CB8AC3E}">
        <p14:creationId xmlns:p14="http://schemas.microsoft.com/office/powerpoint/2010/main" val="281787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Inherited disorders and acquired disorders can occur in combination or look like </a:t>
            </a:r>
            <a:r>
              <a:rPr lang="en-US" dirty="0" smtClean="0"/>
              <a:t>each other</a:t>
            </a:r>
            <a:endParaRPr lang="en-US" dirty="0"/>
          </a:p>
          <a:p>
            <a:r>
              <a:rPr lang="en-US" dirty="0" smtClean="0"/>
              <a:t>While </a:t>
            </a:r>
            <a:r>
              <a:rPr lang="en-US" dirty="0"/>
              <a:t>each individual platelet disorder may be relatively rare, in aggregate, they are not at all uncommon</a:t>
            </a:r>
          </a:p>
          <a:p>
            <a:r>
              <a:rPr lang="en-US" dirty="0" smtClean="0"/>
              <a:t>Be </a:t>
            </a:r>
            <a:r>
              <a:rPr lang="en-US" dirty="0"/>
              <a:t>on the look out for platelet disorders in you patients with bleeding, thrombocytopenia or combination</a:t>
            </a:r>
          </a:p>
        </p:txBody>
      </p:sp>
    </p:spTree>
    <p:extLst>
      <p:ext uri="{BB962C8B-B14F-4D97-AF65-F5344CB8AC3E}">
        <p14:creationId xmlns:p14="http://schemas.microsoft.com/office/powerpoint/2010/main" val="14208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cer\Desktop\0914_thank_you_note_with_blue_pen_on_white_background_stock_photo_Slide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178"/>
            <a:ext cx="9143999" cy="70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4114800" cy="298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879306"/>
            <a:ext cx="4107977" cy="297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Platelet Function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Acquired</a:t>
            </a:r>
          </a:p>
          <a:p>
            <a:r>
              <a:rPr lang="en-US" dirty="0" smtClean="0"/>
              <a:t>History </a:t>
            </a:r>
            <a:r>
              <a:rPr lang="en-US" dirty="0"/>
              <a:t>of </a:t>
            </a:r>
            <a:r>
              <a:rPr lang="en-US" dirty="0" smtClean="0"/>
              <a:t>medication</a:t>
            </a:r>
          </a:p>
          <a:p>
            <a:r>
              <a:rPr lang="en-US" dirty="0" smtClean="0"/>
              <a:t>Diagnosis </a:t>
            </a:r>
            <a:r>
              <a:rPr lang="en-US" dirty="0"/>
              <a:t>of severe </a:t>
            </a:r>
            <a:r>
              <a:rPr lang="en-US" dirty="0" smtClean="0"/>
              <a:t>infection</a:t>
            </a:r>
          </a:p>
          <a:p>
            <a:r>
              <a:rPr lang="en-US" dirty="0" smtClean="0"/>
              <a:t>Presence </a:t>
            </a:r>
            <a:r>
              <a:rPr lang="en-US" dirty="0"/>
              <a:t>of cataracts or hearing defects in MYH-9 </a:t>
            </a:r>
            <a:r>
              <a:rPr lang="en-US" dirty="0" smtClean="0"/>
              <a:t>disorders</a:t>
            </a:r>
          </a:p>
          <a:p>
            <a:r>
              <a:rPr lang="en-US" dirty="0" smtClean="0"/>
              <a:t>Occulocutaneous </a:t>
            </a:r>
            <a:r>
              <a:rPr lang="en-US" dirty="0"/>
              <a:t>albinism in patients with Hermansky-Pudlak </a:t>
            </a:r>
            <a:r>
              <a:rPr lang="en-US" dirty="0" smtClean="0"/>
              <a:t>syndrome</a:t>
            </a:r>
          </a:p>
          <a:p>
            <a:r>
              <a:rPr lang="en-US" dirty="0" smtClean="0"/>
              <a:t>Hyperextensible </a:t>
            </a:r>
            <a:r>
              <a:rPr lang="en-US" dirty="0"/>
              <a:t>joints in Ehlers-</a:t>
            </a:r>
            <a:r>
              <a:rPr lang="en-US" dirty="0" err="1"/>
              <a:t>Danlos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10516" r="17562" b="6250"/>
          <a:stretch/>
        </p:blipFill>
        <p:spPr bwMode="auto">
          <a:xfrm>
            <a:off x="-1" y="0"/>
            <a:ext cx="92964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6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Morphological abnormalities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531"/>
            <a:ext cx="2677767" cy="20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75396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95" y="1504950"/>
            <a:ext cx="2537106" cy="20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10125"/>
            <a:ext cx="27717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8633" y="1600200"/>
            <a:ext cx="206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Platelet </a:t>
            </a:r>
            <a:r>
              <a:rPr lang="en-US" dirty="0" err="1" smtClean="0"/>
              <a:t>satellitism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19400" y="472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Giant platelets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3048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Gray platelet syndrome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9516" y="6172200"/>
            <a:ext cx="149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Schistocytes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1540</Words>
  <Application>Microsoft Office PowerPoint</Application>
  <PresentationFormat>On-screen Show (4:3)</PresentationFormat>
  <Paragraphs>208</Paragraphs>
  <Slides>68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Image Document</vt:lpstr>
      <vt:lpstr>Microsoft Photo Editor 3.0 Photo</vt:lpstr>
      <vt:lpstr>Platelet Function disorders in Neonate</vt:lpstr>
      <vt:lpstr>Disclosures</vt:lpstr>
      <vt:lpstr>Introduction</vt:lpstr>
      <vt:lpstr>Platelet function</vt:lpstr>
      <vt:lpstr>Platelet Function</vt:lpstr>
      <vt:lpstr>Platelet Function Disorders</vt:lpstr>
      <vt:lpstr>Platelet Function Disorders</vt:lpstr>
      <vt:lpstr>PowerPoint Presentation</vt:lpstr>
      <vt:lpstr>Morphological abnormalities</vt:lpstr>
      <vt:lpstr>Platelet aggregation studies</vt:lpstr>
      <vt:lpstr>PowerPoint Presentation</vt:lpstr>
      <vt:lpstr>Flow-cytometry</vt:lpstr>
      <vt:lpstr>PowerPoint Presentation</vt:lpstr>
      <vt:lpstr>PowerPoint Presentation</vt:lpstr>
      <vt:lpstr>PowerPoint Presentation</vt:lpstr>
      <vt:lpstr>PowerPoint Presentation</vt:lpstr>
      <vt:lpstr>Glanzmann’s Thrombasthenia</vt:lpstr>
      <vt:lpstr>PowerPoint Presentation</vt:lpstr>
      <vt:lpstr>Glanzmann’s</vt:lpstr>
      <vt:lpstr>PowerPoint Presentation</vt:lpstr>
      <vt:lpstr>PowerPoint Presentation</vt:lpstr>
      <vt:lpstr>PowerPoint Presentation</vt:lpstr>
      <vt:lpstr>PowerPoint Presentation</vt:lpstr>
      <vt:lpstr>Diagnosis</vt:lpstr>
      <vt:lpstr>Platelet Aggregation Studies</vt:lpstr>
      <vt:lpstr>PowerPoint Presentation</vt:lpstr>
      <vt:lpstr>Agonists</vt:lpstr>
      <vt:lpstr>PowerPoint Presentation</vt:lpstr>
      <vt:lpstr>Other agonists</vt:lpstr>
      <vt:lpstr>PowerPoint Presentation</vt:lpstr>
      <vt:lpstr>Other agonists</vt:lpstr>
      <vt:lpstr>PowerPoint Presentation</vt:lpstr>
      <vt:lpstr>Problems with platelet aggregation studies</vt:lpstr>
      <vt:lpstr>Bernard-Soulier Syndrome</vt:lpstr>
      <vt:lpstr>Bernard-Soulier Syndrome</vt:lpstr>
      <vt:lpstr>PowerPoint Presentation</vt:lpstr>
      <vt:lpstr>Diagnosis</vt:lpstr>
      <vt:lpstr>PowerPoint Presentation</vt:lpstr>
      <vt:lpstr>PowerPoint Presentation</vt:lpstr>
      <vt:lpstr>Diagnosis</vt:lpstr>
      <vt:lpstr>PowerPoint Presentation</vt:lpstr>
      <vt:lpstr>PowerPoint Presentation</vt:lpstr>
      <vt:lpstr>MYH9-RD</vt:lpstr>
      <vt:lpstr>PBS</vt:lpstr>
      <vt:lpstr>MYH9-RD</vt:lpstr>
      <vt:lpstr>MYH9-RD</vt:lpstr>
      <vt:lpstr>MYH9-RD: Genotype/Phenotype</vt:lpstr>
      <vt:lpstr>Wiskott-Aldrich</vt:lpstr>
      <vt:lpstr>WASP</vt:lpstr>
      <vt:lpstr>Hermansky-Pudlak</vt:lpstr>
      <vt:lpstr>Hermansky-Pudlack Syndrome</vt:lpstr>
      <vt:lpstr>Hermansky-Pudlak</vt:lpstr>
      <vt:lpstr>Chediak-Higashi</vt:lpstr>
      <vt:lpstr>Chediak -Higashi</vt:lpstr>
      <vt:lpstr>CHS</vt:lpstr>
      <vt:lpstr>Thrombocytopenia with absent radius (TAR)</vt:lpstr>
      <vt:lpstr>TAR</vt:lpstr>
      <vt:lpstr>Diagnosis</vt:lpstr>
      <vt:lpstr>Alpha granule deficiency</vt:lpstr>
      <vt:lpstr>Diagnosis</vt:lpstr>
      <vt:lpstr>PowerPoint Presentation</vt:lpstr>
      <vt:lpstr>PowerPoint Presentation</vt:lpstr>
      <vt:lpstr>PowerPoint Presentation</vt:lpstr>
      <vt:lpstr>Acquired</vt:lpstr>
      <vt:lpstr>Management</vt:lpstr>
      <vt:lpstr>Summary</vt:lpstr>
      <vt:lpstr>Take home points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Platelet Function disorders in Neonate</dc:title>
  <dc:creator>acer</dc:creator>
  <cp:lastModifiedBy>acer</cp:lastModifiedBy>
  <cp:revision>26</cp:revision>
  <dcterms:created xsi:type="dcterms:W3CDTF">2017-09-09T17:12:24Z</dcterms:created>
  <dcterms:modified xsi:type="dcterms:W3CDTF">2017-09-13T18:42:07Z</dcterms:modified>
</cp:coreProperties>
</file>