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8" r:id="rId8"/>
    <p:sldId id="269" r:id="rId9"/>
    <p:sldId id="271" r:id="rId10"/>
    <p:sldId id="276" r:id="rId11"/>
    <p:sldId id="278" r:id="rId12"/>
    <p:sldId id="273" r:id="rId13"/>
    <p:sldId id="279" r:id="rId14"/>
    <p:sldId id="282" r:id="rId15"/>
    <p:sldId id="283" r:id="rId16"/>
    <p:sldId id="284" r:id="rId17"/>
    <p:sldId id="285" r:id="rId18"/>
    <p:sldId id="286" r:id="rId19"/>
    <p:sldId id="288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BEA0F9-FEBE-47BF-8570-0A2563418283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3878BE-BD82-46A8-BACA-408E9EABA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Risk group interfant-2006</a:t>
            </a:r>
            <a:endParaRPr lang="en-US" sz="28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1571612"/>
            <a:ext cx="778674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HEMATOLOGY-2013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643050"/>
            <a:ext cx="81439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1100" i="1" dirty="0" smtClean="0"/>
              <a:t>Hematology Am Soc </a:t>
            </a:r>
            <a:r>
              <a:rPr lang="en-US" sz="1100" i="1" dirty="0" err="1" smtClean="0"/>
              <a:t>Hematol</a:t>
            </a:r>
            <a:r>
              <a:rPr lang="en-US" sz="1100" i="1" dirty="0" smtClean="0"/>
              <a:t> </a:t>
            </a:r>
            <a:r>
              <a:rPr lang="en-US" sz="1100" i="1" dirty="0" err="1" smtClean="0"/>
              <a:t>Educ</a:t>
            </a:r>
            <a:r>
              <a:rPr lang="en-US" sz="1100" i="1" dirty="0" smtClean="0"/>
              <a:t> Program. Author manuscript; available in PMC 2016 January 27</a:t>
            </a:r>
            <a:r>
              <a:rPr lang="en-US" sz="1400" i="1" dirty="0" smtClean="0"/>
              <a:t>. </a:t>
            </a:r>
            <a:endParaRPr lang="en-US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2866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SIOP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33775"/>
            <a:ext cx="7239000" cy="35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AML same as other children but ALL is different.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30845"/>
            <a:ext cx="7239000" cy="440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Hsct</a:t>
            </a:r>
            <a:r>
              <a:rPr lang="en-US" dirty="0" smtClean="0"/>
              <a:t> OR NOT SCT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Infant ALL with MLL rearrangements-ash2011</a:t>
            </a:r>
            <a:endParaRPr lang="fa-I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Results of 3 large cohort study </a:t>
            </a:r>
            <a:r>
              <a:rPr lang="en-US" dirty="0" smtClean="0">
                <a:solidFill>
                  <a:srgbClr val="FF0000"/>
                </a:solidFill>
              </a:rPr>
              <a:t>failed</a:t>
            </a:r>
            <a:r>
              <a:rPr lang="en-US" dirty="0" smtClean="0"/>
              <a:t> to show an advantage of transplant over chemotherapy.</a:t>
            </a:r>
          </a:p>
          <a:p>
            <a:pPr algn="l" rtl="0"/>
            <a:r>
              <a:rPr lang="en-US" dirty="0" smtClean="0"/>
              <a:t>Transplant in </a:t>
            </a:r>
            <a:r>
              <a:rPr lang="en-US" dirty="0" smtClean="0">
                <a:solidFill>
                  <a:srgbClr val="FF0000"/>
                </a:solidFill>
              </a:rPr>
              <a:t>very high risk group </a:t>
            </a:r>
            <a:r>
              <a:rPr lang="en-US" dirty="0" smtClean="0"/>
              <a:t>infantile ALL(age below than 6 </a:t>
            </a:r>
            <a:r>
              <a:rPr lang="en-US" dirty="0" err="1" smtClean="0"/>
              <a:t>months,WBC</a:t>
            </a:r>
            <a:r>
              <a:rPr lang="en-US" dirty="0" smtClean="0"/>
              <a:t> more than 300,000 ,poor response to </a:t>
            </a:r>
            <a:r>
              <a:rPr lang="en-US" dirty="0" err="1" smtClean="0"/>
              <a:t>glucocorticoid</a:t>
            </a:r>
            <a:r>
              <a:rPr lang="en-US" dirty="0" smtClean="0"/>
              <a:t>)is </a:t>
            </a:r>
            <a:r>
              <a:rPr lang="en-US" dirty="0" err="1" smtClean="0"/>
              <a:t>benefical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FLT3</a:t>
            </a:r>
            <a:r>
              <a:rPr lang="en-US" dirty="0" smtClean="0"/>
              <a:t>  is more important in this group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Biology of blood and marrow transplant-2014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dirty="0" smtClean="0"/>
              <a:t> infants who were submitted to a SCT for acute leukemia. There were </a:t>
            </a:r>
            <a:r>
              <a:rPr lang="en-US" dirty="0" smtClean="0">
                <a:solidFill>
                  <a:srgbClr val="FF0000"/>
                </a:solidFill>
              </a:rPr>
              <a:t>15 </a:t>
            </a:r>
            <a:r>
              <a:rPr lang="en-US" dirty="0" smtClean="0"/>
              <a:t>cases of acute myeloid leukemia and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 cases of acute lymphoid leukemia. One patient had a </a:t>
            </a:r>
            <a:r>
              <a:rPr lang="en-US" dirty="0" err="1" smtClean="0"/>
              <a:t>bilineal</a:t>
            </a:r>
            <a:r>
              <a:rPr lang="en-US" dirty="0" smtClean="0"/>
              <a:t> leukemia.</a:t>
            </a:r>
          </a:p>
          <a:p>
            <a:r>
              <a:rPr lang="en-US" dirty="0" smtClean="0"/>
              <a:t>With a median follow-up of </a:t>
            </a:r>
            <a:r>
              <a:rPr lang="en-US" dirty="0" smtClean="0">
                <a:solidFill>
                  <a:srgbClr val="FF0000"/>
                </a:solidFill>
              </a:rPr>
              <a:t>67 months</a:t>
            </a:r>
            <a:r>
              <a:rPr lang="en-US" dirty="0" smtClean="0"/>
              <a:t>, the 5-year overall survival and disease-free survival were </a:t>
            </a:r>
            <a:r>
              <a:rPr lang="en-US" dirty="0" smtClean="0">
                <a:solidFill>
                  <a:srgbClr val="FF0000"/>
                </a:solidFill>
              </a:rPr>
              <a:t>64% and 63%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dose of </a:t>
            </a:r>
            <a:r>
              <a:rPr lang="en-US" dirty="0" err="1" smtClean="0"/>
              <a:t>cytosar</a:t>
            </a:r>
            <a:endParaRPr lang="en-US" dirty="0" smtClean="0"/>
          </a:p>
          <a:p>
            <a:r>
              <a:rPr lang="en-US" dirty="0" smtClean="0"/>
              <a:t>HSCT or not HSCT?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Infantile leukemia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k.goudarzipour,pediatric</a:t>
            </a:r>
            <a:r>
              <a:rPr lang="en-US" dirty="0" smtClean="0"/>
              <a:t> congenital hematologic disorders research center ,</a:t>
            </a:r>
            <a:r>
              <a:rPr lang="en-US" dirty="0" err="1" smtClean="0"/>
              <a:t>shahid</a:t>
            </a:r>
            <a:r>
              <a:rPr lang="en-US" dirty="0" smtClean="0"/>
              <a:t> </a:t>
            </a:r>
            <a:r>
              <a:rPr lang="en-US" dirty="0" err="1" smtClean="0"/>
              <a:t>beheshti</a:t>
            </a:r>
            <a:r>
              <a:rPr lang="en-US" dirty="0" smtClean="0"/>
              <a:t> university  of medical </a:t>
            </a:r>
            <a:r>
              <a:rPr lang="en-US" dirty="0" err="1" smtClean="0"/>
              <a:t>science,Tehran,Iran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057" r="9057"/>
          <a:stretch>
            <a:fillRect/>
          </a:stretch>
        </p:blipFill>
        <p:spPr>
          <a:xfrm>
            <a:off x="785786" y="1041002"/>
            <a:ext cx="3714776" cy="38881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patient is 7 months with cc of lethargy and poor </a:t>
            </a:r>
            <a:r>
              <a:rPr lang="en-US" dirty="0" err="1" smtClean="0"/>
              <a:t>feeding,CBC</a:t>
            </a:r>
            <a:r>
              <a:rPr lang="en-US" dirty="0" smtClean="0"/>
              <a:t>  is shown below:</a:t>
            </a:r>
          </a:p>
          <a:p>
            <a:r>
              <a:rPr lang="en-US" dirty="0" smtClean="0"/>
              <a:t>WBC:180.000,P:10,Blast:90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RBC:3.3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Hb:10.8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HCT:32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MCV:78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PLT:130.000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BMA:increase</a:t>
            </a:r>
            <a:r>
              <a:rPr lang="en-US" dirty="0" smtClean="0"/>
              <a:t> CD15,19,20 and full blast</a:t>
            </a:r>
          </a:p>
          <a:p>
            <a:r>
              <a:rPr lang="en-US" dirty="0" smtClean="0"/>
              <a:t>DX:ALL,MLL negative</a:t>
            </a:r>
          </a:p>
          <a:p>
            <a:r>
              <a:rPr lang="en-US" dirty="0" err="1" smtClean="0"/>
              <a:t>RX:Inter</a:t>
            </a:r>
            <a:r>
              <a:rPr lang="en-US" dirty="0" smtClean="0"/>
              <a:t> </a:t>
            </a:r>
            <a:r>
              <a:rPr lang="en-US" dirty="0" err="1" smtClean="0"/>
              <a:t>fant</a:t>
            </a:r>
            <a:r>
              <a:rPr lang="en-US" dirty="0" smtClean="0"/>
              <a:t> 2006 but 6 days </a:t>
            </a:r>
            <a:r>
              <a:rPr lang="en-US" dirty="0" err="1" smtClean="0"/>
              <a:t>cytosar</a:t>
            </a:r>
            <a:endParaRPr lang="en-US" dirty="0" smtClean="0"/>
          </a:p>
          <a:p>
            <a:r>
              <a:rPr lang="en-US" dirty="0" err="1" smtClean="0"/>
              <a:t>Folow</a:t>
            </a:r>
            <a:r>
              <a:rPr lang="en-US" dirty="0" smtClean="0"/>
              <a:t> </a:t>
            </a:r>
            <a:r>
              <a:rPr lang="en-US" dirty="0" err="1" smtClean="0"/>
              <a:t>up:after</a:t>
            </a:r>
            <a:r>
              <a:rPr lang="en-US" dirty="0" smtClean="0"/>
              <a:t> 2 years of end of treatment the patient is in remission.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phase </a:t>
            </a:r>
            <a:r>
              <a:rPr lang="en-US" dirty="0" err="1" smtClean="0"/>
              <a:t>interfant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81125" y="2509044"/>
            <a:ext cx="53911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30845"/>
            <a:ext cx="7239000" cy="440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</a:t>
            </a:r>
            <a:r>
              <a:rPr lang="en-US" dirty="0" err="1" smtClean="0"/>
              <a:t>alot</a:t>
            </a:r>
            <a:r>
              <a:rPr lang="en-US" dirty="0" smtClean="0"/>
              <a:t> of morbidity and mortality with 14 days </a:t>
            </a:r>
            <a:r>
              <a:rPr lang="en-US" dirty="0" err="1" smtClean="0"/>
              <a:t>cytosar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6 case were died after 14 days </a:t>
            </a:r>
            <a:r>
              <a:rPr lang="en-US" dirty="0" err="1" smtClean="0"/>
              <a:t>cytosar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2case are still alive with dose adjustment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/>
              <a:t>The Oncologist 1999;4:225-240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incidence of ALL (20 per million) is </a:t>
            </a:r>
            <a:r>
              <a:rPr lang="en-US" dirty="0" smtClean="0">
                <a:solidFill>
                  <a:srgbClr val="FF0000"/>
                </a:solidFill>
              </a:rPr>
              <a:t>almost twice </a:t>
            </a:r>
            <a:r>
              <a:rPr lang="en-US" dirty="0" smtClean="0"/>
              <a:t>the rate of AML (10.6 per million).</a:t>
            </a:r>
          </a:p>
          <a:p>
            <a:r>
              <a:rPr lang="en-US" dirty="0" smtClean="0"/>
              <a:t>While 2.5% to 5% of pediatric ALL occurs in infants, AML in infants comprises 6% to 14% of pediatric AML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/>
              <a:t>The Oncologist 1999;4:225-240</a:t>
            </a:r>
            <a:endParaRPr lang="en-US" sz="20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2976" y="1609725"/>
            <a:ext cx="578647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323</Words>
  <Application>Microsoft Office PowerPoint</Application>
  <PresentationFormat>On-screen Show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In the name of god</vt:lpstr>
      <vt:lpstr>Infantile leukemia</vt:lpstr>
      <vt:lpstr>Case report</vt:lpstr>
      <vt:lpstr>PowerPoint Presentation</vt:lpstr>
      <vt:lpstr>Induction phase interfant</vt:lpstr>
      <vt:lpstr>PowerPoint Presentation</vt:lpstr>
      <vt:lpstr>PowerPoint Presentation</vt:lpstr>
      <vt:lpstr>The Oncologist 1999;4:225-240</vt:lpstr>
      <vt:lpstr>The Oncologist 1999;4:225-240</vt:lpstr>
      <vt:lpstr>Risk group interfant-2006</vt:lpstr>
      <vt:lpstr>HEMATOLOGY-2013</vt:lpstr>
      <vt:lpstr>Hematology Am Soc Hematol Educ Program. Author manuscript; available in PMC 2016 January 27. </vt:lpstr>
      <vt:lpstr>SIOP</vt:lpstr>
      <vt:lpstr>RX</vt:lpstr>
      <vt:lpstr>PowerPoint Presentation</vt:lpstr>
      <vt:lpstr>Hsct OR NOT SCT</vt:lpstr>
      <vt:lpstr>Infant ALL with MLL rearrangements-ash2011</vt:lpstr>
      <vt:lpstr>Biology of blood and marrow transplant-2014 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k.goudarzi</dc:creator>
  <cp:lastModifiedBy>MRT</cp:lastModifiedBy>
  <cp:revision>17</cp:revision>
  <dcterms:created xsi:type="dcterms:W3CDTF">2017-08-23T05:00:42Z</dcterms:created>
  <dcterms:modified xsi:type="dcterms:W3CDTF">2017-09-11T06:26:11Z</dcterms:modified>
</cp:coreProperties>
</file>