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56" r:id="rId2"/>
    <p:sldId id="257" r:id="rId3"/>
    <p:sldId id="275" r:id="rId4"/>
    <p:sldId id="266" r:id="rId5"/>
    <p:sldId id="267" r:id="rId6"/>
    <p:sldId id="268" r:id="rId7"/>
    <p:sldId id="269" r:id="rId8"/>
    <p:sldId id="291" r:id="rId9"/>
    <p:sldId id="261" r:id="rId10"/>
    <p:sldId id="262" r:id="rId11"/>
    <p:sldId id="270" r:id="rId12"/>
    <p:sldId id="271" r:id="rId13"/>
    <p:sldId id="259" r:id="rId14"/>
    <p:sldId id="272" r:id="rId15"/>
    <p:sldId id="273" r:id="rId16"/>
    <p:sldId id="258" r:id="rId17"/>
    <p:sldId id="276" r:id="rId18"/>
    <p:sldId id="260" r:id="rId19"/>
    <p:sldId id="263" r:id="rId20"/>
    <p:sldId id="277" r:id="rId21"/>
    <p:sldId id="284" r:id="rId22"/>
    <p:sldId id="285" r:id="rId23"/>
    <p:sldId id="283" r:id="rId24"/>
    <p:sldId id="286" r:id="rId25"/>
    <p:sldId id="287" r:id="rId26"/>
    <p:sldId id="288" r:id="rId27"/>
    <p:sldId id="278" r:id="rId28"/>
    <p:sldId id="279" r:id="rId29"/>
    <p:sldId id="289" r:id="rId30"/>
    <p:sldId id="265" r:id="rId31"/>
    <p:sldId id="290" r:id="rId32"/>
    <p:sldId id="280" r:id="rId33"/>
    <p:sldId id="281" r:id="rId34"/>
    <p:sldId id="282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4434" autoAdjust="0"/>
  </p:normalViewPr>
  <p:slideViewPr>
    <p:cSldViewPr snapToGrid="0">
      <p:cViewPr>
        <p:scale>
          <a:sx n="94" d="100"/>
          <a:sy n="94" d="100"/>
        </p:scale>
        <p:origin x="-414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7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9B03573-C4F5-4BC0-8999-AA0D5329E36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E50DC75-3DF1-45E6-A5CE-8329595D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33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3573-C4F5-4BC0-8999-AA0D5329E36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DC75-3DF1-45E6-A5CE-8329595D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47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3573-C4F5-4BC0-8999-AA0D5329E36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DC75-3DF1-45E6-A5CE-8329595D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85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3573-C4F5-4BC0-8999-AA0D5329E36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DC75-3DF1-45E6-A5CE-8329595D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93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3573-C4F5-4BC0-8999-AA0D5329E36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DC75-3DF1-45E6-A5CE-8329595D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755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3573-C4F5-4BC0-8999-AA0D5329E36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DC75-3DF1-45E6-A5CE-8329595D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50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3573-C4F5-4BC0-8999-AA0D5329E36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DC75-3DF1-45E6-A5CE-8329595D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064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9B03573-C4F5-4BC0-8999-AA0D5329E36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DC75-3DF1-45E6-A5CE-8329595D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95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9B03573-C4F5-4BC0-8999-AA0D5329E36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DC75-3DF1-45E6-A5CE-8329595D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42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3573-C4F5-4BC0-8999-AA0D5329E36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DC75-3DF1-45E6-A5CE-8329595D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054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3573-C4F5-4BC0-8999-AA0D5329E36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DC75-3DF1-45E6-A5CE-8329595D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67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3573-C4F5-4BC0-8999-AA0D5329E36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DC75-3DF1-45E6-A5CE-8329595D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633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3573-C4F5-4BC0-8999-AA0D5329E36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DC75-3DF1-45E6-A5CE-8329595D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21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3573-C4F5-4BC0-8999-AA0D5329E36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DC75-3DF1-45E6-A5CE-8329595D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25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3573-C4F5-4BC0-8999-AA0D5329E36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DC75-3DF1-45E6-A5CE-8329595D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96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3573-C4F5-4BC0-8999-AA0D5329E36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DC75-3DF1-45E6-A5CE-8329595D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82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3573-C4F5-4BC0-8999-AA0D5329E36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DC75-3DF1-45E6-A5CE-8329595D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08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9B03573-C4F5-4BC0-8999-AA0D5329E36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E50DC75-3DF1-45E6-A5CE-8329595DC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6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  <p:sldLayoutId id="214748377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ubmed/?term=Armengou%20L%5bAuthor%5d&amp;cauthor=true&amp;cauthor_uid=18312557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ubmed/?term=Bentz%20AI%5bAuthor%5d&amp;cauthor=true&amp;cauthor_uid=19175735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?term=Toh%20CH%5bAuthor%5d&amp;cauthor=true&amp;cauthor_uid=19222477" TargetMode="External"/><Relationship Id="rId2" Type="http://schemas.openxmlformats.org/officeDocument/2006/relationships/hyperlink" Target="https://www.ncbi.nlm.nih.gov/pubmed/?term=Levi%20M%5bAuthor%5d&amp;cauthor=true&amp;cauthor_uid=1922247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cbi.nlm.nih.gov/pubmed/?term=Watson%20HG%5bAuthor%5d&amp;cauthor=true&amp;cauthor_uid=19222477" TargetMode="External"/><Relationship Id="rId4" Type="http://schemas.openxmlformats.org/officeDocument/2006/relationships/hyperlink" Target="https://www.ncbi.nlm.nih.gov/pubmed/?term=Thachil%20J%5bAuthor%5d&amp;cauthor=true&amp;cauthor_uid=19222477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916785" cy="1338204"/>
          </a:xfrm>
        </p:spPr>
        <p:txBody>
          <a:bodyPr>
            <a:normAutofit/>
          </a:bodyPr>
          <a:lstStyle/>
          <a:p>
            <a:r>
              <a:rPr lang="en-US" sz="8000" b="1" i="1" dirty="0" smtClean="0">
                <a:solidFill>
                  <a:srgbClr val="FF0000"/>
                </a:solidFill>
              </a:rPr>
              <a:t>DIC</a:t>
            </a:r>
            <a:endParaRPr lang="en-US" sz="8000" b="1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56604"/>
            <a:ext cx="9144000" cy="2797233"/>
          </a:xfrm>
        </p:spPr>
        <p:txBody>
          <a:bodyPr>
            <a:normAutofit/>
          </a:bodyPr>
          <a:lstStyle/>
          <a:p>
            <a:r>
              <a:rPr lang="en-US" b="1" dirty="0"/>
              <a:t>Disseminated intravascular coagulation (DIC) is a</a:t>
            </a:r>
          </a:p>
          <a:p>
            <a:r>
              <a:rPr lang="en-US" b="1" dirty="0" err="1"/>
              <a:t>clinicopathological</a:t>
            </a:r>
            <a:r>
              <a:rPr lang="en-US" b="1" dirty="0"/>
              <a:t> syndrome that is characterized by</a:t>
            </a:r>
          </a:p>
          <a:p>
            <a:r>
              <a:rPr lang="en-US" b="1" dirty="0"/>
              <a:t>systemic activation of coagulation and fibrinolysis, consumption</a:t>
            </a:r>
          </a:p>
          <a:p>
            <a:r>
              <a:rPr lang="en-US" b="1" dirty="0"/>
              <a:t>of platelets and coagulation factors, and generation</a:t>
            </a:r>
          </a:p>
          <a:p>
            <a:r>
              <a:rPr lang="en-US" b="1" dirty="0"/>
              <a:t>of fibrin clots that can lead to ischemic organ</a:t>
            </a:r>
          </a:p>
          <a:p>
            <a:r>
              <a:rPr lang="en-US" b="1" dirty="0"/>
              <a:t>damage or failure</a:t>
            </a:r>
          </a:p>
        </p:txBody>
      </p:sp>
    </p:spTree>
    <p:extLst>
      <p:ext uri="{BB962C8B-B14F-4D97-AF65-F5344CB8AC3E}">
        <p14:creationId xmlns:p14="http://schemas.microsoft.com/office/powerpoint/2010/main" val="123937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Serial testing may be necessary for the diagnosis,  given the dynamic nature of DIC </a:t>
            </a:r>
          </a:p>
          <a:p>
            <a:r>
              <a:rPr lang="en-US" b="1" dirty="0" smtClean="0"/>
              <a:t>Fibrinogen is an acute-phase reactant; plasma fibrinogen can remain well within the normal range despite ongoing consumption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657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i="1" dirty="0">
                <a:solidFill>
                  <a:srgbClr val="FF0000"/>
                </a:solidFill>
              </a:rPr>
              <a:t>Clinical </a:t>
            </a:r>
            <a:r>
              <a:rPr lang="en-US" sz="4800" b="1" i="1" dirty="0" smtClean="0">
                <a:solidFill>
                  <a:srgbClr val="FF0000"/>
                </a:solidFill>
              </a:rPr>
              <a:t>presentation</a:t>
            </a:r>
            <a:r>
              <a:rPr lang="en-US" sz="4800" b="1" i="1" dirty="0">
                <a:solidFill>
                  <a:srgbClr val="FF0000"/>
                </a:solidFill>
              </a:rPr>
              <a:t/>
            </a:r>
            <a:br>
              <a:rPr lang="en-US" sz="4800" b="1" i="1" dirty="0">
                <a:solidFill>
                  <a:srgbClr val="FF0000"/>
                </a:solidFill>
              </a:rPr>
            </a:br>
            <a:endParaRPr lang="en-US" sz="48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Persistent </a:t>
            </a:r>
            <a:r>
              <a:rPr lang="en-US" b="1" dirty="0"/>
              <a:t>oozing from the umbilical stump</a:t>
            </a:r>
            <a:r>
              <a:rPr lang="en-US" b="1" dirty="0" smtClean="0"/>
              <a:t>,</a:t>
            </a:r>
          </a:p>
          <a:p>
            <a:r>
              <a:rPr lang="en-US" b="1" dirty="0" smtClean="0"/>
              <a:t>Excessive bleed-</a:t>
            </a:r>
            <a:r>
              <a:rPr lang="en-US" b="1" dirty="0" err="1" smtClean="0"/>
              <a:t>ing</a:t>
            </a:r>
            <a:r>
              <a:rPr lang="en-US" b="1" dirty="0" smtClean="0"/>
              <a:t> </a:t>
            </a:r>
            <a:r>
              <a:rPr lang="en-US" b="1" dirty="0"/>
              <a:t>from peripheral venipuncture/</a:t>
            </a:r>
            <a:r>
              <a:rPr lang="en-US" b="1" dirty="0" err="1"/>
              <a:t>heelstick</a:t>
            </a:r>
            <a:r>
              <a:rPr lang="en-US" b="1" dirty="0"/>
              <a:t> sites</a:t>
            </a:r>
            <a:r>
              <a:rPr lang="en-US" b="1" dirty="0" smtClean="0"/>
              <a:t>,</a:t>
            </a:r>
          </a:p>
          <a:p>
            <a:r>
              <a:rPr lang="en-US" b="1" dirty="0" smtClean="0"/>
              <a:t>Large </a:t>
            </a:r>
            <a:r>
              <a:rPr lang="en-US" b="1" dirty="0"/>
              <a:t>caput succedaneum and </a:t>
            </a:r>
            <a:r>
              <a:rPr lang="en-US" b="1" dirty="0" err="1" smtClean="0"/>
              <a:t>cephalhematoma</a:t>
            </a:r>
            <a:r>
              <a:rPr lang="en-US" b="1" dirty="0" smtClean="0"/>
              <a:t> </a:t>
            </a:r>
            <a:r>
              <a:rPr lang="en-US" b="1" dirty="0"/>
              <a:t>or </a:t>
            </a:r>
            <a:r>
              <a:rPr lang="en-US" b="1" dirty="0" err="1"/>
              <a:t>subgaleal</a:t>
            </a:r>
            <a:r>
              <a:rPr lang="en-US" b="1" dirty="0"/>
              <a:t> hemorrhage occurring without significant birth trauma </a:t>
            </a:r>
            <a:r>
              <a:rPr lang="en-US" b="1" dirty="0" smtClean="0"/>
              <a:t> history</a:t>
            </a:r>
          </a:p>
          <a:p>
            <a:r>
              <a:rPr lang="en-US" b="1" dirty="0" smtClean="0"/>
              <a:t>Prolonged </a:t>
            </a:r>
            <a:r>
              <a:rPr lang="en-US" b="1" dirty="0"/>
              <a:t>bleeding following circumcision </a:t>
            </a:r>
            <a:endParaRPr lang="en-US" b="1" dirty="0" smtClean="0"/>
          </a:p>
          <a:p>
            <a:r>
              <a:rPr lang="en-US" b="1" dirty="0"/>
              <a:t>I</a:t>
            </a:r>
            <a:r>
              <a:rPr lang="en-US" b="1" dirty="0" smtClean="0"/>
              <a:t>ntracranial </a:t>
            </a:r>
            <a:r>
              <a:rPr lang="en-US" b="1" dirty="0"/>
              <a:t>hemorrhage in a term </a:t>
            </a:r>
            <a:r>
              <a:rPr lang="en-US" b="1" dirty="0" smtClean="0"/>
              <a:t>or </a:t>
            </a:r>
            <a:r>
              <a:rPr lang="en-US" b="1" dirty="0"/>
              <a:t>late preterm infant without history of birth </a:t>
            </a:r>
            <a:r>
              <a:rPr lang="en-US" b="1" dirty="0" smtClean="0"/>
              <a:t>trauma</a:t>
            </a:r>
          </a:p>
        </p:txBody>
      </p:sp>
    </p:spTree>
    <p:extLst>
      <p:ext uri="{BB962C8B-B14F-4D97-AF65-F5344CB8AC3E}">
        <p14:creationId xmlns:p14="http://schemas.microsoft.com/office/powerpoint/2010/main" val="304296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Gastrointestinal </a:t>
            </a:r>
            <a:r>
              <a:rPr lang="en-US" b="1" dirty="0"/>
              <a:t>bleeding must be distinguished from </a:t>
            </a:r>
            <a:r>
              <a:rPr lang="en-US" b="1" dirty="0" smtClean="0"/>
              <a:t>swallowed </a:t>
            </a:r>
            <a:r>
              <a:rPr lang="en-US" b="1" dirty="0"/>
              <a:t>maternal blood </a:t>
            </a:r>
            <a:endParaRPr lang="en-US" b="1" dirty="0" smtClean="0"/>
          </a:p>
          <a:p>
            <a:r>
              <a:rPr lang="en-US" b="1" dirty="0" smtClean="0"/>
              <a:t>Pulmonary </a:t>
            </a:r>
            <a:r>
              <a:rPr lang="en-US" b="1" dirty="0"/>
              <a:t>hemorrhages are most frequently </a:t>
            </a:r>
            <a:r>
              <a:rPr lang="en-US" b="1" dirty="0" smtClean="0"/>
              <a:t>hemorrhagic </a:t>
            </a:r>
            <a:r>
              <a:rPr lang="en-US" b="1" dirty="0"/>
              <a:t>pulmonary edema not associated with specific coagulation anomaly. </a:t>
            </a:r>
          </a:p>
          <a:p>
            <a:r>
              <a:rPr lang="en-US" b="1" dirty="0"/>
              <a:t>M</a:t>
            </a:r>
            <a:r>
              <a:rPr lang="en-US" b="1" dirty="0" smtClean="0"/>
              <a:t>ajor </a:t>
            </a:r>
            <a:r>
              <a:rPr lang="en-US" b="1" dirty="0"/>
              <a:t>abdominal organ bleeding such as liver or spleen are more often </a:t>
            </a:r>
            <a:r>
              <a:rPr lang="en-US" b="1" dirty="0" smtClean="0"/>
              <a:t>related </a:t>
            </a:r>
            <a:r>
              <a:rPr lang="en-US" b="1" dirty="0"/>
              <a:t>to traumatic injury or local lesion (such as </a:t>
            </a:r>
            <a:r>
              <a:rPr lang="en-US" b="1" dirty="0" err="1"/>
              <a:t>teratoma</a:t>
            </a:r>
            <a:r>
              <a:rPr lang="en-US" b="1" dirty="0"/>
              <a:t>) than any coagulopathy.</a:t>
            </a: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04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FF0000"/>
                </a:solidFill>
              </a:rPr>
              <a:t>O</a:t>
            </a:r>
            <a:r>
              <a:rPr lang="en-US" b="1" i="1" dirty="0" smtClean="0">
                <a:solidFill>
                  <a:srgbClr val="FF0000"/>
                </a:solidFill>
              </a:rPr>
              <a:t>vert DIC 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</a:t>
            </a:r>
            <a:r>
              <a:rPr lang="en-US" b="1" dirty="0" smtClean="0"/>
              <a:t>xcessive </a:t>
            </a:r>
            <a:r>
              <a:rPr lang="en-US" b="1" dirty="0"/>
              <a:t>bleeding </a:t>
            </a:r>
            <a:endParaRPr lang="en-US" b="1" dirty="0" smtClean="0"/>
          </a:p>
          <a:p>
            <a:r>
              <a:rPr lang="en-US" b="1" dirty="0"/>
              <a:t>M</a:t>
            </a:r>
            <a:r>
              <a:rPr lang="en-US" b="1" dirty="0" smtClean="0"/>
              <a:t>icrovascular thrombosis</a:t>
            </a:r>
            <a:endParaRPr lang="en-US" b="1" dirty="0"/>
          </a:p>
          <a:p>
            <a:r>
              <a:rPr lang="en-US" b="1" dirty="0"/>
              <a:t>Hemorrhagic symptoms include </a:t>
            </a:r>
            <a:r>
              <a:rPr lang="en-US" b="1" dirty="0" err="1"/>
              <a:t>petechiae</a:t>
            </a:r>
            <a:r>
              <a:rPr lang="en-US" b="1" dirty="0"/>
              <a:t> </a:t>
            </a:r>
            <a:r>
              <a:rPr lang="en-US" b="1" dirty="0" smtClean="0"/>
              <a:t>and bruising</a:t>
            </a:r>
            <a:r>
              <a:rPr lang="en-US" b="1" dirty="0"/>
              <a:t>, oozing from venipuncture sites, bleeding </a:t>
            </a:r>
            <a:r>
              <a:rPr lang="en-US" b="1" dirty="0" smtClean="0"/>
              <a:t>from traumatic </a:t>
            </a:r>
            <a:r>
              <a:rPr lang="en-US" b="1" dirty="0"/>
              <a:t>and surgical wounds, and in severe cases, </a:t>
            </a:r>
            <a:r>
              <a:rPr lang="en-US" b="1" dirty="0" smtClean="0"/>
              <a:t>bleeding involving </a:t>
            </a:r>
            <a:r>
              <a:rPr lang="en-US" b="1" dirty="0"/>
              <a:t>internal </a:t>
            </a:r>
            <a:r>
              <a:rPr lang="en-US" b="1" dirty="0" smtClean="0"/>
              <a:t>organs </a:t>
            </a:r>
          </a:p>
          <a:p>
            <a:r>
              <a:rPr lang="en-US" b="1" dirty="0" smtClean="0"/>
              <a:t>Thrombosis </a:t>
            </a:r>
            <a:r>
              <a:rPr lang="en-US" b="1" dirty="0"/>
              <a:t>typically </a:t>
            </a:r>
            <a:r>
              <a:rPr lang="en-US" b="1" dirty="0" smtClean="0"/>
              <a:t>manifests as </a:t>
            </a:r>
            <a:r>
              <a:rPr lang="en-US" b="1" dirty="0"/>
              <a:t>biochemical and/or clinical evidence of </a:t>
            </a:r>
            <a:r>
              <a:rPr lang="en-US" b="1" dirty="0" smtClean="0"/>
              <a:t>end-organ dysfunction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735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FF0000"/>
                </a:solidFill>
              </a:rPr>
              <a:t>Maternal, family, and neonatal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b="1" dirty="0"/>
              <a:t>A history of any prior pregnancies and their </a:t>
            </a:r>
            <a:r>
              <a:rPr lang="en-US" b="1" dirty="0" smtClean="0"/>
              <a:t>outcomes </a:t>
            </a:r>
            <a:r>
              <a:rPr lang="en-US" b="1" dirty="0"/>
              <a:t>can be a clue for disorders such as neonatal </a:t>
            </a:r>
            <a:r>
              <a:rPr lang="en-US" b="1" dirty="0" err="1"/>
              <a:t>alloimmune</a:t>
            </a:r>
            <a:r>
              <a:rPr lang="en-US" b="1" dirty="0"/>
              <a:t> </a:t>
            </a:r>
            <a:r>
              <a:rPr lang="en-US" b="1" dirty="0" smtClean="0"/>
              <a:t>thrombocytopenia.</a:t>
            </a:r>
          </a:p>
          <a:p>
            <a:r>
              <a:rPr lang="en-US" b="1" dirty="0" smtClean="0"/>
              <a:t> </a:t>
            </a:r>
            <a:r>
              <a:rPr lang="en-US" b="1" dirty="0"/>
              <a:t>Maternal medication use can also lead to immune-mediated </a:t>
            </a:r>
            <a:r>
              <a:rPr lang="en-US" b="1" dirty="0" smtClean="0"/>
              <a:t>thrombocytopenia.</a:t>
            </a:r>
          </a:p>
          <a:p>
            <a:r>
              <a:rPr lang="en-US" b="1" dirty="0" smtClean="0"/>
              <a:t> </a:t>
            </a:r>
            <a:r>
              <a:rPr lang="en-US" b="1" dirty="0"/>
              <a:t>Parental ethnic background and whether there is consanguinity are significant. </a:t>
            </a:r>
          </a:p>
          <a:p>
            <a:r>
              <a:rPr lang="en-US" b="1" dirty="0" smtClean="0"/>
              <a:t>Perinatal </a:t>
            </a:r>
            <a:r>
              <a:rPr lang="en-US" b="1" dirty="0"/>
              <a:t>complications can result in coagulation </a:t>
            </a:r>
            <a:r>
              <a:rPr lang="en-US" b="1" dirty="0" smtClean="0"/>
              <a:t>activation </a:t>
            </a:r>
            <a:r>
              <a:rPr lang="en-US" b="1" dirty="0"/>
              <a:t>and disseminated intravascular coagulation (DIC). </a:t>
            </a:r>
          </a:p>
        </p:txBody>
      </p:sp>
    </p:spTree>
    <p:extLst>
      <p:ext uri="{BB962C8B-B14F-4D97-AF65-F5344CB8AC3E}">
        <p14:creationId xmlns:p14="http://schemas.microsoft.com/office/powerpoint/2010/main" val="391629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FF0000"/>
                </a:solidFill>
              </a:rPr>
              <a:t>Physical </a:t>
            </a:r>
            <a:r>
              <a:rPr lang="en-US" b="1" i="1" dirty="0" smtClean="0">
                <a:solidFill>
                  <a:srgbClr val="FF0000"/>
                </a:solidFill>
              </a:rPr>
              <a:t>examination</a:t>
            </a:r>
            <a:r>
              <a:rPr lang="en-US" b="1" i="1" dirty="0">
                <a:solidFill>
                  <a:srgbClr val="FF0000"/>
                </a:solidFill>
              </a:rPr>
              <a:t/>
            </a:r>
            <a:br>
              <a:rPr lang="en-US" b="1" i="1" dirty="0">
                <a:solidFill>
                  <a:srgbClr val="FF0000"/>
                </a:solidFill>
              </a:rPr>
            </a:b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An </a:t>
            </a:r>
            <a:r>
              <a:rPr lang="en-US" b="1" dirty="0"/>
              <a:t>otherwise normal neonate with thrombocytopenia is </a:t>
            </a:r>
            <a:r>
              <a:rPr lang="en-US" b="1" dirty="0" smtClean="0"/>
              <a:t>suggestive </a:t>
            </a:r>
            <a:r>
              <a:rPr lang="en-US" b="1" dirty="0"/>
              <a:t>of </a:t>
            </a:r>
            <a:r>
              <a:rPr lang="en-US" b="1" dirty="0" err="1"/>
              <a:t>alloimmune</a:t>
            </a:r>
            <a:r>
              <a:rPr lang="en-US" b="1" dirty="0"/>
              <a:t> thrombocytopenia. </a:t>
            </a:r>
            <a:endParaRPr lang="en-US" b="1" dirty="0" smtClean="0"/>
          </a:p>
          <a:p>
            <a:r>
              <a:rPr lang="en-US" b="1" dirty="0" smtClean="0"/>
              <a:t>Skeletal </a:t>
            </a:r>
            <a:r>
              <a:rPr lang="en-US" b="1" dirty="0"/>
              <a:t>abnormalities such as </a:t>
            </a:r>
            <a:r>
              <a:rPr lang="en-US" b="1" dirty="0" smtClean="0"/>
              <a:t>absence of</a:t>
            </a:r>
            <a:r>
              <a:rPr lang="en-US" b="1" dirty="0"/>
              <a:t> </a:t>
            </a:r>
            <a:r>
              <a:rPr lang="en-US" b="1" dirty="0" smtClean="0"/>
              <a:t>thumb </a:t>
            </a:r>
            <a:r>
              <a:rPr lang="en-US" b="1" dirty="0"/>
              <a:t>or radii are important clues for conditions such as thrombocytopenia with </a:t>
            </a:r>
            <a:r>
              <a:rPr lang="en-US" b="1" dirty="0" smtClean="0"/>
              <a:t>absent </a:t>
            </a:r>
            <a:r>
              <a:rPr lang="en-US" b="1" dirty="0"/>
              <a:t>radii or </a:t>
            </a:r>
            <a:r>
              <a:rPr lang="en-US" b="1" dirty="0" err="1"/>
              <a:t>Fanconi</a:t>
            </a:r>
            <a:r>
              <a:rPr lang="en-US" b="1" dirty="0"/>
              <a:t> anemia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 </a:t>
            </a:r>
            <a:r>
              <a:rPr lang="en-US" b="1" dirty="0"/>
              <a:t>Cardiac defects may be associated with factor V </a:t>
            </a:r>
            <a:r>
              <a:rPr lang="en-US" b="1" dirty="0" smtClean="0"/>
              <a:t> deficiency.</a:t>
            </a:r>
          </a:p>
          <a:p>
            <a:r>
              <a:rPr lang="en-US" b="1" dirty="0" smtClean="0"/>
              <a:t> </a:t>
            </a:r>
            <a:r>
              <a:rPr lang="en-US" b="1" dirty="0"/>
              <a:t>Delayed cord separation and persistent oozing from the umbilical stump </a:t>
            </a:r>
          </a:p>
          <a:p>
            <a:pPr marL="0" indent="0">
              <a:buNone/>
            </a:pPr>
            <a:r>
              <a:rPr lang="en-US" b="1" dirty="0" smtClean="0"/>
              <a:t>    is </a:t>
            </a:r>
            <a:r>
              <a:rPr lang="en-US" b="1" dirty="0"/>
              <a:t>typical for infants with defective fibrinogen production or function and factor </a:t>
            </a:r>
          </a:p>
          <a:p>
            <a:pPr marL="0" indent="0">
              <a:buNone/>
            </a:pPr>
            <a:r>
              <a:rPr lang="en-US" b="1" dirty="0" smtClean="0"/>
              <a:t>    XIII </a:t>
            </a:r>
            <a:r>
              <a:rPr lang="en-US" b="1" dirty="0"/>
              <a:t>deficiency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 </a:t>
            </a:r>
            <a:r>
              <a:rPr lang="en-US" b="1" dirty="0"/>
              <a:t>Acquired consumptive coagulopathy is generally a secondary event </a:t>
            </a:r>
            <a:r>
              <a:rPr lang="en-US" b="1" dirty="0" smtClean="0"/>
              <a:t>in </a:t>
            </a:r>
            <a:r>
              <a:rPr lang="en-US" b="1" dirty="0"/>
              <a:t>a “sick” acting infant. Bacterial or viral infection and metabolic disorders (such as </a:t>
            </a:r>
          </a:p>
          <a:p>
            <a:pPr marL="0" indent="0"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tyrosinemia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01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464" y="850838"/>
            <a:ext cx="8761413" cy="706964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COMMON CAUSES OF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DIC IN </a:t>
            </a:r>
            <a:r>
              <a:rPr lang="en-US" sz="4000" b="1" dirty="0">
                <a:solidFill>
                  <a:srgbClr val="FF0000"/>
                </a:solidFill>
              </a:rPr>
              <a:t>NEONATES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Sepsis</a:t>
            </a:r>
          </a:p>
          <a:p>
            <a:pPr marL="0" indent="0">
              <a:buNone/>
            </a:pPr>
            <a:r>
              <a:rPr lang="en-US" b="1" dirty="0"/>
              <a:t>• Perinatal hypoxia-ischemia (perinatal asphyxia, placental</a:t>
            </a:r>
          </a:p>
          <a:p>
            <a:pPr marL="0" indent="0">
              <a:buNone/>
            </a:pPr>
            <a:r>
              <a:rPr lang="en-US" b="1" dirty="0" smtClean="0"/>
              <a:t>  abruption</a:t>
            </a:r>
            <a:r>
              <a:rPr lang="en-US" b="1" dirty="0"/>
              <a:t>)</a:t>
            </a:r>
          </a:p>
          <a:p>
            <a:pPr marL="0" indent="0">
              <a:buNone/>
            </a:pPr>
            <a:r>
              <a:rPr lang="en-US" b="1" dirty="0"/>
              <a:t>• Necrotizing </a:t>
            </a:r>
            <a:r>
              <a:rPr lang="en-US" b="1" dirty="0" err="1"/>
              <a:t>enterocolitis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• Severe hepatic dysfunction</a:t>
            </a:r>
          </a:p>
          <a:p>
            <a:pPr marL="0" indent="0">
              <a:buNone/>
            </a:pPr>
            <a:r>
              <a:rPr lang="en-US" b="1" dirty="0"/>
              <a:t>• Respiratory disorders (RDS, MAS)</a:t>
            </a:r>
          </a:p>
          <a:p>
            <a:pPr marL="0" indent="0">
              <a:buNone/>
            </a:pPr>
            <a:r>
              <a:rPr lang="en-US" b="1" dirty="0"/>
              <a:t>• Metabolic disorders (</a:t>
            </a:r>
            <a:r>
              <a:rPr lang="en-US" b="1" dirty="0" err="1"/>
              <a:t>galactosemia</a:t>
            </a:r>
            <a:r>
              <a:rPr lang="en-US" b="1" dirty="0"/>
              <a:t>, others)</a:t>
            </a:r>
          </a:p>
          <a:p>
            <a:pPr marL="0" indent="0">
              <a:buNone/>
            </a:pPr>
            <a:r>
              <a:rPr lang="en-US" b="1" dirty="0"/>
              <a:t>• Vascular anomalies (</a:t>
            </a:r>
            <a:r>
              <a:rPr lang="en-US" b="1" dirty="0" err="1"/>
              <a:t>Kasabach</a:t>
            </a:r>
            <a:r>
              <a:rPr lang="en-US" b="1" dirty="0"/>
              <a:t>-Merritt syndrome)</a:t>
            </a:r>
          </a:p>
          <a:p>
            <a:pPr marL="0" indent="0">
              <a:buNone/>
            </a:pPr>
            <a:r>
              <a:rPr lang="en-US" b="1" dirty="0"/>
              <a:t>• Hematologic disorders (</a:t>
            </a:r>
            <a:r>
              <a:rPr lang="en-US" b="1" dirty="0" err="1"/>
              <a:t>purpura</a:t>
            </a:r>
            <a:r>
              <a:rPr lang="en-US" b="1" dirty="0"/>
              <a:t> </a:t>
            </a:r>
            <a:r>
              <a:rPr lang="en-US" b="1" dirty="0" err="1"/>
              <a:t>fulminans</a:t>
            </a:r>
            <a:r>
              <a:rPr lang="en-US" b="1" dirty="0"/>
              <a:t> caused by</a:t>
            </a:r>
          </a:p>
          <a:p>
            <a:pPr marL="0" indent="0">
              <a:buNone/>
            </a:pPr>
            <a:r>
              <a:rPr lang="en-US" b="1" dirty="0" smtClean="0"/>
              <a:t>    protein </a:t>
            </a:r>
            <a:r>
              <a:rPr lang="en-US" b="1" dirty="0"/>
              <a:t>C/S deficiency, </a:t>
            </a:r>
            <a:r>
              <a:rPr lang="en-US" b="1" dirty="0" err="1"/>
              <a:t>erythroblastosis</a:t>
            </a:r>
            <a:r>
              <a:rPr lang="en-US" b="1" dirty="0"/>
              <a:t> </a:t>
            </a:r>
            <a:r>
              <a:rPr lang="en-US" b="1" dirty="0" err="1"/>
              <a:t>fetalis</a:t>
            </a:r>
            <a:r>
              <a:rPr lang="en-US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6381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b="1" dirty="0"/>
              <a:t>The presence of DIC in a neonate without any evidence of </a:t>
            </a:r>
            <a:r>
              <a:rPr lang="en-US" b="1" dirty="0" smtClean="0"/>
              <a:t>sepsis </a:t>
            </a:r>
            <a:r>
              <a:rPr lang="en-US" b="1" dirty="0"/>
              <a:t>or history of asphyxia should warrant the evaluation for a </a:t>
            </a:r>
            <a:r>
              <a:rPr lang="en-US" b="1" i="1" dirty="0">
                <a:solidFill>
                  <a:srgbClr val="FF0000"/>
                </a:solidFill>
              </a:rPr>
              <a:t>capillary </a:t>
            </a:r>
            <a:r>
              <a:rPr lang="en-US" b="1" i="1" dirty="0" err="1">
                <a:solidFill>
                  <a:srgbClr val="FF0000"/>
                </a:solidFill>
              </a:rPr>
              <a:t>hemangioma</a:t>
            </a:r>
            <a:r>
              <a:rPr lang="en-US" b="1" i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45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Kasabach</a:t>
            </a:r>
            <a:r>
              <a:rPr lang="en-US" dirty="0" smtClean="0"/>
              <a:t>-Merritt syndrome (KMS)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</a:t>
            </a:r>
            <a:r>
              <a:rPr lang="en-US" dirty="0" smtClean="0"/>
              <a:t>ocalized </a:t>
            </a:r>
            <a:r>
              <a:rPr lang="en-US" dirty="0"/>
              <a:t>form of DIC 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utaneous </a:t>
            </a:r>
            <a:r>
              <a:rPr lang="en-US" dirty="0"/>
              <a:t>or occasionally visceral congenital vascular</a:t>
            </a:r>
          </a:p>
          <a:p>
            <a:pPr marL="0" indent="0">
              <a:buNone/>
            </a:pPr>
            <a:r>
              <a:rPr lang="en-US" dirty="0" smtClean="0"/>
              <a:t>   lesions </a:t>
            </a:r>
            <a:r>
              <a:rPr lang="en-US" dirty="0"/>
              <a:t>such as </a:t>
            </a:r>
            <a:r>
              <a:rPr lang="en-US" dirty="0" err="1"/>
              <a:t>kaposiform</a:t>
            </a:r>
            <a:r>
              <a:rPr lang="en-US" dirty="0"/>
              <a:t> </a:t>
            </a:r>
            <a:r>
              <a:rPr lang="en-US" dirty="0" err="1"/>
              <a:t>hemangioendothelioma</a:t>
            </a:r>
            <a:r>
              <a:rPr lang="en-US" dirty="0"/>
              <a:t> </a:t>
            </a:r>
            <a:r>
              <a:rPr lang="en-US" dirty="0" smtClean="0"/>
              <a:t>and tufted </a:t>
            </a:r>
            <a:r>
              <a:rPr lang="en-US" dirty="0" err="1"/>
              <a:t>angiomas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 </a:t>
            </a:r>
            <a:r>
              <a:rPr lang="en-US" dirty="0"/>
              <a:t>The pathophysiology of KMS is </a:t>
            </a:r>
            <a:r>
              <a:rPr lang="en-US" dirty="0" smtClean="0"/>
              <a:t>generally presumed </a:t>
            </a:r>
            <a:r>
              <a:rPr lang="en-US" dirty="0"/>
              <a:t>to be that of platelet trapping by </a:t>
            </a:r>
            <a:r>
              <a:rPr lang="en-US" dirty="0" smtClean="0"/>
              <a:t>abnormally proliferating </a:t>
            </a:r>
            <a:r>
              <a:rPr lang="en-US" dirty="0"/>
              <a:t>endothelium within the </a:t>
            </a:r>
            <a:r>
              <a:rPr lang="en-US" dirty="0" smtClean="0"/>
              <a:t>vascular anomaly.</a:t>
            </a:r>
          </a:p>
          <a:p>
            <a:r>
              <a:rPr lang="en-US" dirty="0" smtClean="0"/>
              <a:t> </a:t>
            </a:r>
            <a:r>
              <a:rPr lang="en-US" dirty="0"/>
              <a:t>This results in the activation of platelets with </a:t>
            </a:r>
            <a:r>
              <a:rPr lang="en-US" dirty="0" smtClean="0"/>
              <a:t>a secondary </a:t>
            </a:r>
            <a:r>
              <a:rPr lang="en-US" dirty="0"/>
              <a:t>consumption of clotting factors</a:t>
            </a:r>
          </a:p>
        </p:txBody>
      </p:sp>
    </p:spTree>
    <p:extLst>
      <p:ext uri="{BB962C8B-B14F-4D97-AF65-F5344CB8AC3E}">
        <p14:creationId xmlns:p14="http://schemas.microsoft.com/office/powerpoint/2010/main" val="3347345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8039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Successful treatment of DIC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b="1" dirty="0" smtClean="0"/>
              <a:t>Reversal of </a:t>
            </a:r>
            <a:r>
              <a:rPr lang="en-US" sz="3200" b="1" dirty="0"/>
              <a:t>the underlying condition </a:t>
            </a:r>
            <a:r>
              <a:rPr lang="en-US" sz="3200" b="1" dirty="0" smtClean="0"/>
              <a:t> </a:t>
            </a:r>
          </a:p>
          <a:p>
            <a:r>
              <a:rPr lang="en-US" sz="3200" b="1" dirty="0"/>
              <a:t>S</a:t>
            </a:r>
            <a:r>
              <a:rPr lang="en-US" sz="3200" b="1" dirty="0" smtClean="0"/>
              <a:t>upporting adequate blood </a:t>
            </a:r>
            <a:r>
              <a:rPr lang="en-US" sz="3200" b="1" dirty="0"/>
              <a:t>flow </a:t>
            </a:r>
            <a:r>
              <a:rPr lang="en-US" sz="3200" b="1" dirty="0" smtClean="0"/>
              <a:t> </a:t>
            </a:r>
          </a:p>
          <a:p>
            <a:r>
              <a:rPr lang="en-US" sz="3200" b="1" dirty="0"/>
              <a:t>O</a:t>
            </a:r>
            <a:r>
              <a:rPr lang="en-US" sz="3200" b="1" dirty="0" smtClean="0"/>
              <a:t>xygen delivery</a:t>
            </a:r>
          </a:p>
          <a:p>
            <a:r>
              <a:rPr lang="en-US" sz="3200" b="1" dirty="0" smtClean="0"/>
              <a:t> </a:t>
            </a:r>
            <a:r>
              <a:rPr lang="en-US" sz="3200" b="1" dirty="0"/>
              <a:t>Blood component </a:t>
            </a:r>
            <a:r>
              <a:rPr lang="en-US" sz="3200" b="1" dirty="0" smtClean="0"/>
              <a:t>transfusions  (</a:t>
            </a:r>
            <a:r>
              <a:rPr lang="en-US" sz="3200" b="1" dirty="0"/>
              <a:t>platelets, fresh frozen plasma, and cryoprecipitate</a:t>
            </a:r>
            <a:r>
              <a:rPr lang="en-US" sz="3200" b="1" dirty="0" smtClean="0"/>
              <a:t>)  are </a:t>
            </a:r>
            <a:r>
              <a:rPr lang="en-US" sz="3200" b="1" dirty="0"/>
              <a:t>an important part of supportive treatment </a:t>
            </a:r>
            <a:r>
              <a:rPr lang="en-US" sz="3200" b="1" dirty="0" smtClean="0"/>
              <a:t>in DIC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6966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DIC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A continuum </a:t>
            </a:r>
            <a:r>
              <a:rPr lang="en-US" sz="2400" b="1" dirty="0"/>
              <a:t>in severity with </a:t>
            </a:r>
            <a:r>
              <a:rPr lang="en-US" sz="2400" b="1" dirty="0" smtClean="0"/>
              <a:t>definable  phases </a:t>
            </a:r>
            <a:r>
              <a:rPr lang="en-US" sz="2400" b="1" dirty="0"/>
              <a:t>characterized by initial localization and </a:t>
            </a:r>
            <a:r>
              <a:rPr lang="en-US" sz="2400" b="1" dirty="0" smtClean="0"/>
              <a:t>compensation  (</a:t>
            </a:r>
            <a:r>
              <a:rPr lang="en-US" sz="2400" b="1" dirty="0">
                <a:solidFill>
                  <a:srgbClr val="FF0000"/>
                </a:solidFill>
              </a:rPr>
              <a:t>non-overt or compensated DIC</a:t>
            </a:r>
            <a:r>
              <a:rPr lang="en-US" sz="2400" b="1" dirty="0"/>
              <a:t>) that </a:t>
            </a:r>
            <a:r>
              <a:rPr lang="en-US" sz="2400" b="1" dirty="0" smtClean="0"/>
              <a:t>progresses into </a:t>
            </a:r>
            <a:r>
              <a:rPr lang="en-US" sz="2400" b="1" dirty="0"/>
              <a:t>widespread dysregulation of coagulation and </a:t>
            </a:r>
            <a:r>
              <a:rPr lang="en-US" sz="2400" b="1" dirty="0" smtClean="0"/>
              <a:t>fibrinolysis  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overt or decompensated DIC).</a:t>
            </a:r>
          </a:p>
        </p:txBody>
      </p:sp>
    </p:spTree>
    <p:extLst>
      <p:ext uri="{BB962C8B-B14F-4D97-AF65-F5344CB8AC3E}">
        <p14:creationId xmlns:p14="http://schemas.microsoft.com/office/powerpoint/2010/main" val="58345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i="1" dirty="0" smtClean="0">
                <a:solidFill>
                  <a:srgbClr val="FF0000"/>
                </a:solidFill>
              </a:rPr>
              <a:t>Goals</a:t>
            </a:r>
            <a:endParaRPr lang="en-US" sz="54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Platelets </a:t>
            </a:r>
            <a:r>
              <a:rPr lang="en-US" sz="3200" b="1" dirty="0"/>
              <a:t>&gt;</a:t>
            </a:r>
            <a:r>
              <a:rPr lang="en-US" sz="3200" b="1" dirty="0" smtClean="0"/>
              <a:t>50,000–100,000/</a:t>
            </a:r>
            <a:r>
              <a:rPr lang="el-GR" sz="3200" b="1" dirty="0" smtClean="0"/>
              <a:t>μ</a:t>
            </a:r>
            <a:r>
              <a:rPr lang="en-US" sz="3200" b="1" dirty="0"/>
              <a:t>L</a:t>
            </a:r>
            <a:endParaRPr lang="el-GR" sz="3200" b="1" dirty="0"/>
          </a:p>
          <a:p>
            <a:r>
              <a:rPr lang="en-US" sz="3200" b="1" dirty="0" smtClean="0"/>
              <a:t>PT &lt;</a:t>
            </a:r>
            <a:r>
              <a:rPr lang="en-US" sz="3200" b="1" dirty="0"/>
              <a:t>3 seconds above the upper limit of normal</a:t>
            </a:r>
            <a:r>
              <a:rPr lang="en-US" sz="3200" b="1" dirty="0" smtClean="0"/>
              <a:t>,</a:t>
            </a:r>
          </a:p>
          <a:p>
            <a:r>
              <a:rPr lang="en-US" sz="3200" b="1" dirty="0"/>
              <a:t>F</a:t>
            </a:r>
            <a:r>
              <a:rPr lang="en-US" sz="3200" b="1" dirty="0" smtClean="0"/>
              <a:t>ibrinogen </a:t>
            </a:r>
            <a:r>
              <a:rPr lang="en-US" sz="3200" b="1" dirty="0"/>
              <a:t>&gt;100 mg/</a:t>
            </a:r>
            <a:r>
              <a:rPr lang="en-US" sz="3200" b="1" dirty="0" err="1"/>
              <a:t>dL</a:t>
            </a:r>
            <a:endParaRPr lang="en-US" sz="3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30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i="1" dirty="0" smtClean="0">
                <a:solidFill>
                  <a:srgbClr val="FF0000"/>
                </a:solidFill>
              </a:rPr>
              <a:t>Fresh </a:t>
            </a:r>
            <a:r>
              <a:rPr lang="en-US" sz="6000" b="1" i="1" dirty="0">
                <a:solidFill>
                  <a:srgbClr val="FF0000"/>
                </a:solidFill>
              </a:rPr>
              <a:t>frozen plasma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 bleeding patients with DIC and prolonged </a:t>
            </a:r>
            <a:r>
              <a:rPr lang="en-US" b="1" dirty="0" smtClean="0"/>
              <a:t>(</a:t>
            </a:r>
            <a:r>
              <a:rPr lang="en-US" b="1" dirty="0"/>
              <a:t>PT) and </a:t>
            </a:r>
            <a:r>
              <a:rPr lang="en-US" b="1" dirty="0" smtClean="0"/>
              <a:t>(</a:t>
            </a:r>
            <a:r>
              <a:rPr lang="en-US" b="1" dirty="0" err="1"/>
              <a:t>aPTT</a:t>
            </a:r>
            <a:r>
              <a:rPr lang="en-US" b="1" dirty="0"/>
              <a:t>), administration </a:t>
            </a:r>
            <a:r>
              <a:rPr lang="en-US" b="1" dirty="0" smtClean="0"/>
              <a:t>(</a:t>
            </a:r>
            <a:r>
              <a:rPr lang="en-US" b="1" dirty="0"/>
              <a:t>FFP) may be useful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 </a:t>
            </a:r>
            <a:r>
              <a:rPr lang="en-US" b="1" dirty="0"/>
              <a:t>It should not be instituted based on laboratory tests alone but should be considered in those with active bleeding and in those requiring an invasive procedure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 </a:t>
            </a:r>
            <a:r>
              <a:rPr lang="en-US" b="1" dirty="0"/>
              <a:t>There is no evidence that infusion of plasma stimulates the ongoing activation of </a:t>
            </a:r>
            <a:r>
              <a:rPr lang="en-US" b="1" dirty="0" smtClean="0"/>
              <a:t>coagulation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76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Prothrombin </a:t>
            </a:r>
            <a:r>
              <a:rPr lang="en-US" b="1" dirty="0">
                <a:solidFill>
                  <a:srgbClr val="FF0000"/>
                </a:solidFill>
              </a:rPr>
              <a:t>complex concentrate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If transfusion of FFP is not possible in patients with bleeding because of fluid overload, consider using factor concentrates such as prothrombin complex concentrate, </a:t>
            </a:r>
            <a:r>
              <a:rPr lang="en-US" b="1" dirty="0" err="1"/>
              <a:t>recognising</a:t>
            </a:r>
            <a:r>
              <a:rPr lang="en-US" b="1" dirty="0"/>
              <a:t> that these will only partially correct the defect because they contain only selected factors, whereas in DIC there is a global deficiency of coagulation factors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377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Transfusion of platelets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Transfusion of platelets or plasma (components) in patients with DIC should not primarily be based on laboratory results and should in general be reserved for patients who present with bleeding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In patients with DIC and bleeding or at high risk of bleeding (e.g. postoperative patients or patients due to undergo an invasive procedure) and a platelet count of &lt;50 x 10(9)/l transfusion of platelets should be </a:t>
            </a:r>
            <a:r>
              <a:rPr lang="en-US" dirty="0" smtClean="0"/>
              <a:t>considered </a:t>
            </a:r>
          </a:p>
          <a:p>
            <a:r>
              <a:rPr lang="en-US" dirty="0" smtClean="0"/>
              <a:t>In </a:t>
            </a:r>
            <a:r>
              <a:rPr lang="en-US" dirty="0"/>
              <a:t>non-bleeding patients with DIC, prophylactic platelet transfusion is not given unless it is perceived that there is a high risk of bleeding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91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Fibrinogen </a:t>
            </a:r>
            <a:r>
              <a:rPr lang="en-US" b="1" dirty="0">
                <a:solidFill>
                  <a:srgbClr val="FF0000"/>
                </a:solidFill>
              </a:rPr>
              <a:t>concentrate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Severe </a:t>
            </a:r>
            <a:r>
              <a:rPr lang="en-US" dirty="0" err="1"/>
              <a:t>hypofibrinogenaemia</a:t>
            </a:r>
            <a:r>
              <a:rPr lang="en-US" dirty="0"/>
              <a:t> (&lt;1 g/l) that persists despite FFP replacement may be treated with fibrinogen concentrate or cryoprecipitate. </a:t>
            </a:r>
          </a:p>
        </p:txBody>
      </p:sp>
    </p:spTree>
    <p:extLst>
      <p:ext uri="{BB962C8B-B14F-4D97-AF65-F5344CB8AC3E}">
        <p14:creationId xmlns:p14="http://schemas.microsoft.com/office/powerpoint/2010/main" val="399024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Heparin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 cases of DIC where thrombosis predominates, such as arterial or venous thromboembolism, severe </a:t>
            </a:r>
            <a:r>
              <a:rPr lang="en-US" b="1" dirty="0" err="1"/>
              <a:t>purpura</a:t>
            </a:r>
            <a:r>
              <a:rPr lang="en-US" b="1" dirty="0"/>
              <a:t> </a:t>
            </a:r>
            <a:r>
              <a:rPr lang="en-US" b="1" dirty="0" err="1"/>
              <a:t>fulminans</a:t>
            </a:r>
            <a:r>
              <a:rPr lang="en-US" b="1" dirty="0"/>
              <a:t> associated with </a:t>
            </a:r>
            <a:r>
              <a:rPr lang="en-US" b="1" dirty="0" err="1"/>
              <a:t>acral</a:t>
            </a:r>
            <a:r>
              <a:rPr lang="en-US" b="1" dirty="0"/>
              <a:t> ischemia or vascular skin infarction, therapeutic doses of heparin should be considered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 </a:t>
            </a:r>
            <a:r>
              <a:rPr lang="en-US" b="1" dirty="0"/>
              <a:t>In these patients where there is perceived to be a co-existing high risk of bleeding there may be benefits in using continuous infusion unfractionated heparin (UFH) due to its short half-life and reversibility</a:t>
            </a:r>
          </a:p>
        </p:txBody>
      </p:sp>
    </p:spTree>
    <p:extLst>
      <p:ext uri="{BB962C8B-B14F-4D97-AF65-F5344CB8AC3E}">
        <p14:creationId xmlns:p14="http://schemas.microsoft.com/office/powerpoint/2010/main" val="239692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Heparin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critically ill, non-bleeding patients with DIC, prophylaxis for venous thromboembolism with prophylactic doses of heparin or low molecular weight heparin is recommended</a:t>
            </a:r>
          </a:p>
        </p:txBody>
      </p:sp>
    </p:spTree>
    <p:extLst>
      <p:ext uri="{BB962C8B-B14F-4D97-AF65-F5344CB8AC3E}">
        <p14:creationId xmlns:p14="http://schemas.microsoft.com/office/powerpoint/2010/main" val="373826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Anticoagulant therapy is not generally used. </a:t>
            </a:r>
          </a:p>
          <a:p>
            <a:r>
              <a:rPr lang="en-US" sz="3200" b="1" dirty="0"/>
              <a:t>The benefit has not proved to </a:t>
            </a:r>
            <a:r>
              <a:rPr lang="en-US" sz="3200" b="1" dirty="0" smtClean="0"/>
              <a:t>out-weigh </a:t>
            </a:r>
            <a:r>
              <a:rPr lang="en-US" sz="3200" b="1" dirty="0"/>
              <a:t>the added risk for hemorrhage.</a:t>
            </a:r>
          </a:p>
          <a:p>
            <a:r>
              <a:rPr lang="en-US" sz="3200" b="1" dirty="0" smtClean="0"/>
              <a:t>The </a:t>
            </a:r>
            <a:r>
              <a:rPr lang="en-US" sz="3200" b="1" dirty="0"/>
              <a:t>use of activated protein C is </a:t>
            </a:r>
            <a:r>
              <a:rPr lang="en-US" sz="3200" b="1" dirty="0" smtClean="0"/>
              <a:t>controversial (</a:t>
            </a:r>
            <a:r>
              <a:rPr lang="en-US" sz="3200" b="1" dirty="0"/>
              <a:t>increased risk of ICH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33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Recombinant factor </a:t>
            </a:r>
            <a:r>
              <a:rPr lang="en-US" b="1" dirty="0" err="1">
                <a:solidFill>
                  <a:srgbClr val="FF0000"/>
                </a:solidFill>
              </a:rPr>
              <a:t>VIIa</a:t>
            </a:r>
            <a:r>
              <a:rPr lang="en-US" b="1" dirty="0">
                <a:solidFill>
                  <a:srgbClr val="FF0000"/>
                </a:solidFill>
              </a:rPr>
              <a:t> (</a:t>
            </a:r>
            <a:r>
              <a:rPr lang="en-US" b="1" dirty="0" err="1">
                <a:solidFill>
                  <a:srgbClr val="FF0000"/>
                </a:solidFill>
              </a:rPr>
              <a:t>rFVIIa</a:t>
            </a:r>
            <a:r>
              <a:rPr lang="en-US" b="1" dirty="0">
                <a:solidFill>
                  <a:srgbClr val="FF0000"/>
                </a:solidFill>
              </a:rPr>
              <a:t>; 40–300 mcg/kg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This </a:t>
            </a:r>
            <a:r>
              <a:rPr lang="en-US" b="1" dirty="0"/>
              <a:t>has been used </a:t>
            </a:r>
            <a:r>
              <a:rPr lang="en-US" b="1" dirty="0" smtClean="0"/>
              <a:t>successfully </a:t>
            </a:r>
            <a:r>
              <a:rPr lang="en-US" b="1" dirty="0"/>
              <a:t>to treat severe bleeding in infants with DIC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 </a:t>
            </a:r>
            <a:r>
              <a:rPr lang="en-US" b="1" dirty="0"/>
              <a:t>In the presence of endothelial </a:t>
            </a:r>
            <a:r>
              <a:rPr lang="en-US" b="1" dirty="0" smtClean="0"/>
              <a:t>damage</a:t>
            </a:r>
            <a:r>
              <a:rPr lang="en-US" b="1" dirty="0"/>
              <a:t>, </a:t>
            </a:r>
            <a:r>
              <a:rPr lang="en-US" b="1" dirty="0" err="1"/>
              <a:t>rFVIIa</a:t>
            </a:r>
            <a:r>
              <a:rPr lang="en-US" b="1" dirty="0"/>
              <a:t> binds to exposed tissue factor to activate factor X and thus </a:t>
            </a:r>
            <a:r>
              <a:rPr lang="en-US" b="1" dirty="0" smtClean="0"/>
              <a:t>generate </a:t>
            </a:r>
            <a:r>
              <a:rPr lang="en-US" b="1" dirty="0"/>
              <a:t>thrombin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 </a:t>
            </a:r>
            <a:r>
              <a:rPr lang="en-US" b="1" dirty="0"/>
              <a:t>The potential for thrombotic complications makes its use limited to </a:t>
            </a:r>
          </a:p>
          <a:p>
            <a:pPr marL="0" indent="0">
              <a:buNone/>
            </a:pPr>
            <a:r>
              <a:rPr lang="en-US" b="1" dirty="0" smtClean="0"/>
              <a:t>   life-threatening </a:t>
            </a:r>
            <a:r>
              <a:rPr lang="en-US" b="1" dirty="0"/>
              <a:t>hemorrhagic situations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0714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Recombinant </a:t>
            </a:r>
            <a:r>
              <a:rPr lang="en-US" b="1" i="1" dirty="0">
                <a:solidFill>
                  <a:srgbClr val="FF0000"/>
                </a:solidFill>
              </a:rPr>
              <a:t>human activated protein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 treating patients with severe sepsis and DIC with recombinant human activated protein C (continuous infusion, 24 </a:t>
            </a:r>
            <a:r>
              <a:rPr lang="en-US" dirty="0" err="1"/>
              <a:t>microg</a:t>
            </a:r>
            <a:r>
              <a:rPr lang="en-US" dirty="0"/>
              <a:t>/kg/h for 4 d</a:t>
            </a:r>
            <a:r>
              <a:rPr lang="en-US" dirty="0" smtClean="0"/>
              <a:t>).</a:t>
            </a:r>
          </a:p>
          <a:p>
            <a:r>
              <a:rPr lang="en-US" dirty="0" smtClean="0"/>
              <a:t> </a:t>
            </a:r>
            <a:r>
              <a:rPr lang="en-US" dirty="0"/>
              <a:t>Patients at high risk of bleeding should not be given recombinant human activated protein C. </a:t>
            </a:r>
            <a:endParaRPr lang="en-US" dirty="0" smtClean="0"/>
          </a:p>
          <a:p>
            <a:r>
              <a:rPr lang="en-US" dirty="0" smtClean="0"/>
              <a:t>Current </a:t>
            </a:r>
            <a:r>
              <a:rPr lang="en-US" dirty="0"/>
              <a:t>manufacturers guidance advises against using this product in patients with platelet counts of &lt;30 x 10(9)/l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In the event of invasive procedures, administration of recombinant human activated protein C should be discontinued shortly before the intervention (elimination half-life approximately 20 min) and may be resumed a few hours later, dependent on the clinical situation. </a:t>
            </a:r>
          </a:p>
        </p:txBody>
      </p:sp>
    </p:spTree>
    <p:extLst>
      <p:ext uri="{BB962C8B-B14F-4D97-AF65-F5344CB8AC3E}">
        <p14:creationId xmlns:p14="http://schemas.microsoft.com/office/powerpoint/2010/main" val="123463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Pathophysiology</a:t>
            </a:r>
            <a:r>
              <a:rPr lang="en-US" b="1" i="1" dirty="0">
                <a:solidFill>
                  <a:srgbClr val="FF0000"/>
                </a:solidFill>
              </a:rPr>
              <a:t/>
            </a:r>
            <a:br>
              <a:rPr lang="en-US" b="1" i="1" dirty="0">
                <a:solidFill>
                  <a:srgbClr val="FF0000"/>
                </a:solidFill>
              </a:rPr>
            </a:b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400" b="1" dirty="0" smtClean="0"/>
              <a:t>Massive </a:t>
            </a:r>
            <a:r>
              <a:rPr lang="en-US" sz="2400" b="1" dirty="0"/>
              <a:t>thrombin generation with widespread fibrin </a:t>
            </a:r>
            <a:r>
              <a:rPr lang="en-US" sz="2400" b="1" dirty="0" smtClean="0"/>
              <a:t>deposition </a:t>
            </a:r>
            <a:r>
              <a:rPr lang="en-US" sz="2400" b="1" dirty="0"/>
              <a:t>and consumption of coagulation proteins and platelets leads to multiple organ </a:t>
            </a:r>
            <a:r>
              <a:rPr lang="en-US" sz="2400" b="1" dirty="0" smtClean="0"/>
              <a:t>dysfunction</a:t>
            </a:r>
            <a:r>
              <a:rPr lang="en-US" sz="2400" b="1" dirty="0"/>
              <a:t>.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045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478037" cy="4351338"/>
          </a:xfrm>
        </p:spPr>
        <p:txBody>
          <a:bodyPr/>
          <a:lstStyle/>
          <a:p>
            <a:r>
              <a:rPr lang="en-US" dirty="0" smtClean="0"/>
              <a:t> Except for the use of </a:t>
            </a:r>
            <a:r>
              <a:rPr lang="en-US" b="1" dirty="0" smtClean="0"/>
              <a:t>protein C concentrates </a:t>
            </a:r>
            <a:r>
              <a:rPr lang="en-US" dirty="0" smtClean="0"/>
              <a:t>in </a:t>
            </a:r>
            <a:r>
              <a:rPr lang="en-US" b="1" dirty="0" err="1" smtClean="0"/>
              <a:t>purpura</a:t>
            </a:r>
            <a:r>
              <a:rPr lang="en-US" b="1" dirty="0" smtClean="0"/>
              <a:t> </a:t>
            </a:r>
            <a:r>
              <a:rPr lang="en-US" b="1" dirty="0" err="1" smtClean="0"/>
              <a:t>fulminans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    owing to protein C deficiency, anticoagulant concentrates</a:t>
            </a:r>
          </a:p>
          <a:p>
            <a:pPr marL="0" indent="0">
              <a:buNone/>
            </a:pPr>
            <a:r>
              <a:rPr lang="en-US" dirty="0" smtClean="0"/>
              <a:t>    (protein C, </a:t>
            </a:r>
            <a:r>
              <a:rPr lang="en-US" dirty="0" err="1" smtClean="0"/>
              <a:t>antithrombin</a:t>
            </a:r>
            <a:r>
              <a:rPr lang="en-US" dirty="0" smtClean="0"/>
              <a:t>), recombinant factor </a:t>
            </a:r>
            <a:r>
              <a:rPr lang="en-US" dirty="0" err="1" smtClean="0"/>
              <a:t>VIIa</a:t>
            </a:r>
            <a:r>
              <a:rPr lang="en-US" dirty="0" smtClean="0"/>
              <a:t>, and</a:t>
            </a:r>
          </a:p>
          <a:p>
            <a:pPr marL="0" indent="0">
              <a:buNone/>
            </a:pPr>
            <a:r>
              <a:rPr lang="en-US" dirty="0" smtClean="0"/>
              <a:t>    recombinant tissue plasminogen activator are not generally. </a:t>
            </a:r>
            <a:r>
              <a:rPr lang="en-US" dirty="0"/>
              <a:t>indicated for the routine treatment of DIC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52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 smtClean="0"/>
              <a:t>Antithrombin</a:t>
            </a:r>
            <a:r>
              <a:rPr lang="en-US" dirty="0" smtClean="0"/>
              <a:t> </a:t>
            </a:r>
            <a:r>
              <a:rPr lang="en-US" dirty="0"/>
              <a:t>cannot be recommended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In general, patients with DIC should not be treated with </a:t>
            </a:r>
            <a:r>
              <a:rPr lang="en-US" b="1" i="1" dirty="0" err="1"/>
              <a:t>antifibrinolytic</a:t>
            </a:r>
            <a:r>
              <a:rPr lang="en-US" b="1" i="1" dirty="0"/>
              <a:t> agents</a:t>
            </a:r>
            <a:r>
              <a:rPr lang="en-US" b="1" i="1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Patients with DIC that is </a:t>
            </a:r>
            <a:r>
              <a:rPr lang="en-US" dirty="0" err="1"/>
              <a:t>characterised</a:t>
            </a:r>
            <a:r>
              <a:rPr lang="en-US" dirty="0"/>
              <a:t> by a primary </a:t>
            </a:r>
            <a:r>
              <a:rPr lang="en-US" dirty="0" err="1"/>
              <a:t>hyperfibrinolytic</a:t>
            </a:r>
            <a:r>
              <a:rPr lang="en-US" dirty="0"/>
              <a:t> state and who present with severe bleeding could be treated with lysine analogues, such as </a:t>
            </a:r>
            <a:r>
              <a:rPr lang="en-US" b="1" i="1" dirty="0" err="1"/>
              <a:t>tranexamic</a:t>
            </a:r>
            <a:r>
              <a:rPr lang="en-US" b="1" i="1" dirty="0"/>
              <a:t> acid </a:t>
            </a:r>
            <a:r>
              <a:rPr lang="en-US" dirty="0"/>
              <a:t>(e.g. 1 g every 8 h).</a:t>
            </a:r>
          </a:p>
        </p:txBody>
      </p:sp>
    </p:spTree>
    <p:extLst>
      <p:ext uri="{BB962C8B-B14F-4D97-AF65-F5344CB8AC3E}">
        <p14:creationId xmlns:p14="http://schemas.microsoft.com/office/powerpoint/2010/main" val="165765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Plasma D-dimer concentration in sick newborn foals.</a:t>
            </a:r>
            <a:br>
              <a:rPr lang="en-US" sz="3200" b="1" dirty="0"/>
            </a:br>
            <a:r>
              <a:rPr lang="en-US" sz="3200" dirty="0" err="1">
                <a:hlinkClick r:id="rId2" action="ppaction://hlinkfile"/>
              </a:rPr>
              <a:t>Armengou</a:t>
            </a:r>
            <a:r>
              <a:rPr lang="en-US" sz="3200" dirty="0">
                <a:hlinkClick r:id="rId2" action="ppaction://hlinkfile"/>
              </a:rPr>
              <a:t> </a:t>
            </a:r>
            <a:r>
              <a:rPr lang="en-US" sz="3200" dirty="0" smtClean="0">
                <a:hlinkClick r:id="rId2" action="ppaction://hlinkfile"/>
              </a:rPr>
              <a:t>L</a:t>
            </a:r>
            <a:r>
              <a:rPr lang="en-US" sz="3200" dirty="0"/>
              <a:t> </a:t>
            </a:r>
            <a:r>
              <a:rPr lang="en-US" sz="3200" dirty="0" smtClean="0"/>
              <a:t>and co workers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HYPOTHESIS: </a:t>
            </a:r>
          </a:p>
          <a:p>
            <a:r>
              <a:rPr lang="en-US" dirty="0"/>
              <a:t>Increased plasma d-dimer concentration occurs in septic neonates and can reliably detect sepsis or DIC, and predict death in ill neonatal foals.</a:t>
            </a:r>
          </a:p>
          <a:p>
            <a:r>
              <a:rPr lang="en-US" b="1" dirty="0" smtClean="0"/>
              <a:t>CONCLUSIONS </a:t>
            </a:r>
            <a:r>
              <a:rPr lang="en-US" b="1" dirty="0"/>
              <a:t>AND CLINICAL IMPORTANCE: </a:t>
            </a:r>
          </a:p>
          <a:p>
            <a:r>
              <a:rPr lang="en-US" dirty="0"/>
              <a:t>Septic foals showed a marked activation of coagulation and </a:t>
            </a:r>
            <a:r>
              <a:rPr lang="en-US" dirty="0" err="1"/>
              <a:t>fibrinolytic</a:t>
            </a:r>
            <a:r>
              <a:rPr lang="en-US" dirty="0"/>
              <a:t> systems and a high prevalence of DIC. Increased plasma d-dimer concentration is significantly associated with the diagnosis of </a:t>
            </a:r>
            <a:r>
              <a:rPr lang="en-US" dirty="0" smtClean="0"/>
              <a:t>sepsis</a:t>
            </a:r>
          </a:p>
          <a:p>
            <a:r>
              <a:rPr lang="sv-SE" sz="2000" dirty="0" smtClean="0">
                <a:hlinkClick r:id="" action="ppaction://hlinkfile" tooltip="Journal of veterinary internal medicine."/>
              </a:rPr>
              <a:t>J </a:t>
            </a:r>
            <a:r>
              <a:rPr lang="sv-SE" sz="2000" dirty="0">
                <a:hlinkClick r:id="" action="ppaction://hlinkfile" tooltip="Journal of veterinary internal medicine."/>
              </a:rPr>
              <a:t>Vet Intern Med.</a:t>
            </a:r>
            <a:r>
              <a:rPr lang="sv-SE" sz="2000" dirty="0"/>
              <a:t> 2008 Mar-Apr;22(2):411-7. doi: 10.1111/j.1939-1676.2008.0050.x. Epub 2008 Feb 27.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7810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/>
              <a:t>Prospective evaluation of coagulation in critically ill neonatal foals.</a:t>
            </a:r>
            <a:br>
              <a:rPr lang="en-US" sz="2800" b="1" dirty="0"/>
            </a:br>
            <a:r>
              <a:rPr lang="en-US" sz="2800" dirty="0" err="1">
                <a:hlinkClick r:id="rId2" action="ppaction://hlinkfile"/>
              </a:rPr>
              <a:t>Bentz</a:t>
            </a:r>
            <a:r>
              <a:rPr lang="en-US" sz="2800" dirty="0">
                <a:hlinkClick r:id="rId2" action="ppaction://hlinkfile"/>
              </a:rPr>
              <a:t> </a:t>
            </a:r>
            <a:r>
              <a:rPr lang="en-US" sz="2800" dirty="0" err="1" smtClean="0">
                <a:hlinkClick r:id="rId2" action="ppaction://hlinkfile"/>
              </a:rPr>
              <a:t>Ai</a:t>
            </a:r>
            <a:r>
              <a:rPr lang="en-US" sz="2800" baseline="30000" dirty="0" err="1" smtClean="0"/>
              <a:t>and</a:t>
            </a:r>
            <a:r>
              <a:rPr lang="en-US" sz="2800" dirty="0" smtClean="0"/>
              <a:t> coworkers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b="1" dirty="0"/>
              <a:t>BACKGROUND: </a:t>
            </a:r>
          </a:p>
          <a:p>
            <a:r>
              <a:rPr lang="en-US" dirty="0"/>
              <a:t>Coagulopathy is a potentially </a:t>
            </a:r>
            <a:r>
              <a:rPr lang="en-US" dirty="0" err="1"/>
              <a:t>underrecognized</a:t>
            </a:r>
            <a:r>
              <a:rPr lang="en-US" dirty="0"/>
              <a:t> complication of sepsis and septic shock in critically ill neonatal foals.</a:t>
            </a:r>
          </a:p>
          <a:p>
            <a:r>
              <a:rPr lang="en-US" b="1" dirty="0"/>
              <a:t>HYPOTHESIS: </a:t>
            </a:r>
          </a:p>
          <a:p>
            <a:r>
              <a:rPr lang="en-US" dirty="0"/>
              <a:t>Critically ill neonatal foals have abnormalities in coagulation that are associated with disease severity and </a:t>
            </a:r>
            <a:r>
              <a:rPr lang="en-US" dirty="0" smtClean="0"/>
              <a:t>outcome</a:t>
            </a:r>
          </a:p>
          <a:p>
            <a:r>
              <a:rPr lang="en-US" b="1" dirty="0" smtClean="0"/>
              <a:t>CONCLUSIONS </a:t>
            </a:r>
            <a:r>
              <a:rPr lang="en-US" b="1" dirty="0"/>
              <a:t>AND CLINICAL IMPORTANCE: </a:t>
            </a:r>
          </a:p>
          <a:p>
            <a:r>
              <a:rPr lang="en-US" dirty="0"/>
              <a:t>Coagulopathy commonly occurs in critically ill neonatal foals, especially those with sepsis and septic </a:t>
            </a:r>
            <a:r>
              <a:rPr lang="en-US" dirty="0" smtClean="0"/>
              <a:t>shock</a:t>
            </a:r>
          </a:p>
          <a:p>
            <a:r>
              <a:rPr lang="sv-SE" sz="2200" dirty="0" smtClean="0">
                <a:hlinkClick r:id="" action="ppaction://hlinkfile" tooltip="Journal of veterinary internal medicine."/>
              </a:rPr>
              <a:t>J </a:t>
            </a:r>
            <a:r>
              <a:rPr lang="sv-SE" sz="2200" dirty="0">
                <a:hlinkClick r:id="" action="ppaction://hlinkfile" tooltip="Journal of veterinary internal medicine."/>
              </a:rPr>
              <a:t>Vet Intern Med.</a:t>
            </a:r>
            <a:r>
              <a:rPr lang="sv-SE" sz="2200" dirty="0"/>
              <a:t> 2009 Jan-Feb;23(1):161-7. doi: 10.1111/j.1939-1676.2008.0229.x</a:t>
            </a:r>
            <a:endParaRPr lang="en-US" sz="22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07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040" y="263525"/>
            <a:ext cx="10515600" cy="1325563"/>
          </a:xfrm>
        </p:spPr>
        <p:txBody>
          <a:bodyPr>
            <a:noAutofit/>
          </a:bodyPr>
          <a:lstStyle/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/>
              <a:t>Guidelines for the diagnosis and management of disseminated intravascular coagulation. British Committee for Standards in </a:t>
            </a:r>
            <a:r>
              <a:rPr lang="en-US" sz="2400" b="1" dirty="0" err="1"/>
              <a:t>Haematology</a:t>
            </a:r>
            <a:r>
              <a:rPr lang="en-US" sz="2400" b="1" dirty="0"/>
              <a:t>.</a:t>
            </a:r>
            <a:br>
              <a:rPr lang="en-US" sz="2400" b="1" dirty="0"/>
            </a:br>
            <a:r>
              <a:rPr lang="en-US" sz="2400" dirty="0">
                <a:hlinkClick r:id="rId2" action="ppaction://hlinkfile"/>
              </a:rPr>
              <a:t>Levi M</a:t>
            </a:r>
            <a:r>
              <a:rPr lang="en-US" sz="2400" baseline="30000" dirty="0"/>
              <a:t>1</a:t>
            </a:r>
            <a:r>
              <a:rPr lang="en-US" sz="2400" dirty="0"/>
              <a:t>, </a:t>
            </a:r>
            <a:r>
              <a:rPr lang="en-US" sz="2400" dirty="0" err="1">
                <a:hlinkClick r:id="rId3" action="ppaction://hlinkfile"/>
              </a:rPr>
              <a:t>Toh</a:t>
            </a:r>
            <a:r>
              <a:rPr lang="en-US" sz="2400" dirty="0">
                <a:hlinkClick r:id="rId3" action="ppaction://hlinkfile"/>
              </a:rPr>
              <a:t> CH</a:t>
            </a:r>
            <a:r>
              <a:rPr lang="en-US" sz="2400" dirty="0"/>
              <a:t>, </a:t>
            </a:r>
            <a:r>
              <a:rPr lang="en-US" sz="2400" dirty="0" err="1">
                <a:hlinkClick r:id="rId4" action="ppaction://hlinkfile"/>
              </a:rPr>
              <a:t>Thachil</a:t>
            </a:r>
            <a:r>
              <a:rPr lang="en-US" sz="2400" dirty="0">
                <a:hlinkClick r:id="rId4" action="ppaction://hlinkfile"/>
              </a:rPr>
              <a:t> J</a:t>
            </a:r>
            <a:r>
              <a:rPr lang="en-US" sz="2400" dirty="0"/>
              <a:t>, </a:t>
            </a:r>
            <a:r>
              <a:rPr lang="en-US" sz="2400" dirty="0">
                <a:hlinkClick r:id="rId5" action="ppaction://hlinkfile"/>
              </a:rPr>
              <a:t>Watson HG</a:t>
            </a:r>
            <a:r>
              <a:rPr lang="en-US" sz="2400" dirty="0"/>
              <a:t>.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" action="ppaction://hlinkfile" tooltip="British journal of haematology."/>
              </a:rPr>
              <a:t> </a:t>
            </a:r>
            <a:r>
              <a:rPr lang="en-US" dirty="0" err="1">
                <a:hlinkClick r:id="" action="ppaction://hlinkfile" tooltip="British journal of haematology."/>
              </a:rPr>
              <a:t>Haematol</a:t>
            </a:r>
            <a:r>
              <a:rPr lang="en-US" dirty="0">
                <a:hlinkClick r:id="" action="ppaction://hlinkfile" tooltip="British journal of haematology."/>
              </a:rPr>
              <a:t>.</a:t>
            </a:r>
            <a:r>
              <a:rPr lang="en-US" dirty="0"/>
              <a:t> 2009 Apr;145(1):24-33. </a:t>
            </a:r>
            <a:r>
              <a:rPr lang="en-US" dirty="0" err="1"/>
              <a:t>doi</a:t>
            </a:r>
            <a:r>
              <a:rPr lang="en-US" dirty="0"/>
              <a:t>: 10.1111/j.1365-2141.2009.07600.x. </a:t>
            </a:r>
            <a:r>
              <a:rPr lang="en-US" dirty="0" err="1"/>
              <a:t>Epub</a:t>
            </a:r>
            <a:r>
              <a:rPr lang="en-US" dirty="0"/>
              <a:t> 2009 Feb </a:t>
            </a:r>
            <a:r>
              <a:rPr lang="en-US" dirty="0" smtClean="0"/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18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Newborn hemostasis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 smtClean="0"/>
              <a:t>Neonatal </a:t>
            </a:r>
            <a:r>
              <a:rPr lang="en-US" b="1" i="1" dirty="0"/>
              <a:t>platelets</a:t>
            </a:r>
            <a:r>
              <a:rPr lang="en-US" b="1" dirty="0"/>
              <a:t> </a:t>
            </a:r>
            <a:r>
              <a:rPr lang="en-US" b="1" dirty="0" smtClean="0"/>
              <a:t> are </a:t>
            </a:r>
            <a:r>
              <a:rPr lang="en-US" b="1" dirty="0"/>
              <a:t>reported to be hypo-reactive; however, this deficiency is </a:t>
            </a:r>
            <a:r>
              <a:rPr lang="en-US" b="1" dirty="0" smtClean="0"/>
              <a:t>balanced </a:t>
            </a:r>
            <a:r>
              <a:rPr lang="en-US" b="1" dirty="0"/>
              <a:t>by increased </a:t>
            </a:r>
            <a:r>
              <a:rPr lang="en-US" b="1" dirty="0" err="1"/>
              <a:t>vWF</a:t>
            </a:r>
            <a:r>
              <a:rPr lang="en-US" b="1" dirty="0"/>
              <a:t> activity, resulting in overall normal platelet function.</a:t>
            </a:r>
          </a:p>
          <a:p>
            <a:r>
              <a:rPr lang="en-US" b="1" dirty="0" smtClean="0"/>
              <a:t>Factor </a:t>
            </a:r>
            <a:r>
              <a:rPr lang="en-US" b="1" dirty="0"/>
              <a:t>VIII, factor V, fibrinogen, and factor XIII levels are normal at birth.</a:t>
            </a:r>
          </a:p>
          <a:p>
            <a:r>
              <a:rPr lang="en-US" b="1" dirty="0" smtClean="0"/>
              <a:t>Vitamin </a:t>
            </a:r>
            <a:r>
              <a:rPr lang="en-US" b="1" dirty="0"/>
              <a:t>K–dependent (factors II, VII, IX, and X) and contact factors (XI and </a:t>
            </a:r>
          </a:p>
          <a:p>
            <a:pPr marL="0" indent="0">
              <a:buNone/>
            </a:pPr>
            <a:r>
              <a:rPr lang="en-US" b="1" dirty="0" smtClean="0"/>
              <a:t>   XII</a:t>
            </a:r>
            <a:r>
              <a:rPr lang="en-US" b="1" dirty="0"/>
              <a:t>) are reduced to about 50% of normal adult values </a:t>
            </a:r>
            <a:r>
              <a:rPr lang="en-US" b="1" dirty="0" smtClean="0"/>
              <a:t> and </a:t>
            </a:r>
            <a:r>
              <a:rPr lang="en-US" b="1" dirty="0"/>
              <a:t>are </a:t>
            </a:r>
            <a:r>
              <a:rPr lang="en-US" b="1" dirty="0" smtClean="0"/>
              <a:t>further    reduced </a:t>
            </a:r>
            <a:r>
              <a:rPr lang="en-US" b="1" dirty="0"/>
              <a:t>in </a:t>
            </a:r>
            <a:r>
              <a:rPr lang="en-US" b="1" dirty="0" smtClean="0"/>
              <a:t>preterm </a:t>
            </a:r>
            <a:r>
              <a:rPr lang="en-US" b="1" dirty="0"/>
              <a:t>infants.</a:t>
            </a:r>
          </a:p>
          <a:p>
            <a:r>
              <a:rPr lang="en-US" b="1" dirty="0"/>
              <a:t>C</a:t>
            </a:r>
            <a:r>
              <a:rPr lang="en-US" b="1" dirty="0" smtClean="0"/>
              <a:t>oncentrations </a:t>
            </a:r>
            <a:r>
              <a:rPr lang="en-US" b="1" dirty="0"/>
              <a:t>of the naturally occurring anticoagulants </a:t>
            </a:r>
          </a:p>
          <a:p>
            <a:pPr marL="0" indent="0">
              <a:buNone/>
            </a:pPr>
            <a:r>
              <a:rPr lang="en-US" b="1" dirty="0" smtClean="0"/>
              <a:t>   </a:t>
            </a:r>
            <a:r>
              <a:rPr lang="en-US" b="1" dirty="0" err="1" smtClean="0"/>
              <a:t>antithrombin</a:t>
            </a:r>
            <a:r>
              <a:rPr lang="en-US" b="1" dirty="0"/>
              <a:t>, protein C, and protein S are low at birth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Both thrombin </a:t>
            </a:r>
            <a:r>
              <a:rPr lang="en-US" b="1" dirty="0"/>
              <a:t>generation and thrombin inhibition are reduced in the newborn period.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4706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Neonatal </a:t>
            </a:r>
            <a:r>
              <a:rPr lang="en-US" dirty="0" err="1"/>
              <a:t>fibrinolytic</a:t>
            </a:r>
            <a:r>
              <a:rPr lang="en-US" dirty="0"/>
              <a:t> activity is intact, </a:t>
            </a:r>
            <a:r>
              <a:rPr lang="en-US" dirty="0" smtClean="0"/>
              <a:t> despite </a:t>
            </a:r>
            <a:r>
              <a:rPr lang="en-US" dirty="0"/>
              <a:t>the decreased concentrations and </a:t>
            </a:r>
            <a:r>
              <a:rPr lang="en-US" dirty="0" smtClean="0"/>
              <a:t>functional </a:t>
            </a:r>
            <a:r>
              <a:rPr lang="en-US" dirty="0"/>
              <a:t>activity of plasminogen. Very low levels of histidine-rich glycoprotein </a:t>
            </a:r>
            <a:r>
              <a:rPr lang="en-US" dirty="0" smtClean="0"/>
              <a:t>(</a:t>
            </a:r>
            <a:r>
              <a:rPr lang="en-US" dirty="0"/>
              <a:t>a physiologic inhibitor of plasminogen binding) and delayed inactivation of </a:t>
            </a:r>
            <a:r>
              <a:rPr lang="en-US" dirty="0" smtClean="0"/>
              <a:t>neonatal </a:t>
            </a:r>
            <a:r>
              <a:rPr lang="en-US" dirty="0"/>
              <a:t>plasmin partially compensate for the reduced plasmin capacity</a:t>
            </a:r>
            <a:r>
              <a:rPr lang="en-US" dirty="0" smtClean="0"/>
              <a:t>.</a:t>
            </a:r>
          </a:p>
          <a:p>
            <a:r>
              <a:rPr lang="en-US" dirty="0"/>
              <a:t>I</a:t>
            </a:r>
            <a:r>
              <a:rPr lang="en-US" dirty="0" smtClean="0"/>
              <a:t>ncreased </a:t>
            </a:r>
            <a:r>
              <a:rPr lang="en-US" dirty="0"/>
              <a:t>plasma levels of PAI may explain the high rate of </a:t>
            </a:r>
            <a:r>
              <a:rPr lang="en-US" dirty="0" smtClean="0"/>
              <a:t>thromboembolic </a:t>
            </a:r>
            <a:r>
              <a:rPr lang="en-US" dirty="0"/>
              <a:t>phenomena associated with intravascular devices in newborns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Most </a:t>
            </a:r>
            <a:r>
              <a:rPr lang="en-US" dirty="0" smtClean="0"/>
              <a:t>coagulation </a:t>
            </a:r>
            <a:r>
              <a:rPr lang="en-US" dirty="0"/>
              <a:t>factors reached adult levels by 6 months of life with the exception of protein </a:t>
            </a:r>
            <a:r>
              <a:rPr lang="en-US" dirty="0" smtClean="0"/>
              <a:t>C </a:t>
            </a:r>
            <a:r>
              <a:rPr lang="en-US" dirty="0"/>
              <a:t>levels, which remain low until later in childhood.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937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/>
              <a:t>Gestational and postnatal age reference ranges. </a:t>
            </a:r>
          </a:p>
          <a:p>
            <a:r>
              <a:rPr lang="en-US" sz="2000" b="1" dirty="0" smtClean="0"/>
              <a:t>A </a:t>
            </a:r>
            <a:r>
              <a:rPr lang="en-US" sz="2000" b="1" dirty="0"/>
              <a:t>free-flowing blood specimen. </a:t>
            </a:r>
          </a:p>
          <a:p>
            <a:r>
              <a:rPr lang="en-US" sz="2000" b="1" dirty="0" smtClean="0"/>
              <a:t>Special </a:t>
            </a:r>
            <a:r>
              <a:rPr lang="en-US" sz="2000" b="1" dirty="0"/>
              <a:t>sample tubes should be prepared for coagulation testing in infants with a </a:t>
            </a:r>
          </a:p>
          <a:p>
            <a:pPr marL="0" indent="0">
              <a:buNone/>
            </a:pPr>
            <a:r>
              <a:rPr lang="en-US" sz="2000" b="1" dirty="0" smtClean="0"/>
              <a:t>   hematocrit </a:t>
            </a:r>
            <a:r>
              <a:rPr lang="en-US" sz="2000" b="1" dirty="0"/>
              <a:t>&gt;55% or &lt;25%. </a:t>
            </a:r>
            <a:r>
              <a:rPr lang="en-US" sz="2000" b="1" dirty="0" smtClean="0"/>
              <a:t>This </a:t>
            </a:r>
            <a:r>
              <a:rPr lang="en-US" sz="2000" b="1" dirty="0"/>
              <a:t>allows for a correct amount of anticoagulant to be </a:t>
            </a:r>
          </a:p>
          <a:p>
            <a:pPr marL="0" indent="0">
              <a:buNone/>
            </a:pPr>
            <a:r>
              <a:rPr lang="en-US" sz="2000" b="1" dirty="0" smtClean="0"/>
              <a:t>   added </a:t>
            </a:r>
            <a:r>
              <a:rPr lang="en-US" sz="2000" b="1" dirty="0"/>
              <a:t>to the blood sample (citrate-to-blood ratio of 1:9). Similarly, an insufficient </a:t>
            </a:r>
          </a:p>
          <a:p>
            <a:pPr marL="0" indent="0">
              <a:buNone/>
            </a:pPr>
            <a:r>
              <a:rPr lang="en-US" sz="2000" b="1" dirty="0" smtClean="0"/>
              <a:t>   filling </a:t>
            </a:r>
            <a:r>
              <a:rPr lang="en-US" sz="2000" b="1" dirty="0"/>
              <a:t>of adequately citrated tube (&lt;80%) can produce falsely prolonged coagulation </a:t>
            </a:r>
          </a:p>
          <a:p>
            <a:pPr marL="0" indent="0">
              <a:buNone/>
            </a:pPr>
            <a:r>
              <a:rPr lang="en-US" sz="2000" b="1" dirty="0" smtClean="0"/>
              <a:t>   time</a:t>
            </a:r>
            <a:r>
              <a:rPr lang="en-US" sz="2000" b="1" dirty="0"/>
              <a:t>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414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A stepwise approach to the neonate with suspected coagulation disorders is </a:t>
            </a:r>
            <a:r>
              <a:rPr lang="en-US" sz="2400" b="1" i="1" dirty="0" smtClean="0">
                <a:solidFill>
                  <a:srgbClr val="FF0000"/>
                </a:solidFill>
              </a:rPr>
              <a:t>key</a:t>
            </a:r>
            <a:r>
              <a:rPr lang="en-US" sz="2400" b="1" i="1" dirty="0">
                <a:solidFill>
                  <a:srgbClr val="FF0000"/>
                </a:solidFill>
              </a:rPr>
              <a:t/>
            </a:r>
            <a:br>
              <a:rPr lang="en-US" sz="2400" b="1" i="1" dirty="0">
                <a:solidFill>
                  <a:srgbClr val="FF0000"/>
                </a:solidFill>
              </a:rPr>
            </a:br>
            <a:r>
              <a:rPr lang="en-US" sz="2400" b="1" i="1" dirty="0">
                <a:solidFill>
                  <a:srgbClr val="FF0000"/>
                </a:solidFill>
              </a:rPr>
              <a:t>to a correct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</a:t>
            </a:r>
            <a:r>
              <a:rPr lang="en-US" b="1" dirty="0" smtClean="0"/>
              <a:t>Initial </a:t>
            </a:r>
            <a:r>
              <a:rPr lang="en-US" b="1" dirty="0"/>
              <a:t>screening. </a:t>
            </a:r>
            <a:r>
              <a:rPr lang="en-US" b="1" dirty="0" smtClean="0"/>
              <a:t>Consists </a:t>
            </a:r>
            <a:r>
              <a:rPr lang="en-US" b="1" dirty="0"/>
              <a:t>of a complete blood count (CBC) with platelets, </a:t>
            </a:r>
            <a:r>
              <a:rPr lang="en-US" b="1" dirty="0" smtClean="0"/>
              <a:t>PT/international </a:t>
            </a:r>
            <a:r>
              <a:rPr lang="en-US" b="1" dirty="0"/>
              <a:t>normalized ratio (INR), </a:t>
            </a:r>
            <a:r>
              <a:rPr lang="en-US" b="1" dirty="0" err="1"/>
              <a:t>aPTT</a:t>
            </a:r>
            <a:r>
              <a:rPr lang="en-US" b="1" dirty="0"/>
              <a:t>, and fibrinogen level</a:t>
            </a:r>
            <a:r>
              <a:rPr lang="en-US" b="1" dirty="0" smtClean="0"/>
              <a:t>.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2</a:t>
            </a:r>
            <a:r>
              <a:rPr lang="en-US" b="1" dirty="0" smtClean="0"/>
              <a:t>. Prolonged </a:t>
            </a:r>
            <a:r>
              <a:rPr lang="en-US" b="1" dirty="0"/>
              <a:t>PT. </a:t>
            </a:r>
            <a:r>
              <a:rPr lang="en-US" b="1" dirty="0" smtClean="0"/>
              <a:t>Reflects </a:t>
            </a:r>
            <a:r>
              <a:rPr lang="en-US" b="1" dirty="0"/>
              <a:t>decreased plasma concentrations of vitamin K–dependent </a:t>
            </a:r>
            <a:r>
              <a:rPr lang="en-US" b="1" dirty="0" smtClean="0"/>
              <a:t>factors.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3</a:t>
            </a:r>
            <a:r>
              <a:rPr lang="en-US" b="1" dirty="0" smtClean="0"/>
              <a:t>. Prolonged </a:t>
            </a:r>
            <a:r>
              <a:rPr lang="en-US" b="1" dirty="0" err="1"/>
              <a:t>aPTT</a:t>
            </a:r>
            <a:r>
              <a:rPr lang="en-US" b="1" dirty="0"/>
              <a:t>. </a:t>
            </a:r>
            <a:r>
              <a:rPr lang="en-US" b="1" dirty="0" smtClean="0"/>
              <a:t>Results </a:t>
            </a:r>
            <a:r>
              <a:rPr lang="en-US" b="1" dirty="0"/>
              <a:t>from decreased plasma levels of contact factors (V and </a:t>
            </a:r>
          </a:p>
          <a:p>
            <a:pPr marL="0" indent="0">
              <a:buNone/>
            </a:pPr>
            <a:r>
              <a:rPr lang="en-US" b="1" dirty="0" smtClean="0"/>
              <a:t>   VIII </a:t>
            </a:r>
            <a:r>
              <a:rPr lang="en-US" b="1" dirty="0"/>
              <a:t>to XI) as well.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8694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4. Bleeding neonate who has no laboratory abnormality ,Factor XIII and </a:t>
            </a:r>
            <a:r>
              <a:rPr lang="en-US" b="1" dirty="0" smtClean="0"/>
              <a:t>α2-   </a:t>
            </a:r>
            <a:r>
              <a:rPr lang="en-US" b="1" dirty="0" err="1"/>
              <a:t>antiplasmin</a:t>
            </a:r>
            <a:r>
              <a:rPr lang="en-US" b="1" dirty="0"/>
              <a:t> activity should be assessed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5. </a:t>
            </a:r>
            <a:r>
              <a:rPr lang="en-US" b="1" dirty="0" smtClean="0"/>
              <a:t>Elevated </a:t>
            </a:r>
            <a:r>
              <a:rPr lang="en-US" b="1" dirty="0" smtClean="0">
                <a:solidFill>
                  <a:srgbClr val="FF0000"/>
                </a:solidFill>
              </a:rPr>
              <a:t> D-dimers</a:t>
            </a:r>
            <a:r>
              <a:rPr lang="en-US" b="1" dirty="0" smtClean="0"/>
              <a:t>,  </a:t>
            </a:r>
            <a:r>
              <a:rPr lang="en-US" b="1" dirty="0"/>
              <a:t>as an acute phase reaction in all patients with infection or </a:t>
            </a:r>
            <a:r>
              <a:rPr lang="en-US" b="1" dirty="0" smtClean="0"/>
              <a:t>systemic </a:t>
            </a:r>
            <a:r>
              <a:rPr lang="en-US" b="1" dirty="0"/>
              <a:t>inflammatory response syndrome (SIRS). A negative d-dimer assay is relatively accurate in    ruling out thrombosis.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285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i="1" dirty="0" smtClean="0">
                <a:solidFill>
                  <a:srgbClr val="FF0000"/>
                </a:solidFill>
              </a:rPr>
              <a:t>Diagnosis</a:t>
            </a:r>
            <a:endParaRPr lang="en-US" sz="48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Thrombocytopenia</a:t>
            </a:r>
          </a:p>
          <a:p>
            <a:r>
              <a:rPr lang="en-US" b="1" dirty="0" smtClean="0"/>
              <a:t>Elevated </a:t>
            </a:r>
            <a:r>
              <a:rPr lang="en-US" b="1" dirty="0"/>
              <a:t>fibrin </a:t>
            </a:r>
            <a:r>
              <a:rPr lang="en-US" b="1" dirty="0" smtClean="0"/>
              <a:t>degradation products </a:t>
            </a:r>
            <a:r>
              <a:rPr lang="en-US" b="1" dirty="0"/>
              <a:t>(FDP) or </a:t>
            </a:r>
            <a:r>
              <a:rPr lang="en-US" b="1" dirty="0" smtClean="0"/>
              <a:t>D-dimers </a:t>
            </a:r>
          </a:p>
          <a:p>
            <a:r>
              <a:rPr lang="en-US" b="1" dirty="0" smtClean="0"/>
              <a:t>Prolonged </a:t>
            </a:r>
            <a:r>
              <a:rPr lang="en-US" b="1" dirty="0"/>
              <a:t>PT, </a:t>
            </a:r>
            <a:r>
              <a:rPr lang="en-US" b="1" dirty="0" smtClean="0"/>
              <a:t>prolonged </a:t>
            </a:r>
            <a:r>
              <a:rPr lang="en-US" b="1" dirty="0" err="1" smtClean="0"/>
              <a:t>aPTT</a:t>
            </a:r>
            <a:r>
              <a:rPr lang="en-US" b="1" dirty="0"/>
              <a:t>, prolonged thrombin clotting </a:t>
            </a:r>
            <a:r>
              <a:rPr lang="en-US" b="1" dirty="0" smtClean="0"/>
              <a:t>time </a:t>
            </a:r>
          </a:p>
        </p:txBody>
      </p:sp>
    </p:spTree>
    <p:extLst>
      <p:ext uri="{BB962C8B-B14F-4D97-AF65-F5344CB8AC3E}">
        <p14:creationId xmlns:p14="http://schemas.microsoft.com/office/powerpoint/2010/main" val="4602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553</TotalTime>
  <Words>1938</Words>
  <Application>Microsoft Office PowerPoint</Application>
  <PresentationFormat>Custom</PresentationFormat>
  <Paragraphs>156</Paragraphs>
  <Slides>34</Slides>
  <Notes>0</Notes>
  <HiddenSlides>5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Ion Boardroom</vt:lpstr>
      <vt:lpstr>DIC</vt:lpstr>
      <vt:lpstr>DIC</vt:lpstr>
      <vt:lpstr>Pathophysiology </vt:lpstr>
      <vt:lpstr>Newborn hemostasis </vt:lpstr>
      <vt:lpstr>PowerPoint Presentation</vt:lpstr>
      <vt:lpstr>PowerPoint Presentation</vt:lpstr>
      <vt:lpstr>A stepwise approach to the neonate with suspected coagulation disorders is key to a correct diagnosis</vt:lpstr>
      <vt:lpstr>PowerPoint Presentation</vt:lpstr>
      <vt:lpstr>Diagnosis</vt:lpstr>
      <vt:lpstr>PowerPoint Presentation</vt:lpstr>
      <vt:lpstr>Clinical presentation </vt:lpstr>
      <vt:lpstr>PowerPoint Presentation</vt:lpstr>
      <vt:lpstr>Overt DIC </vt:lpstr>
      <vt:lpstr>Maternal, family, and neonatal history</vt:lpstr>
      <vt:lpstr>Physical examination </vt:lpstr>
      <vt:lpstr>COMMON CAUSES OF DIC IN NEONATES</vt:lpstr>
      <vt:lpstr>PowerPoint Presentation</vt:lpstr>
      <vt:lpstr>Kasabach-Merritt syndrome (KMS) </vt:lpstr>
      <vt:lpstr>Successful treatment of DIC </vt:lpstr>
      <vt:lpstr>Goals</vt:lpstr>
      <vt:lpstr>Fresh frozen plasma </vt:lpstr>
      <vt:lpstr>Prothrombin complex concentrate</vt:lpstr>
      <vt:lpstr>Transfusion of platelets</vt:lpstr>
      <vt:lpstr>Fibrinogen concentrate</vt:lpstr>
      <vt:lpstr>Heparin</vt:lpstr>
      <vt:lpstr>Heparin</vt:lpstr>
      <vt:lpstr>PowerPoint Presentation</vt:lpstr>
      <vt:lpstr>Recombinant factor VIIa (rFVIIa; 40–300 mcg/kg)  </vt:lpstr>
      <vt:lpstr>Recombinant human activated protein C</vt:lpstr>
      <vt:lpstr>PowerPoint Presentation</vt:lpstr>
      <vt:lpstr>PowerPoint Presentation</vt:lpstr>
      <vt:lpstr>Plasma D-dimer concentration in sick newborn foals. Armengou L and co workers </vt:lpstr>
      <vt:lpstr>. Prospective evaluation of coagulation in critically ill neonatal foals. Bentz Aiand coworkers </vt:lpstr>
      <vt:lpstr> Guidelines for the diagnosis and management of disseminated intravascular coagulation. British Committee for Standards in Haematology. Levi M1, Toh CH, Thachil J, Watson HG.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</dc:title>
  <dc:creator>tannaz</dc:creator>
  <cp:lastModifiedBy>HSN</cp:lastModifiedBy>
  <cp:revision>39</cp:revision>
  <dcterms:created xsi:type="dcterms:W3CDTF">2017-06-04T15:20:55Z</dcterms:created>
  <dcterms:modified xsi:type="dcterms:W3CDTF">2017-09-10T07:14:46Z</dcterms:modified>
</cp:coreProperties>
</file>