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91" r:id="rId3"/>
    <p:sldId id="265" r:id="rId4"/>
    <p:sldId id="288" r:id="rId5"/>
    <p:sldId id="264" r:id="rId6"/>
    <p:sldId id="263" r:id="rId7"/>
    <p:sldId id="308" r:id="rId8"/>
    <p:sldId id="290" r:id="rId9"/>
    <p:sldId id="262" r:id="rId10"/>
    <p:sldId id="261" r:id="rId11"/>
    <p:sldId id="292" r:id="rId12"/>
    <p:sldId id="293" r:id="rId13"/>
    <p:sldId id="270" r:id="rId14"/>
    <p:sldId id="269" r:id="rId15"/>
    <p:sldId id="294" r:id="rId16"/>
    <p:sldId id="268" r:id="rId17"/>
    <p:sldId id="267" r:id="rId18"/>
    <p:sldId id="297" r:id="rId19"/>
    <p:sldId id="266" r:id="rId20"/>
    <p:sldId id="276" r:id="rId21"/>
    <p:sldId id="275" r:id="rId22"/>
    <p:sldId id="274" r:id="rId23"/>
    <p:sldId id="273" r:id="rId24"/>
    <p:sldId id="272" r:id="rId25"/>
    <p:sldId id="271" r:id="rId26"/>
    <p:sldId id="281" r:id="rId27"/>
    <p:sldId id="302" r:id="rId28"/>
    <p:sldId id="278" r:id="rId29"/>
    <p:sldId id="305" r:id="rId30"/>
    <p:sldId id="304" r:id="rId31"/>
    <p:sldId id="303" r:id="rId32"/>
    <p:sldId id="277" r:id="rId33"/>
    <p:sldId id="284" r:id="rId34"/>
    <p:sldId id="283" r:id="rId35"/>
    <p:sldId id="282" r:id="rId36"/>
    <p:sldId id="287" r:id="rId37"/>
    <p:sldId id="286" r:id="rId38"/>
    <p:sldId id="310" r:id="rId39"/>
    <p:sldId id="309" r:id="rId40"/>
    <p:sldId id="31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6EE00-AA53-4BF6-B20B-AEC02DB7F6D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FC381-7CC3-4BA6-BF81-EEFC0C66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17625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6000" dirty="0" smtClean="0">
                <a:solidFill>
                  <a:srgbClr val="FF0000"/>
                </a:solidFill>
              </a:rPr>
              <a:t>بسم الله الرحمن الرحیم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6147" name="Picture 3" descr="2qw1l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Paclitaxel</a:t>
            </a:r>
            <a:r>
              <a:rPr lang="en-US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Ifosfamide</a:t>
            </a:r>
            <a:r>
              <a:rPr lang="en-US" b="1" i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err="1" smtClean="0">
                <a:solidFill>
                  <a:srgbClr val="FF0000"/>
                </a:solidFill>
              </a:rPr>
              <a:t>Cisplatin</a:t>
            </a:r>
            <a:r>
              <a:rPr lang="en-US" b="1" i="1" dirty="0" smtClean="0">
                <a:solidFill>
                  <a:srgbClr val="FF0000"/>
                </a:solidFill>
              </a:rPr>
              <a:t> First-line Salvage Therapy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Paclitaxel</a:t>
            </a:r>
            <a:r>
              <a:rPr lang="en-US" b="1" i="1" dirty="0"/>
              <a:t>-based combinations </a:t>
            </a:r>
            <a:r>
              <a:rPr lang="en-US" dirty="0"/>
              <a:t>have been tested for standard salvage chemotherapy using a </a:t>
            </a:r>
            <a:r>
              <a:rPr lang="en-US" dirty="0" err="1"/>
              <a:t>paclitaxel</a:t>
            </a:r>
            <a:r>
              <a:rPr lang="en-US" dirty="0"/>
              <a:t> plus </a:t>
            </a:r>
            <a:r>
              <a:rPr lang="en-US" dirty="0" err="1"/>
              <a:t>ifosfamide</a:t>
            </a:r>
            <a:r>
              <a:rPr lang="en-US" dirty="0"/>
              <a:t> and </a:t>
            </a:r>
            <a:r>
              <a:rPr lang="en-US" dirty="0" err="1"/>
              <a:t>cisplatin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(TIP) </a:t>
            </a:r>
            <a:r>
              <a:rPr lang="en-US" dirty="0" smtClean="0">
                <a:solidFill>
                  <a:srgbClr val="FF0000"/>
                </a:solidFill>
              </a:rPr>
              <a:t>regimen</a:t>
            </a:r>
            <a:r>
              <a:rPr lang="en-US" baseline="30000" dirty="0"/>
              <a:t> </a:t>
            </a:r>
            <a:r>
              <a:rPr lang="en-US" dirty="0"/>
              <a:t>and in combination with sequential </a:t>
            </a:r>
            <a:r>
              <a:rPr lang="en-US" dirty="0" smtClean="0"/>
              <a:t>HDCT.</a:t>
            </a:r>
            <a:endParaRPr lang="en-US" baseline="30000" dirty="0" smtClean="0"/>
          </a:p>
          <a:p>
            <a:r>
              <a:rPr lang="en-US" baseline="30000" dirty="0"/>
              <a:t> </a:t>
            </a:r>
            <a:r>
              <a:rPr lang="en-US" dirty="0"/>
              <a:t>At the Memorial Sloan Kettering Cancer Center (</a:t>
            </a:r>
            <a:r>
              <a:rPr lang="en-US" dirty="0">
                <a:solidFill>
                  <a:srgbClr val="FF0000"/>
                </a:solidFill>
              </a:rPr>
              <a:t>MSKCC</a:t>
            </a:r>
            <a:r>
              <a:rPr lang="en-US" dirty="0"/>
              <a:t>), </a:t>
            </a:r>
            <a:r>
              <a:rPr lang="en-US" dirty="0" err="1"/>
              <a:t>paclitaxel</a:t>
            </a:r>
            <a:r>
              <a:rPr lang="en-US" dirty="0"/>
              <a:t> was given at a dose of </a:t>
            </a:r>
            <a:r>
              <a:rPr lang="en-US" dirty="0">
                <a:solidFill>
                  <a:srgbClr val="FF0000"/>
                </a:solidFill>
              </a:rPr>
              <a:t>200mg/m2</a:t>
            </a:r>
            <a:r>
              <a:rPr lang="en-US" dirty="0"/>
              <a:t> administered as a </a:t>
            </a:r>
            <a:r>
              <a:rPr lang="en-US" dirty="0">
                <a:solidFill>
                  <a:srgbClr val="FF0000"/>
                </a:solidFill>
              </a:rPr>
              <a:t>24-hour continuous </a:t>
            </a:r>
            <a:r>
              <a:rPr lang="en-US" dirty="0"/>
              <a:t>infusion </a:t>
            </a:r>
            <a:r>
              <a:rPr lang="en-US" dirty="0">
                <a:solidFill>
                  <a:srgbClr val="FF0000"/>
                </a:solidFill>
              </a:rPr>
              <a:t>on day one </a:t>
            </a:r>
            <a:r>
              <a:rPr lang="en-US" dirty="0"/>
              <a:t>of the cycle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Paclitaxel</a:t>
            </a:r>
            <a:r>
              <a:rPr lang="en-US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Ifosfamide</a:t>
            </a:r>
            <a:r>
              <a:rPr lang="en-US" b="1" i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err="1" smtClean="0">
                <a:solidFill>
                  <a:srgbClr val="FF0000"/>
                </a:solidFill>
              </a:rPr>
              <a:t>Cisplatin</a:t>
            </a:r>
            <a:r>
              <a:rPr lang="en-US" b="1" i="1" dirty="0" smtClean="0">
                <a:solidFill>
                  <a:srgbClr val="FF0000"/>
                </a:solidFill>
              </a:rPr>
              <a:t> First-line Salvage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In the </a:t>
            </a:r>
            <a:r>
              <a:rPr lang="en-US" dirty="0" smtClean="0">
                <a:solidFill>
                  <a:srgbClr val="FF0000"/>
                </a:solidFill>
              </a:rPr>
              <a:t>German group</a:t>
            </a:r>
            <a:r>
              <a:rPr lang="en-US" dirty="0" smtClean="0"/>
              <a:t>, </a:t>
            </a:r>
            <a:r>
              <a:rPr lang="en-US" dirty="0" err="1" smtClean="0"/>
              <a:t>paclitaxel</a:t>
            </a:r>
            <a:r>
              <a:rPr lang="en-US" dirty="0" smtClean="0"/>
              <a:t> was given on day one at a dose </a:t>
            </a:r>
            <a:r>
              <a:rPr lang="en-US" dirty="0" smtClean="0">
                <a:solidFill>
                  <a:srgbClr val="FF0000"/>
                </a:solidFill>
              </a:rPr>
              <a:t>of 175mg/m2 </a:t>
            </a:r>
            <a:r>
              <a:rPr lang="en-US" dirty="0" smtClean="0"/>
              <a:t>and was administered as a </a:t>
            </a:r>
            <a:r>
              <a:rPr lang="en-US" dirty="0" smtClean="0">
                <a:solidFill>
                  <a:srgbClr val="FF0000"/>
                </a:solidFill>
              </a:rPr>
              <a:t>three-hour</a:t>
            </a:r>
            <a:r>
              <a:rPr lang="en-US" dirty="0" smtClean="0"/>
              <a:t> infusion.</a:t>
            </a:r>
            <a:endParaRPr lang="en-US" baseline="30000" dirty="0" smtClean="0"/>
          </a:p>
          <a:p>
            <a:r>
              <a:rPr lang="en-US" baseline="30000" dirty="0" smtClean="0"/>
              <a:t> </a:t>
            </a:r>
            <a:r>
              <a:rPr lang="en-US" dirty="0" smtClean="0"/>
              <a:t>The same dose and schedule were used in trials published by the Medical Research Council (MRC)</a:t>
            </a:r>
            <a:r>
              <a:rPr lang="en-US" baseline="30000" dirty="0" smtClean="0"/>
              <a:t>  </a:t>
            </a:r>
            <a:r>
              <a:rPr lang="en-US" dirty="0" smtClean="0"/>
              <a:t>and </a:t>
            </a:r>
            <a:r>
              <a:rPr lang="en-US" dirty="0" err="1" smtClean="0"/>
              <a:t>Mardiak</a:t>
            </a:r>
            <a:r>
              <a:rPr lang="en-US" dirty="0" smtClean="0"/>
              <a:t> et al.</a:t>
            </a:r>
            <a:endParaRPr lang="en-US" baseline="30000" dirty="0" smtClean="0"/>
          </a:p>
          <a:p>
            <a:r>
              <a:rPr lang="en-US" baseline="30000" dirty="0" smtClean="0"/>
              <a:t> </a:t>
            </a:r>
            <a:r>
              <a:rPr lang="en-US" dirty="0" smtClean="0"/>
              <a:t>In the trial conducted by the </a:t>
            </a:r>
            <a:r>
              <a:rPr lang="en-US" dirty="0" smtClean="0">
                <a:solidFill>
                  <a:srgbClr val="FF0000"/>
                </a:solidFill>
              </a:rPr>
              <a:t>French group</a:t>
            </a:r>
            <a:r>
              <a:rPr lang="en-US" dirty="0" smtClean="0"/>
              <a:t>, the dose of </a:t>
            </a:r>
            <a:r>
              <a:rPr lang="en-US" dirty="0" err="1" smtClean="0"/>
              <a:t>paclitaxel</a:t>
            </a:r>
            <a:r>
              <a:rPr lang="en-US" dirty="0" smtClean="0"/>
              <a:t> was </a:t>
            </a:r>
            <a:r>
              <a:rPr lang="en-US" dirty="0" smtClean="0">
                <a:solidFill>
                  <a:srgbClr val="FF0000"/>
                </a:solidFill>
              </a:rPr>
              <a:t>250mg/m2</a:t>
            </a:r>
            <a:r>
              <a:rPr lang="en-US" dirty="0" smtClean="0"/>
              <a:t> administered as a </a:t>
            </a:r>
            <a:r>
              <a:rPr lang="en-US" dirty="0" smtClean="0">
                <a:solidFill>
                  <a:srgbClr val="FF0000"/>
                </a:solidFill>
              </a:rPr>
              <a:t>three-hour</a:t>
            </a:r>
            <a:r>
              <a:rPr lang="en-US" dirty="0" smtClean="0"/>
              <a:t> infusion.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Paclitaxel</a:t>
            </a:r>
            <a:r>
              <a:rPr lang="en-US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Ifosfamide</a:t>
            </a:r>
            <a:r>
              <a:rPr lang="en-US" b="1" i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err="1" smtClean="0">
                <a:solidFill>
                  <a:srgbClr val="FF0000"/>
                </a:solidFill>
              </a:rPr>
              <a:t>Cisplatin</a:t>
            </a:r>
            <a:r>
              <a:rPr lang="en-US" b="1" i="1" dirty="0" smtClean="0">
                <a:solidFill>
                  <a:srgbClr val="FF0000"/>
                </a:solidFill>
              </a:rPr>
              <a:t> First-line Salvage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30000" dirty="0" smtClean="0"/>
              <a:t>  </a:t>
            </a:r>
            <a:r>
              <a:rPr lang="en-US" dirty="0" smtClean="0"/>
              <a:t>At the MSKCC, the TIP regimen</a:t>
            </a:r>
            <a:r>
              <a:rPr lang="en-US" baseline="30000" dirty="0" smtClean="0"/>
              <a:t> </a:t>
            </a:r>
            <a:r>
              <a:rPr lang="en-US" dirty="0" smtClean="0"/>
              <a:t>was administered as </a:t>
            </a:r>
            <a:r>
              <a:rPr lang="en-US" dirty="0" smtClean="0">
                <a:solidFill>
                  <a:srgbClr val="FF0000"/>
                </a:solidFill>
              </a:rPr>
              <a:t>first-line salvage </a:t>
            </a:r>
            <a:r>
              <a:rPr lang="en-US" dirty="0" smtClean="0"/>
              <a:t>therapy in </a:t>
            </a:r>
            <a:r>
              <a:rPr lang="en-US" dirty="0" err="1" smtClean="0"/>
              <a:t>favourable</a:t>
            </a:r>
            <a:r>
              <a:rPr lang="en-US" dirty="0" smtClean="0"/>
              <a:t>-risk patients.</a:t>
            </a:r>
          </a:p>
          <a:p>
            <a:r>
              <a:rPr lang="en-US" dirty="0" smtClean="0"/>
              <a:t> Thirty patients were treated: the rates of CR, </a:t>
            </a:r>
            <a:r>
              <a:rPr lang="en-US" dirty="0" smtClean="0">
                <a:solidFill>
                  <a:srgbClr val="FF0000"/>
                </a:solidFill>
              </a:rPr>
              <a:t>80%,.</a:t>
            </a:r>
          </a:p>
          <a:p>
            <a:r>
              <a:rPr lang="en-US" dirty="0" smtClean="0"/>
              <a:t> Similar </a:t>
            </a:r>
            <a:r>
              <a:rPr lang="en-US" dirty="0" smtClean="0">
                <a:solidFill>
                  <a:srgbClr val="FF0000"/>
                </a:solidFill>
              </a:rPr>
              <a:t>TIP protocols </a:t>
            </a:r>
            <a:r>
              <a:rPr lang="en-US" dirty="0" smtClean="0"/>
              <a:t>induced a CR rate of </a:t>
            </a:r>
            <a:r>
              <a:rPr lang="en-US" dirty="0" smtClean="0">
                <a:solidFill>
                  <a:srgbClr val="FF0000"/>
                </a:solidFill>
              </a:rPr>
              <a:t>60%</a:t>
            </a:r>
            <a:r>
              <a:rPr lang="en-US" dirty="0" smtClean="0"/>
              <a:t> in 43 patients included in the </a:t>
            </a:r>
            <a:r>
              <a:rPr lang="en-US" dirty="0" smtClean="0">
                <a:solidFill>
                  <a:srgbClr val="FF0000"/>
                </a:solidFill>
              </a:rPr>
              <a:t>MRC trial</a:t>
            </a:r>
            <a:r>
              <a:rPr lang="en-US" dirty="0" smtClean="0"/>
              <a:t>,</a:t>
            </a:r>
            <a:r>
              <a:rPr lang="en-US" baseline="30000" dirty="0" smtClean="0"/>
              <a:t>  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65%</a:t>
            </a:r>
            <a:r>
              <a:rPr lang="en-US" dirty="0" smtClean="0"/>
              <a:t> in the study by </a:t>
            </a:r>
            <a:r>
              <a:rPr lang="en-US" dirty="0" err="1" smtClean="0">
                <a:solidFill>
                  <a:srgbClr val="FF0000"/>
                </a:solidFill>
              </a:rPr>
              <a:t>Mardiak</a:t>
            </a:r>
            <a:r>
              <a:rPr lang="en-US" dirty="0" smtClean="0"/>
              <a:t> et 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Combination of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Paclitaxel</a:t>
            </a:r>
            <a:r>
              <a:rPr lang="en-US" sz="2800" b="1" i="1" dirty="0" smtClean="0">
                <a:solidFill>
                  <a:srgbClr val="FF0000"/>
                </a:solidFill>
              </a:rPr>
              <a:t> and High-dose Chemotherapy plus Peripheral Blood Stem Cell Transplantation in First-line Salvage Therapy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The German group developed a protocol with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cycles of TIP followed by one cycle of high-dose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etoposide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carboplatin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thiotepa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aseline="30000" dirty="0" smtClean="0"/>
              <a:t> </a:t>
            </a:r>
            <a:r>
              <a:rPr lang="en-US" baseline="30000" dirty="0"/>
              <a:t> </a:t>
            </a:r>
            <a:r>
              <a:rPr lang="en-US" dirty="0"/>
              <a:t>Eighty patients were treated: 67% were treated in the first-line salvage setting, 76% were </a:t>
            </a:r>
            <a:r>
              <a:rPr lang="en-US" dirty="0" err="1"/>
              <a:t>cisplatin</a:t>
            </a:r>
            <a:r>
              <a:rPr lang="en-US" dirty="0"/>
              <a:t>-sensitive and </a:t>
            </a:r>
            <a:r>
              <a:rPr lang="en-US" dirty="0">
                <a:solidFill>
                  <a:srgbClr val="FF0000"/>
                </a:solidFill>
              </a:rPr>
              <a:t>only 35% had achieved previous CR.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Combination of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Paclitaxel</a:t>
            </a:r>
            <a:r>
              <a:rPr lang="en-US" sz="2800" b="1" i="1" dirty="0" smtClean="0">
                <a:solidFill>
                  <a:srgbClr val="FF0000"/>
                </a:solidFill>
              </a:rPr>
              <a:t> and High-dose Chemotherapy plus Peripheral Blood Stem Cell Transplantation in First-line Salvage Therapy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French group has developed a protocol </a:t>
            </a:r>
            <a:r>
              <a:rPr lang="en-US" dirty="0" smtClean="0"/>
              <a:t>with:</a:t>
            </a:r>
          </a:p>
          <a:p>
            <a:r>
              <a:rPr lang="en-US" dirty="0" smtClean="0"/>
              <a:t> </a:t>
            </a:r>
            <a:r>
              <a:rPr lang="en-US" dirty="0"/>
              <a:t>two cycles of </a:t>
            </a:r>
            <a:r>
              <a:rPr lang="en-US" dirty="0" err="1">
                <a:solidFill>
                  <a:srgbClr val="FF0000"/>
                </a:solidFill>
              </a:rPr>
              <a:t>epirubicin</a:t>
            </a:r>
            <a:r>
              <a:rPr lang="en-US" dirty="0">
                <a:solidFill>
                  <a:srgbClr val="FF0000"/>
                </a:solidFill>
              </a:rPr>
              <a:t> plus </a:t>
            </a:r>
            <a:r>
              <a:rPr lang="en-US" dirty="0" err="1">
                <a:solidFill>
                  <a:srgbClr val="FF0000"/>
                </a:solidFill>
              </a:rPr>
              <a:t>paclitaxel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followed by one cycle of high-dose </a:t>
            </a:r>
            <a:r>
              <a:rPr lang="en-US" dirty="0" err="1">
                <a:solidFill>
                  <a:srgbClr val="FF0000"/>
                </a:solidFill>
              </a:rPr>
              <a:t>cyclophosphamide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thiotepa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and two cycles of high-dose </a:t>
            </a:r>
            <a:r>
              <a:rPr lang="en-US" dirty="0" err="1"/>
              <a:t>carboplatin</a:t>
            </a:r>
            <a:r>
              <a:rPr lang="en-US" dirty="0"/>
              <a:t> plus </a:t>
            </a:r>
            <a:r>
              <a:rPr lang="en-US" dirty="0" err="1"/>
              <a:t>etoposide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CE</a:t>
            </a:r>
            <a:r>
              <a:rPr lang="en-US" dirty="0" smtClean="0"/>
              <a:t>).</a:t>
            </a:r>
          </a:p>
          <a:p>
            <a:r>
              <a:rPr lang="en-US" baseline="30000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Combination of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Paclitaxel</a:t>
            </a:r>
            <a:r>
              <a:rPr lang="en-US" sz="2800" b="1" i="1" dirty="0" smtClean="0">
                <a:solidFill>
                  <a:srgbClr val="FF0000"/>
                </a:solidFill>
              </a:rPr>
              <a:t> and High-dose Chemotherapy plus Peripheral Blood Stem Cell Transplantation in First-line Salvage Therapy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MSKCC group </a:t>
            </a:r>
            <a:r>
              <a:rPr lang="en-US" dirty="0" smtClean="0"/>
              <a:t>also developed a sequential dose-intensive protocol of chemotherapy known as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TICE</a:t>
            </a:r>
            <a:r>
              <a:rPr lang="en-US" dirty="0" smtClean="0"/>
              <a:t> 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cycles of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paclitaxel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plus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ifosfamide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followed by three cycles of high-dose CE).</a:t>
            </a:r>
          </a:p>
          <a:p>
            <a:r>
              <a:rPr lang="en-US" dirty="0" smtClean="0"/>
              <a:t>The CR, were 62%.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First-line Treatment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De Wit et al. </a:t>
            </a:r>
            <a:r>
              <a:rPr lang="en-US" dirty="0"/>
              <a:t>treated 14 patients with intermediate- and poor-prognosis germ cell </a:t>
            </a:r>
            <a:r>
              <a:rPr lang="en-US" dirty="0" err="1"/>
              <a:t>tumours</a:t>
            </a:r>
            <a:r>
              <a:rPr lang="en-US" dirty="0"/>
              <a:t> in a phase I/II study of </a:t>
            </a:r>
            <a:r>
              <a:rPr lang="en-US" dirty="0" err="1">
                <a:solidFill>
                  <a:srgbClr val="FF0000"/>
                </a:solidFill>
              </a:rPr>
              <a:t>paclitaxel</a:t>
            </a:r>
            <a:r>
              <a:rPr lang="en-US" dirty="0">
                <a:solidFill>
                  <a:srgbClr val="FF0000"/>
                </a:solidFill>
              </a:rPr>
              <a:t> plus BEP as first-line chemotherapy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baseline="30000" dirty="0">
              <a:solidFill>
                <a:srgbClr val="FF0000"/>
              </a:solidFill>
            </a:endParaRPr>
          </a:p>
          <a:p>
            <a:r>
              <a:rPr lang="en-US" baseline="30000" dirty="0" smtClean="0"/>
              <a:t> </a:t>
            </a:r>
            <a:r>
              <a:rPr lang="en-US" baseline="30000" dirty="0"/>
              <a:t> </a:t>
            </a:r>
            <a:r>
              <a:rPr lang="en-US" dirty="0"/>
              <a:t>All of the 13 evaluable patients obtained a complete response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recommended dose of </a:t>
            </a:r>
            <a:r>
              <a:rPr lang="en-US" dirty="0" err="1"/>
              <a:t>paclitaxel</a:t>
            </a:r>
            <a:r>
              <a:rPr lang="en-US" dirty="0"/>
              <a:t> was </a:t>
            </a:r>
            <a:r>
              <a:rPr lang="en-US" dirty="0">
                <a:solidFill>
                  <a:srgbClr val="FF0000"/>
                </a:solidFill>
              </a:rPr>
              <a:t>175mg/m2.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Gemcitabine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(</a:t>
            </a:r>
            <a:r>
              <a:rPr lang="en-US" dirty="0" err="1"/>
              <a:t>gemcitabine</a:t>
            </a:r>
            <a:r>
              <a:rPr lang="en-US" dirty="0"/>
              <a:t>) is a </a:t>
            </a:r>
            <a:r>
              <a:rPr lang="en-US" dirty="0" err="1"/>
              <a:t>pyrimidine</a:t>
            </a:r>
            <a:r>
              <a:rPr lang="en-US" dirty="0"/>
              <a:t> analogue.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/>
              <a:t>phase II trials conducted by the </a:t>
            </a:r>
            <a:r>
              <a:rPr lang="en-US" dirty="0">
                <a:solidFill>
                  <a:srgbClr val="FF0000"/>
                </a:solidFill>
              </a:rPr>
              <a:t>German Testicular Study Group and the Indiana University</a:t>
            </a:r>
            <a:r>
              <a:rPr lang="en-US" dirty="0"/>
              <a:t> have confirmed the efficacy of </a:t>
            </a:r>
            <a:r>
              <a:rPr lang="en-US" dirty="0" err="1">
                <a:solidFill>
                  <a:srgbClr val="FF0000"/>
                </a:solidFill>
              </a:rPr>
              <a:t>gemcitabine</a:t>
            </a:r>
            <a:r>
              <a:rPr lang="en-US" dirty="0">
                <a:solidFill>
                  <a:srgbClr val="FF0000"/>
                </a:solidFill>
              </a:rPr>
              <a:t> as a single agent </a:t>
            </a:r>
            <a:r>
              <a:rPr lang="en-US" dirty="0"/>
              <a:t>in relapsed or </a:t>
            </a:r>
            <a:r>
              <a:rPr lang="en-US" dirty="0" err="1"/>
              <a:t>cisplatin</a:t>
            </a:r>
            <a:r>
              <a:rPr lang="en-US" dirty="0"/>
              <a:t>-refractory disease, with response rates </a:t>
            </a:r>
            <a:r>
              <a:rPr lang="en-US" dirty="0">
                <a:solidFill>
                  <a:srgbClr val="FF0000"/>
                </a:solidFill>
              </a:rPr>
              <a:t>of 19 and 15%, </a:t>
            </a:r>
            <a:r>
              <a:rPr lang="en-US" dirty="0" smtClean="0"/>
              <a:t>respectively.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Gemcitabine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30000" dirty="0" smtClean="0"/>
              <a:t> </a:t>
            </a:r>
            <a:r>
              <a:rPr lang="en-US" dirty="0" smtClean="0">
                <a:solidFill>
                  <a:srgbClr val="FF0000"/>
                </a:solidFill>
              </a:rPr>
              <a:t>At Indiana University</a:t>
            </a:r>
            <a:r>
              <a:rPr lang="en-US" dirty="0" smtClean="0"/>
              <a:t>, </a:t>
            </a:r>
            <a:r>
              <a:rPr lang="en-US" dirty="0" err="1" smtClean="0"/>
              <a:t>gemcitabine</a:t>
            </a:r>
            <a:r>
              <a:rPr lang="en-US" dirty="0" smtClean="0"/>
              <a:t> was administered at a dose of </a:t>
            </a:r>
            <a:r>
              <a:rPr lang="en-US" dirty="0" smtClean="0">
                <a:solidFill>
                  <a:srgbClr val="FF0000"/>
                </a:solidFill>
              </a:rPr>
              <a:t>1,200</a:t>
            </a:r>
            <a:r>
              <a:rPr lang="en-US" dirty="0" smtClean="0"/>
              <a:t>mg/m2/day on </a:t>
            </a:r>
            <a:r>
              <a:rPr lang="en-US" dirty="0" smtClean="0">
                <a:solidFill>
                  <a:srgbClr val="FF0000"/>
                </a:solidFill>
              </a:rPr>
              <a:t>days one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eight and 15 </a:t>
            </a:r>
            <a:r>
              <a:rPr lang="en-US" dirty="0" smtClean="0"/>
              <a:t>every four weeks. </a:t>
            </a:r>
          </a:p>
          <a:p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German study</a:t>
            </a:r>
            <a:r>
              <a:rPr lang="en-US" dirty="0" smtClean="0"/>
              <a:t>, patients received </a:t>
            </a:r>
            <a:r>
              <a:rPr lang="en-US" dirty="0" err="1" smtClean="0"/>
              <a:t>gemcitabine</a:t>
            </a:r>
            <a:r>
              <a:rPr lang="en-US" dirty="0" smtClean="0"/>
              <a:t> 1,000mg/m2/day on days one, eight and 15 every four 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Oxaliplatin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German Testicular Cancer Study Group has performed a phase II trial </a:t>
            </a:r>
            <a:r>
              <a:rPr lang="en-US" dirty="0" smtClean="0"/>
              <a:t>with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oxaliplatin</a:t>
            </a:r>
            <a:r>
              <a:rPr lang="en-US" dirty="0">
                <a:solidFill>
                  <a:srgbClr val="FF0000"/>
                </a:solidFill>
              </a:rPr>
              <a:t> 130mg/m2/day</a:t>
            </a:r>
            <a:r>
              <a:rPr lang="en-US" dirty="0"/>
              <a:t> on days one and 15 or 60mg/m2/day on days one, eight and 15 as a </a:t>
            </a:r>
            <a:r>
              <a:rPr lang="en-US" dirty="0">
                <a:solidFill>
                  <a:srgbClr val="FF0000"/>
                </a:solidFill>
              </a:rPr>
              <a:t>single agent </a:t>
            </a:r>
            <a:r>
              <a:rPr lang="en-US" dirty="0"/>
              <a:t>in refractory germ cell </a:t>
            </a:r>
            <a:r>
              <a:rPr lang="en-US" dirty="0" err="1"/>
              <a:t>tumours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r>
              <a:rPr lang="en-US" baseline="30000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cap="all" dirty="0" smtClean="0">
                <a:solidFill>
                  <a:srgbClr val="FF0000"/>
                </a:solidFill>
              </a:rPr>
              <a:t>NEW DRUGS IN THE TREATMENT OF </a:t>
            </a:r>
            <a:r>
              <a:rPr lang="en-US" b="1" cap="all" dirty="0" err="1" smtClean="0">
                <a:solidFill>
                  <a:srgbClr val="FF0000"/>
                </a:solidFill>
              </a:rPr>
              <a:t>ReLAPSED</a:t>
            </a:r>
            <a:r>
              <a:rPr lang="fa-IR" b="1" cap="all" dirty="0" smtClean="0">
                <a:solidFill>
                  <a:srgbClr val="FF0000"/>
                </a:solidFill>
              </a:rPr>
              <a:t> </a:t>
            </a:r>
            <a:r>
              <a:rPr lang="en-US" b="1" cap="all" dirty="0" smtClean="0">
                <a:solidFill>
                  <a:srgbClr val="FF0000"/>
                </a:solidFill>
              </a:rPr>
              <a:t>or refractory </a:t>
            </a:r>
            <a:r>
              <a:rPr lang="en-US" b="1" cap="all" dirty="0" smtClean="0">
                <a:solidFill>
                  <a:srgbClr val="FF0000"/>
                </a:solidFill>
              </a:rPr>
              <a:t>GERM CELL TUMOURS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Aziz </a:t>
            </a:r>
            <a:r>
              <a:rPr lang="en-US" b="1" dirty="0" err="1" smtClean="0">
                <a:solidFill>
                  <a:schemeClr val="tx1"/>
                </a:solidFill>
              </a:rPr>
              <a:t>Eghbali</a:t>
            </a:r>
            <a:r>
              <a:rPr lang="en-US" b="1" dirty="0" smtClean="0">
                <a:solidFill>
                  <a:schemeClr val="tx1"/>
                </a:solidFill>
              </a:rPr>
              <a:t> MD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Pediatric Hematologist &amp; Oncologist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IUMS </a:t>
            </a:r>
            <a:r>
              <a:rPr lang="en-US" b="1" dirty="0" err="1" smtClean="0">
                <a:solidFill>
                  <a:schemeClr val="tx1"/>
                </a:solidFill>
              </a:rPr>
              <a:t>Aliasghar</a:t>
            </a:r>
            <a:r>
              <a:rPr lang="en-US" b="1" dirty="0" smtClean="0">
                <a:solidFill>
                  <a:schemeClr val="tx1"/>
                </a:solidFill>
              </a:rPr>
              <a:t> Hospital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good-risk relapsed patients, the </a:t>
            </a:r>
            <a:r>
              <a:rPr lang="en-US" dirty="0">
                <a:solidFill>
                  <a:srgbClr val="FF0000"/>
                </a:solidFill>
              </a:rPr>
              <a:t>French </a:t>
            </a:r>
            <a:r>
              <a:rPr lang="en-US" dirty="0"/>
              <a:t>group is conducting a trial testing the association of </a:t>
            </a:r>
            <a:r>
              <a:rPr lang="en-US" b="1" i="1" dirty="0" err="1">
                <a:solidFill>
                  <a:srgbClr val="FF0000"/>
                </a:solidFill>
              </a:rPr>
              <a:t>gemcitabine</a:t>
            </a:r>
            <a:r>
              <a:rPr lang="en-US" b="1" i="1" dirty="0">
                <a:solidFill>
                  <a:srgbClr val="FF0000"/>
                </a:solidFill>
              </a:rPr>
              <a:t> 1,000mg/m2 on days one and five, </a:t>
            </a:r>
            <a:r>
              <a:rPr lang="en-US" b="1" i="1" dirty="0" err="1">
                <a:solidFill>
                  <a:srgbClr val="FF0000"/>
                </a:solidFill>
              </a:rPr>
              <a:t>ifosfamide</a:t>
            </a:r>
            <a:r>
              <a:rPr lang="en-US" b="1" i="1" dirty="0">
                <a:solidFill>
                  <a:srgbClr val="FF0000"/>
                </a:solidFill>
              </a:rPr>
              <a:t> 1,200mg/m2 on days one to five and </a:t>
            </a:r>
            <a:r>
              <a:rPr lang="en-US" b="1" i="1" dirty="0" err="1">
                <a:solidFill>
                  <a:srgbClr val="FF0000"/>
                </a:solidFill>
              </a:rPr>
              <a:t>cisplatin</a:t>
            </a:r>
            <a:r>
              <a:rPr lang="en-US" b="1" i="1" dirty="0">
                <a:solidFill>
                  <a:srgbClr val="FF0000"/>
                </a:solidFill>
              </a:rPr>
              <a:t> 20mg/m2 on days one to five every 21 days (GIP-TG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Irinotecan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German Testicular Cancer Study Group performed a phase II study with </a:t>
            </a:r>
            <a:r>
              <a:rPr lang="en-US" dirty="0" err="1">
                <a:solidFill>
                  <a:srgbClr val="FF0000"/>
                </a:solidFill>
              </a:rPr>
              <a:t>irinotecan</a:t>
            </a:r>
            <a:r>
              <a:rPr lang="en-US" dirty="0">
                <a:solidFill>
                  <a:srgbClr val="FF0000"/>
                </a:solidFill>
              </a:rPr>
              <a:t> 300–350mg/m2 every three weeks as a single agent</a:t>
            </a:r>
            <a:r>
              <a:rPr lang="en-US" dirty="0"/>
              <a:t> in patients with relapsed or </a:t>
            </a:r>
            <a:r>
              <a:rPr lang="en-US" dirty="0" err="1"/>
              <a:t>cisplatin</a:t>
            </a:r>
            <a:r>
              <a:rPr lang="en-US" dirty="0"/>
              <a:t>-refractory germ cell </a:t>
            </a:r>
            <a:r>
              <a:rPr lang="en-US" dirty="0" err="1" smtClean="0"/>
              <a:t>tumours</a:t>
            </a:r>
            <a:r>
              <a:rPr lang="en-US" dirty="0" smtClean="0"/>
              <a:t>.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Gemcitabine</a:t>
            </a:r>
            <a:r>
              <a:rPr lang="en-US" b="1" i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err="1" smtClean="0">
                <a:solidFill>
                  <a:srgbClr val="FF0000"/>
                </a:solidFill>
              </a:rPr>
              <a:t>Paclitaxel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Einhorn</a:t>
            </a:r>
            <a:r>
              <a:rPr lang="en-US" dirty="0"/>
              <a:t> et al. published a retrospective review of their experience with </a:t>
            </a:r>
            <a:r>
              <a:rPr lang="en-US" dirty="0" err="1"/>
              <a:t>gemcitabine</a:t>
            </a:r>
            <a:r>
              <a:rPr lang="en-US" dirty="0"/>
              <a:t> plus </a:t>
            </a:r>
            <a:r>
              <a:rPr lang="en-US" b="1" i="1" dirty="0" err="1" smtClean="0"/>
              <a:t>Paclitaxel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aseline="30000" dirty="0"/>
              <a:t> </a:t>
            </a:r>
            <a:r>
              <a:rPr lang="en-US" dirty="0">
                <a:solidFill>
                  <a:srgbClr val="FF0000"/>
                </a:solidFill>
              </a:rPr>
              <a:t>Thirty-two patients with relapse after salvage treatment with HDCT and PBST were subsequently treated with </a:t>
            </a:r>
            <a:r>
              <a:rPr lang="en-US" dirty="0" err="1">
                <a:solidFill>
                  <a:srgbClr val="FF0000"/>
                </a:solidFill>
              </a:rPr>
              <a:t>paclitaxel</a:t>
            </a:r>
            <a:r>
              <a:rPr lang="en-US" dirty="0">
                <a:solidFill>
                  <a:srgbClr val="FF0000"/>
                </a:solidFill>
              </a:rPr>
              <a:t> 100mg/m2/day and </a:t>
            </a:r>
            <a:r>
              <a:rPr lang="en-US" dirty="0" err="1">
                <a:solidFill>
                  <a:srgbClr val="FF0000"/>
                </a:solidFill>
              </a:rPr>
              <a:t>gemcitabine</a:t>
            </a:r>
            <a:r>
              <a:rPr lang="en-US" dirty="0">
                <a:solidFill>
                  <a:srgbClr val="FF0000"/>
                </a:solidFill>
              </a:rPr>
              <a:t> 1,000mg/m2/day on days one, eight and 15 every four weeks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/>
              <a:t>Ten of 32 patients (</a:t>
            </a:r>
            <a:r>
              <a:rPr lang="en-US" dirty="0">
                <a:solidFill>
                  <a:srgbClr val="FF0000"/>
                </a:solidFill>
              </a:rPr>
              <a:t>31%) </a:t>
            </a:r>
            <a:r>
              <a:rPr lang="en-US" dirty="0"/>
              <a:t>achieved objective response (six complete responses and four partial remissions).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Oxaliplatin</a:t>
            </a:r>
            <a:r>
              <a:rPr lang="en-US" b="1" i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err="1" smtClean="0">
                <a:solidFill>
                  <a:srgbClr val="FF0000"/>
                </a:solidFill>
              </a:rPr>
              <a:t>Gemcitabine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Pectasides</a:t>
            </a:r>
            <a:r>
              <a:rPr lang="en-US" dirty="0" smtClean="0"/>
              <a:t> </a:t>
            </a:r>
            <a:r>
              <a:rPr lang="en-US" dirty="0"/>
              <a:t>et al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r>
              <a:rPr lang="en-US" baseline="30000" dirty="0"/>
              <a:t> </a:t>
            </a:r>
            <a:r>
              <a:rPr lang="en-US" dirty="0"/>
              <a:t>and </a:t>
            </a:r>
            <a:r>
              <a:rPr lang="en-US" dirty="0" err="1"/>
              <a:t>Kollmannsberger</a:t>
            </a:r>
            <a:r>
              <a:rPr lang="en-US" dirty="0"/>
              <a:t> et al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r>
              <a:rPr lang="en-US" baseline="30000" dirty="0"/>
              <a:t> </a:t>
            </a:r>
            <a:r>
              <a:rPr lang="en-US" dirty="0"/>
              <a:t>tested the combination in heavily pre-treated patients in two phase II trials following the same schedule of </a:t>
            </a:r>
            <a:r>
              <a:rPr lang="en-US" dirty="0" err="1">
                <a:solidFill>
                  <a:srgbClr val="FF0000"/>
                </a:solidFill>
              </a:rPr>
              <a:t>gemcitabine</a:t>
            </a:r>
            <a:r>
              <a:rPr lang="en-US" dirty="0">
                <a:solidFill>
                  <a:srgbClr val="FF0000"/>
                </a:solidFill>
              </a:rPr>
              <a:t> 1,000mg/m2/day on days one and eight and </a:t>
            </a:r>
            <a:r>
              <a:rPr lang="en-US" dirty="0" err="1">
                <a:solidFill>
                  <a:srgbClr val="FF0000"/>
                </a:solidFill>
              </a:rPr>
              <a:t>oxaliplatin</a:t>
            </a:r>
            <a:r>
              <a:rPr lang="en-US" dirty="0">
                <a:solidFill>
                  <a:srgbClr val="FF0000"/>
                </a:solidFill>
              </a:rPr>
              <a:t> 130mg/m2/day on day one every three weeks. </a:t>
            </a:r>
            <a:r>
              <a:rPr lang="en-US" dirty="0" err="1"/>
              <a:t>Pectasides</a:t>
            </a:r>
            <a:r>
              <a:rPr lang="en-US" dirty="0"/>
              <a:t> et al.</a:t>
            </a:r>
            <a:r>
              <a:rPr lang="en-US" baseline="30000" dirty="0"/>
              <a:t>29 </a:t>
            </a:r>
            <a:r>
              <a:rPr lang="en-US" dirty="0"/>
              <a:t>treated 29 </a:t>
            </a:r>
            <a:r>
              <a:rPr lang="en-US" dirty="0" err="1"/>
              <a:t>cisplatin</a:t>
            </a:r>
            <a:r>
              <a:rPr lang="en-US" dirty="0"/>
              <a:t>-refractory patients, nine of whom </a:t>
            </a:r>
            <a:r>
              <a:rPr lang="en-US" dirty="0">
                <a:solidFill>
                  <a:srgbClr val="FF0000"/>
                </a:solidFill>
              </a:rPr>
              <a:t>(32%) </a:t>
            </a:r>
            <a:r>
              <a:rPr lang="en-US" dirty="0"/>
              <a:t>achieved an objective response. </a:t>
            </a:r>
            <a:r>
              <a:rPr lang="en-US" dirty="0" err="1"/>
              <a:t>Kollmannsberger’s</a:t>
            </a:r>
            <a:r>
              <a:rPr lang="en-US" dirty="0"/>
              <a:t> study</a:t>
            </a:r>
            <a:r>
              <a:rPr lang="en-US" baseline="30000" dirty="0"/>
              <a:t>30 </a:t>
            </a:r>
            <a:r>
              <a:rPr lang="en-US" dirty="0"/>
              <a:t>enrolled 35 patients, 16 of whom (</a:t>
            </a:r>
            <a:r>
              <a:rPr lang="en-US" dirty="0">
                <a:solidFill>
                  <a:srgbClr val="FF0000"/>
                </a:solidFill>
              </a:rPr>
              <a:t>46%</a:t>
            </a:r>
            <a:r>
              <a:rPr lang="en-US" dirty="0"/>
              <a:t>) achieved objective </a:t>
            </a:r>
            <a:r>
              <a:rPr lang="en-US" dirty="0" smtClean="0"/>
              <a:t>responses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Oxaliplatin</a:t>
            </a:r>
            <a:r>
              <a:rPr lang="en-US" b="1" i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err="1" smtClean="0">
                <a:solidFill>
                  <a:srgbClr val="FF0000"/>
                </a:solidFill>
              </a:rPr>
              <a:t>Irinotecan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Pectasides</a:t>
            </a:r>
            <a:r>
              <a:rPr lang="en-US" dirty="0"/>
              <a:t> et al.</a:t>
            </a:r>
            <a:r>
              <a:rPr lang="en-US" baseline="30000" dirty="0"/>
              <a:t>32 </a:t>
            </a:r>
            <a:r>
              <a:rPr lang="en-US" dirty="0"/>
              <a:t>treated 18 </a:t>
            </a:r>
            <a:r>
              <a:rPr lang="en-US" dirty="0" err="1"/>
              <a:t>cisplatin</a:t>
            </a:r>
            <a:r>
              <a:rPr lang="en-US" dirty="0"/>
              <a:t>-refractory germ cell </a:t>
            </a:r>
            <a:r>
              <a:rPr lang="en-US" dirty="0" err="1"/>
              <a:t>tumour</a:t>
            </a:r>
            <a:r>
              <a:rPr lang="en-US" dirty="0"/>
              <a:t> patients in the third-line setting using a combination of </a:t>
            </a:r>
            <a:r>
              <a:rPr lang="en-US" dirty="0" err="1">
                <a:solidFill>
                  <a:srgbClr val="FF0000"/>
                </a:solidFill>
              </a:rPr>
              <a:t>irinotecan</a:t>
            </a:r>
            <a:r>
              <a:rPr lang="en-US" dirty="0">
                <a:solidFill>
                  <a:srgbClr val="FF0000"/>
                </a:solidFill>
              </a:rPr>
              <a:t> 80mg/m2/day on days one, eight and 15 and </a:t>
            </a:r>
            <a:r>
              <a:rPr lang="en-US" dirty="0" err="1">
                <a:solidFill>
                  <a:srgbClr val="FF0000"/>
                </a:solidFill>
              </a:rPr>
              <a:t>oxaliplatin</a:t>
            </a:r>
            <a:r>
              <a:rPr lang="en-US" dirty="0">
                <a:solidFill>
                  <a:srgbClr val="FF0000"/>
                </a:solidFill>
              </a:rPr>
              <a:t> 85mg/m2/day on days one and 15. </a:t>
            </a:r>
            <a:r>
              <a:rPr lang="en-US" dirty="0"/>
              <a:t>Seven patients (</a:t>
            </a:r>
            <a:r>
              <a:rPr lang="en-US" dirty="0">
                <a:solidFill>
                  <a:srgbClr val="FF0000"/>
                </a:solidFill>
              </a:rPr>
              <a:t>40%</a:t>
            </a:r>
            <a:r>
              <a:rPr lang="en-US" dirty="0"/>
              <a:t>) achieved an objective response.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Oxaliplatin</a:t>
            </a:r>
            <a:r>
              <a:rPr lang="en-US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Irinotecan</a:t>
            </a:r>
            <a:r>
              <a:rPr lang="en-US" b="1" i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err="1" smtClean="0">
                <a:solidFill>
                  <a:srgbClr val="FF0000"/>
                </a:solidFill>
              </a:rPr>
              <a:t>Paclitaxel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The </a:t>
            </a:r>
            <a:r>
              <a:rPr lang="en-US" dirty="0"/>
              <a:t>treatment schedule was as follows: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irinotecan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200mg/m2/day on day one,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paclitaxel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80mg/m2/day on days one, eight and 15 and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oxaliplatin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200mg/m2/day on day one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18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(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64%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obtained an objective response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(five CR, 13 PR-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Oxaliplatin</a:t>
            </a:r>
            <a:r>
              <a:rPr lang="en-US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Gemcitabine</a:t>
            </a:r>
            <a:r>
              <a:rPr lang="en-US" b="1" i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err="1" smtClean="0">
                <a:solidFill>
                  <a:srgbClr val="FF0000"/>
                </a:solidFill>
              </a:rPr>
              <a:t>Paclitaxel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dirty="0" smtClean="0"/>
              <a:t>The </a:t>
            </a:r>
            <a:r>
              <a:rPr lang="en-US" dirty="0"/>
              <a:t>German Testicular Cancer Study Group published a trial of the combination of the three drugs with the following schedule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gemcitabine</a:t>
            </a:r>
            <a:r>
              <a:rPr lang="en-US" dirty="0">
                <a:solidFill>
                  <a:srgbClr val="FF0000"/>
                </a:solidFill>
              </a:rPr>
              <a:t> 800mg/m2/day and </a:t>
            </a:r>
            <a:r>
              <a:rPr lang="en-US" dirty="0" err="1">
                <a:solidFill>
                  <a:srgbClr val="FF0000"/>
                </a:solidFill>
              </a:rPr>
              <a:t>paclitaxel</a:t>
            </a:r>
            <a:r>
              <a:rPr lang="en-US" dirty="0">
                <a:solidFill>
                  <a:srgbClr val="FF0000"/>
                </a:solidFill>
              </a:rPr>
              <a:t> 80mg/m2/day on days one and eight, and </a:t>
            </a:r>
            <a:r>
              <a:rPr lang="en-US" dirty="0" err="1">
                <a:solidFill>
                  <a:srgbClr val="FF0000"/>
                </a:solidFill>
              </a:rPr>
              <a:t>oxaliplatin</a:t>
            </a:r>
            <a:r>
              <a:rPr lang="en-US" dirty="0">
                <a:solidFill>
                  <a:srgbClr val="FF0000"/>
                </a:solidFill>
              </a:rPr>
              <a:t> 130mg/m2/day on day one every three weeks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fontAlgn="base"/>
            <a:r>
              <a:rPr lang="en-US" dirty="0" smtClean="0"/>
              <a:t>41 patients </a:t>
            </a:r>
            <a:r>
              <a:rPr lang="en-US" dirty="0"/>
              <a:t>with </a:t>
            </a:r>
            <a:r>
              <a:rPr lang="en-US" dirty="0" err="1"/>
              <a:t>cisplatin</a:t>
            </a:r>
            <a:r>
              <a:rPr lang="en-US" dirty="0"/>
              <a:t>-refractory disease or with relapse after HDCT and PBST were treated,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 of whom </a:t>
            </a:r>
            <a:r>
              <a:rPr lang="en-US" dirty="0">
                <a:solidFill>
                  <a:srgbClr val="FF0000"/>
                </a:solidFill>
              </a:rPr>
              <a:t>obtained an objective </a:t>
            </a:r>
            <a:r>
              <a:rPr lang="en-US" dirty="0" smtClean="0">
                <a:solidFill>
                  <a:srgbClr val="FF0000"/>
                </a:solidFill>
              </a:rPr>
              <a:t>response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Oxaliplatin</a:t>
            </a:r>
            <a:r>
              <a:rPr lang="en-US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Gemcitabine</a:t>
            </a:r>
            <a:r>
              <a:rPr lang="en-US" b="1" i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err="1" smtClean="0">
                <a:solidFill>
                  <a:srgbClr val="FF0000"/>
                </a:solidFill>
              </a:rPr>
              <a:t>Paclitaxel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New drugs such as </a:t>
            </a:r>
            <a:r>
              <a:rPr lang="en-US" dirty="0" err="1" smtClean="0"/>
              <a:t>paclitaxel</a:t>
            </a:r>
            <a:r>
              <a:rPr lang="en-US" dirty="0" smtClean="0"/>
              <a:t>, </a:t>
            </a:r>
            <a:r>
              <a:rPr lang="en-US" dirty="0" err="1" smtClean="0"/>
              <a:t>oxaliplatin</a:t>
            </a:r>
            <a:r>
              <a:rPr lang="en-US" dirty="0" smtClean="0"/>
              <a:t> and </a:t>
            </a:r>
            <a:r>
              <a:rPr lang="en-US" dirty="0" err="1" smtClean="0"/>
              <a:t>gemcitabine</a:t>
            </a:r>
            <a:r>
              <a:rPr lang="en-US" dirty="0" smtClean="0"/>
              <a:t> are active when used as single agents or in combination in heavily pre-treated patients.</a:t>
            </a:r>
          </a:p>
          <a:p>
            <a:pPr fontAlgn="base"/>
            <a:r>
              <a:rPr lang="en-US" dirty="0" smtClean="0">
                <a:solidFill>
                  <a:srgbClr val="FF0000"/>
                </a:solidFill>
              </a:rPr>
              <a:t>The efficacy of </a:t>
            </a:r>
            <a:r>
              <a:rPr lang="en-US" dirty="0" err="1" smtClean="0">
                <a:solidFill>
                  <a:srgbClr val="FF0000"/>
                </a:solidFill>
              </a:rPr>
              <a:t>paclitaxel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oxaliplatin</a:t>
            </a:r>
            <a:r>
              <a:rPr lang="en-US" dirty="0" smtClean="0">
                <a:solidFill>
                  <a:srgbClr val="FF0000"/>
                </a:solidFill>
              </a:rPr>
              <a:t> in combination with the BEP regimen is being evaluated as first-line treatment in poor-risk groups.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New Targets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4400" dirty="0"/>
              <a:t>New targeted agents have been developed in refractory disease</a:t>
            </a:r>
            <a:r>
              <a:rPr lang="en-US" sz="4400" dirty="0" smtClean="0"/>
              <a:t>.</a:t>
            </a:r>
            <a:endParaRPr lang="fa-I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Suramin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Suramin</a:t>
            </a:r>
            <a:r>
              <a:rPr lang="en-US" dirty="0" smtClean="0"/>
              <a:t>, a treatment of trypanosomes, also has </a:t>
            </a:r>
            <a:r>
              <a:rPr lang="en-US" dirty="0" err="1" smtClean="0"/>
              <a:t>antitumour</a:t>
            </a:r>
            <a:r>
              <a:rPr lang="en-US" dirty="0" smtClean="0"/>
              <a:t> activity.</a:t>
            </a:r>
            <a:endParaRPr lang="fa-IR" dirty="0" smtClean="0"/>
          </a:p>
          <a:p>
            <a:pPr fontAlgn="base"/>
            <a:r>
              <a:rPr lang="en-US" dirty="0" smtClean="0">
                <a:solidFill>
                  <a:srgbClr val="FF0000"/>
                </a:solidFill>
              </a:rPr>
              <a:t> It blocks the activity of fibroblast growth factor and platelet-derived growth factor, and inhibits angiogenesis </a:t>
            </a:r>
            <a:r>
              <a:rPr lang="en-US" i="1" dirty="0" smtClean="0">
                <a:solidFill>
                  <a:srgbClr val="FF0000"/>
                </a:solidFill>
              </a:rPr>
              <a:t>in vitro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fa-IR" dirty="0" smtClean="0">
              <a:solidFill>
                <a:srgbClr val="FF0000"/>
              </a:solidFill>
            </a:endParaRPr>
          </a:p>
          <a:p>
            <a:pPr fontAlgn="base"/>
            <a:r>
              <a:rPr lang="en-US" dirty="0" smtClean="0"/>
              <a:t> </a:t>
            </a:r>
            <a:r>
              <a:rPr lang="en-US" dirty="0" err="1" smtClean="0"/>
              <a:t>Motzer</a:t>
            </a:r>
            <a:r>
              <a:rPr lang="en-US" dirty="0" smtClean="0"/>
              <a:t> et al. have reported a phase II trial of </a:t>
            </a:r>
            <a:r>
              <a:rPr lang="en-US" dirty="0" err="1" smtClean="0"/>
              <a:t>continious</a:t>
            </a:r>
            <a:r>
              <a:rPr lang="en-US" dirty="0" smtClean="0"/>
              <a:t> infusion of </a:t>
            </a:r>
            <a:r>
              <a:rPr lang="en-US" dirty="0" err="1" smtClean="0"/>
              <a:t>suramin</a:t>
            </a:r>
            <a:r>
              <a:rPr lang="en-US" dirty="0" smtClean="0"/>
              <a:t> in 14 </a:t>
            </a:r>
            <a:r>
              <a:rPr lang="en-US" dirty="0" err="1" smtClean="0"/>
              <a:t>cisplatin</a:t>
            </a:r>
            <a:r>
              <a:rPr lang="en-US" dirty="0" smtClean="0"/>
              <a:t>-refractory patients with germ cell </a:t>
            </a:r>
            <a:r>
              <a:rPr lang="en-US" dirty="0" err="1" smtClean="0"/>
              <a:t>tumours</a:t>
            </a:r>
            <a:r>
              <a:rPr lang="en-US" dirty="0" smtClean="0"/>
              <a:t> and failed to demonstrate an objective response.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GCTs </a:t>
            </a:r>
            <a:r>
              <a:rPr lang="en-US" dirty="0"/>
              <a:t>make up about </a:t>
            </a:r>
            <a:r>
              <a:rPr lang="en-US" dirty="0">
                <a:solidFill>
                  <a:srgbClr val="FF0000"/>
                </a:solidFill>
              </a:rPr>
              <a:t>3%</a:t>
            </a:r>
            <a:r>
              <a:rPr lang="en-US" dirty="0"/>
              <a:t> of malignancies in children </a:t>
            </a:r>
            <a:r>
              <a:rPr lang="en-US" dirty="0">
                <a:solidFill>
                  <a:srgbClr val="FF0000"/>
                </a:solidFill>
              </a:rPr>
              <a:t>aged 0–18 </a:t>
            </a:r>
            <a:r>
              <a:rPr lang="en-US" dirty="0"/>
              <a:t>and nearly </a:t>
            </a:r>
            <a:r>
              <a:rPr lang="en-US" dirty="0">
                <a:solidFill>
                  <a:srgbClr val="FF0000"/>
                </a:solidFill>
              </a:rPr>
              <a:t>15%</a:t>
            </a:r>
            <a:r>
              <a:rPr lang="en-US" dirty="0"/>
              <a:t> of cancers in </a:t>
            </a:r>
            <a:r>
              <a:rPr lang="en-US" dirty="0" smtClean="0">
                <a:solidFill>
                  <a:srgbClr val="FF0000"/>
                </a:solidFill>
              </a:rPr>
              <a:t>adolescents</a:t>
            </a:r>
            <a:r>
              <a:rPr lang="en-US" dirty="0" smtClean="0"/>
              <a:t>.</a:t>
            </a:r>
            <a:endParaRPr lang="fa-IR" dirty="0" smtClean="0"/>
          </a:p>
          <a:p>
            <a:r>
              <a:rPr lang="en-US" dirty="0" smtClean="0"/>
              <a:t>pediatric </a:t>
            </a:r>
            <a:r>
              <a:rPr lang="en-US" dirty="0"/>
              <a:t>GCTs are typically </a:t>
            </a:r>
            <a:r>
              <a:rPr lang="en-US" dirty="0">
                <a:solidFill>
                  <a:srgbClr val="FF0000"/>
                </a:solidFill>
              </a:rPr>
              <a:t>treated </a:t>
            </a:r>
            <a:r>
              <a:rPr lang="en-US" dirty="0"/>
              <a:t>with </a:t>
            </a:r>
            <a:r>
              <a:rPr lang="en-US" dirty="0" err="1">
                <a:solidFill>
                  <a:srgbClr val="FF0000"/>
                </a:solidFill>
              </a:rPr>
              <a:t>cisplatin</a:t>
            </a:r>
            <a:r>
              <a:rPr lang="en-US" dirty="0">
                <a:solidFill>
                  <a:srgbClr val="FF0000"/>
                </a:solidFill>
              </a:rPr>
              <a:t>-based </a:t>
            </a:r>
            <a:r>
              <a:rPr lang="en-US" dirty="0" err="1">
                <a:solidFill>
                  <a:srgbClr val="FF0000"/>
                </a:solidFill>
              </a:rPr>
              <a:t>multiagent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regimens similar to those used in adults</a:t>
            </a:r>
            <a:r>
              <a:rPr lang="en-US" dirty="0" smtClean="0"/>
              <a:t>.</a:t>
            </a:r>
            <a:endParaRPr lang="fa-IR" dirty="0" smtClean="0"/>
          </a:p>
          <a:p>
            <a:r>
              <a:rPr lang="en-US" dirty="0" smtClean="0"/>
              <a:t> 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Retinoids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Retinoids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induce cellular differentiation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inhibit growth in many solid </a:t>
            </a:r>
            <a:r>
              <a:rPr lang="en-US" dirty="0" err="1" smtClean="0">
                <a:solidFill>
                  <a:srgbClr val="FF0000"/>
                </a:solidFill>
              </a:rPr>
              <a:t>tumours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/>
              <a:t>All-trans retinoic acid, in combination with chemotherapy, is known to induce cellular differentiation in </a:t>
            </a:r>
            <a:r>
              <a:rPr lang="en-US" dirty="0" err="1" smtClean="0"/>
              <a:t>promyelocytic</a:t>
            </a:r>
            <a:r>
              <a:rPr lang="en-US" dirty="0" smtClean="0"/>
              <a:t> </a:t>
            </a:r>
            <a:r>
              <a:rPr lang="en-US" dirty="0" err="1" smtClean="0"/>
              <a:t>leukaemia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objective response has been observed </a:t>
            </a:r>
            <a:r>
              <a:rPr lang="en-US" dirty="0" smtClean="0"/>
              <a:t>with all-trans retinoic acid in two phase II trials including germ cell </a:t>
            </a:r>
            <a:r>
              <a:rPr lang="en-US" dirty="0" err="1" smtClean="0"/>
              <a:t>tumour</a:t>
            </a:r>
            <a:r>
              <a:rPr lang="en-US" dirty="0" smtClean="0"/>
              <a:t> patients.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aseline="30000" dirty="0" smtClean="0">
                <a:solidFill>
                  <a:srgbClr val="FF0000"/>
                </a:solidFill>
              </a:rPr>
              <a:t> </a:t>
            </a:r>
            <a:r>
              <a:rPr lang="en-US" b="1" i="1" dirty="0" smtClean="0">
                <a:solidFill>
                  <a:srgbClr val="FF0000"/>
                </a:solidFill>
              </a:rPr>
              <a:t>Thalidomide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Thalidomide has </a:t>
            </a:r>
            <a:r>
              <a:rPr lang="en-US" dirty="0" err="1" smtClean="0">
                <a:solidFill>
                  <a:srgbClr val="FF0000"/>
                </a:solidFill>
              </a:rPr>
              <a:t>antiangiogenic</a:t>
            </a:r>
            <a:r>
              <a:rPr lang="en-US" dirty="0" smtClean="0"/>
              <a:t> properties and </a:t>
            </a:r>
            <a:r>
              <a:rPr lang="en-US" dirty="0" err="1" smtClean="0">
                <a:solidFill>
                  <a:srgbClr val="FF0000"/>
                </a:solidFill>
              </a:rPr>
              <a:t>cytotoxic</a:t>
            </a:r>
            <a:r>
              <a:rPr lang="en-US" dirty="0" smtClean="0">
                <a:solidFill>
                  <a:srgbClr val="FF0000"/>
                </a:solidFill>
              </a:rPr>
              <a:t> activity</a:t>
            </a:r>
            <a:r>
              <a:rPr lang="en-US" dirty="0" smtClean="0"/>
              <a:t>.</a:t>
            </a:r>
            <a:endParaRPr lang="fa-IR" dirty="0" smtClean="0"/>
          </a:p>
          <a:p>
            <a:r>
              <a:rPr lang="en-US" dirty="0" smtClean="0"/>
              <a:t> Fifteen patients with disease progression after two </a:t>
            </a:r>
            <a:r>
              <a:rPr lang="en-US" dirty="0" err="1" smtClean="0"/>
              <a:t>cisplatin</a:t>
            </a:r>
            <a:r>
              <a:rPr lang="en-US" dirty="0" smtClean="0"/>
              <a:t>-based chemotherapy courses have received thalidomide at doses escalated from 100 to a maximum of 600mg daily.</a:t>
            </a:r>
            <a:endParaRPr lang="fa-IR" dirty="0" smtClean="0"/>
          </a:p>
          <a:p>
            <a:r>
              <a:rPr lang="en-US" baseline="30000" dirty="0" smtClean="0"/>
              <a:t>  </a:t>
            </a:r>
            <a:r>
              <a:rPr lang="en-US" b="1" dirty="0" smtClean="0"/>
              <a:t>No patient has achieved either complete or partial response</a:t>
            </a:r>
            <a:r>
              <a:rPr lang="en-US" dirty="0" smtClean="0"/>
              <a:t>. </a:t>
            </a:r>
            <a:endParaRPr lang="fa-I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However, five of the 15 patients had </a:t>
            </a:r>
            <a:r>
              <a:rPr lang="en-US" b="1" dirty="0" smtClean="0">
                <a:solidFill>
                  <a:srgbClr val="FF0000"/>
                </a:solidFill>
              </a:rPr>
              <a:t>decreased serum </a:t>
            </a:r>
            <a:r>
              <a:rPr lang="en-US" b="1" dirty="0" err="1" smtClean="0">
                <a:solidFill>
                  <a:srgbClr val="FF0000"/>
                </a:solidFill>
              </a:rPr>
              <a:t>tumour</a:t>
            </a:r>
            <a:r>
              <a:rPr lang="en-US" b="1" dirty="0" smtClean="0">
                <a:solidFill>
                  <a:srgbClr val="FF0000"/>
                </a:solidFill>
              </a:rPr>
              <a:t> marker levels,</a:t>
            </a:r>
            <a:r>
              <a:rPr lang="en-US" dirty="0" smtClean="0">
                <a:solidFill>
                  <a:srgbClr val="FF0000"/>
                </a:solidFill>
              </a:rPr>
              <a:t> with a median response duration of three months.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Arsenic Trioxide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 </a:t>
            </a:r>
            <a:r>
              <a:rPr lang="en-US" dirty="0"/>
              <a:t>heavily pre-treated germ cell </a:t>
            </a:r>
            <a:r>
              <a:rPr lang="en-US" dirty="0" err="1"/>
              <a:t>tumour</a:t>
            </a:r>
            <a:r>
              <a:rPr lang="en-US" dirty="0"/>
              <a:t> patients received arsenic trioxide at a dose of 0.25mg/kg/day administered intravenously over one to two hours on days one to five; the treatment was repeated every 28 days</a:t>
            </a:r>
            <a:r>
              <a:rPr lang="en-US" dirty="0" smtClean="0"/>
              <a:t>.</a:t>
            </a:r>
            <a:endParaRPr lang="fa-IR" dirty="0" smtClean="0"/>
          </a:p>
          <a:p>
            <a:r>
              <a:rPr lang="en-US" baseline="30000" dirty="0" smtClean="0"/>
              <a:t> </a:t>
            </a:r>
            <a:r>
              <a:rPr lang="en-US" baseline="30000" dirty="0"/>
              <a:t> </a:t>
            </a:r>
            <a:r>
              <a:rPr lang="en-US" dirty="0">
                <a:solidFill>
                  <a:srgbClr val="FF0000"/>
                </a:solidFill>
              </a:rPr>
              <a:t>There were no complete or partial responses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fa-I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The median progression-free survival was one month and the median overall survival was two months. </a:t>
            </a:r>
            <a:endParaRPr lang="fa-IR" dirty="0" smtClean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imatinib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aseline="30000" dirty="0"/>
              <a:t> </a:t>
            </a:r>
            <a:r>
              <a:rPr lang="en-US" dirty="0" smtClean="0"/>
              <a:t>A </a:t>
            </a:r>
            <a:r>
              <a:rPr lang="en-US" dirty="0"/>
              <a:t>phase II study of </a:t>
            </a:r>
            <a:r>
              <a:rPr lang="en-US" dirty="0" err="1"/>
              <a:t>imatinib</a:t>
            </a:r>
            <a:r>
              <a:rPr lang="en-US" dirty="0"/>
              <a:t> has been performed at Indiana University in six refractory germ cell </a:t>
            </a:r>
            <a:r>
              <a:rPr lang="en-US" dirty="0" err="1"/>
              <a:t>tumour</a:t>
            </a:r>
            <a:r>
              <a:rPr lang="en-US" dirty="0"/>
              <a:t> patients who expressed KIT.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>
                <a:solidFill>
                  <a:srgbClr val="FF0000"/>
                </a:solidFill>
              </a:rPr>
              <a:t>response has been observed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fa-IR" dirty="0" smtClean="0">
              <a:solidFill>
                <a:srgbClr val="FF0000"/>
              </a:solidFill>
            </a:endParaRPr>
          </a:p>
          <a:p>
            <a:r>
              <a:rPr lang="en-US" baseline="30000" dirty="0" smtClean="0"/>
              <a:t> </a:t>
            </a:r>
            <a:r>
              <a:rPr lang="en-US" baseline="30000" dirty="0"/>
              <a:t> </a:t>
            </a:r>
            <a:r>
              <a:rPr lang="en-US" dirty="0" err="1"/>
              <a:t>Pedersini</a:t>
            </a:r>
            <a:r>
              <a:rPr lang="en-US" dirty="0"/>
              <a:t> et al. have reported a </a:t>
            </a:r>
            <a:r>
              <a:rPr lang="en-US" dirty="0">
                <a:solidFill>
                  <a:srgbClr val="FF0000"/>
                </a:solidFill>
              </a:rPr>
              <a:t>complete response to </a:t>
            </a:r>
            <a:r>
              <a:rPr lang="en-US" dirty="0" err="1">
                <a:solidFill>
                  <a:srgbClr val="FF0000"/>
                </a:solidFill>
              </a:rPr>
              <a:t>imatinib</a:t>
            </a:r>
            <a:r>
              <a:rPr lang="en-US" dirty="0">
                <a:solidFill>
                  <a:srgbClr val="FF0000"/>
                </a:solidFill>
              </a:rPr>
              <a:t> treatment </a:t>
            </a:r>
            <a:r>
              <a:rPr lang="en-US" dirty="0"/>
              <a:t>in a patient with </a:t>
            </a:r>
            <a:r>
              <a:rPr lang="en-US" dirty="0" err="1"/>
              <a:t>cisplatin</a:t>
            </a:r>
            <a:r>
              <a:rPr lang="en-US" dirty="0"/>
              <a:t>-refractory </a:t>
            </a:r>
            <a:r>
              <a:rPr lang="en-US" dirty="0" err="1"/>
              <a:t>seminoma</a:t>
            </a:r>
            <a:r>
              <a:rPr lang="en-US" dirty="0"/>
              <a:t> who remained free of disease 24 months after the initiation of treatment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Epidermal Growth Factor Receptor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In relapsed patients, positive EGFR staining was observed in the majority of late relapses (more often yolk sac </a:t>
            </a:r>
            <a:r>
              <a:rPr lang="en-US" dirty="0" err="1"/>
              <a:t>tumours</a:t>
            </a:r>
            <a:r>
              <a:rPr lang="en-US" dirty="0"/>
              <a:t>) and in half of the patients with malignant transformation of </a:t>
            </a:r>
            <a:r>
              <a:rPr lang="en-US" dirty="0" err="1"/>
              <a:t>teratoma</a:t>
            </a:r>
            <a:r>
              <a:rPr lang="en-US" dirty="0" smtClean="0"/>
              <a:t>.</a:t>
            </a:r>
          </a:p>
          <a:p>
            <a:r>
              <a:rPr lang="en-US" baseline="30000" dirty="0" smtClean="0"/>
              <a:t> </a:t>
            </a:r>
            <a:r>
              <a:rPr lang="en-US" baseline="30000" dirty="0"/>
              <a:t> </a:t>
            </a:r>
            <a:r>
              <a:rPr lang="en-US" dirty="0"/>
              <a:t>No clinical study with an EGFR-targeted agent has been published in germ cell </a:t>
            </a:r>
            <a:r>
              <a:rPr lang="en-US" dirty="0" err="1"/>
              <a:t>tumours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Indiana </a:t>
            </a:r>
            <a:r>
              <a:rPr lang="en-US" dirty="0"/>
              <a:t>University has just completed a trial with </a:t>
            </a:r>
            <a:r>
              <a:rPr lang="en-US" dirty="0" err="1">
                <a:solidFill>
                  <a:srgbClr val="FF0000"/>
                </a:solidFill>
              </a:rPr>
              <a:t>gefitinib</a:t>
            </a:r>
            <a:r>
              <a:rPr lang="en-US" dirty="0"/>
              <a:t>; results are pending</a:t>
            </a:r>
            <a:r>
              <a:rPr lang="en-US" dirty="0" smtClean="0"/>
              <a:t>.</a:t>
            </a:r>
            <a:r>
              <a:rPr lang="en-US" b="1" i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30000" dirty="0" smtClean="0"/>
              <a:t> </a:t>
            </a:r>
            <a:r>
              <a:rPr lang="en-US" dirty="0" err="1" smtClean="0"/>
              <a:t>Kollmannsberger</a:t>
            </a:r>
            <a:r>
              <a:rPr lang="en-US" dirty="0" smtClean="0"/>
              <a:t> </a:t>
            </a:r>
            <a:r>
              <a:rPr lang="en-US" dirty="0"/>
              <a:t>et al. reported a response to </a:t>
            </a:r>
            <a:r>
              <a:rPr lang="en-US" dirty="0" err="1">
                <a:solidFill>
                  <a:srgbClr val="FF0000"/>
                </a:solidFill>
              </a:rPr>
              <a:t>trastuzumab</a:t>
            </a:r>
            <a:r>
              <a:rPr lang="en-US" dirty="0"/>
              <a:t> treatment in a patient with </a:t>
            </a:r>
            <a:r>
              <a:rPr lang="en-US" dirty="0" err="1"/>
              <a:t>cisplatin</a:t>
            </a:r>
            <a:r>
              <a:rPr lang="en-US" dirty="0"/>
              <a:t>-refractory disease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Anti-</a:t>
            </a:r>
            <a:r>
              <a:rPr lang="en-US" b="1" i="1" dirty="0" err="1" smtClean="0">
                <a:solidFill>
                  <a:srgbClr val="FF0000"/>
                </a:solidFill>
              </a:rPr>
              <a:t>angiogenic</a:t>
            </a:r>
            <a:r>
              <a:rPr lang="en-US" b="1" i="1" dirty="0" smtClean="0">
                <a:solidFill>
                  <a:srgbClr val="FF0000"/>
                </a:solidFill>
              </a:rPr>
              <a:t> Therapy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 smtClean="0"/>
              <a:t> </a:t>
            </a:r>
            <a:r>
              <a:rPr lang="en-US" dirty="0"/>
              <a:t>Only two reports have been published on administration</a:t>
            </a:r>
            <a:r>
              <a:rPr lang="en-US" dirty="0" smtClean="0"/>
              <a:t>.</a:t>
            </a:r>
            <a:endParaRPr lang="fa-IR" dirty="0" smtClean="0"/>
          </a:p>
          <a:p>
            <a:pPr fontAlgn="base"/>
            <a:r>
              <a:rPr lang="en-US" baseline="30000" dirty="0" smtClean="0"/>
              <a:t> </a:t>
            </a:r>
            <a:r>
              <a:rPr lang="en-US" baseline="30000" dirty="0"/>
              <a:t> </a:t>
            </a:r>
            <a:r>
              <a:rPr lang="en-US" dirty="0"/>
              <a:t>The first patient had </a:t>
            </a:r>
            <a:r>
              <a:rPr lang="en-US" dirty="0" err="1"/>
              <a:t>cisplatin</a:t>
            </a:r>
            <a:r>
              <a:rPr lang="en-US" dirty="0"/>
              <a:t>-refractory disease and received high-dose chemotherapy (</a:t>
            </a:r>
            <a:r>
              <a:rPr lang="en-US" dirty="0" err="1"/>
              <a:t>ifosfamide</a:t>
            </a:r>
            <a:r>
              <a:rPr lang="en-US" dirty="0"/>
              <a:t> </a:t>
            </a:r>
            <a:r>
              <a:rPr lang="en-US" dirty="0" err="1"/>
              <a:t>carboplatin</a:t>
            </a:r>
            <a:r>
              <a:rPr lang="en-US" dirty="0"/>
              <a:t> and </a:t>
            </a:r>
            <a:r>
              <a:rPr lang="en-US" dirty="0" err="1"/>
              <a:t>etoposide</a:t>
            </a:r>
            <a:r>
              <a:rPr lang="en-US" dirty="0"/>
              <a:t> [ICE] regimen) in association with </a:t>
            </a:r>
            <a:r>
              <a:rPr lang="en-US" dirty="0" err="1">
                <a:solidFill>
                  <a:srgbClr val="FF0000"/>
                </a:solidFill>
              </a:rPr>
              <a:t>bevacizumab</a:t>
            </a:r>
            <a:r>
              <a:rPr lang="en-US" dirty="0">
                <a:solidFill>
                  <a:srgbClr val="FF0000"/>
                </a:solidFill>
              </a:rPr>
              <a:t> 7.5mg/kg on days one and </a:t>
            </a:r>
            <a:r>
              <a:rPr lang="en-US" dirty="0" smtClean="0">
                <a:solidFill>
                  <a:srgbClr val="FF0000"/>
                </a:solidFill>
              </a:rPr>
              <a:t>22.</a:t>
            </a:r>
            <a:endParaRPr lang="fa-IR" baseline="30000" dirty="0" smtClean="0">
              <a:solidFill>
                <a:srgbClr val="FF0000"/>
              </a:solidFill>
            </a:endParaRPr>
          </a:p>
          <a:p>
            <a:pPr fontAlgn="base"/>
            <a:r>
              <a:rPr lang="en-US" baseline="30000" dirty="0"/>
              <a:t> </a:t>
            </a:r>
            <a:r>
              <a:rPr lang="en-US" dirty="0"/>
              <a:t>The patient achieved a partial response with more than 99% decrease of serum marker levels. </a:t>
            </a:r>
            <a:endParaRPr lang="fa-IR" dirty="0" smtClean="0"/>
          </a:p>
          <a:p>
            <a:pPr fontAlgn="base"/>
            <a:r>
              <a:rPr lang="en-US" dirty="0" smtClean="0"/>
              <a:t>Progression-free </a:t>
            </a:r>
            <a:r>
              <a:rPr lang="en-US" dirty="0"/>
              <a:t>survival was five months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/>
              <a:t>The second patient had inoperable growing </a:t>
            </a:r>
            <a:r>
              <a:rPr lang="en-US" dirty="0" err="1"/>
              <a:t>teratoma</a:t>
            </a:r>
            <a:r>
              <a:rPr lang="en-US" dirty="0"/>
              <a:t> and received </a:t>
            </a:r>
            <a:r>
              <a:rPr lang="en-US" dirty="0" err="1">
                <a:solidFill>
                  <a:srgbClr val="FF0000"/>
                </a:solidFill>
              </a:rPr>
              <a:t>bevacizumab</a:t>
            </a:r>
            <a:r>
              <a:rPr lang="en-US" dirty="0">
                <a:solidFill>
                  <a:srgbClr val="FF0000"/>
                </a:solidFill>
              </a:rPr>
              <a:t> 10mg/kg/day </a:t>
            </a:r>
            <a:r>
              <a:rPr lang="en-US" dirty="0" smtClean="0">
                <a:solidFill>
                  <a:srgbClr val="FF0000"/>
                </a:solidFill>
              </a:rPr>
              <a:t>biweekly.</a:t>
            </a:r>
            <a:endParaRPr lang="en-US" baseline="30000" dirty="0" smtClean="0">
              <a:solidFill>
                <a:srgbClr val="FF0000"/>
              </a:solidFill>
            </a:endParaRPr>
          </a:p>
          <a:p>
            <a:pPr fontAlgn="base"/>
            <a:r>
              <a:rPr lang="en-US" baseline="30000" dirty="0"/>
              <a:t> </a:t>
            </a:r>
            <a:r>
              <a:rPr lang="en-US" dirty="0"/>
              <a:t>The size of the </a:t>
            </a:r>
            <a:r>
              <a:rPr lang="en-US" dirty="0" err="1"/>
              <a:t>tumour</a:t>
            </a:r>
            <a:r>
              <a:rPr lang="en-US" dirty="0"/>
              <a:t> was stable for six months after beginning the treatment.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Over the past 20 years, the BEP regimen has remained the standard of care for patients with germ cell </a:t>
            </a:r>
            <a:r>
              <a:rPr lang="en-US" dirty="0" err="1" smtClean="0"/>
              <a:t>tumours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No </a:t>
            </a:r>
            <a:r>
              <a:rPr lang="en-US" dirty="0" err="1"/>
              <a:t>randomised</a:t>
            </a:r>
            <a:r>
              <a:rPr lang="en-US" dirty="0"/>
              <a:t> trial has shown a superiority of other associations or HDCT over BEP for first-line treatment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More than 80% of patients are cured with a combination of chemotherapy and the resection of residual masses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Nevertheless, the prognosis of poor-risk patients is poor and trials with combinations of new drugs such as </a:t>
            </a:r>
            <a:r>
              <a:rPr lang="en-US" dirty="0" err="1" smtClean="0"/>
              <a:t>paclitaxel</a:t>
            </a:r>
            <a:r>
              <a:rPr lang="en-US" dirty="0" smtClean="0"/>
              <a:t> and </a:t>
            </a:r>
            <a:r>
              <a:rPr lang="en-US" dirty="0" err="1" smtClean="0"/>
              <a:t>oxaliplatin</a:t>
            </a:r>
            <a:r>
              <a:rPr lang="en-US" dirty="0" smtClean="0"/>
              <a:t> with BEP in first-line treatment are ongoing.</a:t>
            </a:r>
          </a:p>
          <a:p>
            <a:r>
              <a:rPr lang="en-US" dirty="0" smtClean="0"/>
              <a:t> In relapse, the situation differs because only 25% of patients are cured with the </a:t>
            </a:r>
            <a:r>
              <a:rPr lang="en-US" dirty="0" err="1" smtClean="0"/>
              <a:t>VeIP</a:t>
            </a:r>
            <a:r>
              <a:rPr lang="en-US" dirty="0" smtClean="0"/>
              <a:t> regimen.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New drugs are being developed for salvage treatment in </a:t>
            </a:r>
            <a:r>
              <a:rPr lang="en-US" dirty="0" err="1" smtClean="0"/>
              <a:t>cisplatin</a:t>
            </a:r>
            <a:r>
              <a:rPr lang="en-US" dirty="0" smtClean="0"/>
              <a:t>-sensitive, refractory or absolute refractory disease.</a:t>
            </a:r>
          </a:p>
          <a:p>
            <a:r>
              <a:rPr lang="en-US" dirty="0" smtClean="0"/>
              <a:t> The most active chemotherapy drugs as single agents are </a:t>
            </a:r>
            <a:r>
              <a:rPr lang="en-US" dirty="0" err="1" smtClean="0"/>
              <a:t>gemcitabine</a:t>
            </a:r>
            <a:r>
              <a:rPr lang="en-US" dirty="0" smtClean="0"/>
              <a:t>, </a:t>
            </a:r>
            <a:r>
              <a:rPr lang="en-US" dirty="0" err="1" smtClean="0"/>
              <a:t>oxaliplatin</a:t>
            </a:r>
            <a:r>
              <a:rPr lang="en-US" dirty="0" smtClean="0"/>
              <a:t> and </a:t>
            </a:r>
            <a:r>
              <a:rPr lang="en-US" dirty="0" err="1" smtClean="0"/>
              <a:t>paclitaxel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Targeted drugs are being evaluated in relapsed or refractory germ cell </a:t>
            </a:r>
            <a:r>
              <a:rPr lang="en-US" dirty="0" err="1" smtClean="0"/>
              <a:t>tumours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evidence that children are particularly vulnerable to </a:t>
            </a:r>
            <a:r>
              <a:rPr lang="en-US" i="1" dirty="0" smtClean="0">
                <a:solidFill>
                  <a:srgbClr val="FF0000"/>
                </a:solidFill>
              </a:rPr>
              <a:t>late effects of conventional therapy, including </a:t>
            </a:r>
            <a:r>
              <a:rPr lang="en-US" i="1" dirty="0" err="1" smtClean="0">
                <a:solidFill>
                  <a:srgbClr val="FF0000"/>
                </a:solidFill>
              </a:rPr>
              <a:t>ototoxicity</a:t>
            </a:r>
            <a:r>
              <a:rPr lang="en-US" i="1" dirty="0" smtClean="0">
                <a:solidFill>
                  <a:srgbClr val="FF0000"/>
                </a:solidFill>
              </a:rPr>
              <a:t>, pulmonary abnormalities, and secondary malignancies</a:t>
            </a:r>
            <a:r>
              <a:rPr lang="en-US" dirty="0" smtClean="0"/>
              <a:t>, motivating the search for molecular targets for novel therapies.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ziz\Pictures\190062_9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821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</a:t>
            </a:r>
            <a:r>
              <a:rPr lang="en-US" dirty="0"/>
              <a:t>than </a:t>
            </a:r>
            <a:r>
              <a:rPr lang="en-US" dirty="0">
                <a:solidFill>
                  <a:srgbClr val="FF0000"/>
                </a:solidFill>
              </a:rPr>
              <a:t>80% </a:t>
            </a:r>
            <a:r>
              <a:rPr lang="en-US" dirty="0"/>
              <a:t>of patients with </a:t>
            </a:r>
            <a:r>
              <a:rPr lang="en-US" i="1" dirty="0"/>
              <a:t>metastatic germ cell </a:t>
            </a:r>
            <a:r>
              <a:rPr lang="en-US" i="1" dirty="0" err="1"/>
              <a:t>tumours</a:t>
            </a:r>
            <a:r>
              <a:rPr lang="en-US" dirty="0"/>
              <a:t> are cured by </a:t>
            </a:r>
            <a:r>
              <a:rPr lang="en-US" dirty="0" err="1"/>
              <a:t>cisplatin</a:t>
            </a:r>
            <a:r>
              <a:rPr lang="en-US" dirty="0"/>
              <a:t>-based </a:t>
            </a:r>
            <a:r>
              <a:rPr lang="en-US" dirty="0" smtClean="0"/>
              <a:t>chemotherapy(</a:t>
            </a:r>
            <a:r>
              <a:rPr lang="en-US" dirty="0" smtClean="0">
                <a:solidFill>
                  <a:srgbClr val="FF0000"/>
                </a:solidFill>
              </a:rPr>
              <a:t>BEP</a:t>
            </a:r>
            <a:r>
              <a:rPr lang="en-US" dirty="0" smtClean="0"/>
              <a:t> </a:t>
            </a:r>
            <a:r>
              <a:rPr lang="en-US" dirty="0"/>
              <a:t>regimen) and </a:t>
            </a:r>
            <a:r>
              <a:rPr lang="en-US" dirty="0">
                <a:solidFill>
                  <a:srgbClr val="FF0000"/>
                </a:solidFill>
              </a:rPr>
              <a:t>surgery</a:t>
            </a:r>
            <a:r>
              <a:rPr lang="en-US" dirty="0"/>
              <a:t> for residual disease</a:t>
            </a:r>
            <a:r>
              <a:rPr lang="en-US" dirty="0" smtClean="0"/>
              <a:t>.</a:t>
            </a:r>
            <a:endParaRPr lang="en-US" baseline="30000" dirty="0"/>
          </a:p>
          <a:p>
            <a:r>
              <a:rPr lang="en-US" baseline="30000" dirty="0" smtClean="0"/>
              <a:t> </a:t>
            </a:r>
            <a:r>
              <a:rPr lang="en-US" baseline="30000" dirty="0"/>
              <a:t> </a:t>
            </a:r>
            <a:r>
              <a:rPr lang="en-US" dirty="0"/>
              <a:t>Nonetheless, </a:t>
            </a:r>
            <a:r>
              <a:rPr lang="en-US" dirty="0">
                <a:solidFill>
                  <a:srgbClr val="FF0000"/>
                </a:solidFill>
              </a:rPr>
              <a:t>only 25% </a:t>
            </a:r>
            <a:r>
              <a:rPr lang="en-US" dirty="0"/>
              <a:t>of patients who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relapse achieve long-term survival after second-line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cisplatin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-based chemotherapy </a:t>
            </a:r>
            <a:r>
              <a:rPr lang="en-US" dirty="0"/>
              <a:t>(usually a </a:t>
            </a:r>
            <a:r>
              <a:rPr lang="en-US" dirty="0" err="1"/>
              <a:t>vinblastine</a:t>
            </a:r>
            <a:r>
              <a:rPr lang="en-US" dirty="0"/>
              <a:t>, </a:t>
            </a:r>
            <a:r>
              <a:rPr lang="en-US" dirty="0" err="1"/>
              <a:t>ifosfamide</a:t>
            </a:r>
            <a:r>
              <a:rPr lang="en-US" dirty="0"/>
              <a:t> and </a:t>
            </a:r>
            <a:r>
              <a:rPr lang="en-US" dirty="0" err="1"/>
              <a:t>cisplatin</a:t>
            </a:r>
            <a:r>
              <a:rPr lang="en-US" dirty="0"/>
              <a:t> [</a:t>
            </a:r>
            <a:r>
              <a:rPr lang="en-US" dirty="0" err="1"/>
              <a:t>VeIP</a:t>
            </a:r>
            <a:r>
              <a:rPr lang="en-US" dirty="0"/>
              <a:t>] regimen).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Factors that predict outcome in relapsing patients include </a:t>
            </a:r>
            <a:r>
              <a:rPr lang="en-US" dirty="0" smtClean="0"/>
              <a:t>;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previous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response (CR), 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mediastinal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primary, 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serum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tumour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markers 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visceral metastasis. 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High-dose chemotherapy (</a:t>
            </a:r>
            <a:r>
              <a:rPr lang="en-US" sz="3600" dirty="0" smtClean="0">
                <a:solidFill>
                  <a:srgbClr val="FF0000"/>
                </a:solidFill>
              </a:rPr>
              <a:t>HDCT</a:t>
            </a:r>
            <a:r>
              <a:rPr lang="en-US" sz="3600" dirty="0" smtClean="0"/>
              <a:t>) plus peripheral blood stem cell transplantation (</a:t>
            </a:r>
            <a:r>
              <a:rPr lang="en-US" sz="3600" dirty="0" smtClean="0">
                <a:solidFill>
                  <a:srgbClr val="FF0000"/>
                </a:solidFill>
              </a:rPr>
              <a:t>PBST</a:t>
            </a:r>
            <a:r>
              <a:rPr lang="en-US" sz="3600" dirty="0" smtClean="0"/>
              <a:t>) can help patients who relapse after conventional chemotherapy, but has not been shown to be </a:t>
            </a:r>
            <a:r>
              <a:rPr lang="en-US" sz="3600" dirty="0" err="1" smtClean="0"/>
              <a:t>effacious</a:t>
            </a:r>
            <a:r>
              <a:rPr lang="en-US" sz="3600" dirty="0" smtClean="0"/>
              <a:t>.</a:t>
            </a:r>
            <a:endParaRPr lang="en-US" sz="3600" baseline="30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aseline="30000" dirty="0" smtClean="0"/>
              <a:t> </a:t>
            </a:r>
            <a:r>
              <a:rPr lang="en-US" dirty="0" smtClean="0"/>
              <a:t>  we review new or targeted agents in </a:t>
            </a:r>
            <a:r>
              <a:rPr lang="en-US" b="1" i="1" dirty="0" smtClean="0"/>
              <a:t>relapsed or </a:t>
            </a:r>
            <a:r>
              <a:rPr lang="en-US" b="1" i="1" dirty="0" err="1" smtClean="0"/>
              <a:t>cisplatin</a:t>
            </a:r>
            <a:r>
              <a:rPr lang="en-US" b="1" i="1" dirty="0" smtClean="0"/>
              <a:t>-refractory germ cell </a:t>
            </a:r>
            <a:r>
              <a:rPr lang="en-US" b="1" i="1" dirty="0" err="1" smtClean="0"/>
              <a:t>tumours</a:t>
            </a:r>
            <a:r>
              <a:rPr lang="en-US" b="1" i="1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Cisplatin</a:t>
            </a:r>
            <a:r>
              <a:rPr lang="en-US" i="1" dirty="0" smtClean="0">
                <a:solidFill>
                  <a:srgbClr val="FF0000"/>
                </a:solidFill>
              </a:rPr>
              <a:t>-refractory disease </a:t>
            </a:r>
            <a:r>
              <a:rPr lang="en-US" dirty="0" smtClean="0"/>
              <a:t>is defined as the </a:t>
            </a:r>
            <a:r>
              <a:rPr lang="en-US" b="1" i="1" dirty="0" smtClean="0"/>
              <a:t>partial response </a:t>
            </a:r>
            <a:r>
              <a:rPr lang="en-US" dirty="0" smtClean="0"/>
              <a:t>of the disease during </a:t>
            </a:r>
            <a:r>
              <a:rPr lang="en-US" dirty="0" err="1" smtClean="0"/>
              <a:t>cisplatin</a:t>
            </a:r>
            <a:r>
              <a:rPr lang="en-US" dirty="0" smtClean="0"/>
              <a:t>-based chemotherapy, with subsequent progression within four weeks of treatment.</a:t>
            </a:r>
          </a:p>
          <a:p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Absolute </a:t>
            </a:r>
            <a:r>
              <a:rPr lang="en-US" i="1" dirty="0" err="1" smtClean="0">
                <a:solidFill>
                  <a:srgbClr val="FF0000"/>
                </a:solidFill>
              </a:rPr>
              <a:t>cisplatin</a:t>
            </a:r>
            <a:r>
              <a:rPr lang="en-US" i="1" dirty="0" smtClean="0">
                <a:solidFill>
                  <a:srgbClr val="FF0000"/>
                </a:solidFill>
              </a:rPr>
              <a:t>-refractory </a:t>
            </a:r>
            <a:r>
              <a:rPr lang="en-US" dirty="0" smtClean="0">
                <a:solidFill>
                  <a:srgbClr val="FF0000"/>
                </a:solidFill>
              </a:rPr>
              <a:t>disease </a:t>
            </a:r>
            <a:r>
              <a:rPr lang="en-US" dirty="0" smtClean="0"/>
              <a:t>is defined as </a:t>
            </a:r>
            <a:r>
              <a:rPr lang="en-US" dirty="0" err="1" smtClean="0"/>
              <a:t>tumour</a:t>
            </a:r>
            <a:r>
              <a:rPr lang="en-US" dirty="0" smtClean="0"/>
              <a:t> progression during </a:t>
            </a:r>
            <a:r>
              <a:rPr lang="en-US" dirty="0" err="1" smtClean="0"/>
              <a:t>cisplatin</a:t>
            </a:r>
            <a:r>
              <a:rPr lang="en-US" dirty="0" smtClean="0"/>
              <a:t>-based chemotherapy.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New Drugs</a:t>
            </a:r>
            <a:br>
              <a:rPr lang="en-US" b="1" dirty="0" smtClean="0"/>
            </a:br>
            <a:r>
              <a:rPr lang="en-US" b="1" dirty="0" smtClean="0"/>
              <a:t> </a:t>
            </a:r>
            <a:r>
              <a:rPr lang="en-US" b="1" dirty="0" err="1" smtClean="0">
                <a:solidFill>
                  <a:srgbClr val="FF0000"/>
                </a:solidFill>
              </a:rPr>
              <a:t>Paclitaxel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Paclitaxel</a:t>
            </a:r>
            <a:r>
              <a:rPr lang="en-US" dirty="0"/>
              <a:t>, a member of the </a:t>
            </a:r>
            <a:r>
              <a:rPr lang="en-US" dirty="0" err="1"/>
              <a:t>taxoid</a:t>
            </a:r>
            <a:r>
              <a:rPr lang="en-US" dirty="0"/>
              <a:t> family, is an </a:t>
            </a:r>
            <a:r>
              <a:rPr lang="en-US" dirty="0" err="1"/>
              <a:t>antimicrotubule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a dose of </a:t>
            </a:r>
            <a:r>
              <a:rPr lang="en-US" dirty="0" smtClean="0">
                <a:solidFill>
                  <a:srgbClr val="FF0000"/>
                </a:solidFill>
              </a:rPr>
              <a:t>225</a:t>
            </a:r>
            <a:r>
              <a:rPr lang="en-US" baseline="30000" dirty="0">
                <a:solidFill>
                  <a:srgbClr val="FF0000"/>
                </a:solidFill>
              </a:rPr>
              <a:t> </a:t>
            </a:r>
            <a:r>
              <a:rPr lang="en-US" dirty="0">
                <a:solidFill>
                  <a:srgbClr val="FF0000"/>
                </a:solidFill>
              </a:rPr>
              <a:t>to 250mg/m2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baseline="30000" dirty="0"/>
              <a:t> </a:t>
            </a:r>
            <a:r>
              <a:rPr lang="en-US" dirty="0" err="1"/>
              <a:t>paclitaxel</a:t>
            </a:r>
            <a:r>
              <a:rPr lang="en-US" dirty="0"/>
              <a:t> induced an objective response in 12 of 51 patients </a:t>
            </a:r>
            <a:r>
              <a:rPr lang="en-US" dirty="0">
                <a:solidFill>
                  <a:srgbClr val="FF0000"/>
                </a:solidFill>
              </a:rPr>
              <a:t>(23</a:t>
            </a:r>
            <a:r>
              <a:rPr lang="en-US" dirty="0" smtClean="0">
                <a:solidFill>
                  <a:srgbClr val="FF0000"/>
                </a:solidFill>
              </a:rPr>
              <a:t>%).</a:t>
            </a:r>
          </a:p>
          <a:p>
            <a:r>
              <a:rPr lang="en-US" baseline="30000" dirty="0"/>
              <a:t> </a:t>
            </a:r>
            <a:r>
              <a:rPr lang="en-US" dirty="0"/>
              <a:t>These studies provided interesting results and sufficient background to include </a:t>
            </a:r>
            <a:r>
              <a:rPr lang="en-US" dirty="0" err="1">
                <a:solidFill>
                  <a:srgbClr val="FF0000"/>
                </a:solidFill>
              </a:rPr>
              <a:t>paclitaxel</a:t>
            </a:r>
            <a:r>
              <a:rPr lang="en-US" dirty="0">
                <a:solidFill>
                  <a:srgbClr val="FF0000"/>
                </a:solidFill>
              </a:rPr>
              <a:t> in both </a:t>
            </a:r>
            <a:r>
              <a:rPr lang="en-US" dirty="0" smtClean="0">
                <a:solidFill>
                  <a:srgbClr val="FF0000"/>
                </a:solidFill>
              </a:rPr>
              <a:t>first-line</a:t>
            </a:r>
            <a:r>
              <a:rPr lang="en-US" baseline="30000" dirty="0">
                <a:solidFill>
                  <a:srgbClr val="FF0000"/>
                </a:solidFill>
              </a:rPr>
              <a:t> </a:t>
            </a:r>
            <a:r>
              <a:rPr lang="en-US" dirty="0">
                <a:solidFill>
                  <a:srgbClr val="FF0000"/>
                </a:solidFill>
              </a:rPr>
              <a:t>and salvage treatments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885</Words>
  <Application>Microsoft Office PowerPoint</Application>
  <PresentationFormat>On-screen Show (4:3)</PresentationFormat>
  <Paragraphs>133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بسم الله الرحمن الرحیم</vt:lpstr>
      <vt:lpstr>NEW DRUGS IN THE TREATMENT OF ReLAPSED or refractory GERM CELL TUMOURS</vt:lpstr>
      <vt:lpstr>INTRODUCTION</vt:lpstr>
      <vt:lpstr>INTRODUCTION</vt:lpstr>
      <vt:lpstr> INTRODUCTION</vt:lpstr>
      <vt:lpstr>INTRODUCTION</vt:lpstr>
      <vt:lpstr>INTRODUCTION</vt:lpstr>
      <vt:lpstr>INTRODUCTION</vt:lpstr>
      <vt:lpstr>New Drugs  Paclitaxel</vt:lpstr>
      <vt:lpstr>Paclitaxel, Ifosfamide and Cisplatin First-line Salvage Therapy</vt:lpstr>
      <vt:lpstr>Paclitaxel, Ifosfamide and Cisplatin First-line Salvage Therapy</vt:lpstr>
      <vt:lpstr>Paclitaxel, Ifosfamide and Cisplatin First-line Salvage Therapy</vt:lpstr>
      <vt:lpstr>Combination of Paclitaxel and High-dose Chemotherapy plus Peripheral Blood Stem Cell Transplantation in First-line Salvage Therapy</vt:lpstr>
      <vt:lpstr>Combination of Paclitaxel and High-dose Chemotherapy plus Peripheral Blood Stem Cell Transplantation in First-line Salvage Therapy</vt:lpstr>
      <vt:lpstr>Combination of Paclitaxel and High-dose Chemotherapy plus Peripheral Blood Stem Cell Transplantation in First-line Salvage Therapy</vt:lpstr>
      <vt:lpstr>First-line Treatment</vt:lpstr>
      <vt:lpstr>Gemcitabine</vt:lpstr>
      <vt:lpstr>Gemcitabine</vt:lpstr>
      <vt:lpstr>Oxaliplatin</vt:lpstr>
      <vt:lpstr>Slide 20</vt:lpstr>
      <vt:lpstr>Irinotecan</vt:lpstr>
      <vt:lpstr>Gemcitabine and Paclitaxel</vt:lpstr>
      <vt:lpstr>Oxaliplatin and Gemcitabine</vt:lpstr>
      <vt:lpstr>Oxaliplatin and Irinotecan</vt:lpstr>
      <vt:lpstr>Oxaliplatin, Irinotecan and Paclitaxel</vt:lpstr>
      <vt:lpstr>Oxaliplatin, Gemcitabine and Paclitaxel</vt:lpstr>
      <vt:lpstr>Oxaliplatin, Gemcitabine and Paclitaxel</vt:lpstr>
      <vt:lpstr>New Targets</vt:lpstr>
      <vt:lpstr>Suramin</vt:lpstr>
      <vt:lpstr>Retinoids</vt:lpstr>
      <vt:lpstr> Thalidomide</vt:lpstr>
      <vt:lpstr>Arsenic Trioxide</vt:lpstr>
      <vt:lpstr>imatinib</vt:lpstr>
      <vt:lpstr> Epidermal Growth Factor Receptor</vt:lpstr>
      <vt:lpstr>Slide 35</vt:lpstr>
      <vt:lpstr>Anti-angiogenic Therapy</vt:lpstr>
      <vt:lpstr>Conclusion</vt:lpstr>
      <vt:lpstr>Conclusion</vt:lpstr>
      <vt:lpstr>Conclusion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Salvage treatment of relapsed or refractory germ-cell tumours</dc:title>
  <dc:creator>aziz</dc:creator>
  <cp:lastModifiedBy>aziz</cp:lastModifiedBy>
  <cp:revision>16</cp:revision>
  <dcterms:created xsi:type="dcterms:W3CDTF">2019-11-13T18:03:24Z</dcterms:created>
  <dcterms:modified xsi:type="dcterms:W3CDTF">2019-11-20T19:51:58Z</dcterms:modified>
</cp:coreProperties>
</file>