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304" r:id="rId4"/>
    <p:sldId id="302" r:id="rId5"/>
    <p:sldId id="303" r:id="rId6"/>
    <p:sldId id="268" r:id="rId7"/>
    <p:sldId id="287" r:id="rId8"/>
    <p:sldId id="285" r:id="rId9"/>
    <p:sldId id="286" r:id="rId10"/>
    <p:sldId id="267" r:id="rId11"/>
    <p:sldId id="288" r:id="rId12"/>
    <p:sldId id="300" r:id="rId13"/>
    <p:sldId id="289" r:id="rId14"/>
    <p:sldId id="284" r:id="rId15"/>
    <p:sldId id="259" r:id="rId16"/>
    <p:sldId id="292" r:id="rId17"/>
    <p:sldId id="260" r:id="rId18"/>
    <p:sldId id="258" r:id="rId19"/>
    <p:sldId id="261" r:id="rId20"/>
    <p:sldId id="277" r:id="rId21"/>
    <p:sldId id="293" r:id="rId22"/>
    <p:sldId id="262" r:id="rId23"/>
    <p:sldId id="297" r:id="rId24"/>
    <p:sldId id="296" r:id="rId25"/>
    <p:sldId id="301" r:id="rId26"/>
    <p:sldId id="281" r:id="rId27"/>
    <p:sldId id="298" r:id="rId28"/>
    <p:sldId id="264" r:id="rId29"/>
    <p:sldId id="265" r:id="rId30"/>
    <p:sldId id="266" r:id="rId31"/>
    <p:sldId id="299" r:id="rId3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61" d="100"/>
          <a:sy n="61" d="100"/>
        </p:scale>
        <p:origin x="-1290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A209-DC2B-492A-BDA5-D1F5F1225252}" type="datetimeFigureOut">
              <a:rPr lang="fa-IR" smtClean="0"/>
              <a:pPr/>
              <a:t>23/07/1438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1C90DBD-13E7-4CC3-86D2-09E378F7799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A209-DC2B-492A-BDA5-D1F5F1225252}" type="datetimeFigureOut">
              <a:rPr lang="fa-IR" smtClean="0"/>
              <a:pPr/>
              <a:t>23/07/1438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DBD-13E7-4CC3-86D2-09E378F7799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A209-DC2B-492A-BDA5-D1F5F1225252}" type="datetimeFigureOut">
              <a:rPr lang="fa-IR" smtClean="0"/>
              <a:pPr/>
              <a:t>23/07/1438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DBD-13E7-4CC3-86D2-09E378F7799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A209-DC2B-492A-BDA5-D1F5F1225252}" type="datetimeFigureOut">
              <a:rPr lang="fa-IR" smtClean="0"/>
              <a:pPr/>
              <a:t>23/07/1438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DBD-13E7-4CC3-86D2-09E378F7799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A209-DC2B-492A-BDA5-D1F5F1225252}" type="datetimeFigureOut">
              <a:rPr lang="fa-IR" smtClean="0"/>
              <a:pPr/>
              <a:t>23/07/1438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C90DBD-13E7-4CC3-86D2-09E378F7799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A209-DC2B-492A-BDA5-D1F5F1225252}" type="datetimeFigureOut">
              <a:rPr lang="fa-IR" smtClean="0"/>
              <a:pPr/>
              <a:t>23/07/1438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DBD-13E7-4CC3-86D2-09E378F7799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A209-DC2B-492A-BDA5-D1F5F1225252}" type="datetimeFigureOut">
              <a:rPr lang="fa-IR" smtClean="0"/>
              <a:pPr/>
              <a:t>23/07/1438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DBD-13E7-4CC3-86D2-09E378F7799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A209-DC2B-492A-BDA5-D1F5F1225252}" type="datetimeFigureOut">
              <a:rPr lang="fa-IR" smtClean="0"/>
              <a:pPr/>
              <a:t>23/07/1438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DBD-13E7-4CC3-86D2-09E378F7799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A209-DC2B-492A-BDA5-D1F5F1225252}" type="datetimeFigureOut">
              <a:rPr lang="fa-IR" smtClean="0"/>
              <a:pPr/>
              <a:t>23/07/1438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DBD-13E7-4CC3-86D2-09E378F77991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A209-DC2B-492A-BDA5-D1F5F1225252}" type="datetimeFigureOut">
              <a:rPr lang="fa-IR" smtClean="0"/>
              <a:pPr/>
              <a:t>23/07/1438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90DBD-13E7-4CC3-86D2-09E378F7799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A209-DC2B-492A-BDA5-D1F5F1225252}" type="datetimeFigureOut">
              <a:rPr lang="fa-IR" smtClean="0"/>
              <a:pPr/>
              <a:t>23/07/1438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1C90DBD-13E7-4CC3-86D2-09E378F77991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D21A209-DC2B-492A-BDA5-D1F5F1225252}" type="datetimeFigureOut">
              <a:rPr lang="fa-IR" smtClean="0"/>
              <a:pPr/>
              <a:t>23/07/1438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1C90DBD-13E7-4CC3-86D2-09E378F7799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8662" y="3200400"/>
            <a:ext cx="7572428" cy="2586054"/>
          </a:xfrm>
        </p:spPr>
        <p:txBody>
          <a:bodyPr>
            <a:normAutofit fontScale="47500" lnSpcReduction="20000"/>
          </a:bodyPr>
          <a:lstStyle/>
          <a:p>
            <a:pPr rtl="0"/>
            <a:r>
              <a:rPr lang="en-US" sz="4000" b="1" dirty="0" smtClean="0">
                <a:solidFill>
                  <a:schemeClr val="tx1"/>
                </a:solidFill>
              </a:rPr>
              <a:t>Pediatric </a:t>
            </a:r>
            <a:r>
              <a:rPr lang="en-US" sz="4000" b="1" dirty="0" err="1" smtClean="0">
                <a:solidFill>
                  <a:schemeClr val="tx1"/>
                </a:solidFill>
              </a:rPr>
              <a:t>Blastic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Plasmacytoid</a:t>
            </a:r>
            <a:r>
              <a:rPr lang="en-US" sz="4000" b="1" dirty="0" smtClean="0">
                <a:solidFill>
                  <a:schemeClr val="tx1"/>
                </a:solidFill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</a:rPr>
              <a:t>Dendritic</a:t>
            </a:r>
            <a:r>
              <a:rPr lang="en-US" sz="4000" b="1" dirty="0" smtClean="0">
                <a:solidFill>
                  <a:schemeClr val="tx1"/>
                </a:solidFill>
              </a:rPr>
              <a:t> Cell Neoplasm </a:t>
            </a:r>
          </a:p>
          <a:p>
            <a:pPr rtl="0"/>
            <a:endParaRPr lang="en-US" sz="4000" b="1" dirty="0" smtClean="0">
              <a:solidFill>
                <a:schemeClr val="tx1"/>
              </a:solidFill>
            </a:endParaRPr>
          </a:p>
          <a:p>
            <a:pPr rtl="0"/>
            <a:r>
              <a:rPr lang="en-US" sz="4000" b="1" dirty="0" smtClean="0">
                <a:solidFill>
                  <a:schemeClr val="tx1"/>
                </a:solidFill>
              </a:rPr>
              <a:t>BPDCN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  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sz="4600" b="1" dirty="0" err="1" smtClean="0">
                <a:solidFill>
                  <a:schemeClr val="tx1"/>
                </a:solidFill>
              </a:rPr>
              <a:t>BibiShahin</a:t>
            </a:r>
            <a:r>
              <a:rPr lang="en-US" sz="4600" b="1" dirty="0" smtClean="0">
                <a:solidFill>
                  <a:schemeClr val="tx1"/>
                </a:solidFill>
              </a:rPr>
              <a:t>  </a:t>
            </a:r>
            <a:r>
              <a:rPr lang="en-US" sz="4600" b="1" dirty="0" err="1" smtClean="0">
                <a:solidFill>
                  <a:schemeClr val="tx1"/>
                </a:solidFill>
              </a:rPr>
              <a:t>Shamsian</a:t>
            </a:r>
            <a:r>
              <a:rPr lang="en-US" sz="4600" b="1" dirty="0" smtClean="0">
                <a:solidFill>
                  <a:schemeClr val="tx1"/>
                </a:solidFill>
              </a:rPr>
              <a:t>, MD</a:t>
            </a:r>
          </a:p>
          <a:p>
            <a:r>
              <a:rPr lang="en-US" sz="4600" b="1" dirty="0" smtClean="0">
                <a:solidFill>
                  <a:schemeClr val="tx1"/>
                </a:solidFill>
              </a:rPr>
              <a:t>31/1/96 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smtClean="0"/>
              <a:t>Rare Interesting case</a:t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b="1" smtClean="0">
                <a:solidFill>
                  <a:schemeClr val="tx1"/>
                </a:solidFill>
              </a:rPr>
              <a:t>Rare </a:t>
            </a:r>
            <a:r>
              <a:rPr b="1" smtClean="0">
                <a:solidFill>
                  <a:schemeClr val="tx1"/>
                </a:solidFill>
              </a:rPr>
              <a:t>case </a:t>
            </a:r>
            <a:r>
              <a:rPr b="1" smtClean="0">
                <a:solidFill>
                  <a:schemeClr val="tx1"/>
                </a:solidFill>
              </a:rPr>
              <a:t>Pr</a:t>
            </a:r>
            <a:r>
              <a:rPr lang="fa-IR" b="1" dirty="0" smtClean="0">
                <a:solidFill>
                  <a:schemeClr val="tx1"/>
                </a:solidFill>
              </a:rPr>
              <a:t>e</a:t>
            </a:r>
            <a:r>
              <a:rPr b="1" smtClean="0">
                <a:solidFill>
                  <a:schemeClr val="tx1"/>
                </a:solidFill>
              </a:rPr>
              <a:t>sentation </a:t>
            </a:r>
            <a:br>
              <a:rPr b="1" smtClean="0">
                <a:solidFill>
                  <a:schemeClr val="tx1"/>
                </a:solidFill>
              </a:rPr>
            </a:br>
            <a:r>
              <a:rPr smtClean="0"/>
              <a:t/>
            </a:r>
            <a:br>
              <a:rPr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IHC report  2   Dr </a:t>
            </a:r>
            <a:r>
              <a:rPr lang="en-US" b="1" dirty="0" err="1" smtClean="0">
                <a:solidFill>
                  <a:srgbClr val="C00000"/>
                </a:solidFill>
              </a:rPr>
              <a:t>Kosari</a:t>
            </a:r>
            <a:r>
              <a:rPr lang="en-US" b="1" dirty="0" smtClean="0">
                <a:solidFill>
                  <a:srgbClr val="C00000"/>
                </a:solidFill>
              </a:rPr>
              <a:t> : 21/1/96</a:t>
            </a:r>
            <a:endParaRPr lang="fa-IR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6786610" cy="3805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CD flowcytometry </a:t>
            </a:r>
            <a:r>
              <a:rPr lang="fa-IR" dirty="0" smtClean="0"/>
              <a:t>, </a:t>
            </a:r>
            <a:r>
              <a:rPr lang="fa-IR" b="1" dirty="0" smtClean="0">
                <a:solidFill>
                  <a:schemeClr val="tx1"/>
                </a:solidFill>
              </a:rPr>
              <a:t>BMA, payvand Lab </a:t>
            </a:r>
            <a:endParaRPr lang="fa-IR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7866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b="1" dirty="0" smtClean="0">
                <a:solidFill>
                  <a:schemeClr val="tx1"/>
                </a:solidFill>
              </a:rPr>
              <a:t>CD flowcytometry ,BMA, payvand Lab</a:t>
            </a:r>
            <a:endParaRPr lang="fa-IR" dirty="0"/>
          </a:p>
        </p:txBody>
      </p:sp>
      <p:pic>
        <p:nvPicPr>
          <p:cNvPr id="6146" name="Picture 2" descr="C:\Users\IT\Desktop\image (4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64347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BMA- CDF :</a:t>
            </a:r>
            <a:r>
              <a:rPr lang="en-US" b="1" dirty="0" err="1" smtClean="0">
                <a:solidFill>
                  <a:schemeClr val="tx1"/>
                </a:solidFill>
              </a:rPr>
              <a:t>Mahak</a:t>
            </a:r>
            <a:r>
              <a:rPr lang="en-US" b="1" dirty="0" smtClean="0">
                <a:solidFill>
                  <a:schemeClr val="tx1"/>
                </a:solidFill>
              </a:rPr>
              <a:t> Hospital</a:t>
            </a:r>
            <a:endParaRPr lang="fa-IR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IT\Desktop\image (36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643050"/>
            <a:ext cx="514353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Case  Consult , Dr </a:t>
            </a:r>
            <a:r>
              <a:rPr lang="en-US" b="1" dirty="0" err="1" smtClean="0">
                <a:solidFill>
                  <a:srgbClr val="C00000"/>
                </a:solidFill>
              </a:rPr>
              <a:t>Naveen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Pemmaraju</a:t>
            </a:r>
            <a:r>
              <a:rPr lang="en-US" b="1" dirty="0" smtClean="0">
                <a:solidFill>
                  <a:srgbClr val="C00000"/>
                </a:solidFill>
              </a:rPr>
              <a:t>, MD Anderson  cancer Center , USA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0034" y="1447800"/>
            <a:ext cx="8186766" cy="4572000"/>
          </a:xfrm>
        </p:spPr>
        <p:txBody>
          <a:bodyPr>
            <a:noAutofit/>
          </a:bodyPr>
          <a:lstStyle/>
          <a:p>
            <a:pPr algn="l" rtl="0"/>
            <a:r>
              <a:rPr lang="en-US" sz="2000" dirty="0" smtClean="0"/>
              <a:t>Thank you so much for reaching out to me</a:t>
            </a:r>
          </a:p>
          <a:p>
            <a:pPr algn="l" rtl="0"/>
            <a:r>
              <a:rPr lang="en-US" sz="2000" dirty="0" smtClean="0"/>
              <a:t>Yes, BPDCN does indeed occur in pediatric patients, just as in your patient</a:t>
            </a:r>
          </a:p>
          <a:p>
            <a:pPr algn="l" rtl="0"/>
            <a:r>
              <a:rPr lang="en-US" sz="2000" dirty="0" smtClean="0"/>
              <a:t> Here in US, I am leading , with Dr </a:t>
            </a:r>
            <a:r>
              <a:rPr lang="en-US" sz="2000" dirty="0" err="1" smtClean="0"/>
              <a:t>Konopleva</a:t>
            </a:r>
            <a:r>
              <a:rPr lang="en-US" sz="2000" dirty="0" smtClean="0"/>
              <a:t> , </a:t>
            </a:r>
            <a:r>
              <a:rPr lang="en-US" sz="2000" b="1" dirty="0" smtClean="0"/>
              <a:t>a Clinical trial </a:t>
            </a:r>
            <a:r>
              <a:rPr lang="en-US" sz="2000" dirty="0" smtClean="0"/>
              <a:t>: with </a:t>
            </a:r>
            <a:r>
              <a:rPr lang="en-US" sz="2000" b="1" dirty="0" smtClean="0"/>
              <a:t>SL-401 for patients with BPDCN: however the protocol currently only allows for age 18 and higher.</a:t>
            </a:r>
          </a:p>
          <a:p>
            <a:pPr algn="l" rtl="0"/>
            <a:r>
              <a:rPr lang="en-US" sz="2000" dirty="0" smtClean="0"/>
              <a:t>So my first choice would be to recommend compassionate use administration of this promising agent for patients with </a:t>
            </a:r>
            <a:r>
              <a:rPr lang="en-US" sz="2000" dirty="0" err="1" smtClean="0"/>
              <a:t>BPDCN;However</a:t>
            </a:r>
            <a:r>
              <a:rPr lang="en-US" sz="2000" dirty="0" smtClean="0"/>
              <a:t> it must be given here in America</a:t>
            </a:r>
          </a:p>
          <a:p>
            <a:pPr algn="l" rtl="0"/>
            <a:r>
              <a:rPr lang="en-US" sz="2000" dirty="0" smtClean="0"/>
              <a:t>The sponsor is very helpful, I have given compassionate use now and </a:t>
            </a:r>
            <a:r>
              <a:rPr lang="en-US" sz="2000" b="1" dirty="0" smtClean="0"/>
              <a:t>we have given to several </a:t>
            </a:r>
            <a:r>
              <a:rPr lang="en-US" sz="2000" b="1" dirty="0" err="1" smtClean="0"/>
              <a:t>pediatriac</a:t>
            </a:r>
            <a:r>
              <a:rPr lang="en-US" sz="2000" b="1" dirty="0" smtClean="0"/>
              <a:t> patients</a:t>
            </a:r>
          </a:p>
          <a:p>
            <a:pPr algn="l" rtl="0"/>
            <a:r>
              <a:rPr lang="en-US" sz="2000" dirty="0" smtClean="0"/>
              <a:t> </a:t>
            </a:r>
            <a:r>
              <a:rPr lang="en-US" sz="2000" b="1" dirty="0" smtClean="0"/>
              <a:t>Can the patient travel here to US</a:t>
            </a:r>
            <a:r>
              <a:rPr lang="en-US" sz="2000" dirty="0" smtClean="0"/>
              <a:t>?</a:t>
            </a:r>
          </a:p>
          <a:p>
            <a:pPr algn="l" rtl="0"/>
            <a:r>
              <a:rPr lang="en-US" sz="2000" dirty="0" smtClean="0"/>
              <a:t> </a:t>
            </a:r>
            <a:r>
              <a:rPr lang="en-US" sz="2000" b="1" dirty="0" smtClean="0"/>
              <a:t>Best, </a:t>
            </a:r>
            <a:r>
              <a:rPr lang="en-US" sz="2000" b="1" dirty="0" err="1" smtClean="0"/>
              <a:t>Naveen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dirty="0" err="1" smtClean="0">
                <a:solidFill>
                  <a:schemeClr val="tx1"/>
                </a:solidFill>
              </a:rPr>
              <a:t>Naveen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Pemmaraju</a:t>
            </a:r>
            <a:r>
              <a:rPr lang="en-US" sz="1800" dirty="0" smtClean="0">
                <a:solidFill>
                  <a:schemeClr val="tx1"/>
                </a:solidFill>
              </a:rPr>
              <a:t>, MD .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Houston, Texas The  University of Texas MD Anderson .Cancer Center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Clinical Advances in Hematology &amp; Oncology  Volume 14, Issue 4  April 2016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endParaRPr lang="fa-IR" sz="1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So Rare</a:t>
            </a:r>
          </a:p>
          <a:p>
            <a:pPr algn="l" rtl="0"/>
            <a:r>
              <a:rPr lang="en-US" b="1" dirty="0" smtClean="0"/>
              <a:t>Incidence: ? 1% of all hematologic malignancies, and fewer than </a:t>
            </a:r>
            <a:r>
              <a:rPr lang="en-US" b="1" dirty="0" smtClean="0">
                <a:solidFill>
                  <a:srgbClr val="C00000"/>
                </a:solidFill>
              </a:rPr>
              <a:t>1% of primary </a:t>
            </a:r>
            <a:r>
              <a:rPr lang="en-US" b="1" dirty="0" err="1" smtClean="0">
                <a:solidFill>
                  <a:srgbClr val="C00000"/>
                </a:solidFill>
              </a:rPr>
              <a:t>cutaneous</a:t>
            </a:r>
            <a:r>
              <a:rPr lang="en-US" b="1" dirty="0" smtClean="0">
                <a:solidFill>
                  <a:srgbClr val="C00000"/>
                </a:solidFill>
              </a:rPr>
              <a:t> lymphomas</a:t>
            </a:r>
          </a:p>
          <a:p>
            <a:pPr algn="l" rtl="0"/>
            <a:r>
              <a:rPr lang="en-US" b="1" dirty="0" smtClean="0"/>
              <a:t>Male predominance; approximately 75% to 90%</a:t>
            </a:r>
          </a:p>
          <a:p>
            <a:pPr algn="l" rtl="0"/>
            <a:r>
              <a:rPr lang="en-US" b="1" dirty="0" smtClean="0"/>
              <a:t>BPDCN also tends to be a disease of older patients, with a median age at onset of anywhere from 60 to 70 years and older , </a:t>
            </a:r>
            <a:r>
              <a:rPr lang="en-US" b="1" dirty="0" smtClean="0">
                <a:solidFill>
                  <a:srgbClr val="C00000"/>
                </a:solidFill>
              </a:rPr>
              <a:t>But in Female and pediatric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Experience in children with this disease is very limited</a:t>
            </a:r>
          </a:p>
          <a:p>
            <a:pPr algn="l" rtl="0"/>
            <a:endParaRPr lang="en-US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1800" b="1" dirty="0" err="1" smtClean="0">
                <a:solidFill>
                  <a:schemeClr val="tx1"/>
                </a:solidFill>
              </a:rPr>
              <a:t>Naveen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Pemmaraju</a:t>
            </a:r>
            <a:r>
              <a:rPr lang="en-US" sz="1800" b="1" dirty="0" smtClean="0">
                <a:solidFill>
                  <a:schemeClr val="tx1"/>
                </a:solidFill>
              </a:rPr>
              <a:t>, MD .</a:t>
            </a:r>
            <a:r>
              <a:rPr lang="en-US" sz="1800" dirty="0" smtClean="0">
                <a:solidFill>
                  <a:schemeClr val="tx1"/>
                </a:solidFill>
              </a:rPr>
              <a:t/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Houston, Texas The  University of Texas MD Anderson .Cancer Center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Clinical Advances in Hematology &amp; Oncology  Volume 14, Issue 4  April 2016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fa-IR" sz="1800" b="1" dirty="0" smtClean="0">
                <a:solidFill>
                  <a:srgbClr val="C00000"/>
                </a:solidFill>
              </a:rPr>
              <a:t>USA</a:t>
            </a:r>
            <a:r>
              <a:rPr lang="fa-IR" sz="1800" b="1" dirty="0" smtClean="0">
                <a:solidFill>
                  <a:schemeClr val="tx1"/>
                </a:solidFill>
              </a:rPr>
              <a:t>.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rgbClr val="C00000"/>
                </a:solidFill>
              </a:rPr>
              <a:t>Haematologica</a:t>
            </a:r>
            <a:r>
              <a:rPr lang="en-US" sz="1800" b="1" dirty="0" smtClean="0">
                <a:solidFill>
                  <a:srgbClr val="C00000"/>
                </a:solidFill>
              </a:rPr>
              <a:t> 2010</a:t>
            </a:r>
            <a:endParaRPr lang="fa-IR" sz="18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smtClean="0"/>
              <a:t>Multiple organs, Bone marrow and blood </a:t>
            </a:r>
            <a:r>
              <a:rPr lang="en-US" dirty="0" smtClean="0"/>
              <a:t>,</a:t>
            </a:r>
            <a:r>
              <a:rPr lang="en-US" b="1" dirty="0" smtClean="0"/>
              <a:t>lymph nodes and the skin</a:t>
            </a:r>
          </a:p>
          <a:p>
            <a:pPr algn="l" rtl="0"/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Approximately 85% of BPDCN :</a:t>
            </a:r>
            <a:r>
              <a:rPr lang="en-US" b="1" dirty="0" err="1" smtClean="0"/>
              <a:t>cutaneous</a:t>
            </a:r>
            <a:r>
              <a:rPr lang="en-US" b="1" dirty="0" smtClean="0"/>
              <a:t> involvement at presentation, with about </a:t>
            </a:r>
            <a:r>
              <a:rPr lang="en-US" b="1" dirty="0" smtClean="0">
                <a:solidFill>
                  <a:srgbClr val="C00000"/>
                </a:solidFill>
              </a:rPr>
              <a:t>half</a:t>
            </a:r>
            <a:r>
              <a:rPr lang="en-US" b="1" dirty="0" smtClean="0"/>
              <a:t> the cases confined to </a:t>
            </a:r>
            <a:r>
              <a:rPr lang="en-US" b="1" dirty="0" smtClean="0">
                <a:solidFill>
                  <a:srgbClr val="C00000"/>
                </a:solidFill>
              </a:rPr>
              <a:t>skin at the time of initial staging</a:t>
            </a:r>
            <a:r>
              <a:rPr lang="en-US" b="1" dirty="0" smtClean="0"/>
              <a:t>,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/>
              <a:t>Although leukemic variants lacking </a:t>
            </a:r>
            <a:r>
              <a:rPr lang="en-US" b="1" dirty="0" err="1" smtClean="0"/>
              <a:t>cutaneous</a:t>
            </a:r>
            <a:r>
              <a:rPr lang="en-US" b="1" dirty="0" smtClean="0"/>
              <a:t> involvement have also been documented based on rigorous </a:t>
            </a:r>
            <a:r>
              <a:rPr lang="en-US" b="1" dirty="0" err="1" smtClean="0"/>
              <a:t>immunophenotypic</a:t>
            </a:r>
            <a:r>
              <a:rPr lang="en-US" b="1" dirty="0" smtClean="0"/>
              <a:t> profiling.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Often presents as leukemia or evolves into acute leukemia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</a:rPr>
              <a:t>24% of the pediatric cases </a:t>
            </a:r>
            <a:r>
              <a:rPr lang="en-US" b="1" dirty="0" smtClean="0">
                <a:solidFill>
                  <a:srgbClr val="0070C0"/>
                </a:solidFill>
              </a:rPr>
              <a:t>lacked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cutaneous</a:t>
            </a:r>
            <a:r>
              <a:rPr lang="en-US" b="1" dirty="0" smtClean="0">
                <a:solidFill>
                  <a:srgbClr val="C00000"/>
                </a:solidFill>
              </a:rPr>
              <a:t> involvement at presentation, </a:t>
            </a:r>
          </a:p>
          <a:p>
            <a:pPr algn="l" rtl="0"/>
            <a:endParaRPr lang="en-US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Presentation / BPDCN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Vast majority of patients—70</a:t>
            </a:r>
            <a:r>
              <a:rPr lang="en-US" dirty="0" smtClean="0"/>
              <a:t>% or more—already have or </a:t>
            </a:r>
            <a:r>
              <a:rPr lang="en-US" b="1" dirty="0" smtClean="0"/>
              <a:t>acquire skin lesions</a:t>
            </a:r>
            <a:r>
              <a:rPr lang="en-US" dirty="0" smtClean="0"/>
              <a:t>,  </a:t>
            </a:r>
            <a:r>
              <a:rPr lang="en-US" dirty="0" smtClean="0">
                <a:solidFill>
                  <a:srgbClr val="C00000"/>
                </a:solidFill>
              </a:rPr>
              <a:t>purplish discoloration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leukemic presentation, which means </a:t>
            </a:r>
            <a:r>
              <a:rPr lang="en-US" b="1" dirty="0" smtClean="0"/>
              <a:t>low blood cell counts </a:t>
            </a:r>
            <a:r>
              <a:rPr lang="en-US" dirty="0" smtClean="0"/>
              <a:t>and the presence of blasts in the bone marrow, such as are seen in </a:t>
            </a:r>
            <a:r>
              <a:rPr lang="en-US" b="1" dirty="0" smtClean="0"/>
              <a:t>acute myeloid leukemia (AML) and acute lymphocytic leukemia (ALL)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b="1" dirty="0" smtClean="0"/>
              <a:t>Lymph nodes, spleen, liver, or central nervous system</a:t>
            </a:r>
            <a:r>
              <a:rPr lang="en-US" dirty="0" smtClean="0"/>
              <a:t>, or they have </a:t>
            </a:r>
            <a:r>
              <a:rPr lang="en-US" dirty="0" err="1" smtClean="0">
                <a:solidFill>
                  <a:srgbClr val="C00000"/>
                </a:solidFill>
              </a:rPr>
              <a:t>Extramedullary</a:t>
            </a:r>
            <a:r>
              <a:rPr lang="en-US" dirty="0" smtClean="0">
                <a:solidFill>
                  <a:srgbClr val="C00000"/>
                </a:solidFill>
              </a:rPr>
              <a:t> involvement</a:t>
            </a:r>
            <a:endParaRPr lang="fa-I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b="1" dirty="0" err="1" smtClean="0">
                <a:solidFill>
                  <a:schemeClr val="tx1"/>
                </a:solidFill>
              </a:rPr>
              <a:t>Blastic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plasmacytoid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dendritic</a:t>
            </a:r>
            <a:r>
              <a:rPr lang="en-US" b="1" dirty="0" smtClean="0">
                <a:solidFill>
                  <a:schemeClr val="tx1"/>
                </a:solidFill>
              </a:rPr>
              <a:t> cell neoplasm - BPDCN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910158"/>
          </a:xfrm>
        </p:spPr>
        <p:txBody>
          <a:bodyPr>
            <a:normAutofit fontScale="85000" lnSpcReduction="10000"/>
          </a:bodyPr>
          <a:lstStyle/>
          <a:p>
            <a:pPr algn="l" rtl="0"/>
            <a:endParaRPr lang="en-US" dirty="0" smtClean="0">
              <a:solidFill>
                <a:srgbClr val="C00000"/>
              </a:solidFill>
            </a:endParaRPr>
          </a:p>
          <a:p>
            <a:pPr algn="l" rtl="0"/>
            <a:r>
              <a:rPr lang="en-US" b="1" dirty="0" err="1" smtClean="0"/>
              <a:t>Blastic</a:t>
            </a:r>
            <a:r>
              <a:rPr lang="en-US" b="1" dirty="0" smtClean="0"/>
              <a:t> natural killer cell lymphoma       </a:t>
            </a:r>
            <a:r>
              <a:rPr lang="en-US" dirty="0" smtClean="0"/>
              <a:t>and  </a:t>
            </a:r>
            <a:r>
              <a:rPr lang="en-US" b="1" dirty="0" smtClean="0">
                <a:solidFill>
                  <a:srgbClr val="C00000"/>
                </a:solidFill>
              </a:rPr>
              <a:t>CD4+/CD56+ </a:t>
            </a:r>
            <a:r>
              <a:rPr lang="en-US" b="1" dirty="0" err="1" smtClean="0">
                <a:solidFill>
                  <a:srgbClr val="C00000"/>
                </a:solidFill>
              </a:rPr>
              <a:t>hematodermic</a:t>
            </a:r>
            <a:r>
              <a:rPr lang="en-US" b="1" dirty="0" smtClean="0">
                <a:solidFill>
                  <a:srgbClr val="C00000"/>
                </a:solidFill>
              </a:rPr>
              <a:t> (or  hematopoietic ) neoplasm</a:t>
            </a:r>
          </a:p>
          <a:p>
            <a:pPr algn="l" rtl="0"/>
            <a:endParaRPr lang="en-US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b="1" dirty="0" err="1" smtClean="0">
                <a:solidFill>
                  <a:srgbClr val="C00000"/>
                </a:solidFill>
              </a:rPr>
              <a:t>Origin:</a:t>
            </a:r>
            <a:r>
              <a:rPr lang="en-US" dirty="0" err="1" smtClean="0"/>
              <a:t>The</a:t>
            </a:r>
            <a:r>
              <a:rPr lang="en-US" dirty="0" smtClean="0"/>
              <a:t> precise developmental pathway of </a:t>
            </a:r>
            <a:r>
              <a:rPr lang="en-US" dirty="0" err="1" smtClean="0"/>
              <a:t>plasmacytoid</a:t>
            </a:r>
            <a:r>
              <a:rPr lang="en-US" dirty="0" smtClean="0"/>
              <a:t> </a:t>
            </a:r>
            <a:r>
              <a:rPr lang="en-US" dirty="0" err="1" smtClean="0"/>
              <a:t>dendritic</a:t>
            </a:r>
            <a:r>
              <a:rPr lang="en-US" dirty="0" smtClean="0"/>
              <a:t> cells is somewhat controversial, but current evidence favors derivation from a common </a:t>
            </a:r>
            <a:r>
              <a:rPr lang="en-US" b="1" dirty="0" smtClean="0">
                <a:solidFill>
                  <a:srgbClr val="C00000"/>
                </a:solidFill>
              </a:rPr>
              <a:t>macrophage and </a:t>
            </a:r>
            <a:r>
              <a:rPr lang="en-US" b="1" dirty="0" err="1" smtClean="0">
                <a:solidFill>
                  <a:srgbClr val="C00000"/>
                </a:solidFill>
              </a:rPr>
              <a:t>dendritic</a:t>
            </a:r>
            <a:r>
              <a:rPr lang="en-US" b="1" dirty="0" smtClean="0">
                <a:solidFill>
                  <a:srgbClr val="C00000"/>
                </a:solidFill>
              </a:rPr>
              <a:t> cell precursor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sz="3500" b="1" dirty="0" smtClean="0"/>
              <a:t>WHO : Standardized the term </a:t>
            </a:r>
            <a:r>
              <a:rPr lang="en-US" sz="3500" b="1" dirty="0" err="1" smtClean="0"/>
              <a:t>blastic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plasmacytoid</a:t>
            </a:r>
            <a:r>
              <a:rPr lang="en-US" sz="3500" b="1" dirty="0" smtClean="0"/>
              <a:t> </a:t>
            </a:r>
            <a:r>
              <a:rPr lang="en-US" sz="3500" b="1" dirty="0" err="1" smtClean="0"/>
              <a:t>dendritic</a:t>
            </a:r>
            <a:r>
              <a:rPr lang="en-US" sz="3500" b="1" dirty="0" smtClean="0"/>
              <a:t> cell neoplasm in 2008, listing it under “acute myeloid leukemia and related precursor  </a:t>
            </a:r>
            <a:r>
              <a:rPr lang="en-US" sz="3500" b="1" dirty="0" err="1" smtClean="0"/>
              <a:t>neoplasms</a:t>
            </a:r>
            <a:r>
              <a:rPr lang="en-US" sz="3500" b="1" dirty="0" smtClean="0"/>
              <a:t>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is BPDCN diagnosed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Clinical and pathologic technologies </a:t>
            </a:r>
            <a:r>
              <a:rPr lang="en-US" dirty="0" smtClean="0"/>
              <a:t>morphology </a:t>
            </a:r>
          </a:p>
          <a:p>
            <a:pPr algn="l" rtl="0"/>
            <a:r>
              <a:rPr lang="en-US" b="1" dirty="0" smtClean="0"/>
              <a:t>IHC and flow </a:t>
            </a:r>
            <a:r>
              <a:rPr lang="en-US" b="1" dirty="0" err="1" smtClean="0"/>
              <a:t>cytometry</a:t>
            </a:r>
            <a:r>
              <a:rPr lang="en-US" dirty="0" smtClean="0"/>
              <a:t>, the cells are positive for the classic triad of BPDCN: </a:t>
            </a:r>
            <a:r>
              <a:rPr lang="en-US" b="1" dirty="0" smtClean="0">
                <a:solidFill>
                  <a:srgbClr val="C00000"/>
                </a:solidFill>
              </a:rPr>
              <a:t>CD4, CD56, and CD123</a:t>
            </a:r>
            <a:r>
              <a:rPr lang="fr-FR" b="1" dirty="0" smtClean="0">
                <a:solidFill>
                  <a:srgbClr val="C00000"/>
                </a:solidFill>
              </a:rPr>
              <a:t> ,T-</a:t>
            </a:r>
            <a:r>
              <a:rPr lang="fr-FR" b="1" dirty="0" err="1" smtClean="0">
                <a:solidFill>
                  <a:srgbClr val="C00000"/>
                </a:solidFill>
              </a:rPr>
              <a:t>cell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fr-FR" b="1" dirty="0" err="1" smtClean="0">
                <a:solidFill>
                  <a:srgbClr val="C00000"/>
                </a:solidFill>
              </a:rPr>
              <a:t>leukemia</a:t>
            </a:r>
            <a:r>
              <a:rPr lang="fr-FR" b="1" dirty="0" smtClean="0">
                <a:solidFill>
                  <a:srgbClr val="C00000"/>
                </a:solidFill>
              </a:rPr>
              <a:t>/ </a:t>
            </a:r>
            <a:r>
              <a:rPr lang="fr-FR" b="1" dirty="0" err="1" smtClean="0">
                <a:solidFill>
                  <a:srgbClr val="C00000"/>
                </a:solidFill>
              </a:rPr>
              <a:t>lymphoma</a:t>
            </a:r>
            <a:r>
              <a:rPr lang="fr-FR" b="1" dirty="0" smtClean="0">
                <a:solidFill>
                  <a:srgbClr val="C00000"/>
                </a:solidFill>
              </a:rPr>
              <a:t> 1 (TCL1)</a:t>
            </a:r>
            <a:endParaRPr lang="en-US" b="1" dirty="0" smtClean="0">
              <a:solidFill>
                <a:srgbClr val="C00000"/>
              </a:solidFill>
            </a:endParaRPr>
          </a:p>
          <a:p>
            <a:pPr algn="l" rtl="0"/>
            <a:endParaRPr lang="en-US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CD123, the interleukin-3 receptor </a:t>
            </a:r>
            <a:r>
              <a:rPr lang="el-GR" b="1" dirty="0" smtClean="0">
                <a:solidFill>
                  <a:srgbClr val="C00000"/>
                </a:solidFill>
              </a:rPr>
              <a:t>α </a:t>
            </a:r>
            <a:r>
              <a:rPr lang="en-US" b="1" dirty="0" smtClean="0">
                <a:solidFill>
                  <a:srgbClr val="C00000"/>
                </a:solidFill>
              </a:rPr>
              <a:t>chain, </a:t>
            </a:r>
            <a:r>
              <a:rPr lang="en-US" dirty="0" smtClean="0">
                <a:solidFill>
                  <a:srgbClr val="C00000"/>
                </a:solidFill>
              </a:rPr>
              <a:t>which is strongly expressed in BPDCN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ASH -2013 ;Somatic loss-of-function mutations in the splicing factor ZRSR2 in patients with BPDCN, </a:t>
            </a:r>
            <a:r>
              <a:rPr lang="en-US" b="1" dirty="0" smtClean="0">
                <a:solidFill>
                  <a:srgbClr val="C00000"/>
                </a:solidFill>
              </a:rPr>
              <a:t>Xp22</a:t>
            </a:r>
            <a:r>
              <a:rPr lang="en-US" b="1" dirty="0" smtClean="0"/>
              <a:t> (</a:t>
            </a:r>
            <a:r>
              <a:rPr lang="en-US" b="1" dirty="0" err="1" smtClean="0"/>
              <a:t>frameshift</a:t>
            </a:r>
            <a:r>
              <a:rPr lang="en-US" b="1" dirty="0" smtClean="0"/>
              <a:t>, nonsense, or splice site mutations) all 10 ,male </a:t>
            </a:r>
            <a:endParaRPr lang="fa-IR" b="1" dirty="0" smtClean="0"/>
          </a:p>
          <a:p>
            <a:pPr algn="l" rtl="0"/>
            <a:endParaRPr lang="en-US" dirty="0" smtClean="0">
              <a:solidFill>
                <a:srgbClr val="C00000"/>
              </a:solidFill>
            </a:endParaRPr>
          </a:p>
          <a:p>
            <a:pPr algn="l" rtl="0"/>
            <a:r>
              <a:rPr lang="en-US" dirty="0" smtClean="0"/>
              <a:t>Chromosomal </a:t>
            </a:r>
            <a:r>
              <a:rPr lang="en-US" dirty="0" err="1" smtClean="0"/>
              <a:t>karyotype</a:t>
            </a:r>
            <a:r>
              <a:rPr lang="en-US" dirty="0" smtClean="0"/>
              <a:t>, flow </a:t>
            </a:r>
            <a:r>
              <a:rPr lang="en-US" dirty="0" err="1" smtClean="0"/>
              <a:t>cytometry</a:t>
            </a:r>
            <a:r>
              <a:rPr lang="en-US" dirty="0" smtClean="0"/>
              <a:t>, and molecular features -AML, ALL, and </a:t>
            </a:r>
            <a:r>
              <a:rPr lang="en-US" dirty="0" err="1" smtClean="0"/>
              <a:t>cutaneous</a:t>
            </a:r>
            <a:r>
              <a:rPr lang="en-US" dirty="0" smtClean="0"/>
              <a:t> T-cell lymphoma.</a:t>
            </a: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Case Presentation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l" rtl="0"/>
            <a:r>
              <a:rPr lang="en-US" b="1" dirty="0" smtClean="0"/>
              <a:t>10 </a:t>
            </a:r>
            <a:r>
              <a:rPr lang="fa-IR" b="1" dirty="0" smtClean="0"/>
              <a:t>years old boy</a:t>
            </a:r>
          </a:p>
          <a:p>
            <a:pPr algn="l" rtl="0"/>
            <a:r>
              <a:rPr lang="fa-IR" dirty="0" smtClean="0"/>
              <a:t> Right lower limb mass </a:t>
            </a:r>
            <a:r>
              <a:rPr lang="en-US" dirty="0" smtClean="0"/>
              <a:t>-C</a:t>
            </a:r>
            <a:r>
              <a:rPr lang="fa-IR" dirty="0" smtClean="0"/>
              <a:t>alf mass, since several months ago, No pain, No other findings</a:t>
            </a:r>
          </a:p>
          <a:p>
            <a:pPr algn="l" rtl="0"/>
            <a:r>
              <a:rPr lang="fa-IR" dirty="0" smtClean="0"/>
              <a:t>PE: R calf mass about  </a:t>
            </a:r>
            <a:r>
              <a:rPr lang="en-US" dirty="0" smtClean="0"/>
              <a:t>6-7</a:t>
            </a:r>
            <a:r>
              <a:rPr lang="fa-IR" dirty="0" smtClean="0"/>
              <a:t> cm, firm, no pain</a:t>
            </a:r>
          </a:p>
          <a:p>
            <a:pPr algn="l" rtl="0"/>
            <a:r>
              <a:rPr lang="fa-IR" b="1" dirty="0" smtClean="0"/>
              <a:t>Biopsy report : BPDCN</a:t>
            </a:r>
            <a:r>
              <a:rPr lang="en-US" b="1" dirty="0" smtClean="0"/>
              <a:t>,</a:t>
            </a:r>
            <a:r>
              <a:rPr lang="en-US" b="1" dirty="0" err="1" smtClean="0"/>
              <a:t>B</a:t>
            </a:r>
            <a:r>
              <a:rPr lang="en-US" sz="2800" b="1" dirty="0" err="1" smtClean="0"/>
              <a:t>lastic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Plasmacytoid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Dendritic</a:t>
            </a:r>
            <a:r>
              <a:rPr lang="en-US" sz="2800" b="1" dirty="0" smtClean="0"/>
              <a:t> Cell Neoplasm </a:t>
            </a:r>
          </a:p>
          <a:p>
            <a:pPr algn="l" rtl="0"/>
            <a:r>
              <a:rPr lang="fa-IR" dirty="0" smtClean="0"/>
              <a:t> Evaluation  CBC, Bio, Nl</a:t>
            </a:r>
          </a:p>
          <a:p>
            <a:pPr algn="l" rtl="0"/>
            <a:r>
              <a:rPr lang="fa-IR" dirty="0" smtClean="0"/>
              <a:t> B</a:t>
            </a:r>
            <a:r>
              <a:rPr lang="en-US" dirty="0" smtClean="0"/>
              <a:t>M</a:t>
            </a:r>
            <a:r>
              <a:rPr lang="fa-IR" dirty="0" smtClean="0"/>
              <a:t>A&amp; and CD flow Cytometry : No diagnostic finding</a:t>
            </a:r>
          </a:p>
          <a:p>
            <a:pPr algn="l" rtl="0"/>
            <a:r>
              <a:rPr lang="fa-IR" dirty="0" smtClean="0"/>
              <a:t>BMB</a:t>
            </a:r>
            <a:r>
              <a:rPr lang="en-US" dirty="0" smtClean="0"/>
              <a:t>:</a:t>
            </a:r>
            <a:r>
              <a:rPr lang="en-US" dirty="0" err="1" smtClean="0"/>
              <a:t>Nl</a:t>
            </a:r>
            <a:endParaRPr lang="fa-IR" dirty="0" smtClean="0"/>
          </a:p>
          <a:p>
            <a:pPr algn="l" rtl="0"/>
            <a:r>
              <a:rPr lang="fa-IR" dirty="0" smtClean="0"/>
              <a:t>CT :  Chest , abdo and R  Leg mass</a:t>
            </a:r>
            <a:r>
              <a:rPr lang="en-US" dirty="0" smtClean="0"/>
              <a:t>              </a:t>
            </a:r>
            <a:r>
              <a:rPr lang="fa-IR" dirty="0" smtClean="0"/>
              <a:t>Chest  and abdo CT: Nl</a:t>
            </a:r>
          </a:p>
          <a:p>
            <a:pPr algn="l" rtl="0"/>
            <a:r>
              <a:rPr lang="fa-IR" dirty="0" smtClean="0"/>
              <a:t>CT of R leg; mass lesion  resectable </a:t>
            </a:r>
          </a:p>
          <a:p>
            <a:pPr algn="l" rtl="0"/>
            <a:r>
              <a:rPr lang="fa-IR" dirty="0" smtClean="0"/>
              <a:t>Bone survey: ?</a:t>
            </a:r>
          </a:p>
          <a:p>
            <a:pPr algn="l" rtl="0"/>
            <a:r>
              <a:rPr lang="fa-IR" dirty="0" smtClean="0"/>
              <a:t> Bone scan:?/</a:t>
            </a:r>
          </a:p>
          <a:p>
            <a:pPr algn="l" rtl="0"/>
            <a:r>
              <a:rPr lang="fa-IR" dirty="0" smtClean="0"/>
              <a:t> </a:t>
            </a:r>
            <a:r>
              <a:rPr lang="fa-IR" b="1" dirty="0" smtClean="0">
                <a:solidFill>
                  <a:srgbClr val="C00000"/>
                </a:solidFill>
              </a:rPr>
              <a:t>Mass  Resection  </a:t>
            </a:r>
            <a:r>
              <a:rPr lang="en-US" b="1" dirty="0" smtClean="0">
                <a:solidFill>
                  <a:srgbClr val="C00000"/>
                </a:solidFill>
              </a:rPr>
              <a:t>8x5cm </a:t>
            </a:r>
            <a:r>
              <a:rPr lang="fa-IR" b="1" dirty="0" smtClean="0"/>
              <a:t>: in Pars Hospital: Dr Sam Sami</a:t>
            </a:r>
          </a:p>
          <a:p>
            <a:pPr algn="l" rtl="0"/>
            <a:r>
              <a:rPr lang="fa-IR" b="1" dirty="0" smtClean="0"/>
              <a:t>Pathology in Pars hospital </a:t>
            </a:r>
            <a:r>
              <a:rPr lang="fa-IR" dirty="0" smtClean="0"/>
              <a:t>: DD lymphoblastic lymphoma  and BPDCN  recommendation study  </a:t>
            </a:r>
            <a:r>
              <a:rPr lang="en-US" dirty="0" smtClean="0"/>
              <a:t>B</a:t>
            </a:r>
            <a:r>
              <a:rPr lang="fa-IR" dirty="0" smtClean="0"/>
              <a:t>&amp; T cell monoclonality and gene rearrangement </a:t>
            </a:r>
          </a:p>
          <a:p>
            <a:pPr algn="l" rtl="0"/>
            <a:r>
              <a:rPr lang="en-US" dirty="0" smtClean="0"/>
              <a:t> Second review and IHC  : </a:t>
            </a:r>
            <a:r>
              <a:rPr lang="fa-IR" b="1" dirty="0" smtClean="0"/>
              <a:t>BPDCN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IHC Markers/ BPDCN</a:t>
            </a:r>
            <a:endParaRPr lang="fa-IR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3200" b="1" dirty="0" smtClean="0">
                <a:solidFill>
                  <a:srgbClr val="C00000"/>
                </a:solidFill>
              </a:rPr>
              <a:t>Other markers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b="1" dirty="0" smtClean="0">
                <a:solidFill>
                  <a:srgbClr val="C00000"/>
                </a:solidFill>
              </a:rPr>
              <a:t>      T-cell leukemia/lymphoma 1 (TCL1</a:t>
            </a:r>
            <a:r>
              <a:rPr lang="en-US" dirty="0" smtClean="0"/>
              <a:t>)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    </a:t>
            </a:r>
            <a:r>
              <a:rPr lang="en-US" b="1" dirty="0" smtClean="0"/>
              <a:t>Blood </a:t>
            </a:r>
            <a:r>
              <a:rPr lang="en-US" b="1" dirty="0" err="1" smtClean="0"/>
              <a:t>dendritic</a:t>
            </a:r>
            <a:r>
              <a:rPr lang="en-US" b="1" dirty="0" smtClean="0"/>
              <a:t> cell antigen-2 (CD303/BDCA-2</a:t>
            </a:r>
            <a:r>
              <a:rPr lang="en-US" dirty="0" smtClean="0"/>
              <a:t>)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     </a:t>
            </a:r>
            <a:r>
              <a:rPr lang="en-US" b="1" dirty="0" smtClean="0"/>
              <a:t>CD2-associated protein (CD2AP). </a:t>
            </a:r>
          </a:p>
          <a:p>
            <a:pPr algn="l" rtl="0">
              <a:buFont typeface="Courier New" pitchFamily="49" charset="0"/>
              <a:buChar char="o"/>
            </a:pPr>
            <a:r>
              <a:rPr lang="en-US" dirty="0" smtClean="0"/>
              <a:t>              </a:t>
            </a:r>
            <a:r>
              <a:rPr lang="en-US" b="1" dirty="0" smtClean="0"/>
              <a:t>CD56 expression may be nonspecific</a:t>
            </a:r>
          </a:p>
          <a:p>
            <a:pPr algn="l" rtl="0">
              <a:buNone/>
            </a:pPr>
            <a:endParaRPr lang="en-US" b="1" dirty="0" smtClean="0"/>
          </a:p>
          <a:p>
            <a:pPr algn="l" rtl="0">
              <a:buNone/>
            </a:pPr>
            <a:endParaRPr lang="en-US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Out come / BPDCN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err="1" smtClean="0"/>
              <a:t>Outcome:poor</a:t>
            </a:r>
            <a:r>
              <a:rPr lang="en-US" dirty="0" smtClean="0"/>
              <a:t> Most patients survive for only 10 to 14 months after diagnosis, despite receiving various chemotherapeutic regimens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Outcomes were poor </a:t>
            </a:r>
            <a:r>
              <a:rPr lang="en-US" b="1" dirty="0" smtClean="0">
                <a:solidFill>
                  <a:srgbClr val="C00000"/>
                </a:solidFill>
              </a:rPr>
              <a:t>regardless of the patient’s age and regardless of a skin-only or a bone marrow presentation</a:t>
            </a:r>
          </a:p>
          <a:p>
            <a:pPr algn="l" rtl="0"/>
            <a:endParaRPr lang="en-US" b="1" dirty="0" smtClean="0"/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is BPDCN treated?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 No uniform, consensus, worldwide standard of care treatment for BPDCN</a:t>
            </a:r>
          </a:p>
          <a:p>
            <a:pPr algn="l" rtl="0"/>
            <a:r>
              <a:rPr lang="en-US" dirty="0" smtClean="0"/>
              <a:t>Chemotherapy regimens designed for AML or ALL. </a:t>
            </a:r>
          </a:p>
          <a:p>
            <a:pPr algn="l" rtl="0"/>
            <a:r>
              <a:rPr lang="en-US" dirty="0" smtClean="0"/>
              <a:t>Another approach is to treat the disease like </a:t>
            </a:r>
            <a:r>
              <a:rPr lang="en-US" dirty="0" err="1" smtClean="0"/>
              <a:t>nonHodgkin</a:t>
            </a:r>
            <a:r>
              <a:rPr lang="en-US" dirty="0" smtClean="0"/>
              <a:t> lymphoma (CHOP)</a:t>
            </a:r>
          </a:p>
          <a:p>
            <a:pPr algn="l" rtl="0"/>
            <a:r>
              <a:rPr lang="en-US" dirty="0" smtClean="0"/>
              <a:t>Multiple agent, intensive chemotherapy ;remissions</a:t>
            </a:r>
          </a:p>
          <a:p>
            <a:pPr algn="l" rtl="0"/>
            <a:r>
              <a:rPr lang="en-US" dirty="0" smtClean="0"/>
              <a:t>Relapse tends to occur quickly. </a:t>
            </a:r>
          </a:p>
          <a:p>
            <a:pPr algn="l" rtl="0"/>
            <a:r>
              <a:rPr lang="en-US" b="1" dirty="0" smtClean="0"/>
              <a:t>Patients die </a:t>
            </a:r>
            <a:r>
              <a:rPr lang="en-US" dirty="0" smtClean="0"/>
              <a:t>either of </a:t>
            </a:r>
            <a:r>
              <a:rPr lang="en-US" b="1" dirty="0" smtClean="0"/>
              <a:t>active disease </a:t>
            </a:r>
            <a:r>
              <a:rPr lang="en-US" dirty="0" smtClean="0"/>
              <a:t>in the setting of </a:t>
            </a:r>
            <a:r>
              <a:rPr lang="en-US" b="1" dirty="0" smtClean="0"/>
              <a:t>relapse</a:t>
            </a:r>
            <a:r>
              <a:rPr lang="en-US" dirty="0" smtClean="0"/>
              <a:t> or of </a:t>
            </a:r>
            <a:r>
              <a:rPr lang="en-US" b="1" dirty="0" smtClean="0"/>
              <a:t>infections or multiple-organ failure </a:t>
            </a:r>
            <a:r>
              <a:rPr lang="en-US" dirty="0" smtClean="0"/>
              <a:t>very quickly after relapse.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How is BPDCN treated?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071546"/>
            <a:ext cx="7772400" cy="5143536"/>
          </a:xfrm>
        </p:spPr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2014 ;Single cycle of therapy with </a:t>
            </a:r>
            <a:r>
              <a:rPr lang="en-US" b="1" dirty="0" smtClean="0"/>
              <a:t>diphtheria toxin </a:t>
            </a:r>
            <a:r>
              <a:rPr lang="en-US" b="1" dirty="0" smtClean="0">
                <a:solidFill>
                  <a:srgbClr val="C00000"/>
                </a:solidFill>
              </a:rPr>
              <a:t>DT388-IL3, which is now known as </a:t>
            </a:r>
            <a:r>
              <a:rPr lang="en-US" b="1" dirty="0" smtClean="0"/>
              <a:t>SL-401</a:t>
            </a:r>
            <a:r>
              <a:rPr lang="en-US" dirty="0" smtClean="0">
                <a:solidFill>
                  <a:srgbClr val="C00000"/>
                </a:solidFill>
              </a:rPr>
              <a:t>produced </a:t>
            </a:r>
            <a:r>
              <a:rPr lang="en-US" dirty="0" smtClean="0"/>
              <a:t>an </a:t>
            </a:r>
            <a:r>
              <a:rPr lang="en-US" dirty="0" smtClean="0">
                <a:solidFill>
                  <a:srgbClr val="C00000"/>
                </a:solidFill>
              </a:rPr>
              <a:t>objective response in 7 /9 patients</a:t>
            </a:r>
            <a:r>
              <a:rPr lang="en-US" dirty="0" smtClean="0"/>
              <a:t>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Of these, 5 ;complete remissions , 2 ; partial remissions, with a median duration of response of </a:t>
            </a:r>
            <a:r>
              <a:rPr lang="en-US" b="1" dirty="0" smtClean="0"/>
              <a:t>5 months (range, 1-20+ months)</a:t>
            </a:r>
          </a:p>
          <a:p>
            <a:pPr algn="l" rtl="0"/>
            <a:endParaRPr lang="en-US" b="1" dirty="0" smtClean="0">
              <a:solidFill>
                <a:srgbClr val="C00000"/>
              </a:solidFill>
            </a:endParaRP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Side effect ; capillary leak syndrome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err="1" smtClean="0"/>
              <a:t>lorvotuzumab</a:t>
            </a:r>
            <a:r>
              <a:rPr lang="en-US" b="1" dirty="0" smtClean="0"/>
              <a:t> </a:t>
            </a:r>
            <a:r>
              <a:rPr lang="en-US" b="1" dirty="0" err="1" smtClean="0"/>
              <a:t>mertansine</a:t>
            </a:r>
            <a:r>
              <a:rPr lang="en-US" b="1" dirty="0" smtClean="0"/>
              <a:t>, targets CD56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err="1" smtClean="0"/>
              <a:t>Allogeneic</a:t>
            </a:r>
            <a:r>
              <a:rPr lang="en-US" dirty="0" smtClean="0"/>
              <a:t> </a:t>
            </a:r>
            <a:r>
              <a:rPr lang="en-US" b="1" dirty="0" smtClean="0"/>
              <a:t>or, interestingly, </a:t>
            </a:r>
            <a:r>
              <a:rPr lang="en-US" b="1" dirty="0" err="1" smtClean="0"/>
              <a:t>Autologous</a:t>
            </a:r>
            <a:r>
              <a:rPr lang="en-US" b="1" dirty="0" smtClean="0"/>
              <a:t> transplant can improve median survival to 2 to 4 years</a:t>
            </a:r>
            <a:r>
              <a:rPr lang="en-US" dirty="0" smtClean="0"/>
              <a:t>. 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11 patients </a:t>
            </a:r>
            <a:r>
              <a:rPr lang="en-US" dirty="0" smtClean="0"/>
              <a:t>with BPDCN who underwent </a:t>
            </a:r>
            <a:r>
              <a:rPr lang="en-US" dirty="0" err="1" smtClean="0"/>
              <a:t>Autol</a:t>
            </a:r>
            <a:r>
              <a:rPr lang="en-US" dirty="0" smtClean="0"/>
              <a:t> ;overall survival rate of 82% - 4 years</a:t>
            </a:r>
          </a:p>
          <a:p>
            <a:pPr algn="l" rtl="0"/>
            <a:r>
              <a:rPr lang="en-US" b="1" dirty="0" smtClean="0"/>
              <a:t>Among all children with BPDCN who underwent SCT, the overall survival was 67% (4 of 6 cases) 2010</a:t>
            </a:r>
          </a:p>
          <a:p>
            <a:pPr algn="l" rtl="0"/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7772400" cy="1203348"/>
          </a:xfrm>
        </p:spPr>
        <p:txBody>
          <a:bodyPr>
            <a:normAutofit/>
          </a:bodyPr>
          <a:lstStyle/>
          <a:p>
            <a:r>
              <a:rPr lang="en-US" sz="1600" b="1" dirty="0" err="1" smtClean="0">
                <a:solidFill>
                  <a:schemeClr val="tx1"/>
                </a:solidFill>
              </a:rPr>
              <a:t>Blastic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plasmacytoid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dendritic</a:t>
            </a:r>
            <a:r>
              <a:rPr lang="en-US" sz="1600" b="1" dirty="0" smtClean="0">
                <a:solidFill>
                  <a:schemeClr val="tx1"/>
                </a:solidFill>
              </a:rPr>
              <a:t> cell neoplasm in children: diagnostic features and clinical implications</a:t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Cl</a:t>
            </a:r>
            <a:r>
              <a:rPr lang="en-US" sz="1600" b="1" dirty="0" smtClean="0">
                <a:solidFill>
                  <a:schemeClr val="tx1"/>
                </a:solidFill>
              </a:rPr>
              <a:t>eveland, OH, USA. </a:t>
            </a:r>
            <a:r>
              <a:rPr lang="en-US" sz="1600" b="1" dirty="0" err="1" smtClean="0">
                <a:solidFill>
                  <a:schemeClr val="tx1"/>
                </a:solidFill>
              </a:rPr>
              <a:t>haematologica</a:t>
            </a:r>
            <a:r>
              <a:rPr lang="en-US" sz="1600" b="1" dirty="0" smtClean="0">
                <a:solidFill>
                  <a:schemeClr val="tx1"/>
                </a:solidFill>
              </a:rPr>
              <a:t> | 2010; 95(11</a:t>
            </a:r>
            <a:r>
              <a:rPr lang="en-US" sz="1400" b="1" dirty="0" smtClean="0">
                <a:solidFill>
                  <a:schemeClr val="tx1"/>
                </a:solidFill>
              </a:rPr>
              <a:t>) .</a:t>
            </a:r>
            <a:r>
              <a:rPr lang="en-US" sz="1600" b="1" dirty="0" smtClean="0">
                <a:solidFill>
                  <a:schemeClr val="tx1"/>
                </a:solidFill>
              </a:rPr>
              <a:t>Armin G. </a:t>
            </a:r>
            <a:r>
              <a:rPr lang="en-US" sz="1600" b="1" dirty="0" err="1" smtClean="0">
                <a:solidFill>
                  <a:schemeClr val="tx1"/>
                </a:solidFill>
              </a:rPr>
              <a:t>Jegalian</a:t>
            </a:r>
            <a:endParaRPr lang="fa-IR" sz="16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smtClean="0"/>
              <a:t>Retrospective study :9 cases of BPDCN in patients </a:t>
            </a:r>
            <a:r>
              <a:rPr lang="en-US" b="1" dirty="0" smtClean="0">
                <a:solidFill>
                  <a:srgbClr val="C00000"/>
                </a:solidFill>
              </a:rPr>
              <a:t>under the age of 18 years </a:t>
            </a:r>
          </a:p>
          <a:p>
            <a:pPr algn="l" rtl="0"/>
            <a:r>
              <a:rPr lang="en-US" dirty="0" smtClean="0"/>
              <a:t>We also identified </a:t>
            </a:r>
            <a:r>
              <a:rPr lang="en-US" b="1" dirty="0" smtClean="0"/>
              <a:t>20 well-documented additional pediatric cases in the literature</a:t>
            </a:r>
            <a:r>
              <a:rPr lang="en-US" dirty="0" smtClean="0"/>
              <a:t>.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Results</a:t>
            </a:r>
          </a:p>
          <a:p>
            <a:pPr algn="l" rtl="0"/>
            <a:r>
              <a:rPr lang="en-US" dirty="0" smtClean="0"/>
              <a:t>OS  rate among the 25 patients with available </a:t>
            </a:r>
            <a:r>
              <a:rPr lang="en-US" dirty="0" err="1" smtClean="0"/>
              <a:t>followup</a:t>
            </a:r>
            <a:r>
              <a:rPr lang="en-US" dirty="0" smtClean="0"/>
              <a:t>, all having received chemotherapy, was </a:t>
            </a:r>
            <a:r>
              <a:rPr lang="en-US" b="1" dirty="0" smtClean="0"/>
              <a:t>72% </a:t>
            </a:r>
            <a:r>
              <a:rPr lang="en-US" dirty="0" smtClean="0"/>
              <a:t>(follow-up ranging from </a:t>
            </a:r>
            <a:r>
              <a:rPr lang="en-US" b="1" dirty="0" smtClean="0"/>
              <a:t>9 months to 13 years, with a median of 30 months). </a:t>
            </a:r>
          </a:p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The EFS rate was 64%.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9 patients were alive 5 years after the original diagnosis, although only 3 of them had undergone HSCT – 1 in first complete remission and 2 in second remission. </a:t>
            </a:r>
          </a:p>
          <a:p>
            <a:pPr algn="l" rtl="0"/>
            <a:endParaRPr lang="en-US" dirty="0" smtClean="0">
              <a:solidFill>
                <a:srgbClr val="C00000"/>
              </a:solidFill>
            </a:endParaRPr>
          </a:p>
          <a:p>
            <a:pPr algn="l" rtl="0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chemeClr val="tx1"/>
                </a:solidFill>
              </a:rPr>
              <a:t>Blastic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plasmacytoid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</a:rPr>
              <a:t>dendritic</a:t>
            </a:r>
            <a:r>
              <a:rPr lang="en-US" sz="2000" b="1" dirty="0" smtClean="0">
                <a:solidFill>
                  <a:schemeClr val="tx1"/>
                </a:solidFill>
              </a:rPr>
              <a:t> cell neoplasm in children: diagnostic features and clinical implications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tx1"/>
                </a:solidFill>
              </a:rPr>
              <a:t>Cleveland, OH, USA. </a:t>
            </a:r>
            <a:r>
              <a:rPr lang="en-US" sz="2000" b="1" dirty="0" err="1" smtClean="0">
                <a:solidFill>
                  <a:schemeClr val="tx1"/>
                </a:solidFill>
              </a:rPr>
              <a:t>haematologica</a:t>
            </a:r>
            <a:r>
              <a:rPr lang="en-US" sz="2000" b="1" dirty="0" smtClean="0">
                <a:solidFill>
                  <a:schemeClr val="tx1"/>
                </a:solidFill>
              </a:rPr>
              <a:t> | 2010; 95(11) .Armin G. </a:t>
            </a:r>
            <a:r>
              <a:rPr lang="en-US" sz="2000" b="1" dirty="0" err="1" smtClean="0">
                <a:solidFill>
                  <a:schemeClr val="tx1"/>
                </a:solidFill>
              </a:rPr>
              <a:t>Jegalian</a:t>
            </a:r>
            <a:endParaRPr lang="fa-I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l" rtl="0"/>
            <a:r>
              <a:rPr lang="en-US" b="1" dirty="0" smtClean="0">
                <a:solidFill>
                  <a:srgbClr val="C00000"/>
                </a:solidFill>
              </a:rPr>
              <a:t>Results</a:t>
            </a:r>
          </a:p>
          <a:p>
            <a:pPr algn="l" rtl="0"/>
            <a:r>
              <a:rPr lang="en-US" dirty="0" smtClean="0"/>
              <a:t>Of the 7 patients who lacked </a:t>
            </a:r>
            <a:r>
              <a:rPr lang="en-US" dirty="0" err="1" smtClean="0"/>
              <a:t>cutaneous</a:t>
            </a:r>
            <a:r>
              <a:rPr lang="en-US" dirty="0" smtClean="0"/>
              <a:t> disease at presentation, 100% survived, including five who were alive more than 5 years after diagnosis, although only two had undergone stem cell transplantation. </a:t>
            </a:r>
          </a:p>
          <a:p>
            <a:pPr algn="l" rtl="0"/>
            <a:r>
              <a:rPr lang="en-US" dirty="0" smtClean="0"/>
              <a:t>Among the 18 patients who presented with </a:t>
            </a:r>
            <a:r>
              <a:rPr lang="en-US" dirty="0" err="1" smtClean="0"/>
              <a:t>cutaneous</a:t>
            </a:r>
            <a:r>
              <a:rPr lang="en-US" dirty="0" smtClean="0"/>
              <a:t> disease and for whom follow-up data were available, only 11 survived (61%). </a:t>
            </a:r>
          </a:p>
          <a:p>
            <a:pPr algn="l" rtl="0"/>
            <a:r>
              <a:rPr lang="en-US" dirty="0" smtClean="0"/>
              <a:t>Detailed </a:t>
            </a:r>
            <a:r>
              <a:rPr lang="en-US" dirty="0" err="1" smtClean="0"/>
              <a:t>immunophenotypic</a:t>
            </a:r>
            <a:r>
              <a:rPr lang="en-US" dirty="0" smtClean="0"/>
              <a:t> characterization and clinical features of all cases are presented. </a:t>
            </a:r>
          </a:p>
          <a:p>
            <a:pPr algn="l" rtl="0"/>
            <a:r>
              <a:rPr lang="en-US" b="1" dirty="0" smtClean="0"/>
              <a:t>Unexpectedly, ¾ cases of BPDCN tested showed focal positivity for S-100</a:t>
            </a:r>
            <a:r>
              <a:rPr lang="en-US" dirty="0" smtClean="0"/>
              <a:t>. </a:t>
            </a:r>
          </a:p>
          <a:p>
            <a:pPr algn="l" rtl="0"/>
            <a:r>
              <a:rPr lang="en-US" dirty="0" smtClean="0"/>
              <a:t>S-100 was negative in 28 cases of acute myeloid leukemia evaluated for this marker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Blastic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plasmacytoid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dendritic</a:t>
            </a:r>
            <a:r>
              <a:rPr lang="en-US" sz="1800" b="1" dirty="0" smtClean="0">
                <a:solidFill>
                  <a:schemeClr val="tx1"/>
                </a:solidFill>
              </a:rPr>
              <a:t> cell neoplasm in children: diagnostic features and clinical implications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Cleveland, OH, USA. </a:t>
            </a:r>
            <a:r>
              <a:rPr lang="en-US" sz="1800" b="1" dirty="0" err="1" smtClean="0">
                <a:solidFill>
                  <a:schemeClr val="tx1"/>
                </a:solidFill>
              </a:rPr>
              <a:t>haematologica</a:t>
            </a:r>
            <a:r>
              <a:rPr lang="en-US" sz="1800" b="1" dirty="0" smtClean="0">
                <a:solidFill>
                  <a:schemeClr val="tx1"/>
                </a:solidFill>
              </a:rPr>
              <a:t> | 2010; 95(11) .Armin G. </a:t>
            </a:r>
            <a:r>
              <a:rPr lang="en-US" sz="1800" b="1" dirty="0" err="1" smtClean="0">
                <a:solidFill>
                  <a:schemeClr val="tx1"/>
                </a:solidFill>
              </a:rPr>
              <a:t>Jegalian</a:t>
            </a:r>
            <a:endParaRPr lang="fa-IR" sz="1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>
                <a:solidFill>
                  <a:srgbClr val="C00000"/>
                </a:solidFill>
              </a:rPr>
              <a:t>It is important to note that CD123, CD4, and CD56 positivity, the most commonly used BPDCN </a:t>
            </a:r>
            <a:r>
              <a:rPr lang="en-US" dirty="0" err="1" smtClean="0">
                <a:solidFill>
                  <a:srgbClr val="C00000"/>
                </a:solidFill>
              </a:rPr>
              <a:t>immunophenotypic</a:t>
            </a:r>
            <a:r>
              <a:rPr lang="en-US" dirty="0" smtClean="0">
                <a:solidFill>
                  <a:srgbClr val="C00000"/>
                </a:solidFill>
              </a:rPr>
              <a:t> profile, is not specific and that these markers can be expressed in both acute myeloid leukemia and ALL</a:t>
            </a:r>
          </a:p>
          <a:p>
            <a:pPr algn="l" rtl="0"/>
            <a:r>
              <a:rPr lang="en-US" b="1" dirty="0" smtClean="0"/>
              <a:t> A variety of regimens have been employed in the treatment of BPDCNALL-type therapies have been most commonly utilized and are associated with the best-reported results. 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All patients who received </a:t>
            </a:r>
            <a:r>
              <a:rPr lang="en-US" b="1" dirty="0" smtClean="0">
                <a:solidFill>
                  <a:srgbClr val="C00000"/>
                </a:solidFill>
              </a:rPr>
              <a:t>acute myeloid leukemia-type </a:t>
            </a:r>
            <a:r>
              <a:rPr lang="en-US" b="1" dirty="0" smtClean="0"/>
              <a:t>therapy died (n = 3). </a:t>
            </a:r>
          </a:p>
          <a:p>
            <a:pPr algn="l" rtl="0"/>
            <a:r>
              <a:rPr lang="en-US" b="1" dirty="0" smtClean="0"/>
              <a:t>Patients who received </a:t>
            </a:r>
            <a:r>
              <a:rPr lang="en-US" b="1" dirty="0" smtClean="0">
                <a:solidFill>
                  <a:srgbClr val="C00000"/>
                </a:solidFill>
              </a:rPr>
              <a:t>non-Hodgkin’s lymphoma-type </a:t>
            </a:r>
            <a:r>
              <a:rPr lang="en-US" b="1" dirty="0" smtClean="0"/>
              <a:t>therapy appeared to </a:t>
            </a:r>
            <a:r>
              <a:rPr lang="en-US" b="1" dirty="0" smtClean="0">
                <a:solidFill>
                  <a:srgbClr val="C00000"/>
                </a:solidFill>
              </a:rPr>
              <a:t>have a favorable response</a:t>
            </a:r>
            <a:endParaRPr lang="en-US" b="1" dirty="0" smtClean="0"/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however, the number of patients treated with this approach was small</a:t>
            </a:r>
            <a:endParaRPr lang="fa-I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>
                <a:solidFill>
                  <a:schemeClr val="tx1"/>
                </a:solidFill>
              </a:rPr>
              <a:t>Blastic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plasmacytoid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dendritic</a:t>
            </a:r>
            <a:r>
              <a:rPr lang="en-US" sz="1800" b="1" dirty="0" smtClean="0">
                <a:solidFill>
                  <a:schemeClr val="tx1"/>
                </a:solidFill>
              </a:rPr>
              <a:t> cell neoplasm in children: diagnostic features and clinical implications</a:t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>Cleveland, OH, USA. </a:t>
            </a:r>
            <a:r>
              <a:rPr lang="en-US" sz="1800" b="1" dirty="0" err="1" smtClean="0">
                <a:solidFill>
                  <a:schemeClr val="tx1"/>
                </a:solidFill>
              </a:rPr>
              <a:t>haematologica</a:t>
            </a:r>
            <a:r>
              <a:rPr lang="en-US" sz="1800" b="1" dirty="0" smtClean="0">
                <a:solidFill>
                  <a:schemeClr val="tx1"/>
                </a:solidFill>
              </a:rPr>
              <a:t> | 2010; 95(11) .Armin G. </a:t>
            </a:r>
            <a:r>
              <a:rPr lang="en-US" sz="1800" b="1" dirty="0" err="1" smtClean="0">
                <a:solidFill>
                  <a:schemeClr val="tx1"/>
                </a:solidFill>
              </a:rPr>
              <a:t>Jegalian</a:t>
            </a:r>
            <a:endParaRPr lang="fa-I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767282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 </a:t>
            </a:r>
            <a:r>
              <a:rPr lang="en-US" sz="3600" b="1" dirty="0" smtClean="0">
                <a:solidFill>
                  <a:srgbClr val="C00000"/>
                </a:solidFill>
              </a:rPr>
              <a:t>Conclusion</a:t>
            </a:r>
            <a:r>
              <a:rPr lang="en-US" b="1" dirty="0" smtClean="0"/>
              <a:t> </a:t>
            </a:r>
          </a:p>
          <a:p>
            <a:pPr algn="l" rtl="0"/>
            <a:r>
              <a:rPr lang="en-US" dirty="0" smtClean="0"/>
              <a:t>BPDCN  in children are clinically less aggressive. </a:t>
            </a:r>
          </a:p>
          <a:p>
            <a:pPr algn="l" rtl="0"/>
            <a:r>
              <a:rPr lang="en-US" dirty="0" smtClean="0"/>
              <a:t>Treatment with high-risk acute lymphoblastic leukemia-type chemotherapy appears to be effective,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Stem cell transplantation may be reserved for children who relapse and achieve a second remission. </a:t>
            </a:r>
          </a:p>
          <a:p>
            <a:pPr algn="l" rtl="0"/>
            <a:endParaRPr lang="en-US" b="1" dirty="0" smtClean="0"/>
          </a:p>
          <a:p>
            <a:pPr algn="l" rtl="0"/>
            <a:r>
              <a:rPr lang="en-US" b="1" dirty="0" smtClean="0"/>
              <a:t>Outcomes were more favorable in cases that lacked </a:t>
            </a:r>
            <a:r>
              <a:rPr lang="en-US" b="1" dirty="0" err="1" smtClean="0"/>
              <a:t>cutaneous</a:t>
            </a:r>
            <a:r>
              <a:rPr lang="en-US" b="1" dirty="0" smtClean="0"/>
              <a:t> disease at presentation</a:t>
            </a:r>
            <a:r>
              <a:rPr lang="en-US" dirty="0" smtClean="0"/>
              <a:t>, although a comparison of </a:t>
            </a:r>
            <a:r>
              <a:rPr lang="en-US" dirty="0" err="1" smtClean="0"/>
              <a:t>cutaneous</a:t>
            </a:r>
            <a:r>
              <a:rPr lang="en-US" dirty="0" smtClean="0"/>
              <a:t> and non-</a:t>
            </a:r>
            <a:r>
              <a:rPr lang="en-US" dirty="0" err="1" smtClean="0"/>
              <a:t>cutaneous</a:t>
            </a:r>
            <a:r>
              <a:rPr lang="en-US" dirty="0" smtClean="0"/>
              <a:t> cases might be confounded by differences in treatment regimens.</a:t>
            </a:r>
          </a:p>
          <a:p>
            <a:pPr algn="l" rtl="0"/>
            <a:r>
              <a:rPr lang="en-US" dirty="0" smtClean="0"/>
              <a:t>Focal expression of S-100 may be seen in concert with other markers of </a:t>
            </a:r>
            <a:r>
              <a:rPr lang="en-US" dirty="0" err="1" smtClean="0"/>
              <a:t>plasmacytoid</a:t>
            </a:r>
            <a:r>
              <a:rPr lang="en-US" dirty="0" smtClean="0"/>
              <a:t> </a:t>
            </a:r>
            <a:r>
              <a:rPr lang="en-US" dirty="0" err="1" smtClean="0"/>
              <a:t>dendritic</a:t>
            </a:r>
            <a:r>
              <a:rPr lang="en-US" dirty="0" smtClean="0"/>
              <a:t> cells.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Case presentation 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 smtClean="0"/>
              <a:t>2-year-old girl ; fever and cough for 2 days.</a:t>
            </a:r>
          </a:p>
          <a:p>
            <a:pPr algn="l" rtl="0"/>
            <a:r>
              <a:rPr lang="en-US" dirty="0" smtClean="0"/>
              <a:t>PB :marked </a:t>
            </a:r>
            <a:r>
              <a:rPr lang="en-US" b="1" dirty="0" err="1" smtClean="0"/>
              <a:t>leukocytosis</a:t>
            </a:r>
            <a:r>
              <a:rPr lang="en-US" b="1" dirty="0" smtClean="0"/>
              <a:t> </a:t>
            </a:r>
            <a:r>
              <a:rPr lang="en-US" dirty="0" smtClean="0"/>
              <a:t>(WBC, 75000/</a:t>
            </a:r>
            <a:r>
              <a:rPr lang="en-US" dirty="0" err="1" smtClean="0"/>
              <a:t>mL</a:t>
            </a:r>
            <a:r>
              <a:rPr lang="en-US" dirty="0" smtClean="0"/>
              <a:t>) </a:t>
            </a:r>
            <a:r>
              <a:rPr lang="en-US" b="1" dirty="0" smtClean="0"/>
              <a:t>with 76% </a:t>
            </a:r>
            <a:r>
              <a:rPr lang="en-US" b="1" dirty="0" err="1" smtClean="0"/>
              <a:t>blasts.</a:t>
            </a:r>
            <a:r>
              <a:rPr lang="en-US" dirty="0" err="1" smtClean="0"/>
              <a:t>Blasts</a:t>
            </a:r>
            <a:r>
              <a:rPr lang="en-US" dirty="0" smtClean="0"/>
              <a:t> were medium to large size with scant </a:t>
            </a:r>
            <a:r>
              <a:rPr lang="en-US" dirty="0" err="1" smtClean="0"/>
              <a:t>agranular</a:t>
            </a:r>
            <a:r>
              <a:rPr lang="en-US" dirty="0" smtClean="0"/>
              <a:t> </a:t>
            </a:r>
            <a:r>
              <a:rPr lang="en-US" dirty="0" err="1" smtClean="0"/>
              <a:t>paleblue</a:t>
            </a:r>
            <a:r>
              <a:rPr lang="en-US" dirty="0" smtClean="0"/>
              <a:t> </a:t>
            </a:r>
            <a:r>
              <a:rPr lang="en-US" dirty="0" err="1" smtClean="0"/>
              <a:t>cytoplasm.The</a:t>
            </a:r>
            <a:r>
              <a:rPr lang="en-US" dirty="0" smtClean="0"/>
              <a:t> nuclei were irregular, folded, or </a:t>
            </a:r>
            <a:r>
              <a:rPr lang="en-US" dirty="0" err="1" smtClean="0"/>
              <a:t>ﬂowerlike</a:t>
            </a:r>
            <a:r>
              <a:rPr lang="en-US" dirty="0" smtClean="0"/>
              <a:t>. Some had a prominent nucleolus. </a:t>
            </a:r>
          </a:p>
          <a:p>
            <a:pPr algn="l" rtl="0"/>
            <a:r>
              <a:rPr lang="en-US" b="1" dirty="0" smtClean="0"/>
              <a:t>CSF :87% blasts</a:t>
            </a:r>
          </a:p>
          <a:p>
            <a:pPr algn="l" rtl="0"/>
            <a:r>
              <a:rPr lang="en-US" dirty="0" smtClean="0"/>
              <a:t> LDH ;3759 IU/L. </a:t>
            </a:r>
          </a:p>
          <a:p>
            <a:pPr algn="l" rtl="0"/>
            <a:r>
              <a:rPr lang="en-US" dirty="0" err="1" smtClean="0"/>
              <a:t>lymphadenopathy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without skin lesion </a:t>
            </a:r>
            <a:r>
              <a:rPr lang="en-US" dirty="0" smtClean="0"/>
              <a:t>or </a:t>
            </a:r>
            <a:r>
              <a:rPr lang="en-US" dirty="0" err="1" smtClean="0"/>
              <a:t>hepatosplenomegaly</a:t>
            </a:r>
            <a:r>
              <a:rPr lang="en-US" dirty="0" smtClean="0"/>
              <a:t>..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Case presentation 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err="1" smtClean="0"/>
              <a:t>Fow</a:t>
            </a:r>
            <a:r>
              <a:rPr lang="en-US" dirty="0" smtClean="0"/>
              <a:t> </a:t>
            </a:r>
            <a:r>
              <a:rPr lang="en-US" dirty="0" err="1" smtClean="0"/>
              <a:t>cytometry</a:t>
            </a:r>
            <a:r>
              <a:rPr lang="en-US" dirty="0" smtClean="0"/>
              <a:t>, ; </a:t>
            </a:r>
            <a:r>
              <a:rPr lang="en-US" b="1" dirty="0" smtClean="0"/>
              <a:t>positive for </a:t>
            </a:r>
            <a:r>
              <a:rPr lang="en-US" b="1" dirty="0" smtClean="0">
                <a:solidFill>
                  <a:srgbClr val="C00000"/>
                </a:solidFill>
              </a:rPr>
              <a:t>CD4</a:t>
            </a:r>
            <a:r>
              <a:rPr lang="en-US" b="1" dirty="0" smtClean="0"/>
              <a:t>, CD7, CD36, CD38, dim CD45, </a:t>
            </a:r>
            <a:r>
              <a:rPr lang="en-US" b="1" dirty="0" smtClean="0">
                <a:solidFill>
                  <a:srgbClr val="C00000"/>
                </a:solidFill>
              </a:rPr>
              <a:t>CD123</a:t>
            </a:r>
            <a:r>
              <a:rPr lang="en-US" b="1" dirty="0" smtClean="0"/>
              <a:t>, and HLA-DR </a:t>
            </a:r>
            <a:endParaRPr lang="en-US" dirty="0" smtClean="0"/>
          </a:p>
          <a:p>
            <a:pPr algn="l" rtl="0"/>
            <a:r>
              <a:rPr lang="en-US" dirty="0" smtClean="0"/>
              <a:t>Negative for tested lineage markers CD2, CD3 (surface and </a:t>
            </a:r>
            <a:r>
              <a:rPr lang="en-US" dirty="0" err="1" smtClean="0"/>
              <a:t>cytoplasmic</a:t>
            </a:r>
            <a:r>
              <a:rPr lang="en-US" dirty="0" smtClean="0"/>
              <a:t>), CD5, CD14, CD19, CD20, CD33, CD34, CD41, </a:t>
            </a:r>
            <a:r>
              <a:rPr lang="en-US" b="1" dirty="0" smtClean="0"/>
              <a:t>CD56,</a:t>
            </a:r>
            <a:r>
              <a:rPr lang="en-US" dirty="0" smtClean="0"/>
              <a:t> CD64, CD117, </a:t>
            </a:r>
            <a:r>
              <a:rPr lang="en-US" b="1" dirty="0" err="1" smtClean="0"/>
              <a:t>TdT</a:t>
            </a:r>
            <a:r>
              <a:rPr lang="en-US" b="1" dirty="0" smtClean="0"/>
              <a:t>, and </a:t>
            </a:r>
            <a:r>
              <a:rPr lang="en-US" b="1" dirty="0" err="1" smtClean="0"/>
              <a:t>myeloperoxidase</a:t>
            </a:r>
            <a:r>
              <a:rPr lang="en-US" b="1" dirty="0" smtClean="0"/>
              <a:t> 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By </a:t>
            </a:r>
            <a:r>
              <a:rPr lang="en-US" dirty="0" err="1" smtClean="0">
                <a:solidFill>
                  <a:srgbClr val="C00000"/>
                </a:solidFill>
              </a:rPr>
              <a:t>immunohistochemistry</a:t>
            </a:r>
            <a:r>
              <a:rPr lang="en-US" dirty="0" smtClean="0">
                <a:solidFill>
                  <a:srgbClr val="C00000"/>
                </a:solidFill>
              </a:rPr>
              <a:t>, IHC the blasts were positive for </a:t>
            </a:r>
            <a:r>
              <a:rPr lang="en-US" b="1" dirty="0" smtClean="0">
                <a:solidFill>
                  <a:srgbClr val="C00000"/>
                </a:solidFill>
              </a:rPr>
              <a:t>T-cell leukemia 1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 algn="l" rtl="0"/>
            <a:r>
              <a:rPr lang="en-US" b="1" dirty="0" err="1" smtClean="0"/>
              <a:t>Karyotyping</a:t>
            </a:r>
            <a:r>
              <a:rPr lang="en-US" b="1" dirty="0" smtClean="0"/>
              <a:t> was complex: 47, X</a:t>
            </a:r>
            <a:r>
              <a:rPr lang="en-US" dirty="0" smtClean="0"/>
              <a:t>, </a:t>
            </a:r>
            <a:r>
              <a:rPr lang="en-US" dirty="0" err="1" smtClean="0"/>
              <a:t>der</a:t>
            </a:r>
            <a:r>
              <a:rPr lang="en-US" dirty="0" smtClean="0"/>
              <a:t>(X)t(X;8)(q24;q24.1), add(5)(p13), 26, del(6)(q13q27), 18, </a:t>
            </a:r>
            <a:r>
              <a:rPr lang="en-US" dirty="0" err="1" smtClean="0"/>
              <a:t>der</a:t>
            </a:r>
            <a:r>
              <a:rPr lang="en-US" dirty="0" smtClean="0"/>
              <a:t>(8), t(X;8), add(8)(q24.1)32, del(9)(q12q31), del(9)(q13q22), </a:t>
            </a:r>
            <a:r>
              <a:rPr lang="en-US" dirty="0" err="1" smtClean="0"/>
              <a:t>der</a:t>
            </a:r>
            <a:r>
              <a:rPr lang="en-US" dirty="0" smtClean="0"/>
              <a:t>(10;13)(q10;q10), add(12)(p13), 214, 13mar[20].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CXR</a:t>
            </a:r>
            <a:endParaRPr lang="fa-IR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IT\Desktop\IMG_24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447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Case presentation </a:t>
            </a:r>
            <a:endParaRPr lang="fa-IR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FISH was </a:t>
            </a:r>
            <a:r>
              <a:rPr lang="en-US" dirty="0" smtClean="0">
                <a:solidFill>
                  <a:srgbClr val="C00000"/>
                </a:solidFill>
              </a:rPr>
              <a:t>positive</a:t>
            </a:r>
            <a:r>
              <a:rPr lang="en-US" dirty="0" smtClean="0"/>
              <a:t> for single-copy </a:t>
            </a:r>
            <a:r>
              <a:rPr lang="en-US" dirty="0" smtClean="0">
                <a:solidFill>
                  <a:srgbClr val="C00000"/>
                </a:solidFill>
              </a:rPr>
              <a:t>deletion of the ETV6 gene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Fish: Negative for MLL gene rearrangement, BCR/ABL1, andETV6/RUNX1 translocation.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patient was diagnosed with </a:t>
            </a:r>
            <a:r>
              <a:rPr lang="en-US" b="1" dirty="0" err="1" smtClean="0"/>
              <a:t>blastic</a:t>
            </a:r>
            <a:r>
              <a:rPr lang="en-US" b="1" dirty="0" smtClean="0"/>
              <a:t> </a:t>
            </a:r>
            <a:r>
              <a:rPr lang="en-US" b="1" dirty="0" err="1" smtClean="0"/>
              <a:t>plasmacytoid</a:t>
            </a:r>
            <a:r>
              <a:rPr lang="en-US" b="1" dirty="0" smtClean="0"/>
              <a:t> </a:t>
            </a:r>
            <a:r>
              <a:rPr lang="en-US" b="1" dirty="0" err="1" smtClean="0"/>
              <a:t>dendritic</a:t>
            </a:r>
            <a:r>
              <a:rPr lang="en-US" b="1" dirty="0" smtClean="0"/>
              <a:t> cell neoplasm</a:t>
            </a:r>
            <a:r>
              <a:rPr lang="en-US" dirty="0" smtClean="0"/>
              <a:t> ,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complete </a:t>
            </a:r>
            <a:r>
              <a:rPr lang="en-US" b="1" dirty="0" smtClean="0"/>
              <a:t>remission </a:t>
            </a:r>
            <a:r>
              <a:rPr lang="en-US" dirty="0" smtClean="0"/>
              <a:t>by bone marrow biopsy </a:t>
            </a:r>
            <a:r>
              <a:rPr lang="en-US" b="1" dirty="0" smtClean="0"/>
              <a:t>4 weeks after initial high-risk acute lymphoblastic leukemia therapy</a:t>
            </a:r>
            <a:r>
              <a:rPr lang="en-US" dirty="0" smtClean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b="1" dirty="0" smtClean="0"/>
              <a:t>This case has the following unique features: young age, negative CD56, acute leukemia without skin lesion, and involvement of the central nervous system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endParaRPr lang="en-US" dirty="0" smtClean="0"/>
          </a:p>
          <a:p>
            <a:pPr algn="l" rtl="0"/>
            <a:r>
              <a:rPr lang="en-US" sz="4400" b="1" dirty="0" smtClean="0"/>
              <a:t>Thank You</a:t>
            </a:r>
            <a:endParaRPr lang="fa-IR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Chest CT and Leg CT</a:t>
            </a:r>
            <a:endParaRPr lang="fa-IR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IT\Desktop\IMG_24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00174"/>
            <a:ext cx="7643866" cy="4786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Abdomen CT</a:t>
            </a:r>
            <a:endParaRPr lang="fa-IR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IT\Desktop\IMG_241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71612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Pathology Report 1 :12/95</a:t>
            </a:r>
            <a:endParaRPr lang="fa-IR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IT\Desktop\image (20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929486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IHC Report 1 : 23/12/95</a:t>
            </a:r>
            <a:endParaRPr lang="fa-IR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00174"/>
            <a:ext cx="6096000" cy="43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Pathology Report 2, pars Hospital </a:t>
            </a:r>
            <a:endParaRPr lang="fa-IR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IT\Desktop\image (28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715172" cy="4448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Pathology report 2 ,Resection  mass 8x5 cm  : Pars Hospital </a:t>
            </a:r>
            <a:endParaRPr lang="fa-IR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IT\Desktop\image (30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500858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417</TotalTime>
  <Words>1659</Words>
  <Application>Microsoft Office PowerPoint</Application>
  <PresentationFormat>On-screen Show (4:3)</PresentationFormat>
  <Paragraphs>173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Rare Interesting case  Rare case Presentation   </vt:lpstr>
      <vt:lpstr> Case Presentation</vt:lpstr>
      <vt:lpstr>CXR</vt:lpstr>
      <vt:lpstr>Chest CT and Leg CT</vt:lpstr>
      <vt:lpstr>Abdomen CT</vt:lpstr>
      <vt:lpstr>Pathology Report 1 :12/95</vt:lpstr>
      <vt:lpstr>IHC Report 1 : 23/12/95</vt:lpstr>
      <vt:lpstr>Pathology Report 2, pars Hospital </vt:lpstr>
      <vt:lpstr>Pathology report 2 ,Resection  mass 8x5 cm  : Pars Hospital </vt:lpstr>
      <vt:lpstr>IHC report  2   Dr Kosari : 21/1/96</vt:lpstr>
      <vt:lpstr>CD flowcytometry , BMA, payvand Lab </vt:lpstr>
      <vt:lpstr>CD flowcytometry ,BMA, payvand Lab</vt:lpstr>
      <vt:lpstr> BMA- CDF :Mahak Hospital</vt:lpstr>
      <vt:lpstr>Case  Consult , Dr Naveen Pemmaraju, MD Anderson  cancer Center , USA</vt:lpstr>
      <vt:lpstr>Naveen Pemmaraju, MD .  Houston, Texas The  University of Texas MD Anderson .Cancer Center  Clinical Advances in Hematology &amp; Oncology  Volume 14, Issue 4  April 2016 </vt:lpstr>
      <vt:lpstr>Naveen Pemmaraju, MD .  Houston, Texas The  University of Texas MD Anderson .Cancer Center  Clinical Advances in Hematology &amp; Oncology  Volume 14, Issue 4  April 2016 USA. Haematologica 2010</vt:lpstr>
      <vt:lpstr>Presentation / BPDCN</vt:lpstr>
      <vt:lpstr>Blastic plasmacytoid dendritic cell neoplasm - BPDCN</vt:lpstr>
      <vt:lpstr>How is BPDCN diagnosed</vt:lpstr>
      <vt:lpstr>IHC Markers/ BPDCN</vt:lpstr>
      <vt:lpstr>Out come / BPDCN</vt:lpstr>
      <vt:lpstr>How is BPDCN treated?</vt:lpstr>
      <vt:lpstr>How is BPDCN treated?</vt:lpstr>
      <vt:lpstr>Blastic plasmacytoid dendritic cell neoplasm in children: diagnostic features and clinical implications Cleveland, OH, USA. haematologica | 2010; 95(11) .Armin G. Jegalian</vt:lpstr>
      <vt:lpstr>Blastic plasmacytoid dendritic cell neoplasm in children: diagnostic features and clinical implications Cleveland, OH, USA. haematologica | 2010; 95(11) .Armin G. Jegalian</vt:lpstr>
      <vt:lpstr> Blastic plasmacytoid dendritic cell neoplasm in children: diagnostic features and clinical implications Cleveland, OH, USA. haematologica | 2010; 95(11) .Armin G. Jegalian</vt:lpstr>
      <vt:lpstr>Blastic plasmacytoid dendritic cell neoplasm in children: diagnostic features and clinical implications Cleveland, OH, USA. haematologica | 2010; 95(11) .Armin G. Jegalian</vt:lpstr>
      <vt:lpstr> Case presentation </vt:lpstr>
      <vt:lpstr> Case presentation </vt:lpstr>
      <vt:lpstr> Case presentation 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intersesting Case rare </dc:title>
  <dc:creator>IT</dc:creator>
  <cp:lastModifiedBy>IT</cp:lastModifiedBy>
  <cp:revision>34</cp:revision>
  <dcterms:created xsi:type="dcterms:W3CDTF">2017-04-17T16:36:18Z</dcterms:created>
  <dcterms:modified xsi:type="dcterms:W3CDTF">2017-04-19T19:07:42Z</dcterms:modified>
</cp:coreProperties>
</file>