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692" r:id="rId2"/>
    <p:sldId id="677" r:id="rId3"/>
    <p:sldId id="362" r:id="rId4"/>
    <p:sldId id="363" r:id="rId5"/>
    <p:sldId id="364" r:id="rId6"/>
    <p:sldId id="365" r:id="rId7"/>
    <p:sldId id="366" r:id="rId8"/>
    <p:sldId id="488" r:id="rId9"/>
    <p:sldId id="486" r:id="rId10"/>
    <p:sldId id="489" r:id="rId11"/>
    <p:sldId id="369" r:id="rId12"/>
    <p:sldId id="370" r:id="rId13"/>
    <p:sldId id="371" r:id="rId14"/>
    <p:sldId id="372" r:id="rId15"/>
    <p:sldId id="373" r:id="rId16"/>
    <p:sldId id="374" r:id="rId17"/>
    <p:sldId id="375" r:id="rId18"/>
    <p:sldId id="376" r:id="rId19"/>
    <p:sldId id="377" r:id="rId20"/>
    <p:sldId id="380" r:id="rId21"/>
    <p:sldId id="381" r:id="rId22"/>
    <p:sldId id="344" r:id="rId23"/>
    <p:sldId id="345" r:id="rId24"/>
    <p:sldId id="389" r:id="rId25"/>
    <p:sldId id="400" r:id="rId26"/>
    <p:sldId id="638" r:id="rId27"/>
    <p:sldId id="641" r:id="rId28"/>
    <p:sldId id="622" r:id="rId29"/>
    <p:sldId id="409" r:id="rId30"/>
    <p:sldId id="446" r:id="rId31"/>
    <p:sldId id="410" r:id="rId32"/>
    <p:sldId id="509" r:id="rId33"/>
    <p:sldId id="626" r:id="rId34"/>
    <p:sldId id="630" r:id="rId35"/>
    <p:sldId id="712" r:id="rId36"/>
    <p:sldId id="713" r:id="rId37"/>
    <p:sldId id="624" r:id="rId38"/>
    <p:sldId id="632" r:id="rId39"/>
    <p:sldId id="662" r:id="rId40"/>
    <p:sldId id="643" r:id="rId41"/>
    <p:sldId id="639" r:id="rId42"/>
    <p:sldId id="645" r:id="rId43"/>
    <p:sldId id="642" r:id="rId44"/>
    <p:sldId id="704" r:id="rId45"/>
    <p:sldId id="650" r:id="rId46"/>
    <p:sldId id="636" r:id="rId47"/>
    <p:sldId id="651" r:id="rId48"/>
    <p:sldId id="420" r:id="rId49"/>
    <p:sldId id="421" r:id="rId50"/>
    <p:sldId id="637" r:id="rId51"/>
    <p:sldId id="647" r:id="rId52"/>
    <p:sldId id="423" r:id="rId53"/>
    <p:sldId id="455" r:id="rId54"/>
    <p:sldId id="663" r:id="rId55"/>
    <p:sldId id="664" r:id="rId56"/>
    <p:sldId id="447" r:id="rId57"/>
    <p:sldId id="307" r:id="rId58"/>
    <p:sldId id="304" r:id="rId59"/>
    <p:sldId id="688" r:id="rId60"/>
    <p:sldId id="683" r:id="rId61"/>
    <p:sldId id="684" r:id="rId62"/>
    <p:sldId id="685" r:id="rId63"/>
    <p:sldId id="660" r:id="rId64"/>
    <p:sldId id="698" r:id="rId65"/>
    <p:sldId id="706" r:id="rId66"/>
    <p:sldId id="710" r:id="rId67"/>
    <p:sldId id="708" r:id="rId68"/>
    <p:sldId id="709" r:id="rId69"/>
    <p:sldId id="711" r:id="rId70"/>
    <p:sldId id="699" r:id="rId71"/>
    <p:sldId id="703" r:id="rId72"/>
    <p:sldId id="702" r:id="rId73"/>
    <p:sldId id="655" r:id="rId74"/>
    <p:sldId id="312" r:id="rId75"/>
    <p:sldId id="666" r:id="rId76"/>
    <p:sldId id="667" r:id="rId77"/>
    <p:sldId id="668" r:id="rId78"/>
    <p:sldId id="665" r:id="rId79"/>
    <p:sldId id="693"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1183" autoAdjust="0"/>
  </p:normalViewPr>
  <p:slideViewPr>
    <p:cSldViewPr>
      <p:cViewPr varScale="1">
        <p:scale>
          <a:sx n="75" d="100"/>
          <a:sy n="75" d="100"/>
        </p:scale>
        <p:origin x="-12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EB068-BE61-40D7-94BA-78207F2FE08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77203D0-B1EB-44B8-BFCC-E98F9EACAA18}">
      <dgm:prSet phldrT="[Text]" custT="1"/>
      <dgm:spPr>
        <a:solidFill>
          <a:srgbClr val="C00000"/>
        </a:solidFill>
      </dgm:spPr>
      <dgm:t>
        <a:bodyPr/>
        <a:lstStyle/>
        <a:p>
          <a:r>
            <a:rPr lang="en-US" sz="2400" b="1" dirty="0" smtClean="0">
              <a:solidFill>
                <a:schemeClr val="bg1"/>
              </a:solidFill>
              <a:latin typeface="Arial"/>
              <a:cs typeface="Arial"/>
            </a:rPr>
            <a:t>Excessive uncontrolled activation and proliferation of  T cells and  macrophages</a:t>
          </a:r>
          <a:endParaRPr lang="en-US" sz="2400" b="1" dirty="0">
            <a:solidFill>
              <a:schemeClr val="bg1"/>
            </a:solidFill>
          </a:endParaRPr>
        </a:p>
      </dgm:t>
    </dgm:pt>
    <dgm:pt modelId="{02715B9F-21D1-4903-905D-308F18E876E8}" type="parTrans" cxnId="{9E3A0D70-8463-48C1-AC5A-07E7E75ACA99}">
      <dgm:prSet/>
      <dgm:spPr/>
      <dgm:t>
        <a:bodyPr/>
        <a:lstStyle/>
        <a:p>
          <a:endParaRPr lang="en-US"/>
        </a:p>
      </dgm:t>
    </dgm:pt>
    <dgm:pt modelId="{8C1D21F9-9C5C-4575-A922-2AD940021C0E}" type="sibTrans" cxnId="{9E3A0D70-8463-48C1-AC5A-07E7E75ACA99}">
      <dgm:prSet/>
      <dgm:spPr/>
      <dgm:t>
        <a:bodyPr/>
        <a:lstStyle/>
        <a:p>
          <a:endParaRPr lang="en-US"/>
        </a:p>
      </dgm:t>
    </dgm:pt>
    <dgm:pt modelId="{61A73E4C-7B85-4F7F-B367-814D7593C3A8}">
      <dgm:prSet phldrT="[Text]" custT="1"/>
      <dgm:spPr>
        <a:solidFill>
          <a:srgbClr val="FFC000"/>
        </a:solidFill>
      </dgm:spPr>
      <dgm:t>
        <a:bodyPr/>
        <a:lstStyle/>
        <a:p>
          <a:r>
            <a:rPr lang="en-US" sz="2400" b="1" dirty="0" err="1" smtClean="0">
              <a:solidFill>
                <a:schemeClr val="bg1"/>
              </a:solidFill>
              <a:latin typeface="Arial"/>
              <a:cs typeface="Arial"/>
            </a:rPr>
            <a:t>Hyperinflammation</a:t>
          </a:r>
          <a:endParaRPr lang="en-US" sz="2400" b="1" dirty="0">
            <a:solidFill>
              <a:schemeClr val="bg1"/>
            </a:solidFill>
          </a:endParaRPr>
        </a:p>
      </dgm:t>
    </dgm:pt>
    <dgm:pt modelId="{0CC9253A-6729-48F8-AF46-71E1D05169FE}" type="parTrans" cxnId="{07B20E0B-2776-44C2-B9D6-F06A7C267F7D}">
      <dgm:prSet/>
      <dgm:spPr/>
      <dgm:t>
        <a:bodyPr/>
        <a:lstStyle/>
        <a:p>
          <a:endParaRPr lang="en-US"/>
        </a:p>
      </dgm:t>
    </dgm:pt>
    <dgm:pt modelId="{2143BDF0-903E-4C5C-A264-B328FD793622}" type="sibTrans" cxnId="{07B20E0B-2776-44C2-B9D6-F06A7C267F7D}">
      <dgm:prSet/>
      <dgm:spPr/>
      <dgm:t>
        <a:bodyPr/>
        <a:lstStyle/>
        <a:p>
          <a:endParaRPr lang="en-US"/>
        </a:p>
      </dgm:t>
    </dgm:pt>
    <dgm:pt modelId="{9DD34EAE-EDE1-4C9A-ACA9-D85B093D7FC7}">
      <dgm:prSet custT="1"/>
      <dgm:spPr>
        <a:solidFill>
          <a:srgbClr val="92D050"/>
        </a:solidFill>
      </dgm:spPr>
      <dgm:t>
        <a:bodyPr/>
        <a:lstStyle/>
        <a:p>
          <a:r>
            <a:rPr lang="en-US" sz="2400" b="1" dirty="0" smtClean="0">
              <a:latin typeface="Arial"/>
              <a:cs typeface="Arial"/>
            </a:rPr>
            <a:t>Cytokine storm</a:t>
          </a:r>
        </a:p>
      </dgm:t>
    </dgm:pt>
    <dgm:pt modelId="{FCC00769-5229-452F-9CEA-06C42B1F6286}" type="parTrans" cxnId="{D18B1E9D-6A57-4B64-BBE7-FAF4A49B6F65}">
      <dgm:prSet/>
      <dgm:spPr/>
      <dgm:t>
        <a:bodyPr/>
        <a:lstStyle/>
        <a:p>
          <a:endParaRPr lang="en-US"/>
        </a:p>
      </dgm:t>
    </dgm:pt>
    <dgm:pt modelId="{C40F56CE-EAE9-4585-B882-EF0C7E16EA30}" type="sibTrans" cxnId="{D18B1E9D-6A57-4B64-BBE7-FAF4A49B6F65}">
      <dgm:prSet/>
      <dgm:spPr/>
      <dgm:t>
        <a:bodyPr/>
        <a:lstStyle/>
        <a:p>
          <a:endParaRPr lang="en-US"/>
        </a:p>
      </dgm:t>
    </dgm:pt>
    <dgm:pt modelId="{27858E86-C7C0-443C-83E9-8AC9D2CCBEF4}">
      <dgm:prSet/>
      <dgm:spPr/>
      <dgm:t>
        <a:bodyPr/>
        <a:lstStyle/>
        <a:p>
          <a:endParaRPr lang="en-US" dirty="0" smtClean="0">
            <a:latin typeface="Arial"/>
            <a:cs typeface="Arial"/>
          </a:endParaRPr>
        </a:p>
      </dgm:t>
    </dgm:pt>
    <dgm:pt modelId="{4D3DB52E-8E3F-471F-9A4D-1B34E2CA7C0D}" type="parTrans" cxnId="{6556BB93-2BD2-4C37-8CBD-0D1DF10083AD}">
      <dgm:prSet/>
      <dgm:spPr/>
      <dgm:t>
        <a:bodyPr/>
        <a:lstStyle/>
        <a:p>
          <a:endParaRPr lang="en-US"/>
        </a:p>
      </dgm:t>
    </dgm:pt>
    <dgm:pt modelId="{3D2033D2-E8CC-485E-9903-BCE346AD7057}" type="sibTrans" cxnId="{6556BB93-2BD2-4C37-8CBD-0D1DF10083AD}">
      <dgm:prSet/>
      <dgm:spPr/>
      <dgm:t>
        <a:bodyPr/>
        <a:lstStyle/>
        <a:p>
          <a:endParaRPr lang="en-US"/>
        </a:p>
      </dgm:t>
    </dgm:pt>
    <dgm:pt modelId="{5E907195-7030-4C1A-9E9C-707C137CFFBB}" type="pres">
      <dgm:prSet presAssocID="{AEDEB068-BE61-40D7-94BA-78207F2FE08C}" presName="linear" presStyleCnt="0">
        <dgm:presLayoutVars>
          <dgm:dir/>
          <dgm:animLvl val="lvl"/>
          <dgm:resizeHandles val="exact"/>
        </dgm:presLayoutVars>
      </dgm:prSet>
      <dgm:spPr/>
      <dgm:t>
        <a:bodyPr/>
        <a:lstStyle/>
        <a:p>
          <a:endParaRPr lang="en-US"/>
        </a:p>
      </dgm:t>
    </dgm:pt>
    <dgm:pt modelId="{ACFF8074-FD72-4186-B039-D21A76BEC0CA}" type="pres">
      <dgm:prSet presAssocID="{177203D0-B1EB-44B8-BFCC-E98F9EACAA18}" presName="parentLin" presStyleCnt="0"/>
      <dgm:spPr/>
    </dgm:pt>
    <dgm:pt modelId="{4B13C16E-7EF2-40F6-9CCD-444CA252CD89}" type="pres">
      <dgm:prSet presAssocID="{177203D0-B1EB-44B8-BFCC-E98F9EACAA18}" presName="parentLeftMargin" presStyleLbl="node1" presStyleIdx="0" presStyleCnt="3"/>
      <dgm:spPr/>
      <dgm:t>
        <a:bodyPr/>
        <a:lstStyle/>
        <a:p>
          <a:endParaRPr lang="en-US"/>
        </a:p>
      </dgm:t>
    </dgm:pt>
    <dgm:pt modelId="{EB6A683B-1470-4B3C-80E9-883A68C35154}" type="pres">
      <dgm:prSet presAssocID="{177203D0-B1EB-44B8-BFCC-E98F9EACAA18}" presName="parentText" presStyleLbl="node1" presStyleIdx="0" presStyleCnt="3" custScaleX="142997" custScaleY="274370" custLinFactNeighborX="37520" custLinFactNeighborY="-40432">
        <dgm:presLayoutVars>
          <dgm:chMax val="0"/>
          <dgm:bulletEnabled val="1"/>
        </dgm:presLayoutVars>
      </dgm:prSet>
      <dgm:spPr/>
      <dgm:t>
        <a:bodyPr/>
        <a:lstStyle/>
        <a:p>
          <a:endParaRPr lang="en-US"/>
        </a:p>
      </dgm:t>
    </dgm:pt>
    <dgm:pt modelId="{3C773AF5-59D8-45E7-8CD1-EECEDCB734C5}" type="pres">
      <dgm:prSet presAssocID="{177203D0-B1EB-44B8-BFCC-E98F9EACAA18}" presName="negativeSpace" presStyleCnt="0"/>
      <dgm:spPr/>
    </dgm:pt>
    <dgm:pt modelId="{5EADD3B1-5685-483C-97FB-000EF8FE0DA8}" type="pres">
      <dgm:prSet presAssocID="{177203D0-B1EB-44B8-BFCC-E98F9EACAA18}" presName="childText" presStyleLbl="conFgAcc1" presStyleIdx="0" presStyleCnt="3" custAng="0">
        <dgm:presLayoutVars>
          <dgm:bulletEnabled val="1"/>
        </dgm:presLayoutVars>
      </dgm:prSet>
      <dgm:spPr/>
    </dgm:pt>
    <dgm:pt modelId="{5A41B6B8-E9B9-4D62-BD43-E1C1BF675E4F}" type="pres">
      <dgm:prSet presAssocID="{8C1D21F9-9C5C-4575-A922-2AD940021C0E}" presName="spaceBetweenRectangles" presStyleCnt="0"/>
      <dgm:spPr/>
    </dgm:pt>
    <dgm:pt modelId="{1D9CD2BB-1128-4A07-A900-CA47CC01FC8E}" type="pres">
      <dgm:prSet presAssocID="{9DD34EAE-EDE1-4C9A-ACA9-D85B093D7FC7}" presName="parentLin" presStyleCnt="0"/>
      <dgm:spPr/>
    </dgm:pt>
    <dgm:pt modelId="{BB6DCFF3-35BF-4A9C-97EA-C2C16A325272}" type="pres">
      <dgm:prSet presAssocID="{9DD34EAE-EDE1-4C9A-ACA9-D85B093D7FC7}" presName="parentLeftMargin" presStyleLbl="node1" presStyleIdx="0" presStyleCnt="3"/>
      <dgm:spPr/>
      <dgm:t>
        <a:bodyPr/>
        <a:lstStyle/>
        <a:p>
          <a:endParaRPr lang="en-US"/>
        </a:p>
      </dgm:t>
    </dgm:pt>
    <dgm:pt modelId="{E2850CF6-E2F0-40AC-85E6-D8BF5BF6B832}" type="pres">
      <dgm:prSet presAssocID="{9DD34EAE-EDE1-4C9A-ACA9-D85B093D7FC7}" presName="parentText" presStyleLbl="node1" presStyleIdx="1" presStyleCnt="3" custScaleX="142513" custScaleY="186931" custLinFactNeighborX="88353" custLinFactNeighborY="-8442">
        <dgm:presLayoutVars>
          <dgm:chMax val="0"/>
          <dgm:bulletEnabled val="1"/>
        </dgm:presLayoutVars>
      </dgm:prSet>
      <dgm:spPr/>
      <dgm:t>
        <a:bodyPr/>
        <a:lstStyle/>
        <a:p>
          <a:endParaRPr lang="en-US"/>
        </a:p>
      </dgm:t>
    </dgm:pt>
    <dgm:pt modelId="{38E20D54-6F95-43C3-A8A2-770EA381F403}" type="pres">
      <dgm:prSet presAssocID="{9DD34EAE-EDE1-4C9A-ACA9-D85B093D7FC7}" presName="negativeSpace" presStyleCnt="0"/>
      <dgm:spPr/>
    </dgm:pt>
    <dgm:pt modelId="{E21CD130-0115-4DCF-8B8B-67CEC10E3C2D}" type="pres">
      <dgm:prSet presAssocID="{9DD34EAE-EDE1-4C9A-ACA9-D85B093D7FC7}" presName="childText" presStyleLbl="conFgAcc1" presStyleIdx="1" presStyleCnt="3">
        <dgm:presLayoutVars>
          <dgm:bulletEnabled val="1"/>
        </dgm:presLayoutVars>
      </dgm:prSet>
      <dgm:spPr/>
      <dgm:t>
        <a:bodyPr/>
        <a:lstStyle/>
        <a:p>
          <a:endParaRPr lang="en-US"/>
        </a:p>
      </dgm:t>
    </dgm:pt>
    <dgm:pt modelId="{95B9A494-FC7E-4EA8-BABF-59EF9382917A}" type="pres">
      <dgm:prSet presAssocID="{C40F56CE-EAE9-4585-B882-EF0C7E16EA30}" presName="spaceBetweenRectangles" presStyleCnt="0"/>
      <dgm:spPr/>
    </dgm:pt>
    <dgm:pt modelId="{A5E72771-3C2F-403C-B7F6-CFC4873DB3B1}" type="pres">
      <dgm:prSet presAssocID="{61A73E4C-7B85-4F7F-B367-814D7593C3A8}" presName="parentLin" presStyleCnt="0"/>
      <dgm:spPr/>
    </dgm:pt>
    <dgm:pt modelId="{E674C952-02E3-44C9-8C38-01F8D5679BBC}" type="pres">
      <dgm:prSet presAssocID="{61A73E4C-7B85-4F7F-B367-814D7593C3A8}" presName="parentLeftMargin" presStyleLbl="node1" presStyleIdx="1" presStyleCnt="3"/>
      <dgm:spPr/>
      <dgm:t>
        <a:bodyPr/>
        <a:lstStyle/>
        <a:p>
          <a:endParaRPr lang="en-US"/>
        </a:p>
      </dgm:t>
    </dgm:pt>
    <dgm:pt modelId="{4465CB67-40E9-4074-BF8C-0CA1518C8804}" type="pres">
      <dgm:prSet presAssocID="{61A73E4C-7B85-4F7F-B367-814D7593C3A8}" presName="parentText" presStyleLbl="node1" presStyleIdx="2" presStyleCnt="3" custScaleX="142857">
        <dgm:presLayoutVars>
          <dgm:chMax val="0"/>
          <dgm:bulletEnabled val="1"/>
        </dgm:presLayoutVars>
      </dgm:prSet>
      <dgm:spPr/>
      <dgm:t>
        <a:bodyPr/>
        <a:lstStyle/>
        <a:p>
          <a:endParaRPr lang="en-US"/>
        </a:p>
      </dgm:t>
    </dgm:pt>
    <dgm:pt modelId="{9BB036F8-F3AD-414D-9867-F2C4682F53A6}" type="pres">
      <dgm:prSet presAssocID="{61A73E4C-7B85-4F7F-B367-814D7593C3A8}" presName="negativeSpace" presStyleCnt="0"/>
      <dgm:spPr/>
    </dgm:pt>
    <dgm:pt modelId="{C245E5EE-C371-40CE-A089-02D5718A4894}" type="pres">
      <dgm:prSet presAssocID="{61A73E4C-7B85-4F7F-B367-814D7593C3A8}" presName="childText" presStyleLbl="conFgAcc1" presStyleIdx="2" presStyleCnt="3">
        <dgm:presLayoutVars>
          <dgm:bulletEnabled val="1"/>
        </dgm:presLayoutVars>
      </dgm:prSet>
      <dgm:spPr/>
    </dgm:pt>
  </dgm:ptLst>
  <dgm:cxnLst>
    <dgm:cxn modelId="{F8710D60-3201-DE46-AFBC-8D78D1C416FE}" type="presOf" srcId="{177203D0-B1EB-44B8-BFCC-E98F9EACAA18}" destId="{EB6A683B-1470-4B3C-80E9-883A68C35154}" srcOrd="1" destOrd="0" presId="urn:microsoft.com/office/officeart/2005/8/layout/list1"/>
    <dgm:cxn modelId="{9E3A0D70-8463-48C1-AC5A-07E7E75ACA99}" srcId="{AEDEB068-BE61-40D7-94BA-78207F2FE08C}" destId="{177203D0-B1EB-44B8-BFCC-E98F9EACAA18}" srcOrd="0" destOrd="0" parTransId="{02715B9F-21D1-4903-905D-308F18E876E8}" sibTransId="{8C1D21F9-9C5C-4575-A922-2AD940021C0E}"/>
    <dgm:cxn modelId="{ADA509E3-D532-8445-ACC3-3B76850B196D}" type="presOf" srcId="{61A73E4C-7B85-4F7F-B367-814D7593C3A8}" destId="{4465CB67-40E9-4074-BF8C-0CA1518C8804}" srcOrd="1" destOrd="0" presId="urn:microsoft.com/office/officeart/2005/8/layout/list1"/>
    <dgm:cxn modelId="{33C5B49C-2832-8148-8110-9A77242E36F1}" type="presOf" srcId="{9DD34EAE-EDE1-4C9A-ACA9-D85B093D7FC7}" destId="{E2850CF6-E2F0-40AC-85E6-D8BF5BF6B832}" srcOrd="1" destOrd="0" presId="urn:microsoft.com/office/officeart/2005/8/layout/list1"/>
    <dgm:cxn modelId="{1F7ECA72-462A-D643-B378-67E63AB42FC5}" type="presOf" srcId="{9DD34EAE-EDE1-4C9A-ACA9-D85B093D7FC7}" destId="{BB6DCFF3-35BF-4A9C-97EA-C2C16A325272}" srcOrd="0" destOrd="0" presId="urn:microsoft.com/office/officeart/2005/8/layout/list1"/>
    <dgm:cxn modelId="{55628A39-16C9-FC45-8E9A-D781B2157D39}" type="presOf" srcId="{27858E86-C7C0-443C-83E9-8AC9D2CCBEF4}" destId="{E21CD130-0115-4DCF-8B8B-67CEC10E3C2D}" srcOrd="0" destOrd="0" presId="urn:microsoft.com/office/officeart/2005/8/layout/list1"/>
    <dgm:cxn modelId="{D18B1E9D-6A57-4B64-BBE7-FAF4A49B6F65}" srcId="{AEDEB068-BE61-40D7-94BA-78207F2FE08C}" destId="{9DD34EAE-EDE1-4C9A-ACA9-D85B093D7FC7}" srcOrd="1" destOrd="0" parTransId="{FCC00769-5229-452F-9CEA-06C42B1F6286}" sibTransId="{C40F56CE-EAE9-4585-B882-EF0C7E16EA30}"/>
    <dgm:cxn modelId="{4791A11D-C409-7A42-809A-D44A25AC6D1D}" type="presOf" srcId="{177203D0-B1EB-44B8-BFCC-E98F9EACAA18}" destId="{4B13C16E-7EF2-40F6-9CCD-444CA252CD89}" srcOrd="0" destOrd="0" presId="urn:microsoft.com/office/officeart/2005/8/layout/list1"/>
    <dgm:cxn modelId="{F2ADF180-19B0-4C48-9F43-1FD23FABA5D2}" type="presOf" srcId="{61A73E4C-7B85-4F7F-B367-814D7593C3A8}" destId="{E674C952-02E3-44C9-8C38-01F8D5679BBC}" srcOrd="0" destOrd="0" presId="urn:microsoft.com/office/officeart/2005/8/layout/list1"/>
    <dgm:cxn modelId="{D783BFC4-A7A2-E449-A56B-7492D64DC629}" type="presOf" srcId="{AEDEB068-BE61-40D7-94BA-78207F2FE08C}" destId="{5E907195-7030-4C1A-9E9C-707C137CFFBB}" srcOrd="0" destOrd="0" presId="urn:microsoft.com/office/officeart/2005/8/layout/list1"/>
    <dgm:cxn modelId="{07B20E0B-2776-44C2-B9D6-F06A7C267F7D}" srcId="{AEDEB068-BE61-40D7-94BA-78207F2FE08C}" destId="{61A73E4C-7B85-4F7F-B367-814D7593C3A8}" srcOrd="2" destOrd="0" parTransId="{0CC9253A-6729-48F8-AF46-71E1D05169FE}" sibTransId="{2143BDF0-903E-4C5C-A264-B328FD793622}"/>
    <dgm:cxn modelId="{6556BB93-2BD2-4C37-8CBD-0D1DF10083AD}" srcId="{9DD34EAE-EDE1-4C9A-ACA9-D85B093D7FC7}" destId="{27858E86-C7C0-443C-83E9-8AC9D2CCBEF4}" srcOrd="0" destOrd="0" parTransId="{4D3DB52E-8E3F-471F-9A4D-1B34E2CA7C0D}" sibTransId="{3D2033D2-E8CC-485E-9903-BCE346AD7057}"/>
    <dgm:cxn modelId="{859DC45D-16B5-1643-8D3D-C4F5C0DB0CE4}" type="presParOf" srcId="{5E907195-7030-4C1A-9E9C-707C137CFFBB}" destId="{ACFF8074-FD72-4186-B039-D21A76BEC0CA}" srcOrd="0" destOrd="0" presId="urn:microsoft.com/office/officeart/2005/8/layout/list1"/>
    <dgm:cxn modelId="{969BEF59-F870-4F4C-95AF-4D0420F32D14}" type="presParOf" srcId="{ACFF8074-FD72-4186-B039-D21A76BEC0CA}" destId="{4B13C16E-7EF2-40F6-9CCD-444CA252CD89}" srcOrd="0" destOrd="0" presId="urn:microsoft.com/office/officeart/2005/8/layout/list1"/>
    <dgm:cxn modelId="{E8DFED70-BE40-9241-BACE-3CCD13CABD6F}" type="presParOf" srcId="{ACFF8074-FD72-4186-B039-D21A76BEC0CA}" destId="{EB6A683B-1470-4B3C-80E9-883A68C35154}" srcOrd="1" destOrd="0" presId="urn:microsoft.com/office/officeart/2005/8/layout/list1"/>
    <dgm:cxn modelId="{26052276-2577-F74D-9429-5E96A70EB8DB}" type="presParOf" srcId="{5E907195-7030-4C1A-9E9C-707C137CFFBB}" destId="{3C773AF5-59D8-45E7-8CD1-EECEDCB734C5}" srcOrd="1" destOrd="0" presId="urn:microsoft.com/office/officeart/2005/8/layout/list1"/>
    <dgm:cxn modelId="{ED4B49F2-CDC0-9648-8815-F144C37B7004}" type="presParOf" srcId="{5E907195-7030-4C1A-9E9C-707C137CFFBB}" destId="{5EADD3B1-5685-483C-97FB-000EF8FE0DA8}" srcOrd="2" destOrd="0" presId="urn:microsoft.com/office/officeart/2005/8/layout/list1"/>
    <dgm:cxn modelId="{C5C07B78-8259-5A4B-9D95-10A1E7F64287}" type="presParOf" srcId="{5E907195-7030-4C1A-9E9C-707C137CFFBB}" destId="{5A41B6B8-E9B9-4D62-BD43-E1C1BF675E4F}" srcOrd="3" destOrd="0" presId="urn:microsoft.com/office/officeart/2005/8/layout/list1"/>
    <dgm:cxn modelId="{412F43BE-FB5C-0641-B03A-D8B4F6CEDEC3}" type="presParOf" srcId="{5E907195-7030-4C1A-9E9C-707C137CFFBB}" destId="{1D9CD2BB-1128-4A07-A900-CA47CC01FC8E}" srcOrd="4" destOrd="0" presId="urn:microsoft.com/office/officeart/2005/8/layout/list1"/>
    <dgm:cxn modelId="{C56941B9-5695-4846-A5AB-6E2ADFC5E457}" type="presParOf" srcId="{1D9CD2BB-1128-4A07-A900-CA47CC01FC8E}" destId="{BB6DCFF3-35BF-4A9C-97EA-C2C16A325272}" srcOrd="0" destOrd="0" presId="urn:microsoft.com/office/officeart/2005/8/layout/list1"/>
    <dgm:cxn modelId="{4F8A1932-7C02-3241-8455-CCC8DF7D8578}" type="presParOf" srcId="{1D9CD2BB-1128-4A07-A900-CA47CC01FC8E}" destId="{E2850CF6-E2F0-40AC-85E6-D8BF5BF6B832}" srcOrd="1" destOrd="0" presId="urn:microsoft.com/office/officeart/2005/8/layout/list1"/>
    <dgm:cxn modelId="{320ECB30-4DB7-C546-8BBF-5D3B6E7D59D7}" type="presParOf" srcId="{5E907195-7030-4C1A-9E9C-707C137CFFBB}" destId="{38E20D54-6F95-43C3-A8A2-770EA381F403}" srcOrd="5" destOrd="0" presId="urn:microsoft.com/office/officeart/2005/8/layout/list1"/>
    <dgm:cxn modelId="{832EAB59-8441-284C-BE26-A82F0F3C1F05}" type="presParOf" srcId="{5E907195-7030-4C1A-9E9C-707C137CFFBB}" destId="{E21CD130-0115-4DCF-8B8B-67CEC10E3C2D}" srcOrd="6" destOrd="0" presId="urn:microsoft.com/office/officeart/2005/8/layout/list1"/>
    <dgm:cxn modelId="{44569FC1-8125-3D4C-A0BE-96DA61054874}" type="presParOf" srcId="{5E907195-7030-4C1A-9E9C-707C137CFFBB}" destId="{95B9A494-FC7E-4EA8-BABF-59EF9382917A}" srcOrd="7" destOrd="0" presId="urn:microsoft.com/office/officeart/2005/8/layout/list1"/>
    <dgm:cxn modelId="{A3D9996A-5E26-CB44-B267-DBB25F7F016D}" type="presParOf" srcId="{5E907195-7030-4C1A-9E9C-707C137CFFBB}" destId="{A5E72771-3C2F-403C-B7F6-CFC4873DB3B1}" srcOrd="8" destOrd="0" presId="urn:microsoft.com/office/officeart/2005/8/layout/list1"/>
    <dgm:cxn modelId="{00C1E4C0-000F-CB4E-8F4A-9414BB0DD665}" type="presParOf" srcId="{A5E72771-3C2F-403C-B7F6-CFC4873DB3B1}" destId="{E674C952-02E3-44C9-8C38-01F8D5679BBC}" srcOrd="0" destOrd="0" presId="urn:microsoft.com/office/officeart/2005/8/layout/list1"/>
    <dgm:cxn modelId="{D0330487-D6AF-E745-A3A2-7E09FCD14CDC}" type="presParOf" srcId="{A5E72771-3C2F-403C-B7F6-CFC4873DB3B1}" destId="{4465CB67-40E9-4074-BF8C-0CA1518C8804}" srcOrd="1" destOrd="0" presId="urn:microsoft.com/office/officeart/2005/8/layout/list1"/>
    <dgm:cxn modelId="{79D458A7-DA4D-BF4C-A3F2-18A81835703E}" type="presParOf" srcId="{5E907195-7030-4C1A-9E9C-707C137CFFBB}" destId="{9BB036F8-F3AD-414D-9867-F2C4682F53A6}" srcOrd="9" destOrd="0" presId="urn:microsoft.com/office/officeart/2005/8/layout/list1"/>
    <dgm:cxn modelId="{7721860A-947F-1547-856F-10EFFB543952}" type="presParOf" srcId="{5E907195-7030-4C1A-9E9C-707C137CFFBB}" destId="{C245E5EE-C371-40CE-A089-02D5718A489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1A1EA-3056-4FFA-A1B2-42888A7FC65C}" type="doc">
      <dgm:prSet loTypeId="urn:microsoft.com/office/officeart/2005/8/layout/venn1" loCatId="relationship" qsTypeId="urn:microsoft.com/office/officeart/2005/8/quickstyle/simple1" qsCatId="simple" csTypeId="urn:microsoft.com/office/officeart/2005/8/colors/accent1_2" csCatId="accent1" phldr="1"/>
      <dgm:spPr/>
    </dgm:pt>
    <dgm:pt modelId="{AAEF64D4-994B-47BF-B282-5F49865D9C90}">
      <dgm:prSet phldrT="[Text]"/>
      <dgm:spPr/>
      <dgm:t>
        <a:bodyPr/>
        <a:lstStyle/>
        <a:p>
          <a:r>
            <a:rPr lang="en-US" dirty="0" smtClean="0"/>
            <a:t>Familial</a:t>
          </a:r>
          <a:endParaRPr lang="en-US" dirty="0"/>
        </a:p>
      </dgm:t>
    </dgm:pt>
    <dgm:pt modelId="{E6E05A56-9B14-4747-942D-58E019732F86}" type="parTrans" cxnId="{A4461500-A2DD-4506-BCFA-4EF0769FF84C}">
      <dgm:prSet/>
      <dgm:spPr/>
      <dgm:t>
        <a:bodyPr/>
        <a:lstStyle/>
        <a:p>
          <a:endParaRPr lang="en-US"/>
        </a:p>
      </dgm:t>
    </dgm:pt>
    <dgm:pt modelId="{2EA98664-3F95-4835-9EC9-8E417CF4DC1C}" type="sibTrans" cxnId="{A4461500-A2DD-4506-BCFA-4EF0769FF84C}">
      <dgm:prSet/>
      <dgm:spPr/>
      <dgm:t>
        <a:bodyPr/>
        <a:lstStyle/>
        <a:p>
          <a:endParaRPr lang="en-US"/>
        </a:p>
      </dgm:t>
    </dgm:pt>
    <dgm:pt modelId="{B4D99A04-6CBC-49EA-8E39-BD4076BEB5EB}">
      <dgm:prSet phldrT="[Text]"/>
      <dgm:spPr/>
      <dgm:t>
        <a:bodyPr/>
        <a:lstStyle/>
        <a:p>
          <a:r>
            <a:rPr lang="en-US" dirty="0" smtClean="0"/>
            <a:t>XLP </a:t>
          </a:r>
        </a:p>
        <a:p>
          <a:r>
            <a:rPr lang="en-US" dirty="0" smtClean="0"/>
            <a:t>XIAP</a:t>
          </a:r>
          <a:endParaRPr lang="en-US" dirty="0"/>
        </a:p>
      </dgm:t>
    </dgm:pt>
    <dgm:pt modelId="{5061E0C4-6378-4396-8CF8-DAB0923D2BB2}" type="parTrans" cxnId="{C2590109-5430-4BB6-845E-836893E0A0F1}">
      <dgm:prSet/>
      <dgm:spPr/>
      <dgm:t>
        <a:bodyPr/>
        <a:lstStyle/>
        <a:p>
          <a:endParaRPr lang="en-US"/>
        </a:p>
      </dgm:t>
    </dgm:pt>
    <dgm:pt modelId="{16594F5D-4BE7-4243-9788-467E2F0701F4}" type="sibTrans" cxnId="{C2590109-5430-4BB6-845E-836893E0A0F1}">
      <dgm:prSet/>
      <dgm:spPr/>
      <dgm:t>
        <a:bodyPr/>
        <a:lstStyle/>
        <a:p>
          <a:endParaRPr lang="en-US"/>
        </a:p>
      </dgm:t>
    </dgm:pt>
    <dgm:pt modelId="{5EA635A2-0A58-4BD2-8B68-FCC00137784A}">
      <dgm:prSet phldrT="[Text]"/>
      <dgm:spPr/>
      <dgm:t>
        <a:bodyPr/>
        <a:lstStyle/>
        <a:p>
          <a:r>
            <a:rPr lang="en-US" dirty="0" smtClean="0"/>
            <a:t>Immune deficiency</a:t>
          </a:r>
          <a:endParaRPr lang="en-US" dirty="0"/>
        </a:p>
      </dgm:t>
    </dgm:pt>
    <dgm:pt modelId="{4279F8C5-D445-4B87-AD93-243376523B26}" type="parTrans" cxnId="{7C8F9AB0-701E-477E-BDA7-1400E8F7CFAF}">
      <dgm:prSet/>
      <dgm:spPr/>
      <dgm:t>
        <a:bodyPr/>
        <a:lstStyle/>
        <a:p>
          <a:endParaRPr lang="en-US"/>
        </a:p>
      </dgm:t>
    </dgm:pt>
    <dgm:pt modelId="{C07875DB-FDE0-4625-AFCA-BD2FDD2C8B95}" type="sibTrans" cxnId="{7C8F9AB0-701E-477E-BDA7-1400E8F7CFAF}">
      <dgm:prSet/>
      <dgm:spPr/>
      <dgm:t>
        <a:bodyPr/>
        <a:lstStyle/>
        <a:p>
          <a:endParaRPr lang="en-US"/>
        </a:p>
      </dgm:t>
    </dgm:pt>
    <dgm:pt modelId="{5FBFACA5-48DA-4A5D-B693-BFBA0CFF3C17}" type="pres">
      <dgm:prSet presAssocID="{29A1A1EA-3056-4FFA-A1B2-42888A7FC65C}" presName="compositeShape" presStyleCnt="0">
        <dgm:presLayoutVars>
          <dgm:chMax val="7"/>
          <dgm:dir/>
          <dgm:resizeHandles val="exact"/>
        </dgm:presLayoutVars>
      </dgm:prSet>
      <dgm:spPr/>
    </dgm:pt>
    <dgm:pt modelId="{C1D4AC60-7535-4BF7-A1E5-A0C8A20E18E1}" type="pres">
      <dgm:prSet presAssocID="{AAEF64D4-994B-47BF-B282-5F49865D9C90}" presName="circ1" presStyleLbl="vennNode1" presStyleIdx="0" presStyleCnt="3"/>
      <dgm:spPr/>
      <dgm:t>
        <a:bodyPr/>
        <a:lstStyle/>
        <a:p>
          <a:endParaRPr lang="en-US"/>
        </a:p>
      </dgm:t>
    </dgm:pt>
    <dgm:pt modelId="{E84D9B4D-C2CF-4496-B8C3-1076754ED757}" type="pres">
      <dgm:prSet presAssocID="{AAEF64D4-994B-47BF-B282-5F49865D9C90}" presName="circ1Tx" presStyleLbl="revTx" presStyleIdx="0" presStyleCnt="0">
        <dgm:presLayoutVars>
          <dgm:chMax val="0"/>
          <dgm:chPref val="0"/>
          <dgm:bulletEnabled val="1"/>
        </dgm:presLayoutVars>
      </dgm:prSet>
      <dgm:spPr/>
      <dgm:t>
        <a:bodyPr/>
        <a:lstStyle/>
        <a:p>
          <a:endParaRPr lang="en-US"/>
        </a:p>
      </dgm:t>
    </dgm:pt>
    <dgm:pt modelId="{3A30202A-39E3-4D49-9F63-C1D5BB66C485}" type="pres">
      <dgm:prSet presAssocID="{B4D99A04-6CBC-49EA-8E39-BD4076BEB5EB}" presName="circ2" presStyleLbl="vennNode1" presStyleIdx="1" presStyleCnt="3"/>
      <dgm:spPr/>
      <dgm:t>
        <a:bodyPr/>
        <a:lstStyle/>
        <a:p>
          <a:endParaRPr lang="en-US"/>
        </a:p>
      </dgm:t>
    </dgm:pt>
    <dgm:pt modelId="{8384EDDE-4726-4087-BCE0-C9EDE2B6DC19}" type="pres">
      <dgm:prSet presAssocID="{B4D99A04-6CBC-49EA-8E39-BD4076BEB5EB}" presName="circ2Tx" presStyleLbl="revTx" presStyleIdx="0" presStyleCnt="0">
        <dgm:presLayoutVars>
          <dgm:chMax val="0"/>
          <dgm:chPref val="0"/>
          <dgm:bulletEnabled val="1"/>
        </dgm:presLayoutVars>
      </dgm:prSet>
      <dgm:spPr/>
      <dgm:t>
        <a:bodyPr/>
        <a:lstStyle/>
        <a:p>
          <a:endParaRPr lang="en-US"/>
        </a:p>
      </dgm:t>
    </dgm:pt>
    <dgm:pt modelId="{BD2A41D0-1698-4C2E-B57E-7D2D63C181E1}" type="pres">
      <dgm:prSet presAssocID="{5EA635A2-0A58-4BD2-8B68-FCC00137784A}" presName="circ3" presStyleLbl="vennNode1" presStyleIdx="2" presStyleCnt="3"/>
      <dgm:spPr/>
      <dgm:t>
        <a:bodyPr/>
        <a:lstStyle/>
        <a:p>
          <a:endParaRPr lang="en-US"/>
        </a:p>
      </dgm:t>
    </dgm:pt>
    <dgm:pt modelId="{695B48FA-154C-441B-B5B0-0B8032512821}" type="pres">
      <dgm:prSet presAssocID="{5EA635A2-0A58-4BD2-8B68-FCC00137784A}" presName="circ3Tx" presStyleLbl="revTx" presStyleIdx="0" presStyleCnt="0">
        <dgm:presLayoutVars>
          <dgm:chMax val="0"/>
          <dgm:chPref val="0"/>
          <dgm:bulletEnabled val="1"/>
        </dgm:presLayoutVars>
      </dgm:prSet>
      <dgm:spPr/>
      <dgm:t>
        <a:bodyPr/>
        <a:lstStyle/>
        <a:p>
          <a:endParaRPr lang="en-US"/>
        </a:p>
      </dgm:t>
    </dgm:pt>
  </dgm:ptLst>
  <dgm:cxnLst>
    <dgm:cxn modelId="{E18EEB20-42B9-664A-99E4-A45EB89AD7C0}" type="presOf" srcId="{5EA635A2-0A58-4BD2-8B68-FCC00137784A}" destId="{BD2A41D0-1698-4C2E-B57E-7D2D63C181E1}" srcOrd="0" destOrd="0" presId="urn:microsoft.com/office/officeart/2005/8/layout/venn1"/>
    <dgm:cxn modelId="{7C8F9AB0-701E-477E-BDA7-1400E8F7CFAF}" srcId="{29A1A1EA-3056-4FFA-A1B2-42888A7FC65C}" destId="{5EA635A2-0A58-4BD2-8B68-FCC00137784A}" srcOrd="2" destOrd="0" parTransId="{4279F8C5-D445-4B87-AD93-243376523B26}" sibTransId="{C07875DB-FDE0-4625-AFCA-BD2FDD2C8B95}"/>
    <dgm:cxn modelId="{EE4841B7-C1A8-4849-932E-CBE57BBB3394}" type="presOf" srcId="{B4D99A04-6CBC-49EA-8E39-BD4076BEB5EB}" destId="{8384EDDE-4726-4087-BCE0-C9EDE2B6DC19}" srcOrd="1" destOrd="0" presId="urn:microsoft.com/office/officeart/2005/8/layout/venn1"/>
    <dgm:cxn modelId="{AD255DBA-A42A-884F-BB58-47032C052CCA}" type="presOf" srcId="{B4D99A04-6CBC-49EA-8E39-BD4076BEB5EB}" destId="{3A30202A-39E3-4D49-9F63-C1D5BB66C485}" srcOrd="0" destOrd="0" presId="urn:microsoft.com/office/officeart/2005/8/layout/venn1"/>
    <dgm:cxn modelId="{C2590109-5430-4BB6-845E-836893E0A0F1}" srcId="{29A1A1EA-3056-4FFA-A1B2-42888A7FC65C}" destId="{B4D99A04-6CBC-49EA-8E39-BD4076BEB5EB}" srcOrd="1" destOrd="0" parTransId="{5061E0C4-6378-4396-8CF8-DAB0923D2BB2}" sibTransId="{16594F5D-4BE7-4243-9788-467E2F0701F4}"/>
    <dgm:cxn modelId="{8ECF1142-CCBA-4741-BD3D-8A8180DB30BC}" type="presOf" srcId="{AAEF64D4-994B-47BF-B282-5F49865D9C90}" destId="{C1D4AC60-7535-4BF7-A1E5-A0C8A20E18E1}" srcOrd="0" destOrd="0" presId="urn:microsoft.com/office/officeart/2005/8/layout/venn1"/>
    <dgm:cxn modelId="{A4461500-A2DD-4506-BCFA-4EF0769FF84C}" srcId="{29A1A1EA-3056-4FFA-A1B2-42888A7FC65C}" destId="{AAEF64D4-994B-47BF-B282-5F49865D9C90}" srcOrd="0" destOrd="0" parTransId="{E6E05A56-9B14-4747-942D-58E019732F86}" sibTransId="{2EA98664-3F95-4835-9EC9-8E417CF4DC1C}"/>
    <dgm:cxn modelId="{BCF0FF7B-8AC3-8A42-BB2C-6869F40B981C}" type="presOf" srcId="{AAEF64D4-994B-47BF-B282-5F49865D9C90}" destId="{E84D9B4D-C2CF-4496-B8C3-1076754ED757}" srcOrd="1" destOrd="0" presId="urn:microsoft.com/office/officeart/2005/8/layout/venn1"/>
    <dgm:cxn modelId="{1869C535-248E-5148-8ED6-C588D128E0B9}" type="presOf" srcId="{29A1A1EA-3056-4FFA-A1B2-42888A7FC65C}" destId="{5FBFACA5-48DA-4A5D-B693-BFBA0CFF3C17}" srcOrd="0" destOrd="0" presId="urn:microsoft.com/office/officeart/2005/8/layout/venn1"/>
    <dgm:cxn modelId="{0C8C4D24-BA4E-D84E-8355-5E60770026ED}" type="presOf" srcId="{5EA635A2-0A58-4BD2-8B68-FCC00137784A}" destId="{695B48FA-154C-441B-B5B0-0B8032512821}" srcOrd="1" destOrd="0" presId="urn:microsoft.com/office/officeart/2005/8/layout/venn1"/>
    <dgm:cxn modelId="{9AD38A62-E7C7-E54C-981D-68EE17AA268F}" type="presParOf" srcId="{5FBFACA5-48DA-4A5D-B693-BFBA0CFF3C17}" destId="{C1D4AC60-7535-4BF7-A1E5-A0C8A20E18E1}" srcOrd="0" destOrd="0" presId="urn:microsoft.com/office/officeart/2005/8/layout/venn1"/>
    <dgm:cxn modelId="{590651CC-A23C-0443-98E1-F321971D4E9A}" type="presParOf" srcId="{5FBFACA5-48DA-4A5D-B693-BFBA0CFF3C17}" destId="{E84D9B4D-C2CF-4496-B8C3-1076754ED757}" srcOrd="1" destOrd="0" presId="urn:microsoft.com/office/officeart/2005/8/layout/venn1"/>
    <dgm:cxn modelId="{2501389A-7565-CD4E-9CAB-F5CE40E0DBD1}" type="presParOf" srcId="{5FBFACA5-48DA-4A5D-B693-BFBA0CFF3C17}" destId="{3A30202A-39E3-4D49-9F63-C1D5BB66C485}" srcOrd="2" destOrd="0" presId="urn:microsoft.com/office/officeart/2005/8/layout/venn1"/>
    <dgm:cxn modelId="{7EB32646-6420-1F42-9C78-A68F32693FC8}" type="presParOf" srcId="{5FBFACA5-48DA-4A5D-B693-BFBA0CFF3C17}" destId="{8384EDDE-4726-4087-BCE0-C9EDE2B6DC19}" srcOrd="3" destOrd="0" presId="urn:microsoft.com/office/officeart/2005/8/layout/venn1"/>
    <dgm:cxn modelId="{C34891B5-EF32-0747-BE45-001A5BA58DFE}" type="presParOf" srcId="{5FBFACA5-48DA-4A5D-B693-BFBA0CFF3C17}" destId="{BD2A41D0-1698-4C2E-B57E-7D2D63C181E1}" srcOrd="4" destOrd="0" presId="urn:microsoft.com/office/officeart/2005/8/layout/venn1"/>
    <dgm:cxn modelId="{5B36B9A9-D94D-474A-9626-02BC3F3E4EA6}" type="presParOf" srcId="{5FBFACA5-48DA-4A5D-B693-BFBA0CFF3C17}" destId="{695B48FA-154C-441B-B5B0-0B803251282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26C94F-403E-4447-8BCA-5365CC9BEAF8}"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7C08E6B9-C448-6549-8BFD-C21816BEAF06}">
      <dgm:prSet phldrT="[Text]" phldr="1"/>
      <dgm:spPr/>
      <dgm:t>
        <a:bodyPr/>
        <a:lstStyle/>
        <a:p>
          <a:endParaRPr lang="en-US" dirty="0"/>
        </a:p>
      </dgm:t>
    </dgm:pt>
    <dgm:pt modelId="{EADDC55B-3A91-F548-9FDE-1F9577459610}" type="parTrans" cxnId="{F843BC13-C38B-4F4E-9BC8-06E6A7869C51}">
      <dgm:prSet/>
      <dgm:spPr/>
      <dgm:t>
        <a:bodyPr/>
        <a:lstStyle/>
        <a:p>
          <a:endParaRPr lang="en-US"/>
        </a:p>
      </dgm:t>
    </dgm:pt>
    <dgm:pt modelId="{7089C68B-273E-724F-BFEC-0BE8AC8BAF60}" type="sibTrans" cxnId="{F843BC13-C38B-4F4E-9BC8-06E6A7869C51}">
      <dgm:prSet/>
      <dgm:spPr/>
      <dgm:t>
        <a:bodyPr/>
        <a:lstStyle/>
        <a:p>
          <a:endParaRPr lang="en-US"/>
        </a:p>
      </dgm:t>
    </dgm:pt>
    <dgm:pt modelId="{07151682-6A99-624A-8C4D-34AE061DF2A6}">
      <dgm:prSet phldrT="[Text]"/>
      <dgm:spPr/>
      <dgm:t>
        <a:bodyPr/>
        <a:lstStyle/>
        <a:p>
          <a:r>
            <a:rPr lang="en-US" b="1" dirty="0" smtClean="0">
              <a:latin typeface="Apple Symbols"/>
              <a:cs typeface="Apple Symbols"/>
            </a:rPr>
            <a:t>FHL2                  </a:t>
          </a:r>
          <a:r>
            <a:rPr lang="en-US" b="1" dirty="0" err="1" smtClean="0">
              <a:latin typeface="Apple Symbols"/>
              <a:cs typeface="Apple Symbols"/>
            </a:rPr>
            <a:t>Perforin</a:t>
          </a:r>
          <a:r>
            <a:rPr lang="en-US" b="1" dirty="0" smtClean="0">
              <a:latin typeface="Apple Symbols"/>
              <a:cs typeface="Apple Symbols"/>
            </a:rPr>
            <a:t> expression </a:t>
          </a:r>
          <a:endParaRPr lang="en-US" b="1" dirty="0">
            <a:latin typeface="Apple Symbols"/>
            <a:cs typeface="Apple Symbols"/>
          </a:endParaRPr>
        </a:p>
      </dgm:t>
    </dgm:pt>
    <dgm:pt modelId="{F7E95E63-99E5-9E4D-A403-3EFED339EF18}" type="parTrans" cxnId="{73628422-A590-2645-8B9F-E9EE236C87CB}">
      <dgm:prSet/>
      <dgm:spPr/>
      <dgm:t>
        <a:bodyPr/>
        <a:lstStyle/>
        <a:p>
          <a:endParaRPr lang="en-US"/>
        </a:p>
      </dgm:t>
    </dgm:pt>
    <dgm:pt modelId="{F1532371-2532-DC43-8896-0FFF9723AAF2}" type="sibTrans" cxnId="{73628422-A590-2645-8B9F-E9EE236C87CB}">
      <dgm:prSet/>
      <dgm:spPr/>
      <dgm:t>
        <a:bodyPr/>
        <a:lstStyle/>
        <a:p>
          <a:endParaRPr lang="en-US"/>
        </a:p>
      </dgm:t>
    </dgm:pt>
    <dgm:pt modelId="{1A1A2FE9-0B27-C748-83BE-A3A4A8E92C55}">
      <dgm:prSet phldrT="[Text]"/>
      <dgm:spPr/>
      <dgm:t>
        <a:bodyPr/>
        <a:lstStyle/>
        <a:p>
          <a:r>
            <a:rPr lang="en-US" b="1" dirty="0" smtClean="0">
              <a:latin typeface="Apple Symbols"/>
              <a:cs typeface="Apple Symbols"/>
            </a:rPr>
            <a:t>FHL3-5,               CD107a</a:t>
          </a:r>
        </a:p>
        <a:p>
          <a:r>
            <a:rPr lang="en-US" b="1" dirty="0" smtClean="0">
              <a:latin typeface="Apple Symbols"/>
              <a:cs typeface="Apple Symbols"/>
            </a:rPr>
            <a:t>CHS, GS2       </a:t>
          </a:r>
          <a:endParaRPr lang="en-US" b="1" dirty="0">
            <a:latin typeface="Apple Symbols"/>
            <a:cs typeface="Apple Symbols"/>
          </a:endParaRPr>
        </a:p>
      </dgm:t>
    </dgm:pt>
    <dgm:pt modelId="{9AD549B0-6C6A-544A-BFD6-E51E04936980}" type="parTrans" cxnId="{D55A2703-1F37-3744-96FE-07789D8F9086}">
      <dgm:prSet/>
      <dgm:spPr/>
      <dgm:t>
        <a:bodyPr/>
        <a:lstStyle/>
        <a:p>
          <a:endParaRPr lang="en-US"/>
        </a:p>
      </dgm:t>
    </dgm:pt>
    <dgm:pt modelId="{BCFC29F4-2E2D-EB48-8E7D-B1AAFA2F53EB}" type="sibTrans" cxnId="{D55A2703-1F37-3744-96FE-07789D8F9086}">
      <dgm:prSet/>
      <dgm:spPr/>
      <dgm:t>
        <a:bodyPr/>
        <a:lstStyle/>
        <a:p>
          <a:endParaRPr lang="en-US"/>
        </a:p>
      </dgm:t>
    </dgm:pt>
    <dgm:pt modelId="{1BDB434F-58BF-4643-9432-86E233178288}">
      <dgm:prSet phldrT="[Text]"/>
      <dgm:spPr/>
      <dgm:t>
        <a:bodyPr/>
        <a:lstStyle/>
        <a:p>
          <a:r>
            <a:rPr lang="en-US" b="1" dirty="0" smtClean="0">
              <a:latin typeface="Apple Symbols"/>
              <a:cs typeface="Apple Symbols"/>
            </a:rPr>
            <a:t>XLP1(male)          SAP protein expression </a:t>
          </a:r>
          <a:endParaRPr lang="en-US" b="1" dirty="0">
            <a:latin typeface="Apple Symbols"/>
            <a:cs typeface="Apple Symbols"/>
          </a:endParaRPr>
        </a:p>
      </dgm:t>
    </dgm:pt>
    <dgm:pt modelId="{9FE77067-1EF2-D146-8A0D-7922DAE9F44C}" type="parTrans" cxnId="{BA94DFFF-66EF-1746-B1E8-2D63E198F8B7}">
      <dgm:prSet/>
      <dgm:spPr/>
      <dgm:t>
        <a:bodyPr/>
        <a:lstStyle/>
        <a:p>
          <a:endParaRPr lang="en-US"/>
        </a:p>
      </dgm:t>
    </dgm:pt>
    <dgm:pt modelId="{C316FC1F-129F-5543-A038-7EBA2A79DC05}" type="sibTrans" cxnId="{BA94DFFF-66EF-1746-B1E8-2D63E198F8B7}">
      <dgm:prSet/>
      <dgm:spPr/>
      <dgm:t>
        <a:bodyPr/>
        <a:lstStyle/>
        <a:p>
          <a:endParaRPr lang="en-US"/>
        </a:p>
      </dgm:t>
    </dgm:pt>
    <dgm:pt modelId="{7111ABE0-E9C8-DC4B-9FD6-91947C24E8F3}">
      <dgm:prSet/>
      <dgm:spPr/>
      <dgm:t>
        <a:bodyPr/>
        <a:lstStyle/>
        <a:p>
          <a:r>
            <a:rPr lang="en-US" b="1" dirty="0" smtClean="0">
              <a:latin typeface="Apple Symbols"/>
              <a:cs typeface="Apple Symbols"/>
            </a:rPr>
            <a:t>XIAP (male)          XIAP Protein expression</a:t>
          </a:r>
        </a:p>
        <a:p>
          <a:endParaRPr lang="en-US" b="1" dirty="0">
            <a:latin typeface="Apple Symbols"/>
            <a:cs typeface="Apple Symbols"/>
          </a:endParaRPr>
        </a:p>
      </dgm:t>
    </dgm:pt>
    <dgm:pt modelId="{631C1470-4ECA-F143-AB28-BE6B94E4004B}" type="parTrans" cxnId="{83D2831C-5A17-AF4D-AD54-94E502540D67}">
      <dgm:prSet/>
      <dgm:spPr/>
      <dgm:t>
        <a:bodyPr/>
        <a:lstStyle/>
        <a:p>
          <a:endParaRPr lang="en-US"/>
        </a:p>
      </dgm:t>
    </dgm:pt>
    <dgm:pt modelId="{36E88C75-53FF-A34B-8E7A-37C3E2A19F63}" type="sibTrans" cxnId="{83D2831C-5A17-AF4D-AD54-94E502540D67}">
      <dgm:prSet/>
      <dgm:spPr/>
      <dgm:t>
        <a:bodyPr/>
        <a:lstStyle/>
        <a:p>
          <a:endParaRPr lang="en-US"/>
        </a:p>
      </dgm:t>
    </dgm:pt>
    <dgm:pt modelId="{4830842A-DF9E-2A47-9ED6-9EB981570609}">
      <dgm:prSet phldrT="[Text]"/>
      <dgm:spPr/>
      <dgm:t>
        <a:bodyPr/>
        <a:lstStyle/>
        <a:p>
          <a:endParaRPr lang="en-US" b="1" dirty="0">
            <a:latin typeface="Apple Symbols"/>
            <a:cs typeface="Apple Symbols"/>
          </a:endParaRPr>
        </a:p>
      </dgm:t>
    </dgm:pt>
    <dgm:pt modelId="{9813733B-FA1D-3244-8A13-93F5D969BA46}" type="parTrans" cxnId="{E8908660-3A45-3D4D-9D94-48BD68D20371}">
      <dgm:prSet/>
      <dgm:spPr/>
      <dgm:t>
        <a:bodyPr/>
        <a:lstStyle/>
        <a:p>
          <a:endParaRPr lang="en-US"/>
        </a:p>
      </dgm:t>
    </dgm:pt>
    <dgm:pt modelId="{91053F6A-4017-9A46-99A0-AE1B8E63DD29}" type="sibTrans" cxnId="{E8908660-3A45-3D4D-9D94-48BD68D20371}">
      <dgm:prSet/>
      <dgm:spPr/>
      <dgm:t>
        <a:bodyPr/>
        <a:lstStyle/>
        <a:p>
          <a:endParaRPr lang="en-US"/>
        </a:p>
      </dgm:t>
    </dgm:pt>
    <dgm:pt modelId="{A20400D0-927F-8844-A2B0-979FBD6A13F2}" type="pres">
      <dgm:prSet presAssocID="{7726C94F-403E-4447-8BCA-5365CC9BEAF8}" presName="vert0" presStyleCnt="0">
        <dgm:presLayoutVars>
          <dgm:dir/>
          <dgm:animOne val="branch"/>
          <dgm:animLvl val="lvl"/>
        </dgm:presLayoutVars>
      </dgm:prSet>
      <dgm:spPr/>
      <dgm:t>
        <a:bodyPr/>
        <a:lstStyle/>
        <a:p>
          <a:endParaRPr lang="en-US"/>
        </a:p>
      </dgm:t>
    </dgm:pt>
    <dgm:pt modelId="{B0DF217C-7678-FB49-A809-BBB0041BA2D3}" type="pres">
      <dgm:prSet presAssocID="{7C08E6B9-C448-6549-8BFD-C21816BEAF06}" presName="thickLine" presStyleLbl="alignNode1" presStyleIdx="0" presStyleCnt="2"/>
      <dgm:spPr/>
    </dgm:pt>
    <dgm:pt modelId="{FFE3C279-308E-8244-8611-38D7D746C7EB}" type="pres">
      <dgm:prSet presAssocID="{7C08E6B9-C448-6549-8BFD-C21816BEAF06}" presName="horz1" presStyleCnt="0"/>
      <dgm:spPr/>
    </dgm:pt>
    <dgm:pt modelId="{B286A1B2-5DAE-334B-8D61-948245F2FB37}" type="pres">
      <dgm:prSet presAssocID="{7C08E6B9-C448-6549-8BFD-C21816BEAF06}" presName="tx1" presStyleLbl="revTx" presStyleIdx="0" presStyleCnt="6"/>
      <dgm:spPr/>
      <dgm:t>
        <a:bodyPr/>
        <a:lstStyle/>
        <a:p>
          <a:endParaRPr lang="en-US"/>
        </a:p>
      </dgm:t>
    </dgm:pt>
    <dgm:pt modelId="{9F299D68-CA15-0A42-8691-180939BAD7E1}" type="pres">
      <dgm:prSet presAssocID="{7C08E6B9-C448-6549-8BFD-C21816BEAF06}" presName="vert1" presStyleCnt="0"/>
      <dgm:spPr/>
    </dgm:pt>
    <dgm:pt modelId="{CCD26420-282F-0E4D-B518-89FB80F3620E}" type="pres">
      <dgm:prSet presAssocID="{07151682-6A99-624A-8C4D-34AE061DF2A6}" presName="vertSpace2a" presStyleCnt="0"/>
      <dgm:spPr/>
    </dgm:pt>
    <dgm:pt modelId="{ED02B48F-4037-374A-AC1A-BA77DD12FF92}" type="pres">
      <dgm:prSet presAssocID="{07151682-6A99-624A-8C4D-34AE061DF2A6}" presName="horz2" presStyleCnt="0"/>
      <dgm:spPr/>
    </dgm:pt>
    <dgm:pt modelId="{335CFD47-980B-5943-BCC6-DE0D0BA3E825}" type="pres">
      <dgm:prSet presAssocID="{07151682-6A99-624A-8C4D-34AE061DF2A6}" presName="horzSpace2" presStyleCnt="0"/>
      <dgm:spPr/>
    </dgm:pt>
    <dgm:pt modelId="{7B2EC84A-4350-3A44-9222-B655B315E749}" type="pres">
      <dgm:prSet presAssocID="{07151682-6A99-624A-8C4D-34AE061DF2A6}" presName="tx2" presStyleLbl="revTx" presStyleIdx="1" presStyleCnt="6" custScaleX="101395"/>
      <dgm:spPr/>
      <dgm:t>
        <a:bodyPr/>
        <a:lstStyle/>
        <a:p>
          <a:endParaRPr lang="en-US"/>
        </a:p>
      </dgm:t>
    </dgm:pt>
    <dgm:pt modelId="{5D895515-8349-4047-AE61-A16A250536AB}" type="pres">
      <dgm:prSet presAssocID="{07151682-6A99-624A-8C4D-34AE061DF2A6}" presName="vert2" presStyleCnt="0"/>
      <dgm:spPr/>
    </dgm:pt>
    <dgm:pt modelId="{F004EAC0-54B4-1F4D-A883-A6247E46D18B}" type="pres">
      <dgm:prSet presAssocID="{07151682-6A99-624A-8C4D-34AE061DF2A6}" presName="thinLine2b" presStyleLbl="callout" presStyleIdx="0" presStyleCnt="4"/>
      <dgm:spPr/>
    </dgm:pt>
    <dgm:pt modelId="{D67F53E8-B81E-0646-8883-2E5E1E71AFC9}" type="pres">
      <dgm:prSet presAssocID="{07151682-6A99-624A-8C4D-34AE061DF2A6}" presName="vertSpace2b" presStyleCnt="0"/>
      <dgm:spPr/>
    </dgm:pt>
    <dgm:pt modelId="{1D575181-F1AD-F848-B1C4-EA06F1AD0227}" type="pres">
      <dgm:prSet presAssocID="{1A1A2FE9-0B27-C748-83BE-A3A4A8E92C55}" presName="horz2" presStyleCnt="0"/>
      <dgm:spPr/>
    </dgm:pt>
    <dgm:pt modelId="{3E85E296-2783-B847-9F24-00D2F1F710E1}" type="pres">
      <dgm:prSet presAssocID="{1A1A2FE9-0B27-C748-83BE-A3A4A8E92C55}" presName="horzSpace2" presStyleCnt="0"/>
      <dgm:spPr/>
    </dgm:pt>
    <dgm:pt modelId="{DA07BB7C-9A16-1141-94F0-9F5E946E940F}" type="pres">
      <dgm:prSet presAssocID="{1A1A2FE9-0B27-C748-83BE-A3A4A8E92C55}" presName="tx2" presStyleLbl="revTx" presStyleIdx="2" presStyleCnt="6" custScaleX="101395"/>
      <dgm:spPr/>
      <dgm:t>
        <a:bodyPr/>
        <a:lstStyle/>
        <a:p>
          <a:endParaRPr lang="en-US"/>
        </a:p>
      </dgm:t>
    </dgm:pt>
    <dgm:pt modelId="{C62497E9-ED66-8C4B-93DC-440048EFACA4}" type="pres">
      <dgm:prSet presAssocID="{1A1A2FE9-0B27-C748-83BE-A3A4A8E92C55}" presName="vert2" presStyleCnt="0"/>
      <dgm:spPr/>
    </dgm:pt>
    <dgm:pt modelId="{79FC4E7C-84E3-2C49-9856-EF300058D956}" type="pres">
      <dgm:prSet presAssocID="{1A1A2FE9-0B27-C748-83BE-A3A4A8E92C55}" presName="thinLine2b" presStyleLbl="callout" presStyleIdx="1" presStyleCnt="4"/>
      <dgm:spPr/>
    </dgm:pt>
    <dgm:pt modelId="{9A8FA87C-BED4-E040-AF55-994C819FD774}" type="pres">
      <dgm:prSet presAssocID="{1A1A2FE9-0B27-C748-83BE-A3A4A8E92C55}" presName="vertSpace2b" presStyleCnt="0"/>
      <dgm:spPr/>
    </dgm:pt>
    <dgm:pt modelId="{1CB9FA09-DA6E-7648-8FE7-C4AD5EEA3338}" type="pres">
      <dgm:prSet presAssocID="{4830842A-DF9E-2A47-9ED6-9EB981570609}" presName="thickLine" presStyleLbl="alignNode1" presStyleIdx="1" presStyleCnt="2"/>
      <dgm:spPr/>
    </dgm:pt>
    <dgm:pt modelId="{FD765FDD-446B-C244-A8A8-B0839016F24A}" type="pres">
      <dgm:prSet presAssocID="{4830842A-DF9E-2A47-9ED6-9EB981570609}" presName="horz1" presStyleCnt="0"/>
      <dgm:spPr/>
    </dgm:pt>
    <dgm:pt modelId="{00A5CF35-5247-A94C-B09A-C75A7C9B10AB}" type="pres">
      <dgm:prSet presAssocID="{4830842A-DF9E-2A47-9ED6-9EB981570609}" presName="tx1" presStyleLbl="revTx" presStyleIdx="3" presStyleCnt="6"/>
      <dgm:spPr/>
      <dgm:t>
        <a:bodyPr/>
        <a:lstStyle/>
        <a:p>
          <a:endParaRPr lang="en-US"/>
        </a:p>
      </dgm:t>
    </dgm:pt>
    <dgm:pt modelId="{6E99B94D-C3D1-9846-A5D8-DEB9EB655005}" type="pres">
      <dgm:prSet presAssocID="{4830842A-DF9E-2A47-9ED6-9EB981570609}" presName="vert1" presStyleCnt="0"/>
      <dgm:spPr/>
    </dgm:pt>
    <dgm:pt modelId="{077C0441-7D51-AD4F-BFB3-E220924002FE}" type="pres">
      <dgm:prSet presAssocID="{1BDB434F-58BF-4643-9432-86E233178288}" presName="vertSpace2a" presStyleCnt="0"/>
      <dgm:spPr/>
    </dgm:pt>
    <dgm:pt modelId="{617290C5-F27D-F140-B86E-7934937639B2}" type="pres">
      <dgm:prSet presAssocID="{1BDB434F-58BF-4643-9432-86E233178288}" presName="horz2" presStyleCnt="0"/>
      <dgm:spPr/>
    </dgm:pt>
    <dgm:pt modelId="{BFC0AD63-3B04-2540-BC80-4327380107FA}" type="pres">
      <dgm:prSet presAssocID="{1BDB434F-58BF-4643-9432-86E233178288}" presName="horzSpace2" presStyleCnt="0"/>
      <dgm:spPr/>
    </dgm:pt>
    <dgm:pt modelId="{EF501398-D003-FF4B-8943-AEA56917840A}" type="pres">
      <dgm:prSet presAssocID="{1BDB434F-58BF-4643-9432-86E233178288}" presName="tx2" presStyleLbl="revTx" presStyleIdx="4" presStyleCnt="6" custScaleX="101395"/>
      <dgm:spPr/>
      <dgm:t>
        <a:bodyPr/>
        <a:lstStyle/>
        <a:p>
          <a:endParaRPr lang="en-US"/>
        </a:p>
      </dgm:t>
    </dgm:pt>
    <dgm:pt modelId="{08D80571-EADA-E541-AC75-2132DB7A968C}" type="pres">
      <dgm:prSet presAssocID="{1BDB434F-58BF-4643-9432-86E233178288}" presName="vert2" presStyleCnt="0"/>
      <dgm:spPr/>
    </dgm:pt>
    <dgm:pt modelId="{1A9EEE00-2488-F446-878A-529745F74971}" type="pres">
      <dgm:prSet presAssocID="{1BDB434F-58BF-4643-9432-86E233178288}" presName="thinLine2b" presStyleLbl="callout" presStyleIdx="2" presStyleCnt="4"/>
      <dgm:spPr/>
    </dgm:pt>
    <dgm:pt modelId="{AEF841A3-00D3-8A41-BF54-E6ECD278677E}" type="pres">
      <dgm:prSet presAssocID="{1BDB434F-58BF-4643-9432-86E233178288}" presName="vertSpace2b" presStyleCnt="0"/>
      <dgm:spPr/>
    </dgm:pt>
    <dgm:pt modelId="{B770CCF3-01ED-2043-825E-CA0426F76FC5}" type="pres">
      <dgm:prSet presAssocID="{7111ABE0-E9C8-DC4B-9FD6-91947C24E8F3}" presName="horz2" presStyleCnt="0"/>
      <dgm:spPr/>
    </dgm:pt>
    <dgm:pt modelId="{47D60C71-8EA4-404E-B6CE-343078E87C79}" type="pres">
      <dgm:prSet presAssocID="{7111ABE0-E9C8-DC4B-9FD6-91947C24E8F3}" presName="horzSpace2" presStyleCnt="0"/>
      <dgm:spPr/>
    </dgm:pt>
    <dgm:pt modelId="{B55E16A7-0045-6E48-864F-5706ACBB3630}" type="pres">
      <dgm:prSet presAssocID="{7111ABE0-E9C8-DC4B-9FD6-91947C24E8F3}" presName="tx2" presStyleLbl="revTx" presStyleIdx="5" presStyleCnt="6" custScaleX="101395"/>
      <dgm:spPr/>
      <dgm:t>
        <a:bodyPr/>
        <a:lstStyle/>
        <a:p>
          <a:endParaRPr lang="en-US"/>
        </a:p>
      </dgm:t>
    </dgm:pt>
    <dgm:pt modelId="{AFC6E4CC-445E-334F-8683-B5BD71C423C9}" type="pres">
      <dgm:prSet presAssocID="{7111ABE0-E9C8-DC4B-9FD6-91947C24E8F3}" presName="vert2" presStyleCnt="0"/>
      <dgm:spPr/>
    </dgm:pt>
    <dgm:pt modelId="{C459EEA5-A56F-B64A-B97C-2653260259A5}" type="pres">
      <dgm:prSet presAssocID="{7111ABE0-E9C8-DC4B-9FD6-91947C24E8F3}" presName="thinLine2b" presStyleLbl="callout" presStyleIdx="3" presStyleCnt="4"/>
      <dgm:spPr/>
    </dgm:pt>
    <dgm:pt modelId="{535EC1C4-94A7-0E46-BE77-BBAA1F760CB5}" type="pres">
      <dgm:prSet presAssocID="{7111ABE0-E9C8-DC4B-9FD6-91947C24E8F3}" presName="vertSpace2b" presStyleCnt="0"/>
      <dgm:spPr/>
    </dgm:pt>
  </dgm:ptLst>
  <dgm:cxnLst>
    <dgm:cxn modelId="{E8908660-3A45-3D4D-9D94-48BD68D20371}" srcId="{7726C94F-403E-4447-8BCA-5365CC9BEAF8}" destId="{4830842A-DF9E-2A47-9ED6-9EB981570609}" srcOrd="1" destOrd="0" parTransId="{9813733B-FA1D-3244-8A13-93F5D969BA46}" sibTransId="{91053F6A-4017-9A46-99A0-AE1B8E63DD29}"/>
    <dgm:cxn modelId="{38E7EFCC-753F-164C-81CA-AD77F08C3F49}" type="presOf" srcId="{07151682-6A99-624A-8C4D-34AE061DF2A6}" destId="{7B2EC84A-4350-3A44-9222-B655B315E749}" srcOrd="0" destOrd="0" presId="urn:microsoft.com/office/officeart/2008/layout/LinedList"/>
    <dgm:cxn modelId="{BB2F9E3A-1352-9845-8DD6-9C7748296E21}" type="presOf" srcId="{7C08E6B9-C448-6549-8BFD-C21816BEAF06}" destId="{B286A1B2-5DAE-334B-8D61-948245F2FB37}" srcOrd="0" destOrd="0" presId="urn:microsoft.com/office/officeart/2008/layout/LinedList"/>
    <dgm:cxn modelId="{3A71EF1C-F2B1-BB4D-ABF5-3EAE26F80822}" type="presOf" srcId="{7726C94F-403E-4447-8BCA-5365CC9BEAF8}" destId="{A20400D0-927F-8844-A2B0-979FBD6A13F2}" srcOrd="0" destOrd="0" presId="urn:microsoft.com/office/officeart/2008/layout/LinedList"/>
    <dgm:cxn modelId="{D55A2703-1F37-3744-96FE-07789D8F9086}" srcId="{7C08E6B9-C448-6549-8BFD-C21816BEAF06}" destId="{1A1A2FE9-0B27-C748-83BE-A3A4A8E92C55}" srcOrd="1" destOrd="0" parTransId="{9AD549B0-6C6A-544A-BFD6-E51E04936980}" sibTransId="{BCFC29F4-2E2D-EB48-8E7D-B1AAFA2F53EB}"/>
    <dgm:cxn modelId="{4A1B04AE-380C-564A-987D-9FD8980E826B}" type="presOf" srcId="{7111ABE0-E9C8-DC4B-9FD6-91947C24E8F3}" destId="{B55E16A7-0045-6E48-864F-5706ACBB3630}" srcOrd="0" destOrd="0" presId="urn:microsoft.com/office/officeart/2008/layout/LinedList"/>
    <dgm:cxn modelId="{73628422-A590-2645-8B9F-E9EE236C87CB}" srcId="{7C08E6B9-C448-6549-8BFD-C21816BEAF06}" destId="{07151682-6A99-624A-8C4D-34AE061DF2A6}" srcOrd="0" destOrd="0" parTransId="{F7E95E63-99E5-9E4D-A403-3EFED339EF18}" sibTransId="{F1532371-2532-DC43-8896-0FFF9723AAF2}"/>
    <dgm:cxn modelId="{F4F56ABC-DDCF-0041-952D-2A764DE283CF}" type="presOf" srcId="{1A1A2FE9-0B27-C748-83BE-A3A4A8E92C55}" destId="{DA07BB7C-9A16-1141-94F0-9F5E946E940F}" srcOrd="0" destOrd="0" presId="urn:microsoft.com/office/officeart/2008/layout/LinedList"/>
    <dgm:cxn modelId="{F843BC13-C38B-4F4E-9BC8-06E6A7869C51}" srcId="{7726C94F-403E-4447-8BCA-5365CC9BEAF8}" destId="{7C08E6B9-C448-6549-8BFD-C21816BEAF06}" srcOrd="0" destOrd="0" parTransId="{EADDC55B-3A91-F548-9FDE-1F9577459610}" sibTransId="{7089C68B-273E-724F-BFEC-0BE8AC8BAF60}"/>
    <dgm:cxn modelId="{83D2831C-5A17-AF4D-AD54-94E502540D67}" srcId="{4830842A-DF9E-2A47-9ED6-9EB981570609}" destId="{7111ABE0-E9C8-DC4B-9FD6-91947C24E8F3}" srcOrd="1" destOrd="0" parTransId="{631C1470-4ECA-F143-AB28-BE6B94E4004B}" sibTransId="{36E88C75-53FF-A34B-8E7A-37C3E2A19F63}"/>
    <dgm:cxn modelId="{BA94DFFF-66EF-1746-B1E8-2D63E198F8B7}" srcId="{4830842A-DF9E-2A47-9ED6-9EB981570609}" destId="{1BDB434F-58BF-4643-9432-86E233178288}" srcOrd="0" destOrd="0" parTransId="{9FE77067-1EF2-D146-8A0D-7922DAE9F44C}" sibTransId="{C316FC1F-129F-5543-A038-7EBA2A79DC05}"/>
    <dgm:cxn modelId="{C472B17F-1F97-E84B-A5D0-6581496877D1}" type="presOf" srcId="{1BDB434F-58BF-4643-9432-86E233178288}" destId="{EF501398-D003-FF4B-8943-AEA56917840A}" srcOrd="0" destOrd="0" presId="urn:microsoft.com/office/officeart/2008/layout/LinedList"/>
    <dgm:cxn modelId="{E46ADB71-366E-5F4C-8D86-90E1C9657F3E}" type="presOf" srcId="{4830842A-DF9E-2A47-9ED6-9EB981570609}" destId="{00A5CF35-5247-A94C-B09A-C75A7C9B10AB}" srcOrd="0" destOrd="0" presId="urn:microsoft.com/office/officeart/2008/layout/LinedList"/>
    <dgm:cxn modelId="{F824888B-BB1F-A040-867D-BBDD675D5215}" type="presParOf" srcId="{A20400D0-927F-8844-A2B0-979FBD6A13F2}" destId="{B0DF217C-7678-FB49-A809-BBB0041BA2D3}" srcOrd="0" destOrd="0" presId="urn:microsoft.com/office/officeart/2008/layout/LinedList"/>
    <dgm:cxn modelId="{0B1A4225-1EF3-F348-BE4B-C4273CE4FE9E}" type="presParOf" srcId="{A20400D0-927F-8844-A2B0-979FBD6A13F2}" destId="{FFE3C279-308E-8244-8611-38D7D746C7EB}" srcOrd="1" destOrd="0" presId="urn:microsoft.com/office/officeart/2008/layout/LinedList"/>
    <dgm:cxn modelId="{03CB982B-ADB8-C546-BAB6-1A13E5AE4BE2}" type="presParOf" srcId="{FFE3C279-308E-8244-8611-38D7D746C7EB}" destId="{B286A1B2-5DAE-334B-8D61-948245F2FB37}" srcOrd="0" destOrd="0" presId="urn:microsoft.com/office/officeart/2008/layout/LinedList"/>
    <dgm:cxn modelId="{ED333287-D42B-404B-A275-DA8B82A420FA}" type="presParOf" srcId="{FFE3C279-308E-8244-8611-38D7D746C7EB}" destId="{9F299D68-CA15-0A42-8691-180939BAD7E1}" srcOrd="1" destOrd="0" presId="urn:microsoft.com/office/officeart/2008/layout/LinedList"/>
    <dgm:cxn modelId="{4F7130F0-465A-5248-A2A7-A517D599114F}" type="presParOf" srcId="{9F299D68-CA15-0A42-8691-180939BAD7E1}" destId="{CCD26420-282F-0E4D-B518-89FB80F3620E}" srcOrd="0" destOrd="0" presId="urn:microsoft.com/office/officeart/2008/layout/LinedList"/>
    <dgm:cxn modelId="{65F0749B-AC11-B44F-BF9E-3FB4B4B4018C}" type="presParOf" srcId="{9F299D68-CA15-0A42-8691-180939BAD7E1}" destId="{ED02B48F-4037-374A-AC1A-BA77DD12FF92}" srcOrd="1" destOrd="0" presId="urn:microsoft.com/office/officeart/2008/layout/LinedList"/>
    <dgm:cxn modelId="{9F637062-F5AC-0342-B6E9-E9A36000A9A2}" type="presParOf" srcId="{ED02B48F-4037-374A-AC1A-BA77DD12FF92}" destId="{335CFD47-980B-5943-BCC6-DE0D0BA3E825}" srcOrd="0" destOrd="0" presId="urn:microsoft.com/office/officeart/2008/layout/LinedList"/>
    <dgm:cxn modelId="{5624BA1C-8544-634C-91CC-166DC2980A49}" type="presParOf" srcId="{ED02B48F-4037-374A-AC1A-BA77DD12FF92}" destId="{7B2EC84A-4350-3A44-9222-B655B315E749}" srcOrd="1" destOrd="0" presId="urn:microsoft.com/office/officeart/2008/layout/LinedList"/>
    <dgm:cxn modelId="{1EB1E6C7-37C5-094C-B328-52D406FC2F1F}" type="presParOf" srcId="{ED02B48F-4037-374A-AC1A-BA77DD12FF92}" destId="{5D895515-8349-4047-AE61-A16A250536AB}" srcOrd="2" destOrd="0" presId="urn:microsoft.com/office/officeart/2008/layout/LinedList"/>
    <dgm:cxn modelId="{6D111FF4-A8DD-C441-A8FB-4546CA42B2F6}" type="presParOf" srcId="{9F299D68-CA15-0A42-8691-180939BAD7E1}" destId="{F004EAC0-54B4-1F4D-A883-A6247E46D18B}" srcOrd="2" destOrd="0" presId="urn:microsoft.com/office/officeart/2008/layout/LinedList"/>
    <dgm:cxn modelId="{50434732-AF79-9F4C-84EE-C0A958E080F0}" type="presParOf" srcId="{9F299D68-CA15-0A42-8691-180939BAD7E1}" destId="{D67F53E8-B81E-0646-8883-2E5E1E71AFC9}" srcOrd="3" destOrd="0" presId="urn:microsoft.com/office/officeart/2008/layout/LinedList"/>
    <dgm:cxn modelId="{11E2D825-BE48-8644-BA5D-74D4A807B675}" type="presParOf" srcId="{9F299D68-CA15-0A42-8691-180939BAD7E1}" destId="{1D575181-F1AD-F848-B1C4-EA06F1AD0227}" srcOrd="4" destOrd="0" presId="urn:microsoft.com/office/officeart/2008/layout/LinedList"/>
    <dgm:cxn modelId="{84970936-631A-1F41-A0F4-F961E731A80B}" type="presParOf" srcId="{1D575181-F1AD-F848-B1C4-EA06F1AD0227}" destId="{3E85E296-2783-B847-9F24-00D2F1F710E1}" srcOrd="0" destOrd="0" presId="urn:microsoft.com/office/officeart/2008/layout/LinedList"/>
    <dgm:cxn modelId="{47E8E17B-B0AE-1948-85CD-F1323A3B34E8}" type="presParOf" srcId="{1D575181-F1AD-F848-B1C4-EA06F1AD0227}" destId="{DA07BB7C-9A16-1141-94F0-9F5E946E940F}" srcOrd="1" destOrd="0" presId="urn:microsoft.com/office/officeart/2008/layout/LinedList"/>
    <dgm:cxn modelId="{2C2D1A12-062F-B54F-87D6-AB7EAC438C0B}" type="presParOf" srcId="{1D575181-F1AD-F848-B1C4-EA06F1AD0227}" destId="{C62497E9-ED66-8C4B-93DC-440048EFACA4}" srcOrd="2" destOrd="0" presId="urn:microsoft.com/office/officeart/2008/layout/LinedList"/>
    <dgm:cxn modelId="{348F5BA1-94D4-9042-86C5-87E29FB114BB}" type="presParOf" srcId="{9F299D68-CA15-0A42-8691-180939BAD7E1}" destId="{79FC4E7C-84E3-2C49-9856-EF300058D956}" srcOrd="5" destOrd="0" presId="urn:microsoft.com/office/officeart/2008/layout/LinedList"/>
    <dgm:cxn modelId="{6EA76B82-2EB8-2943-B8AA-DD877F9E27A7}" type="presParOf" srcId="{9F299D68-CA15-0A42-8691-180939BAD7E1}" destId="{9A8FA87C-BED4-E040-AF55-994C819FD774}" srcOrd="6" destOrd="0" presId="urn:microsoft.com/office/officeart/2008/layout/LinedList"/>
    <dgm:cxn modelId="{6C997EFC-BE9B-6640-B97E-41CD736D8F8C}" type="presParOf" srcId="{A20400D0-927F-8844-A2B0-979FBD6A13F2}" destId="{1CB9FA09-DA6E-7648-8FE7-C4AD5EEA3338}" srcOrd="2" destOrd="0" presId="urn:microsoft.com/office/officeart/2008/layout/LinedList"/>
    <dgm:cxn modelId="{734BDF00-F474-4A4B-AB57-642A9F217484}" type="presParOf" srcId="{A20400D0-927F-8844-A2B0-979FBD6A13F2}" destId="{FD765FDD-446B-C244-A8A8-B0839016F24A}" srcOrd="3" destOrd="0" presId="urn:microsoft.com/office/officeart/2008/layout/LinedList"/>
    <dgm:cxn modelId="{AAC716E4-7C40-DF4E-9E74-514FB226A784}" type="presParOf" srcId="{FD765FDD-446B-C244-A8A8-B0839016F24A}" destId="{00A5CF35-5247-A94C-B09A-C75A7C9B10AB}" srcOrd="0" destOrd="0" presId="urn:microsoft.com/office/officeart/2008/layout/LinedList"/>
    <dgm:cxn modelId="{100EBE46-1B75-7B47-A795-38F4CD7D006B}" type="presParOf" srcId="{FD765FDD-446B-C244-A8A8-B0839016F24A}" destId="{6E99B94D-C3D1-9846-A5D8-DEB9EB655005}" srcOrd="1" destOrd="0" presId="urn:microsoft.com/office/officeart/2008/layout/LinedList"/>
    <dgm:cxn modelId="{FA0D3D6A-BA45-9845-BEBF-345E6185388C}" type="presParOf" srcId="{6E99B94D-C3D1-9846-A5D8-DEB9EB655005}" destId="{077C0441-7D51-AD4F-BFB3-E220924002FE}" srcOrd="0" destOrd="0" presId="urn:microsoft.com/office/officeart/2008/layout/LinedList"/>
    <dgm:cxn modelId="{E715A6D5-B0AF-464A-96EB-D677085EAFEB}" type="presParOf" srcId="{6E99B94D-C3D1-9846-A5D8-DEB9EB655005}" destId="{617290C5-F27D-F140-B86E-7934937639B2}" srcOrd="1" destOrd="0" presId="urn:microsoft.com/office/officeart/2008/layout/LinedList"/>
    <dgm:cxn modelId="{7449D318-2100-DD4D-A848-7785E4631475}" type="presParOf" srcId="{617290C5-F27D-F140-B86E-7934937639B2}" destId="{BFC0AD63-3B04-2540-BC80-4327380107FA}" srcOrd="0" destOrd="0" presId="urn:microsoft.com/office/officeart/2008/layout/LinedList"/>
    <dgm:cxn modelId="{C2C905B4-A698-564C-95C9-6F00EF0ADB32}" type="presParOf" srcId="{617290C5-F27D-F140-B86E-7934937639B2}" destId="{EF501398-D003-FF4B-8943-AEA56917840A}" srcOrd="1" destOrd="0" presId="urn:microsoft.com/office/officeart/2008/layout/LinedList"/>
    <dgm:cxn modelId="{08DCEFB3-4CA8-3843-88E0-FFDCD1C8AC59}" type="presParOf" srcId="{617290C5-F27D-F140-B86E-7934937639B2}" destId="{08D80571-EADA-E541-AC75-2132DB7A968C}" srcOrd="2" destOrd="0" presId="urn:microsoft.com/office/officeart/2008/layout/LinedList"/>
    <dgm:cxn modelId="{362C38BE-F899-734E-91C1-C9D093875E55}" type="presParOf" srcId="{6E99B94D-C3D1-9846-A5D8-DEB9EB655005}" destId="{1A9EEE00-2488-F446-878A-529745F74971}" srcOrd="2" destOrd="0" presId="urn:microsoft.com/office/officeart/2008/layout/LinedList"/>
    <dgm:cxn modelId="{677F180C-FACB-C645-8C80-B57F0281BBC9}" type="presParOf" srcId="{6E99B94D-C3D1-9846-A5D8-DEB9EB655005}" destId="{AEF841A3-00D3-8A41-BF54-E6ECD278677E}" srcOrd="3" destOrd="0" presId="urn:microsoft.com/office/officeart/2008/layout/LinedList"/>
    <dgm:cxn modelId="{B746C5FD-1580-F549-8583-24C7E29D54A8}" type="presParOf" srcId="{6E99B94D-C3D1-9846-A5D8-DEB9EB655005}" destId="{B770CCF3-01ED-2043-825E-CA0426F76FC5}" srcOrd="4" destOrd="0" presId="urn:microsoft.com/office/officeart/2008/layout/LinedList"/>
    <dgm:cxn modelId="{FA4E148C-E7E1-264B-A76A-6B6C6DEECF6D}" type="presParOf" srcId="{B770CCF3-01ED-2043-825E-CA0426F76FC5}" destId="{47D60C71-8EA4-404E-B6CE-343078E87C79}" srcOrd="0" destOrd="0" presId="urn:microsoft.com/office/officeart/2008/layout/LinedList"/>
    <dgm:cxn modelId="{11F357F7-F478-7B43-AB56-35FA7D6F934D}" type="presParOf" srcId="{B770CCF3-01ED-2043-825E-CA0426F76FC5}" destId="{B55E16A7-0045-6E48-864F-5706ACBB3630}" srcOrd="1" destOrd="0" presId="urn:microsoft.com/office/officeart/2008/layout/LinedList"/>
    <dgm:cxn modelId="{E71067DE-F533-D245-8258-657A6058186C}" type="presParOf" srcId="{B770CCF3-01ED-2043-825E-CA0426F76FC5}" destId="{AFC6E4CC-445E-334F-8683-B5BD71C423C9}" srcOrd="2" destOrd="0" presId="urn:microsoft.com/office/officeart/2008/layout/LinedList"/>
    <dgm:cxn modelId="{7ACAF1DF-E19E-DF41-9229-F4AAEC59A165}" type="presParOf" srcId="{6E99B94D-C3D1-9846-A5D8-DEB9EB655005}" destId="{C459EEA5-A56F-B64A-B97C-2653260259A5}" srcOrd="5" destOrd="0" presId="urn:microsoft.com/office/officeart/2008/layout/LinedList"/>
    <dgm:cxn modelId="{CEA6428B-C257-7D41-9796-88DAF0D770CB}" type="presParOf" srcId="{6E99B94D-C3D1-9846-A5D8-DEB9EB655005}" destId="{535EC1C4-94A7-0E46-BE77-BBAA1F760CB5}"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DD3B1-5685-483C-97FB-000EF8FE0DA8}">
      <dsp:nvSpPr>
        <dsp:cNvPr id="0" name=""/>
        <dsp:cNvSpPr/>
      </dsp:nvSpPr>
      <dsp:spPr>
        <a:xfrm>
          <a:off x="0" y="1471826"/>
          <a:ext cx="82296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6A683B-1470-4B3C-80E9-883A68C35154}">
      <dsp:nvSpPr>
        <dsp:cNvPr id="0" name=""/>
        <dsp:cNvSpPr/>
      </dsp:nvSpPr>
      <dsp:spPr>
        <a:xfrm>
          <a:off x="394172" y="0"/>
          <a:ext cx="7835427" cy="1700874"/>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bg1"/>
              </a:solidFill>
              <a:latin typeface="Arial"/>
              <a:cs typeface="Arial"/>
            </a:rPr>
            <a:t>Excessive uncontrolled activation and proliferation of  T cells and  macrophages</a:t>
          </a:r>
          <a:endParaRPr lang="en-US" sz="2400" b="1" kern="1200" dirty="0">
            <a:solidFill>
              <a:schemeClr val="bg1"/>
            </a:solidFill>
          </a:endParaRPr>
        </a:p>
      </dsp:txBody>
      <dsp:txXfrm>
        <a:off x="477202" y="83030"/>
        <a:ext cx="7669367" cy="1534814"/>
      </dsp:txXfrm>
    </dsp:sp>
    <dsp:sp modelId="{E21CD130-0115-4DCF-8B8B-67CEC10E3C2D}">
      <dsp:nvSpPr>
        <dsp:cNvPr id="0" name=""/>
        <dsp:cNvSpPr/>
      </dsp:nvSpPr>
      <dsp:spPr>
        <a:xfrm>
          <a:off x="0" y="2963289"/>
          <a:ext cx="82296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smtClean="0">
            <a:latin typeface="Arial"/>
            <a:cs typeface="Arial"/>
          </a:endParaRPr>
        </a:p>
      </dsp:txBody>
      <dsp:txXfrm>
        <a:off x="0" y="2963289"/>
        <a:ext cx="8229600" cy="529200"/>
      </dsp:txXfrm>
    </dsp:sp>
    <dsp:sp modelId="{E2850CF6-E2F0-40AC-85E6-D8BF5BF6B832}">
      <dsp:nvSpPr>
        <dsp:cNvPr id="0" name=""/>
        <dsp:cNvSpPr/>
      </dsp:nvSpPr>
      <dsp:spPr>
        <a:xfrm>
          <a:off x="396640" y="2062093"/>
          <a:ext cx="7832959" cy="115882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en-US" sz="2400" b="1" kern="1200" dirty="0" smtClean="0">
              <a:latin typeface="Arial"/>
              <a:cs typeface="Arial"/>
            </a:rPr>
            <a:t>Cytokine storm</a:t>
          </a:r>
        </a:p>
      </dsp:txBody>
      <dsp:txXfrm>
        <a:off x="453209" y="2118662"/>
        <a:ext cx="7719821" cy="1045684"/>
      </dsp:txXfrm>
    </dsp:sp>
    <dsp:sp modelId="{C245E5EE-C371-40CE-A089-02D5718A4894}">
      <dsp:nvSpPr>
        <dsp:cNvPr id="0" name=""/>
        <dsp:cNvSpPr/>
      </dsp:nvSpPr>
      <dsp:spPr>
        <a:xfrm>
          <a:off x="0" y="3915849"/>
          <a:ext cx="82296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5CB67-40E9-4074-BF8C-0CA1518C8804}">
      <dsp:nvSpPr>
        <dsp:cNvPr id="0" name=""/>
        <dsp:cNvSpPr/>
      </dsp:nvSpPr>
      <dsp:spPr>
        <a:xfrm>
          <a:off x="391790" y="3605889"/>
          <a:ext cx="7835792" cy="61992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bg1"/>
              </a:solidFill>
              <a:latin typeface="Arial"/>
              <a:cs typeface="Arial"/>
            </a:rPr>
            <a:t>Hyperinflammation</a:t>
          </a:r>
          <a:endParaRPr lang="en-US" sz="2400" b="1" kern="1200" dirty="0">
            <a:solidFill>
              <a:schemeClr val="bg1"/>
            </a:solidFill>
          </a:endParaRPr>
        </a:p>
      </dsp:txBody>
      <dsp:txXfrm>
        <a:off x="422052" y="3636151"/>
        <a:ext cx="7775268"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4AC60-7535-4BF7-A1E5-A0C8A20E18E1}">
      <dsp:nvSpPr>
        <dsp:cNvPr id="0" name=""/>
        <dsp:cNvSpPr/>
      </dsp:nvSpPr>
      <dsp:spPr>
        <a:xfrm>
          <a:off x="2362199" y="66674"/>
          <a:ext cx="3200400" cy="32004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kern="1200" dirty="0" smtClean="0"/>
            <a:t>Familial</a:t>
          </a:r>
          <a:endParaRPr lang="en-US" sz="3600" kern="1200" dirty="0"/>
        </a:p>
      </dsp:txBody>
      <dsp:txXfrm>
        <a:off x="2788919" y="626744"/>
        <a:ext cx="2346960" cy="1440180"/>
      </dsp:txXfrm>
    </dsp:sp>
    <dsp:sp modelId="{3A30202A-39E3-4D49-9F63-C1D5BB66C485}">
      <dsp:nvSpPr>
        <dsp:cNvPr id="0" name=""/>
        <dsp:cNvSpPr/>
      </dsp:nvSpPr>
      <dsp:spPr>
        <a:xfrm>
          <a:off x="3517010" y="2066925"/>
          <a:ext cx="3200400" cy="32004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kern="1200" dirty="0" smtClean="0"/>
            <a:t>XLP </a:t>
          </a:r>
        </a:p>
        <a:p>
          <a:pPr lvl="0" algn="ctr" defTabSz="1600200">
            <a:lnSpc>
              <a:spcPct val="90000"/>
            </a:lnSpc>
            <a:spcBef>
              <a:spcPct val="0"/>
            </a:spcBef>
            <a:spcAft>
              <a:spcPct val="35000"/>
            </a:spcAft>
          </a:pPr>
          <a:r>
            <a:rPr lang="en-US" sz="3600" kern="1200" dirty="0" smtClean="0"/>
            <a:t>XIAP</a:t>
          </a:r>
          <a:endParaRPr lang="en-US" sz="3600" kern="1200" dirty="0"/>
        </a:p>
      </dsp:txBody>
      <dsp:txXfrm>
        <a:off x="4495800" y="2893695"/>
        <a:ext cx="1920240" cy="1760220"/>
      </dsp:txXfrm>
    </dsp:sp>
    <dsp:sp modelId="{BD2A41D0-1698-4C2E-B57E-7D2D63C181E1}">
      <dsp:nvSpPr>
        <dsp:cNvPr id="0" name=""/>
        <dsp:cNvSpPr/>
      </dsp:nvSpPr>
      <dsp:spPr>
        <a:xfrm>
          <a:off x="1207388" y="2066925"/>
          <a:ext cx="3200400" cy="32004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kern="1200" dirty="0" smtClean="0"/>
            <a:t>Immune deficiency</a:t>
          </a:r>
          <a:endParaRPr lang="en-US" sz="3600" kern="1200" dirty="0"/>
        </a:p>
      </dsp:txBody>
      <dsp:txXfrm>
        <a:off x="1508759" y="2893695"/>
        <a:ext cx="1920240" cy="17602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F217C-7678-FB49-A809-BBB0041BA2D3}">
      <dsp:nvSpPr>
        <dsp:cNvPr id="0" name=""/>
        <dsp:cNvSpPr/>
      </dsp:nvSpPr>
      <dsp:spPr>
        <a:xfrm>
          <a:off x="0" y="0"/>
          <a:ext cx="8001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86A1B2-5DAE-334B-8D61-948245F2FB37}">
      <dsp:nvSpPr>
        <dsp:cNvPr id="0" name=""/>
        <dsp:cNvSpPr/>
      </dsp:nvSpPr>
      <dsp:spPr>
        <a:xfrm>
          <a:off x="0" y="0"/>
          <a:ext cx="1581447"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lvl="0" algn="l" defTabSz="1866900">
            <a:lnSpc>
              <a:spcPct val="90000"/>
            </a:lnSpc>
            <a:spcBef>
              <a:spcPct val="0"/>
            </a:spcBef>
            <a:spcAft>
              <a:spcPct val="35000"/>
            </a:spcAft>
          </a:pPr>
          <a:endParaRPr lang="en-US" sz="4200" kern="1200" dirty="0"/>
        </a:p>
      </dsp:txBody>
      <dsp:txXfrm>
        <a:off x="0" y="0"/>
        <a:ext cx="1581447" cy="2286000"/>
      </dsp:txXfrm>
    </dsp:sp>
    <dsp:sp modelId="{7B2EC84A-4350-3A44-9222-B655B315E749}">
      <dsp:nvSpPr>
        <dsp:cNvPr id="0" name=""/>
        <dsp:cNvSpPr/>
      </dsp:nvSpPr>
      <dsp:spPr>
        <a:xfrm>
          <a:off x="1700056" y="53131"/>
          <a:ext cx="6293772" cy="1062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latin typeface="Apple Symbols"/>
              <a:cs typeface="Apple Symbols"/>
            </a:rPr>
            <a:t>FHL2                  </a:t>
          </a:r>
          <a:r>
            <a:rPr lang="en-US" sz="2600" b="1" kern="1200" dirty="0" err="1" smtClean="0">
              <a:latin typeface="Apple Symbols"/>
              <a:cs typeface="Apple Symbols"/>
            </a:rPr>
            <a:t>Perforin</a:t>
          </a:r>
          <a:r>
            <a:rPr lang="en-US" sz="2600" b="1" kern="1200" dirty="0" smtClean="0">
              <a:latin typeface="Apple Symbols"/>
              <a:cs typeface="Apple Symbols"/>
            </a:rPr>
            <a:t> expression </a:t>
          </a:r>
          <a:endParaRPr lang="en-US" sz="2600" b="1" kern="1200" dirty="0">
            <a:latin typeface="Apple Symbols"/>
            <a:cs typeface="Apple Symbols"/>
          </a:endParaRPr>
        </a:p>
      </dsp:txBody>
      <dsp:txXfrm>
        <a:off x="1700056" y="53131"/>
        <a:ext cx="6293772" cy="1062632"/>
      </dsp:txXfrm>
    </dsp:sp>
    <dsp:sp modelId="{F004EAC0-54B4-1F4D-A883-A6247E46D18B}">
      <dsp:nvSpPr>
        <dsp:cNvPr id="0" name=""/>
        <dsp:cNvSpPr/>
      </dsp:nvSpPr>
      <dsp:spPr>
        <a:xfrm>
          <a:off x="1581447" y="1115764"/>
          <a:ext cx="632579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DA07BB7C-9A16-1141-94F0-9F5E946E940F}">
      <dsp:nvSpPr>
        <dsp:cNvPr id="0" name=""/>
        <dsp:cNvSpPr/>
      </dsp:nvSpPr>
      <dsp:spPr>
        <a:xfrm>
          <a:off x="1700056" y="1168896"/>
          <a:ext cx="6293772" cy="1062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latin typeface="Apple Symbols"/>
              <a:cs typeface="Apple Symbols"/>
            </a:rPr>
            <a:t>FHL3-5,               CD107a</a:t>
          </a:r>
        </a:p>
        <a:p>
          <a:pPr lvl="0" algn="l" defTabSz="1155700">
            <a:lnSpc>
              <a:spcPct val="90000"/>
            </a:lnSpc>
            <a:spcBef>
              <a:spcPct val="0"/>
            </a:spcBef>
            <a:spcAft>
              <a:spcPct val="35000"/>
            </a:spcAft>
          </a:pPr>
          <a:r>
            <a:rPr lang="en-US" sz="2600" b="1" kern="1200" dirty="0" smtClean="0">
              <a:latin typeface="Apple Symbols"/>
              <a:cs typeface="Apple Symbols"/>
            </a:rPr>
            <a:t>CHS, GS2       </a:t>
          </a:r>
          <a:endParaRPr lang="en-US" sz="2600" b="1" kern="1200" dirty="0">
            <a:latin typeface="Apple Symbols"/>
            <a:cs typeface="Apple Symbols"/>
          </a:endParaRPr>
        </a:p>
      </dsp:txBody>
      <dsp:txXfrm>
        <a:off x="1700056" y="1168896"/>
        <a:ext cx="6293772" cy="1062632"/>
      </dsp:txXfrm>
    </dsp:sp>
    <dsp:sp modelId="{79FC4E7C-84E3-2C49-9856-EF300058D956}">
      <dsp:nvSpPr>
        <dsp:cNvPr id="0" name=""/>
        <dsp:cNvSpPr/>
      </dsp:nvSpPr>
      <dsp:spPr>
        <a:xfrm>
          <a:off x="1581447" y="2231528"/>
          <a:ext cx="632579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1CB9FA09-DA6E-7648-8FE7-C4AD5EEA3338}">
      <dsp:nvSpPr>
        <dsp:cNvPr id="0" name=""/>
        <dsp:cNvSpPr/>
      </dsp:nvSpPr>
      <dsp:spPr>
        <a:xfrm>
          <a:off x="0" y="2286000"/>
          <a:ext cx="8001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A5CF35-5247-A94C-B09A-C75A7C9B10AB}">
      <dsp:nvSpPr>
        <dsp:cNvPr id="0" name=""/>
        <dsp:cNvSpPr/>
      </dsp:nvSpPr>
      <dsp:spPr>
        <a:xfrm>
          <a:off x="0" y="2286000"/>
          <a:ext cx="1581447"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b="1" kern="1200" dirty="0">
            <a:latin typeface="Apple Symbols"/>
            <a:cs typeface="Apple Symbols"/>
          </a:endParaRPr>
        </a:p>
      </dsp:txBody>
      <dsp:txXfrm>
        <a:off x="0" y="2286000"/>
        <a:ext cx="1581447" cy="2286000"/>
      </dsp:txXfrm>
    </dsp:sp>
    <dsp:sp modelId="{EF501398-D003-FF4B-8943-AEA56917840A}">
      <dsp:nvSpPr>
        <dsp:cNvPr id="0" name=""/>
        <dsp:cNvSpPr/>
      </dsp:nvSpPr>
      <dsp:spPr>
        <a:xfrm>
          <a:off x="1700056" y="2339131"/>
          <a:ext cx="6293772" cy="1062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latin typeface="Apple Symbols"/>
              <a:cs typeface="Apple Symbols"/>
            </a:rPr>
            <a:t>XLP1(male)          SAP protein expression </a:t>
          </a:r>
          <a:endParaRPr lang="en-US" sz="2600" b="1" kern="1200" dirty="0">
            <a:latin typeface="Apple Symbols"/>
            <a:cs typeface="Apple Symbols"/>
          </a:endParaRPr>
        </a:p>
      </dsp:txBody>
      <dsp:txXfrm>
        <a:off x="1700056" y="2339131"/>
        <a:ext cx="6293772" cy="1062632"/>
      </dsp:txXfrm>
    </dsp:sp>
    <dsp:sp modelId="{1A9EEE00-2488-F446-878A-529745F74971}">
      <dsp:nvSpPr>
        <dsp:cNvPr id="0" name=""/>
        <dsp:cNvSpPr/>
      </dsp:nvSpPr>
      <dsp:spPr>
        <a:xfrm>
          <a:off x="1581447" y="3401764"/>
          <a:ext cx="632579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55E16A7-0045-6E48-864F-5706ACBB3630}">
      <dsp:nvSpPr>
        <dsp:cNvPr id="0" name=""/>
        <dsp:cNvSpPr/>
      </dsp:nvSpPr>
      <dsp:spPr>
        <a:xfrm>
          <a:off x="1700056" y="3454896"/>
          <a:ext cx="6293772" cy="1062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latin typeface="Apple Symbols"/>
              <a:cs typeface="Apple Symbols"/>
            </a:rPr>
            <a:t>XIAP (male)          XIAP Protein expression</a:t>
          </a:r>
        </a:p>
        <a:p>
          <a:pPr lvl="0" algn="l" defTabSz="1155700">
            <a:lnSpc>
              <a:spcPct val="90000"/>
            </a:lnSpc>
            <a:spcBef>
              <a:spcPct val="0"/>
            </a:spcBef>
            <a:spcAft>
              <a:spcPct val="35000"/>
            </a:spcAft>
          </a:pPr>
          <a:endParaRPr lang="en-US" sz="2600" b="1" kern="1200" dirty="0">
            <a:latin typeface="Apple Symbols"/>
            <a:cs typeface="Apple Symbols"/>
          </a:endParaRPr>
        </a:p>
      </dsp:txBody>
      <dsp:txXfrm>
        <a:off x="1700056" y="3454896"/>
        <a:ext cx="6293772" cy="1062632"/>
      </dsp:txXfrm>
    </dsp:sp>
    <dsp:sp modelId="{C459EEA5-A56F-B64A-B97C-2653260259A5}">
      <dsp:nvSpPr>
        <dsp:cNvPr id="0" name=""/>
        <dsp:cNvSpPr/>
      </dsp:nvSpPr>
      <dsp:spPr>
        <a:xfrm>
          <a:off x="1581447" y="4517528"/>
          <a:ext cx="632579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591FA-3BD9-4DE9-ABA5-A92E46DE42CB}" type="datetimeFigureOut">
              <a:rPr lang="en-US" smtClean="0"/>
              <a:pPr/>
              <a:t>5/17/18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167398-51BE-4B33-842D-65FD72CF6A7C}" type="slidenum">
              <a:rPr lang="en-US" smtClean="0"/>
              <a:pPr/>
              <a:t>‹#›</a:t>
            </a:fld>
            <a:endParaRPr lang="en-US"/>
          </a:p>
        </p:txBody>
      </p:sp>
    </p:spTree>
    <p:extLst>
      <p:ext uri="{BB962C8B-B14F-4D97-AF65-F5344CB8AC3E}">
        <p14:creationId xmlns:p14="http://schemas.microsoft.com/office/powerpoint/2010/main" val="19711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67398-51BE-4B33-842D-65FD72CF6A7C}"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4B02D1C-A916-4137-8FEF-7959A148A688}" type="slidenum">
              <a:rPr lang="en-US"/>
              <a:pPr/>
              <a:t>30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mtClean="0"/>
              <a:t>Bone marrow from a child with hemophagocytic syndrome, secondary to Epstein-Barr virus infection. Reactive histiocytes show phagocytosis of nucleated red blood cells (red arrows) and platelets (black arrows). Wright-Giemsa stain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Treatment strategy for HLH.</a:t>
            </a:r>
            <a:r>
              <a:rPr lang="en-GB">
                <a:latin typeface="Arial" charset="0"/>
                <a:cs typeface="msgothic" charset="0"/>
              </a:rPr>
              <a:t> An algorithm for HLH treatment strategies in various clinical contexts.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6"/>
            <a:ext cx="4770904" cy="36368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HLH diagnostic and induction surveillance strategy.</a:t>
            </a:r>
            <a:r>
              <a:rPr lang="en-GB">
                <a:latin typeface="Arial" charset="0"/>
                <a:cs typeface="msgothic" charset="0"/>
              </a:rPr>
              <a:t> A complete diagnostic evaluation, thorough search for underlying triggers (including infection or malignancy), and assessment of relevant immune studies are indicated in patients suspected to have HLH. In addition, ongoing reevaluation of inflammatory markers is essential to gauge the response to therapy. ● represents recommended studies; and ○, recommended studies with sufficient clinical suspicion. Arrows indicate recommendations for initial daily labs with decreasing frequency to one study per week as values normalize. Italicized studies are those that may facilitate diagnosis but are not directly part of current diagnostic criteria. CT or abdominal ultrasound may also facilitate diagnosis by documenting splenomegaly. sCD25 and sCD163 are useful markers of inflammation that may be more reliable measures of HLH disease activity than ferritin in some patients. CD107 mobilization may corroborate NK functional studies and quickly indicate a relevant degranulation defect. Careful monitoring of infection status is appropriate when persistent viral (or other infection) is found. Initial viral PCRs should assess EBV, CMV, adenovirus, and other relevant viruses. CSF studies are important to determine CNS involvement of HLH, although MRI may be substituted initially in coagulopathic patients. Pan-CT may be helpful in cases where there is concern for abscess or underlying malignancy. EKG/echocardiogram establish baseline organ function and screen for coronary artery vasculopathy in patients with overlapping symptoms of Kawasaki disease. We also recommend initiating HLA testing at the time of diagnosis to avoid delays in identifying donors for HCT.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419239-AA88-45E3-BB4D-248D4D60AEF5}"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19239-AA88-45E3-BB4D-248D4D60AEF5}"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19239-AA88-45E3-BB4D-248D4D60AEF5}"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19239-AA88-45E3-BB4D-248D4D60AEF5}"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419239-AA88-45E3-BB4D-248D4D60AEF5}"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419239-AA88-45E3-BB4D-248D4D60AEF5}" type="datetimeFigureOut">
              <a:rPr lang="en-US" smtClean="0"/>
              <a:pPr/>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419239-AA88-45E3-BB4D-248D4D60AEF5}" type="datetimeFigureOut">
              <a:rPr lang="en-US" smtClean="0"/>
              <a:pPr/>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419239-AA88-45E3-BB4D-248D4D60AEF5}" type="datetimeFigureOut">
              <a:rPr lang="en-US" smtClean="0"/>
              <a:pPr/>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19239-AA88-45E3-BB4D-248D4D60AEF5}" type="datetimeFigureOut">
              <a:rPr lang="en-US" smtClean="0"/>
              <a:pPr/>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19239-AA88-45E3-BB4D-248D4D60AEF5}" type="datetimeFigureOut">
              <a:rPr lang="en-US" smtClean="0"/>
              <a:pPr/>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19239-AA88-45E3-BB4D-248D4D60AEF5}" type="datetimeFigureOut">
              <a:rPr lang="en-US" smtClean="0"/>
              <a:pPr/>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E9404-CFF7-4AD1-888E-5749D0F83B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19239-AA88-45E3-BB4D-248D4D60AEF5}" type="datetimeFigureOut">
              <a:rPr lang="en-US" smtClean="0"/>
              <a:pPr/>
              <a:t>5/17/18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E9404-CFF7-4AD1-888E-5749D0F83B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google.com/url?sa=i&amp;source=images&amp;cd=&amp;ved=2ahUKEwjKmOeqmIDbAhWEZlAKHfmZDAUQjRx6BAgBEAU&amp;url=https://www.shutterstock.com/video/clip-683086-stock-footage-human-symbol-with-exclamation-mark-surrounded-by-people-with-question-marks-concept-loopable-d.html&amp;psig=AOvVaw1JBpJiakMawldsUyu3fUNq&amp;ust=1526215043415557" TargetMode="External"/><Relationship Id="rId3" Type="http://schemas.openxmlformats.org/officeDocument/2006/relationships/image" Target="../media/image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8055.in/6-month-old-riddhima-needs-your-help-in-fighting-a-life-threatening-blood-disorder/" TargetMode="External"/><Relationship Id="rId3"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hyperlink" Target="https://www.google.com/url?sa=i&amp;rct=j&amp;q=&amp;esrc=s&amp;source=images&amp;cd=&amp;cad=rja&amp;uact=8&amp;ved=2ahUKEwiZq52Iy83aAhXI_qQKHQG2CQoQjRx6BAgAEAU&amp;url=https://askhematologist.com/chediak-higashi-syndrome/&amp;psig=AOvVaw3qZxM4Pz32jqBLLMOwsUri&amp;ust=1524476226052076" TargetMode="External"/><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hyperlink" Target="http://www.google.com/url?sa=i&amp;rct=j&amp;q=&amp;esrc=s&amp;source=images&amp;cd=&amp;cad=rja&amp;uact=8&amp;ved=2ahUKEwil6dvZys3aAhUD66QKHdzFDq0QjRx6BAgAEAU&amp;url=http://syndromepictures.com/chediak-higashi-syndrome-pictures/&amp;psig=AOvVaw3qZxM4Pz32jqBLLMOwsUri&amp;ust=1524476226052076"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142245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Differential Diagnosis</a:t>
            </a:r>
            <a:endParaRPr lang="en-US" dirty="0">
              <a:latin typeface="Arial Black" pitchFamily="34" charset="0"/>
            </a:endParaRPr>
          </a:p>
        </p:txBody>
      </p:sp>
      <p:sp>
        <p:nvSpPr>
          <p:cNvPr id="3" name="Content Placeholder 2"/>
          <p:cNvSpPr>
            <a:spLocks noGrp="1"/>
          </p:cNvSpPr>
          <p:nvPr>
            <p:ph idx="1"/>
          </p:nvPr>
        </p:nvSpPr>
        <p:spPr>
          <a:xfrm>
            <a:off x="457200" y="1600200"/>
            <a:ext cx="8229600" cy="4953000"/>
          </a:xfrm>
          <a:solidFill>
            <a:srgbClr val="FDEADA"/>
          </a:solidFill>
        </p:spPr>
        <p:txBody>
          <a:bodyPr>
            <a:normAutofit fontScale="85000" lnSpcReduction="20000"/>
          </a:bodyPr>
          <a:lstStyle/>
          <a:p>
            <a:pPr>
              <a:lnSpc>
                <a:spcPct val="200000"/>
              </a:lnSpc>
            </a:pPr>
            <a:r>
              <a:rPr lang="en-US" b="1" dirty="0" smtClean="0">
                <a:latin typeface="Apple Symbols"/>
                <a:cs typeface="Apple Symbols"/>
              </a:rPr>
              <a:t>Leukemia/ lymphoma</a:t>
            </a:r>
          </a:p>
          <a:p>
            <a:pPr>
              <a:lnSpc>
                <a:spcPct val="200000"/>
              </a:lnSpc>
            </a:pPr>
            <a:r>
              <a:rPr lang="en-US" b="1" dirty="0" smtClean="0">
                <a:latin typeface="Apple Symbols"/>
                <a:cs typeface="Apple Symbols"/>
              </a:rPr>
              <a:t>Rhomatologic disorder (MAS)</a:t>
            </a:r>
          </a:p>
          <a:p>
            <a:pPr>
              <a:lnSpc>
                <a:spcPct val="200000"/>
              </a:lnSpc>
            </a:pPr>
            <a:r>
              <a:rPr lang="en-US" b="1" dirty="0" smtClean="0">
                <a:latin typeface="Apple Symbols"/>
                <a:cs typeface="Apple Symbols"/>
              </a:rPr>
              <a:t>Infection (EBV, </a:t>
            </a:r>
            <a:r>
              <a:rPr lang="en-US" b="1" dirty="0" err="1" smtClean="0">
                <a:latin typeface="Apple Symbols"/>
                <a:cs typeface="Apple Symbols"/>
              </a:rPr>
              <a:t>kalazar</a:t>
            </a:r>
            <a:r>
              <a:rPr lang="en-US" b="1" dirty="0" smtClean="0">
                <a:latin typeface="Apple Symbols"/>
                <a:cs typeface="Apple Symbols"/>
              </a:rPr>
              <a:t>)</a:t>
            </a:r>
          </a:p>
          <a:p>
            <a:pPr>
              <a:lnSpc>
                <a:spcPct val="200000"/>
              </a:lnSpc>
            </a:pPr>
            <a:r>
              <a:rPr lang="en-US" b="1" dirty="0">
                <a:latin typeface="Apple Symbols"/>
                <a:cs typeface="Apple Symbols"/>
              </a:rPr>
              <a:t>Familial HLH</a:t>
            </a:r>
          </a:p>
          <a:p>
            <a:pPr>
              <a:lnSpc>
                <a:spcPct val="200000"/>
              </a:lnSpc>
            </a:pPr>
            <a:r>
              <a:rPr lang="en-US" b="1" dirty="0">
                <a:latin typeface="Apple Symbols"/>
                <a:cs typeface="Apple Symbols"/>
              </a:rPr>
              <a:t>XLP 1</a:t>
            </a:r>
          </a:p>
          <a:p>
            <a:pPr>
              <a:lnSpc>
                <a:spcPct val="200000"/>
              </a:lnSpc>
            </a:pPr>
            <a:r>
              <a:rPr lang="en-US" b="1" dirty="0" err="1">
                <a:latin typeface="Apple Symbols"/>
                <a:cs typeface="Apple Symbols"/>
              </a:rPr>
              <a:t>Hypogammaglobunemia</a:t>
            </a:r>
            <a:endParaRPr lang="en-US" b="1" dirty="0">
              <a:latin typeface="Apple Symbols"/>
              <a:cs typeface="Apple Symbols"/>
            </a:endParaRPr>
          </a:p>
          <a:p>
            <a:pPr>
              <a:lnSpc>
                <a:spcPct val="200000"/>
              </a:lnSpc>
            </a:pPr>
            <a:endParaRPr lang="en-US" b="1" dirty="0">
              <a:latin typeface="Arial" pitchFamily="34" charset="0"/>
              <a:cs typeface="Arial" pitchFamily="34" charset="0"/>
            </a:endParaRPr>
          </a:p>
        </p:txBody>
      </p:sp>
    </p:spTree>
    <p:extLst>
      <p:ext uri="{BB962C8B-B14F-4D97-AF65-F5344CB8AC3E}">
        <p14:creationId xmlns:p14="http://schemas.microsoft.com/office/powerpoint/2010/main" val="12796702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Immunology</a:t>
            </a:r>
            <a:endParaRPr lang="en-US" dirty="0">
              <a:latin typeface="Arial Black" pitchFamily="34" charset="0"/>
            </a:endParaRPr>
          </a:p>
        </p:txBody>
      </p:sp>
      <p:sp>
        <p:nvSpPr>
          <p:cNvPr id="3" name="Content Placeholder 2"/>
          <p:cNvSpPr>
            <a:spLocks noGrp="1"/>
          </p:cNvSpPr>
          <p:nvPr>
            <p:ph idx="1"/>
          </p:nvPr>
        </p:nvSpPr>
        <p:spPr>
          <a:solidFill>
            <a:srgbClr val="FDEADA"/>
          </a:solidFill>
        </p:spPr>
        <p:txBody>
          <a:bodyPr/>
          <a:lstStyle/>
          <a:p>
            <a:r>
              <a:rPr lang="en-US" dirty="0" smtClean="0"/>
              <a:t>IgG</a:t>
            </a:r>
          </a:p>
          <a:p>
            <a:endParaRPr lang="en-US" dirty="0"/>
          </a:p>
          <a:p>
            <a:r>
              <a:rPr lang="en-US" dirty="0" smtClean="0"/>
              <a:t>IgM</a:t>
            </a:r>
            <a:endParaRPr lang="en-US" dirty="0"/>
          </a:p>
        </p:txBody>
      </p:sp>
      <p:sp>
        <p:nvSpPr>
          <p:cNvPr id="4" name="Down Arrow 3"/>
          <p:cNvSpPr/>
          <p:nvPr/>
        </p:nvSpPr>
        <p:spPr>
          <a:xfrm>
            <a:off x="1828800" y="17526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4"/>
          <p:cNvSpPr/>
          <p:nvPr/>
        </p:nvSpPr>
        <p:spPr>
          <a:xfrm>
            <a:off x="1828800" y="28956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35471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Virology</a:t>
            </a:r>
            <a:r>
              <a:rPr lang="en-US" dirty="0" smtClean="0"/>
              <a:t> </a:t>
            </a:r>
            <a:endParaRPr lang="en-US" dirty="0"/>
          </a:p>
        </p:txBody>
      </p:sp>
      <p:sp>
        <p:nvSpPr>
          <p:cNvPr id="3" name="Content Placeholder 2"/>
          <p:cNvSpPr>
            <a:spLocks noGrp="1"/>
          </p:cNvSpPr>
          <p:nvPr>
            <p:ph idx="1"/>
          </p:nvPr>
        </p:nvSpPr>
        <p:spPr>
          <a:xfrm>
            <a:off x="457200" y="1600201"/>
            <a:ext cx="8229600" cy="4343400"/>
          </a:xfrm>
          <a:solidFill>
            <a:srgbClr val="FDEADA"/>
          </a:solidFill>
        </p:spPr>
        <p:txBody>
          <a:bodyPr>
            <a:normAutofit/>
          </a:bodyPr>
          <a:lstStyle/>
          <a:p>
            <a:pPr lvl="2">
              <a:buFont typeface="Wingdings" pitchFamily="2" charset="2"/>
              <a:buChar char="§"/>
            </a:pPr>
            <a:r>
              <a:rPr lang="en-US" sz="4000" b="1" dirty="0" smtClean="0">
                <a:latin typeface="Apple Symbols"/>
                <a:cs typeface="Apple Symbols"/>
              </a:rPr>
              <a:t>EBV PCR          Load 750</a:t>
            </a:r>
          </a:p>
          <a:p>
            <a:pPr lvl="2">
              <a:buFont typeface="Wingdings" pitchFamily="2" charset="2"/>
              <a:buChar char="§"/>
            </a:pPr>
            <a:r>
              <a:rPr lang="en-US" sz="4000" b="1" dirty="0" smtClean="0">
                <a:latin typeface="Apple Symbols"/>
                <a:cs typeface="Apple Symbols"/>
              </a:rPr>
              <a:t>EBNA             Negative</a:t>
            </a:r>
          </a:p>
          <a:p>
            <a:pPr lvl="2">
              <a:buFont typeface="Wingdings" pitchFamily="2" charset="2"/>
              <a:buChar char="§"/>
            </a:pPr>
            <a:r>
              <a:rPr lang="en-US" sz="4000" b="1" dirty="0" smtClean="0">
                <a:latin typeface="Apple Symbols"/>
                <a:cs typeface="Apple Symbols"/>
              </a:rPr>
              <a:t>CMV PCR         Negative</a:t>
            </a:r>
          </a:p>
          <a:p>
            <a:pPr lvl="2">
              <a:buFont typeface="Wingdings" pitchFamily="2" charset="2"/>
              <a:buChar char="§"/>
            </a:pPr>
            <a:r>
              <a:rPr lang="en-US" sz="4000" b="1" dirty="0" smtClean="0">
                <a:latin typeface="Apple Symbols"/>
                <a:cs typeface="Apple Symbols"/>
              </a:rPr>
              <a:t>HIV </a:t>
            </a:r>
            <a:r>
              <a:rPr lang="en-US" sz="4000" b="1" dirty="0" err="1" smtClean="0">
                <a:latin typeface="Apple Symbols"/>
                <a:cs typeface="Apple Symbols"/>
              </a:rPr>
              <a:t>Ab</a:t>
            </a:r>
            <a:r>
              <a:rPr lang="en-US" sz="4000" b="1" dirty="0" smtClean="0">
                <a:latin typeface="Apple Symbols"/>
                <a:cs typeface="Apple Symbols"/>
              </a:rPr>
              <a:t>           Negative</a:t>
            </a:r>
          </a:p>
          <a:p>
            <a:pPr lvl="2">
              <a:buFont typeface="Wingdings" pitchFamily="2" charset="2"/>
              <a:buChar char="§"/>
            </a:pPr>
            <a:r>
              <a:rPr lang="en-US" sz="4000" b="1" dirty="0" smtClean="0">
                <a:latin typeface="Apple Symbols"/>
                <a:cs typeface="Apple Symbols"/>
              </a:rPr>
              <a:t>HBV              Negative</a:t>
            </a:r>
          </a:p>
          <a:p>
            <a:endParaRPr lang="en-US" sz="4400" dirty="0"/>
          </a:p>
        </p:txBody>
      </p:sp>
    </p:spTree>
    <p:extLst>
      <p:ext uri="{BB962C8B-B14F-4D97-AF65-F5344CB8AC3E}">
        <p14:creationId xmlns:p14="http://schemas.microsoft.com/office/powerpoint/2010/main" val="13249843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err="1" smtClean="0">
                <a:latin typeface="Arial Black"/>
                <a:cs typeface="Arial Black"/>
              </a:rPr>
              <a:t>Kalazar</a:t>
            </a:r>
            <a:endParaRPr lang="en-US" dirty="0">
              <a:latin typeface="Arial Black"/>
              <a:cs typeface="Arial Black"/>
            </a:endParaRPr>
          </a:p>
        </p:txBody>
      </p:sp>
      <p:sp>
        <p:nvSpPr>
          <p:cNvPr id="3" name="Content Placeholder 2"/>
          <p:cNvSpPr>
            <a:spLocks noGrp="1"/>
          </p:cNvSpPr>
          <p:nvPr>
            <p:ph idx="1"/>
          </p:nvPr>
        </p:nvSpPr>
        <p:spPr>
          <a:solidFill>
            <a:srgbClr val="FDEADA"/>
          </a:solidFill>
        </p:spPr>
        <p:txBody>
          <a:bodyPr/>
          <a:lstStyle/>
          <a:p>
            <a:r>
              <a:rPr lang="en-US" b="1" dirty="0" smtClean="0"/>
              <a:t>BM             Negative </a:t>
            </a:r>
          </a:p>
          <a:p>
            <a:r>
              <a:rPr lang="en-US" b="1" dirty="0" smtClean="0"/>
              <a:t>Serology     Negative</a:t>
            </a:r>
            <a:endParaRPr lang="en-US" b="1" dirty="0"/>
          </a:p>
        </p:txBody>
      </p:sp>
    </p:spTree>
    <p:extLst>
      <p:ext uri="{BB962C8B-B14F-4D97-AF65-F5344CB8AC3E}">
        <p14:creationId xmlns:p14="http://schemas.microsoft.com/office/powerpoint/2010/main" val="13378445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dirty="0" smtClean="0">
                <a:latin typeface="Arial Black"/>
                <a:cs typeface="Arial Black"/>
              </a:rPr>
              <a:t>Rheumatology panel </a:t>
            </a:r>
            <a:endParaRPr lang="en-US" dirty="0">
              <a:latin typeface="Arial Black"/>
              <a:cs typeface="Arial Black"/>
            </a:endParaRPr>
          </a:p>
        </p:txBody>
      </p:sp>
      <p:sp>
        <p:nvSpPr>
          <p:cNvPr id="3" name="Content Placeholder 2"/>
          <p:cNvSpPr>
            <a:spLocks noGrp="1"/>
          </p:cNvSpPr>
          <p:nvPr>
            <p:ph idx="1"/>
          </p:nvPr>
        </p:nvSpPr>
        <p:spPr>
          <a:solidFill>
            <a:schemeClr val="accent6">
              <a:lumMod val="20000"/>
              <a:lumOff val="80000"/>
            </a:schemeClr>
          </a:solidFill>
        </p:spPr>
        <p:txBody>
          <a:bodyPr/>
          <a:lstStyle/>
          <a:p>
            <a:r>
              <a:rPr lang="en-US" b="1" dirty="0" smtClean="0"/>
              <a:t>Negative RF</a:t>
            </a:r>
          </a:p>
          <a:p>
            <a:r>
              <a:rPr lang="en-US" b="1" dirty="0" smtClean="0"/>
              <a:t>Negative Anti DNA</a:t>
            </a:r>
            <a:endParaRPr lang="en-US" b="1" dirty="0"/>
          </a:p>
        </p:txBody>
      </p:sp>
    </p:spTree>
    <p:extLst>
      <p:ext uri="{BB962C8B-B14F-4D97-AF65-F5344CB8AC3E}">
        <p14:creationId xmlns:p14="http://schemas.microsoft.com/office/powerpoint/2010/main" val="4937815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Genetic </a:t>
            </a:r>
            <a:endParaRPr lang="en-US" dirty="0">
              <a:latin typeface="Arial Black" pitchFamily="34" charset="0"/>
            </a:endParaRPr>
          </a:p>
        </p:txBody>
      </p:sp>
      <p:sp>
        <p:nvSpPr>
          <p:cNvPr id="3" name="Content Placeholder 2"/>
          <p:cNvSpPr>
            <a:spLocks noGrp="1"/>
          </p:cNvSpPr>
          <p:nvPr>
            <p:ph idx="1"/>
          </p:nvPr>
        </p:nvSpPr>
        <p:spPr>
          <a:solidFill>
            <a:srgbClr val="FDEADA"/>
          </a:solidFill>
        </p:spPr>
        <p:txBody>
          <a:bodyPr/>
          <a:lstStyle/>
          <a:p>
            <a:r>
              <a:rPr lang="en-US" dirty="0" smtClean="0"/>
              <a:t> </a:t>
            </a:r>
            <a:r>
              <a:rPr lang="en-US" sz="4000" dirty="0" smtClean="0"/>
              <a:t>Not ready </a:t>
            </a:r>
            <a:endParaRPr lang="en-US" sz="4000" dirty="0"/>
          </a:p>
        </p:txBody>
      </p:sp>
    </p:spTree>
    <p:extLst>
      <p:ext uri="{BB962C8B-B14F-4D97-AF65-F5344CB8AC3E}">
        <p14:creationId xmlns:p14="http://schemas.microsoft.com/office/powerpoint/2010/main" val="23497679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a:cs typeface="Arial Black"/>
              </a:rPr>
              <a:t>Supportive therapy</a:t>
            </a:r>
            <a:endParaRPr lang="en-US" dirty="0">
              <a:latin typeface="Arial Black"/>
              <a:cs typeface="Arial Black"/>
            </a:endParaRPr>
          </a:p>
        </p:txBody>
      </p:sp>
      <p:sp>
        <p:nvSpPr>
          <p:cNvPr id="3" name="Content Placeholder 2"/>
          <p:cNvSpPr>
            <a:spLocks noGrp="1"/>
          </p:cNvSpPr>
          <p:nvPr>
            <p:ph idx="1"/>
          </p:nvPr>
        </p:nvSpPr>
        <p:spPr>
          <a:solidFill>
            <a:srgbClr val="FDEADA"/>
          </a:solidFill>
        </p:spPr>
        <p:txBody>
          <a:bodyPr/>
          <a:lstStyle/>
          <a:p>
            <a:pPr>
              <a:lnSpc>
                <a:spcPct val="150000"/>
              </a:lnSpc>
            </a:pPr>
            <a:r>
              <a:rPr lang="en-US" b="1" dirty="0" smtClean="0">
                <a:latin typeface="Apple Symbols"/>
                <a:cs typeface="Apple Symbols"/>
              </a:rPr>
              <a:t>Irradiated blood products </a:t>
            </a:r>
          </a:p>
          <a:p>
            <a:pPr>
              <a:lnSpc>
                <a:spcPct val="150000"/>
              </a:lnSpc>
            </a:pPr>
            <a:r>
              <a:rPr lang="en-US" b="1" dirty="0" smtClean="0">
                <a:latin typeface="Apple Symbols"/>
                <a:cs typeface="Apple Symbols"/>
              </a:rPr>
              <a:t>Broad spectrum  AB</a:t>
            </a:r>
          </a:p>
          <a:p>
            <a:pPr>
              <a:lnSpc>
                <a:spcPct val="150000"/>
              </a:lnSpc>
            </a:pPr>
            <a:r>
              <a:rPr lang="en-US" b="1" dirty="0" smtClean="0">
                <a:latin typeface="Apple Symbols"/>
                <a:cs typeface="Apple Symbols"/>
              </a:rPr>
              <a:t>IV IG </a:t>
            </a:r>
          </a:p>
          <a:p>
            <a:pPr>
              <a:lnSpc>
                <a:spcPct val="150000"/>
              </a:lnSpc>
            </a:pPr>
            <a:r>
              <a:rPr lang="en-US" b="1" dirty="0" smtClean="0">
                <a:latin typeface="Apple Symbols"/>
                <a:cs typeface="Apple Symbols"/>
              </a:rPr>
              <a:t>PCP and fungal </a:t>
            </a:r>
            <a:r>
              <a:rPr lang="en-US" b="1" dirty="0" err="1" smtClean="0">
                <a:latin typeface="Apple Symbols"/>
                <a:cs typeface="Apple Symbols"/>
              </a:rPr>
              <a:t>prophylaxia</a:t>
            </a:r>
            <a:endParaRPr lang="en-US" b="1" dirty="0" smtClean="0">
              <a:latin typeface="Apple Symbols"/>
              <a:cs typeface="Apple Symbols"/>
            </a:endParaRPr>
          </a:p>
          <a:p>
            <a:pPr marL="0" indent="0">
              <a:lnSpc>
                <a:spcPct val="150000"/>
              </a:lnSpc>
              <a:buNone/>
            </a:pPr>
            <a:endParaRPr lang="en-US" b="1" dirty="0" smtClean="0">
              <a:latin typeface="Arial" pitchFamily="34" charset="0"/>
              <a:cs typeface="Arial" pitchFamily="34" charset="0"/>
            </a:endParaRPr>
          </a:p>
          <a:p>
            <a:endParaRPr lang="en-US" dirty="0"/>
          </a:p>
        </p:txBody>
      </p:sp>
    </p:spTree>
    <p:extLst>
      <p:ext uri="{BB962C8B-B14F-4D97-AF65-F5344CB8AC3E}">
        <p14:creationId xmlns:p14="http://schemas.microsoft.com/office/powerpoint/2010/main" val="32226316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98600"/>
            <a:ext cx="9144000" cy="3843338"/>
          </a:xfrm>
          <a:prstGeom prst="rect">
            <a:avLst/>
          </a:prstGeom>
        </p:spPr>
      </p:pic>
      <p:sp>
        <p:nvSpPr>
          <p:cNvPr id="3" name="Title 2"/>
          <p:cNvSpPr>
            <a:spLocks noGrp="1"/>
          </p:cNvSpPr>
          <p:nvPr>
            <p:ph type="title"/>
          </p:nvPr>
        </p:nvSpPr>
        <p:spPr>
          <a:solidFill>
            <a:schemeClr val="bg1">
              <a:lumMod val="75000"/>
            </a:schemeClr>
          </a:solidFill>
          <a:ln>
            <a:solidFill>
              <a:schemeClr val="bg1">
                <a:lumMod val="75000"/>
              </a:schemeClr>
            </a:solidFill>
          </a:ln>
        </p:spPr>
        <p:txBody>
          <a:bodyPr/>
          <a:lstStyle/>
          <a:p>
            <a:r>
              <a:rPr lang="en-US" dirty="0" smtClean="0">
                <a:latin typeface="Arial Black" pitchFamily="34" charset="0"/>
              </a:rPr>
              <a:t>Protocol 94</a:t>
            </a:r>
            <a:endParaRPr lang="en-US" dirty="0">
              <a:latin typeface="Arial Black" pitchFamily="34" charset="0"/>
            </a:endParaRPr>
          </a:p>
        </p:txBody>
      </p:sp>
    </p:spTree>
    <p:extLst>
      <p:ext uri="{BB962C8B-B14F-4D97-AF65-F5344CB8AC3E}">
        <p14:creationId xmlns:p14="http://schemas.microsoft.com/office/powerpoint/2010/main" val="20019233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After 3wks</a:t>
            </a:r>
            <a:endParaRPr lang="en-US" dirty="0">
              <a:latin typeface="Arial Black" pitchFamily="34" charset="0"/>
            </a:endParaRPr>
          </a:p>
        </p:txBody>
      </p:sp>
      <p:sp>
        <p:nvSpPr>
          <p:cNvPr id="3" name="Content Placeholder 2"/>
          <p:cNvSpPr>
            <a:spLocks noGrp="1"/>
          </p:cNvSpPr>
          <p:nvPr>
            <p:ph idx="1"/>
          </p:nvPr>
        </p:nvSpPr>
        <p:spPr>
          <a:solidFill>
            <a:srgbClr val="FDEADA"/>
          </a:solidFill>
        </p:spPr>
        <p:txBody>
          <a:bodyPr>
            <a:normAutofit fontScale="77500" lnSpcReduction="20000"/>
          </a:bodyPr>
          <a:lstStyle/>
          <a:p>
            <a:pPr>
              <a:lnSpc>
                <a:spcPct val="160000"/>
              </a:lnSpc>
            </a:pPr>
            <a:r>
              <a:rPr lang="en-US" b="1" dirty="0" smtClean="0">
                <a:latin typeface="Apple Symbols"/>
                <a:cs typeface="Apple Symbols"/>
              </a:rPr>
              <a:t>Initial Clinical response , no lab response </a:t>
            </a:r>
          </a:p>
          <a:p>
            <a:pPr>
              <a:lnSpc>
                <a:spcPct val="160000"/>
              </a:lnSpc>
            </a:pPr>
            <a:r>
              <a:rPr lang="en-US" b="1" dirty="0" smtClean="0">
                <a:latin typeface="Apple Symbols"/>
                <a:cs typeface="Apple Symbols"/>
              </a:rPr>
              <a:t>Worsening of symptoms after 2 wks </a:t>
            </a:r>
          </a:p>
          <a:p>
            <a:pPr>
              <a:lnSpc>
                <a:spcPct val="160000"/>
              </a:lnSpc>
            </a:pPr>
            <a:r>
              <a:rPr lang="en-US" b="1" dirty="0" smtClean="0">
                <a:latin typeface="Apple Symbols"/>
                <a:cs typeface="Apple Symbols"/>
              </a:rPr>
              <a:t>Rise of hepatic enzymes</a:t>
            </a:r>
          </a:p>
          <a:p>
            <a:pPr>
              <a:lnSpc>
                <a:spcPct val="160000"/>
              </a:lnSpc>
            </a:pPr>
            <a:r>
              <a:rPr lang="en-US" b="1" dirty="0" smtClean="0">
                <a:latin typeface="Apple Symbols"/>
                <a:cs typeface="Apple Symbols"/>
              </a:rPr>
              <a:t>Rise of ferretin</a:t>
            </a:r>
          </a:p>
          <a:p>
            <a:pPr>
              <a:lnSpc>
                <a:spcPct val="160000"/>
              </a:lnSpc>
            </a:pPr>
            <a:r>
              <a:rPr lang="en-US" b="1" dirty="0" smtClean="0">
                <a:latin typeface="Apple Symbols"/>
                <a:cs typeface="Apple Symbols"/>
              </a:rPr>
              <a:t>Severe neutropenia </a:t>
            </a:r>
          </a:p>
          <a:p>
            <a:pPr>
              <a:lnSpc>
                <a:spcPct val="160000"/>
              </a:lnSpc>
            </a:pPr>
            <a:r>
              <a:rPr lang="en-US" b="1" dirty="0" smtClean="0">
                <a:latin typeface="Apple Symbols"/>
                <a:cs typeface="Apple Symbols"/>
              </a:rPr>
              <a:t>No change in liver and spleen size </a:t>
            </a:r>
          </a:p>
          <a:p>
            <a:pPr>
              <a:lnSpc>
                <a:spcPct val="160000"/>
              </a:lnSpc>
            </a:pPr>
            <a:r>
              <a:rPr lang="en-US" b="1" dirty="0" smtClean="0">
                <a:latin typeface="Apple Symbols"/>
                <a:cs typeface="Apple Symbols"/>
              </a:rPr>
              <a:t>Worsening of headache </a:t>
            </a:r>
          </a:p>
          <a:p>
            <a:pPr>
              <a:buNone/>
            </a:pPr>
            <a:endParaRPr lang="en-US" dirty="0"/>
          </a:p>
        </p:txBody>
      </p:sp>
    </p:spTree>
    <p:extLst>
      <p:ext uri="{BB962C8B-B14F-4D97-AF65-F5344CB8AC3E}">
        <p14:creationId xmlns:p14="http://schemas.microsoft.com/office/powerpoint/2010/main" val="5503291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to HLH 2004 Protocol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0089697"/>
              </p:ext>
            </p:extLst>
          </p:nvPr>
        </p:nvGraphicFramePr>
        <p:xfrm>
          <a:off x="228600" y="1904997"/>
          <a:ext cx="8686800" cy="4419603"/>
        </p:xfrm>
        <a:graphic>
          <a:graphicData uri="http://schemas.openxmlformats.org/drawingml/2006/table">
            <a:tbl>
              <a:tblPr firstRow="1" bandRow="1">
                <a:tableStyleId>{8EC20E35-A176-4012-BC5E-935CFFF8708E}</a:tableStyleId>
              </a:tblPr>
              <a:tblGrid>
                <a:gridCol w="2171700"/>
                <a:gridCol w="2171700"/>
                <a:gridCol w="2171700"/>
                <a:gridCol w="2171700"/>
              </a:tblGrid>
              <a:tr h="491067">
                <a:tc>
                  <a:txBody>
                    <a:bodyPr/>
                    <a:lstStyle/>
                    <a:p>
                      <a:pPr algn="ctr"/>
                      <a:r>
                        <a:rPr lang="en-US" dirty="0" smtClean="0"/>
                        <a:t>Systemic Therapy</a:t>
                      </a:r>
                      <a:endParaRPr lang="en-US" dirty="0"/>
                    </a:p>
                  </a:txBody>
                  <a:tcPr/>
                </a:tc>
                <a:tc>
                  <a:txBody>
                    <a:bodyPr/>
                    <a:lstStyle/>
                    <a:p>
                      <a:pPr algn="ctr"/>
                      <a:r>
                        <a:rPr lang="en-US" dirty="0" err="1" smtClean="0"/>
                        <a:t>Dexamethasone</a:t>
                      </a:r>
                      <a:endParaRPr lang="en-US" dirty="0"/>
                    </a:p>
                  </a:txBody>
                  <a:tcPr/>
                </a:tc>
                <a:tc>
                  <a:txBody>
                    <a:bodyPr/>
                    <a:lstStyle/>
                    <a:p>
                      <a:pPr algn="ctr"/>
                      <a:r>
                        <a:rPr lang="en-US" dirty="0" err="1" smtClean="0"/>
                        <a:t>Etoposide</a:t>
                      </a:r>
                      <a:endParaRPr lang="en-US" dirty="0"/>
                    </a:p>
                  </a:txBody>
                  <a:tcPr/>
                </a:tc>
                <a:tc>
                  <a:txBody>
                    <a:bodyPr/>
                    <a:lstStyle/>
                    <a:p>
                      <a:pPr algn="ctr"/>
                      <a:r>
                        <a:rPr lang="en-US" dirty="0" smtClean="0"/>
                        <a:t>Cyclosporine</a:t>
                      </a:r>
                      <a:endParaRPr lang="en-US" dirty="0"/>
                    </a:p>
                  </a:txBody>
                  <a:tcPr/>
                </a:tc>
              </a:tr>
              <a:tr h="491067">
                <a:tc>
                  <a:txBody>
                    <a:bodyPr/>
                    <a:lstStyle/>
                    <a:p>
                      <a:pPr algn="ctr"/>
                      <a:r>
                        <a:rPr lang="en-US" dirty="0" smtClean="0"/>
                        <a:t>Week 1</a:t>
                      </a:r>
                      <a:endParaRPr lang="en-US" dirty="0"/>
                    </a:p>
                  </a:txBody>
                  <a:tcPr/>
                </a:tc>
                <a:tc>
                  <a:txBody>
                    <a:bodyPr/>
                    <a:lstStyle/>
                    <a:p>
                      <a:pPr algn="ctr"/>
                      <a:r>
                        <a:rPr lang="en-US" dirty="0" smtClean="0"/>
                        <a:t>10 mg/m</a:t>
                      </a:r>
                      <a:r>
                        <a:rPr lang="en-US" baseline="30000" dirty="0" smtClean="0"/>
                        <a:t>2</a:t>
                      </a:r>
                      <a:r>
                        <a:rPr lang="en-US" dirty="0" smtClean="0"/>
                        <a:t> daily</a:t>
                      </a:r>
                      <a:endParaRPr lang="en-US" dirty="0"/>
                    </a:p>
                  </a:txBody>
                  <a:tcPr/>
                </a:tc>
                <a:tc>
                  <a:txBody>
                    <a:bodyPr/>
                    <a:lstStyle/>
                    <a:p>
                      <a:pPr algn="ctr"/>
                      <a:r>
                        <a:rPr lang="en-US" dirty="0" smtClean="0"/>
                        <a:t>150 mg/m</a:t>
                      </a:r>
                      <a:r>
                        <a:rPr lang="en-US" baseline="30000" dirty="0" smtClean="0"/>
                        <a:t>2</a:t>
                      </a:r>
                      <a:r>
                        <a:rPr lang="en-US" dirty="0" smtClean="0"/>
                        <a:t> IV </a:t>
                      </a:r>
                      <a:r>
                        <a:rPr lang="en-US" dirty="0" err="1" smtClean="0"/>
                        <a:t>biw</a:t>
                      </a:r>
                      <a:endParaRPr lang="en-US" dirty="0"/>
                    </a:p>
                  </a:txBody>
                  <a:tcPr/>
                </a:tc>
                <a:tc>
                  <a:txBody>
                    <a:bodyPr/>
                    <a:lstStyle/>
                    <a:p>
                      <a:pPr algn="ctr"/>
                      <a:r>
                        <a:rPr lang="en-US" dirty="0" smtClean="0"/>
                        <a:t>3 mg/kg bid</a:t>
                      </a:r>
                      <a:endParaRPr lang="en-US" dirty="0"/>
                    </a:p>
                  </a:txBody>
                  <a:tcPr/>
                </a:tc>
              </a:tr>
              <a:tr h="491067">
                <a:tc>
                  <a:txBody>
                    <a:bodyPr/>
                    <a:lstStyle/>
                    <a:p>
                      <a:pPr algn="ctr"/>
                      <a:r>
                        <a:rPr lang="en-US" dirty="0" smtClean="0"/>
                        <a:t>Week 2</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10 mg/m</a:t>
                      </a:r>
                      <a:r>
                        <a:rPr lang="en-US" baseline="30000" dirty="0" smtClean="0"/>
                        <a:t>2</a:t>
                      </a:r>
                      <a:r>
                        <a:rPr lang="en-US" dirty="0" smtClean="0"/>
                        <a:t> daily</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biw</a:t>
                      </a:r>
                      <a:endParaRPr lang="en-US" dirty="0" smtClean="0"/>
                    </a:p>
                  </a:txBody>
                  <a:tcPr/>
                </a:tc>
                <a:tc>
                  <a:txBody>
                    <a:bodyPr/>
                    <a:lstStyle/>
                    <a:p>
                      <a:pPr algn="ctr"/>
                      <a:r>
                        <a:rPr lang="en-US" dirty="0" smtClean="0"/>
                        <a:t>To Trough 200 </a:t>
                      </a:r>
                      <a:r>
                        <a:rPr lang="en-US" dirty="0" smtClean="0">
                          <a:sym typeface="Symbol"/>
                        </a:rPr>
                        <a:t>g/L</a:t>
                      </a:r>
                      <a:endParaRPr lang="en-US" dirty="0"/>
                    </a:p>
                  </a:txBody>
                  <a:tcPr/>
                </a:tc>
              </a:tr>
              <a:tr h="491067">
                <a:tc>
                  <a:txBody>
                    <a:bodyPr/>
                    <a:lstStyle/>
                    <a:p>
                      <a:pPr algn="ctr"/>
                      <a:r>
                        <a:rPr lang="en-US" dirty="0" smtClean="0"/>
                        <a:t>Week 3</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5 mg/m</a:t>
                      </a:r>
                      <a:r>
                        <a:rPr lang="en-US" baseline="30000" dirty="0" smtClean="0"/>
                        <a:t>2</a:t>
                      </a:r>
                      <a:r>
                        <a:rPr lang="en-US" dirty="0" smtClean="0"/>
                        <a:t> daily</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qwk</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To Trough 200 </a:t>
                      </a:r>
                      <a:r>
                        <a:rPr lang="en-US" dirty="0" smtClean="0">
                          <a:sym typeface="Symbol"/>
                        </a:rPr>
                        <a:t>g/L</a:t>
                      </a:r>
                      <a:endParaRPr lang="en-US" dirty="0" smtClean="0"/>
                    </a:p>
                  </a:txBody>
                  <a:tcPr/>
                </a:tc>
              </a:tr>
              <a:tr h="491067">
                <a:tc>
                  <a:txBody>
                    <a:bodyPr/>
                    <a:lstStyle/>
                    <a:p>
                      <a:pPr algn="ctr"/>
                      <a:r>
                        <a:rPr lang="en-US" dirty="0" smtClean="0"/>
                        <a:t>Week 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5 mg/m</a:t>
                      </a:r>
                      <a:r>
                        <a:rPr lang="en-US" baseline="30000" dirty="0" smtClean="0"/>
                        <a:t>2</a:t>
                      </a:r>
                      <a:r>
                        <a:rPr lang="en-US" dirty="0" smtClean="0"/>
                        <a:t> daily</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qwk</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To Trough 200 </a:t>
                      </a:r>
                      <a:r>
                        <a:rPr lang="en-US" dirty="0" smtClean="0">
                          <a:sym typeface="Symbol"/>
                        </a:rPr>
                        <a:t>g/L</a:t>
                      </a:r>
                    </a:p>
                  </a:txBody>
                  <a:tcPr/>
                </a:tc>
              </a:tr>
              <a:tr h="491067">
                <a:tc>
                  <a:txBody>
                    <a:bodyPr/>
                    <a:lstStyle/>
                    <a:p>
                      <a:pPr algn="ctr"/>
                      <a:r>
                        <a:rPr lang="en-US" dirty="0" smtClean="0"/>
                        <a:t>Week</a:t>
                      </a:r>
                      <a:r>
                        <a:rPr lang="en-US" baseline="0" dirty="0" smtClean="0"/>
                        <a:t> 5</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2.5 mg/m</a:t>
                      </a:r>
                      <a:r>
                        <a:rPr lang="en-US" baseline="30000" dirty="0" smtClean="0"/>
                        <a:t>2</a:t>
                      </a:r>
                      <a:r>
                        <a:rPr lang="en-US" dirty="0" smtClean="0"/>
                        <a:t> daily</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qwk</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To Trough 200 </a:t>
                      </a:r>
                      <a:r>
                        <a:rPr lang="en-US" dirty="0" smtClean="0">
                          <a:sym typeface="Symbol"/>
                        </a:rPr>
                        <a:t>g/L</a:t>
                      </a:r>
                      <a:endParaRPr lang="en-US" dirty="0" smtClean="0"/>
                    </a:p>
                  </a:txBody>
                  <a:tcPr/>
                </a:tc>
              </a:tr>
              <a:tr h="491067">
                <a:tc>
                  <a:txBody>
                    <a:bodyPr/>
                    <a:lstStyle/>
                    <a:p>
                      <a:pPr algn="ctr"/>
                      <a:r>
                        <a:rPr lang="en-US" dirty="0" smtClean="0"/>
                        <a:t>Week 6</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2.5 mg/m</a:t>
                      </a:r>
                      <a:r>
                        <a:rPr lang="en-US" baseline="30000" dirty="0" smtClean="0"/>
                        <a:t>2</a:t>
                      </a:r>
                      <a:r>
                        <a:rPr lang="en-US" dirty="0" smtClean="0"/>
                        <a:t> daily</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qwk</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To Trough 200 </a:t>
                      </a:r>
                      <a:r>
                        <a:rPr lang="en-US" dirty="0" smtClean="0">
                          <a:sym typeface="Symbol"/>
                        </a:rPr>
                        <a:t>g/L</a:t>
                      </a:r>
                      <a:endParaRPr lang="en-US" dirty="0" smtClean="0"/>
                    </a:p>
                  </a:txBody>
                  <a:tcPr/>
                </a:tc>
              </a:tr>
              <a:tr h="491067">
                <a:tc>
                  <a:txBody>
                    <a:bodyPr/>
                    <a:lstStyle/>
                    <a:p>
                      <a:pPr algn="ctr"/>
                      <a:r>
                        <a:rPr lang="en-US" dirty="0" smtClean="0"/>
                        <a:t>Week 7</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1.25 mg/m</a:t>
                      </a:r>
                      <a:r>
                        <a:rPr lang="en-US" baseline="30000" dirty="0" smtClean="0"/>
                        <a:t>2</a:t>
                      </a:r>
                      <a:r>
                        <a:rPr lang="en-US" dirty="0" smtClean="0"/>
                        <a:t> daily</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qwk</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To Trough 200 </a:t>
                      </a:r>
                      <a:r>
                        <a:rPr lang="en-US" dirty="0" smtClean="0">
                          <a:sym typeface="Symbol"/>
                        </a:rPr>
                        <a:t>g/L</a:t>
                      </a:r>
                      <a:endParaRPr lang="en-US" dirty="0" smtClean="0"/>
                    </a:p>
                  </a:txBody>
                  <a:tcPr/>
                </a:tc>
              </a:tr>
              <a:tr h="491067">
                <a:tc>
                  <a:txBody>
                    <a:bodyPr/>
                    <a:lstStyle/>
                    <a:p>
                      <a:pPr algn="ctr"/>
                      <a:r>
                        <a:rPr lang="en-US" dirty="0" smtClean="0"/>
                        <a:t>Week 8</a:t>
                      </a:r>
                      <a:endParaRPr lang="en-US" dirty="0"/>
                    </a:p>
                  </a:txBody>
                  <a:tcPr/>
                </a:tc>
                <a:tc>
                  <a:txBody>
                    <a:bodyPr/>
                    <a:lstStyle/>
                    <a:p>
                      <a:pPr algn="ctr"/>
                      <a:r>
                        <a:rPr lang="en-US" dirty="0" smtClean="0"/>
                        <a:t>Taper and d/c</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 mg/m</a:t>
                      </a:r>
                      <a:r>
                        <a:rPr lang="en-US" baseline="30000" dirty="0" smtClean="0"/>
                        <a:t>2</a:t>
                      </a:r>
                      <a:r>
                        <a:rPr lang="en-US" dirty="0" smtClean="0"/>
                        <a:t> IV </a:t>
                      </a:r>
                      <a:r>
                        <a:rPr lang="en-US" dirty="0" err="1" smtClean="0"/>
                        <a:t>qwk</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To Trough 200 </a:t>
                      </a:r>
                      <a:r>
                        <a:rPr lang="en-US" dirty="0" smtClean="0">
                          <a:sym typeface="Symbol"/>
                        </a:rPr>
                        <a:t>g/L</a:t>
                      </a:r>
                      <a:endParaRPr lang="en-US" dirty="0" smtClean="0"/>
                    </a:p>
                  </a:txBody>
                  <a:tcPr/>
                </a:tc>
              </a:tr>
            </a:tbl>
          </a:graphicData>
        </a:graphic>
      </p:graphicFrame>
    </p:spTree>
    <p:extLst>
      <p:ext uri="{BB962C8B-B14F-4D97-AF65-F5344CB8AC3E}">
        <p14:creationId xmlns:p14="http://schemas.microsoft.com/office/powerpoint/2010/main" val="1023755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700" y="2133600"/>
            <a:ext cx="6314917" cy="4038600"/>
          </a:xfrm>
          <a:prstGeom prst="rect">
            <a:avLst/>
          </a:prstGeom>
        </p:spPr>
      </p:pic>
      <p:sp>
        <p:nvSpPr>
          <p:cNvPr id="3" name="Title 2"/>
          <p:cNvSpPr>
            <a:spLocks noGrp="1"/>
          </p:cNvSpPr>
          <p:nvPr>
            <p:ph type="title"/>
          </p:nvPr>
        </p:nvSpPr>
        <p:spPr>
          <a:xfrm>
            <a:off x="457200" y="274638"/>
            <a:ext cx="8382000" cy="1858962"/>
          </a:xfrm>
        </p:spPr>
        <p:txBody>
          <a:bodyPr>
            <a:normAutofit fontScale="90000"/>
          </a:bodyPr>
          <a:lstStyle/>
          <a:p>
            <a:pPr algn="l"/>
            <a:r>
              <a:rPr lang="en-US" dirty="0" err="1">
                <a:solidFill>
                  <a:srgbClr val="FF0000"/>
                </a:solidFill>
                <a:latin typeface="Arial Black"/>
                <a:cs typeface="Arial Black"/>
              </a:rPr>
              <a:t>H</a:t>
            </a:r>
            <a:r>
              <a:rPr lang="en-US" dirty="0" err="1">
                <a:latin typeface="Arial Black"/>
                <a:cs typeface="Arial Black"/>
              </a:rPr>
              <a:t>emophagocytic</a:t>
            </a:r>
            <a:r>
              <a:rPr lang="en-US" dirty="0">
                <a:latin typeface="Arial Black"/>
                <a:cs typeface="Arial Black"/>
              </a:rPr>
              <a:t> </a:t>
            </a:r>
            <a:r>
              <a:rPr lang="ar-IQ" dirty="0">
                <a:latin typeface="Arial Black"/>
                <a:cs typeface="Arial Black"/>
              </a:rPr>
              <a:t/>
            </a:r>
            <a:br>
              <a:rPr lang="ar-IQ" dirty="0">
                <a:latin typeface="Arial Black"/>
                <a:cs typeface="Arial Black"/>
              </a:rPr>
            </a:br>
            <a:r>
              <a:rPr lang="ar-IQ" dirty="0">
                <a:latin typeface="Arial Black"/>
                <a:cs typeface="Arial Black"/>
              </a:rPr>
              <a:t>          </a:t>
            </a:r>
            <a:r>
              <a:rPr lang="en-US" dirty="0">
                <a:latin typeface="Arial Black"/>
                <a:cs typeface="Arial Black"/>
              </a:rPr>
              <a:t>     </a:t>
            </a:r>
            <a:r>
              <a:rPr lang="en-US" dirty="0" err="1">
                <a:solidFill>
                  <a:srgbClr val="FF0000"/>
                </a:solidFill>
                <a:latin typeface="Arial Black"/>
                <a:cs typeface="Arial Black"/>
              </a:rPr>
              <a:t>L</a:t>
            </a:r>
            <a:r>
              <a:rPr lang="en-US" dirty="0" err="1">
                <a:latin typeface="Arial Black"/>
                <a:cs typeface="Arial Black"/>
              </a:rPr>
              <a:t>ympho</a:t>
            </a:r>
            <a:r>
              <a:rPr lang="ar-IQ" dirty="0">
                <a:latin typeface="Arial Black"/>
                <a:cs typeface="Arial Black"/>
              </a:rPr>
              <a:t/>
            </a:r>
            <a:br>
              <a:rPr lang="ar-IQ" dirty="0">
                <a:latin typeface="Arial Black"/>
                <a:cs typeface="Arial Black"/>
              </a:rPr>
            </a:br>
            <a:r>
              <a:rPr lang="ar-IQ" dirty="0">
                <a:latin typeface="Arial Black"/>
                <a:cs typeface="Arial Black"/>
              </a:rPr>
              <a:t>                 </a:t>
            </a:r>
            <a:r>
              <a:rPr lang="en-US" dirty="0">
                <a:latin typeface="Arial Black"/>
                <a:cs typeface="Arial Black"/>
              </a:rPr>
              <a:t>         </a:t>
            </a:r>
            <a:r>
              <a:rPr lang="en-US" dirty="0" err="1">
                <a:solidFill>
                  <a:srgbClr val="FF0000"/>
                </a:solidFill>
                <a:latin typeface="Arial Black"/>
                <a:cs typeface="Arial Black"/>
              </a:rPr>
              <a:t>H</a:t>
            </a:r>
            <a:r>
              <a:rPr lang="en-US" dirty="0" err="1">
                <a:latin typeface="Arial Black"/>
                <a:cs typeface="Arial Black"/>
              </a:rPr>
              <a:t>istiocytosis</a:t>
            </a:r>
            <a:r>
              <a:rPr lang="en-US" dirty="0">
                <a:latin typeface="Arial Black"/>
                <a:cs typeface="Arial Black"/>
              </a:rPr>
              <a:t> </a:t>
            </a:r>
            <a:endParaRPr lang="en-US" dirty="0"/>
          </a:p>
        </p:txBody>
      </p:sp>
    </p:spTree>
    <p:extLst>
      <p:ext uri="{BB962C8B-B14F-4D97-AF65-F5344CB8AC3E}">
        <p14:creationId xmlns:p14="http://schemas.microsoft.com/office/powerpoint/2010/main" val="19578163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dirty="0" smtClean="0">
                <a:latin typeface="Arial Black" pitchFamily="34" charset="0"/>
              </a:rPr>
              <a:t>Modified therapy </a:t>
            </a:r>
            <a:endParaRPr lang="en-US" dirty="0">
              <a:latin typeface="Arial Black" pitchFamily="34" charset="0"/>
            </a:endParaRPr>
          </a:p>
        </p:txBody>
      </p:sp>
      <p:sp>
        <p:nvSpPr>
          <p:cNvPr id="3" name="Content Placeholder 2"/>
          <p:cNvSpPr>
            <a:spLocks noGrp="1"/>
          </p:cNvSpPr>
          <p:nvPr>
            <p:ph idx="1"/>
          </p:nvPr>
        </p:nvSpPr>
        <p:spPr>
          <a:xfrm>
            <a:off x="990600" y="1600200"/>
            <a:ext cx="7315200" cy="4525963"/>
          </a:xfrm>
          <a:solidFill>
            <a:schemeClr val="accent6">
              <a:lumMod val="20000"/>
              <a:lumOff val="80000"/>
            </a:schemeClr>
          </a:solidFill>
        </p:spPr>
        <p:txBody>
          <a:bodyPr>
            <a:normAutofit/>
          </a:bodyPr>
          <a:lstStyle/>
          <a:p>
            <a:pPr lvl="1">
              <a:buFont typeface="Wingdings" pitchFamily="2" charset="2"/>
              <a:buChar char="§"/>
            </a:pPr>
            <a:endParaRPr lang="en-US" sz="2000" dirty="0" smtClean="0"/>
          </a:p>
          <a:p>
            <a:pPr lvl="1">
              <a:buFont typeface="Wingdings" pitchFamily="2" charset="2"/>
              <a:buChar char="§"/>
            </a:pPr>
            <a:r>
              <a:rPr lang="en-US" sz="2000" dirty="0" smtClean="0"/>
              <a:t>Methyl </a:t>
            </a:r>
            <a:r>
              <a:rPr lang="en-US" sz="2000" dirty="0" err="1" smtClean="0"/>
              <a:t>prednisolon</a:t>
            </a:r>
            <a:r>
              <a:rPr lang="en-US" sz="2000" dirty="0" smtClean="0"/>
              <a:t> pulse 30 mg/kg   X 3 days Then  prednisone 2 mg /kg daily </a:t>
            </a:r>
          </a:p>
          <a:p>
            <a:pPr marL="457200" lvl="1" indent="0">
              <a:buNone/>
            </a:pPr>
            <a:endParaRPr lang="en-US" sz="2000" dirty="0" smtClean="0"/>
          </a:p>
          <a:p>
            <a:pPr lvl="1">
              <a:buFont typeface="Wingdings" pitchFamily="2" charset="2"/>
              <a:buChar char="§"/>
            </a:pPr>
            <a:r>
              <a:rPr lang="en-US" sz="2000" dirty="0" smtClean="0"/>
              <a:t>Vp-16  150/m² </a:t>
            </a:r>
            <a:r>
              <a:rPr lang="en-US" sz="2000" dirty="0" err="1" smtClean="0"/>
              <a:t>wkly</a:t>
            </a:r>
            <a:r>
              <a:rPr lang="en-US" sz="2000" dirty="0" smtClean="0"/>
              <a:t> </a:t>
            </a:r>
          </a:p>
          <a:p>
            <a:pPr marL="457200" lvl="1" indent="0">
              <a:buNone/>
            </a:pPr>
            <a:endParaRPr lang="en-US" sz="2000" dirty="0" smtClean="0"/>
          </a:p>
          <a:p>
            <a:pPr lvl="1">
              <a:buFont typeface="Wingdings" pitchFamily="2" charset="2"/>
              <a:buChar char="§"/>
            </a:pPr>
            <a:r>
              <a:rPr lang="en-US" sz="2000" dirty="0" smtClean="0"/>
              <a:t>Cyclosporine  3 mg / kg  ( trough level 200 </a:t>
            </a:r>
            <a:r>
              <a:rPr lang="en-US" sz="2000" dirty="0" smtClean="0">
                <a:sym typeface="Symbol"/>
              </a:rPr>
              <a:t>g/L)</a:t>
            </a:r>
          </a:p>
          <a:p>
            <a:pPr marL="457200" lvl="1" indent="0">
              <a:buNone/>
            </a:pPr>
            <a:endParaRPr lang="en-US" sz="2000" dirty="0" smtClean="0">
              <a:sym typeface="Symbol"/>
            </a:endParaRPr>
          </a:p>
          <a:p>
            <a:pPr lvl="1">
              <a:buFont typeface="Wingdings" pitchFamily="2" charset="2"/>
              <a:buChar char="§"/>
            </a:pPr>
            <a:r>
              <a:rPr lang="en-US" sz="2000" dirty="0" err="1" smtClean="0">
                <a:sym typeface="Symbol"/>
              </a:rPr>
              <a:t>IVIg</a:t>
            </a:r>
            <a:r>
              <a:rPr lang="en-US" sz="2000" dirty="0" smtClean="0">
                <a:sym typeface="Symbol"/>
              </a:rPr>
              <a:t> 10 </a:t>
            </a:r>
            <a:r>
              <a:rPr lang="en-US" sz="2000" dirty="0" err="1" smtClean="0">
                <a:sym typeface="Symbol"/>
              </a:rPr>
              <a:t>gr</a:t>
            </a:r>
            <a:r>
              <a:rPr lang="en-US" sz="2000" dirty="0" smtClean="0">
                <a:sym typeface="Symbol"/>
              </a:rPr>
              <a:t> wkly </a:t>
            </a:r>
            <a:endParaRPr lang="en-US" sz="2000" dirty="0"/>
          </a:p>
        </p:txBody>
      </p:sp>
    </p:spTree>
    <p:extLst>
      <p:ext uri="{BB962C8B-B14F-4D97-AF65-F5344CB8AC3E}">
        <p14:creationId xmlns:p14="http://schemas.microsoft.com/office/powerpoint/2010/main" val="41070066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6">
              <a:lumMod val="20000"/>
              <a:lumOff val="80000"/>
            </a:schemeClr>
          </a:solidFill>
        </p:spPr>
        <p:txBody>
          <a:bodyPr/>
          <a:lstStyle/>
          <a:p>
            <a:r>
              <a:rPr lang="en-US" dirty="0" smtClean="0">
                <a:latin typeface="Arial Black" pitchFamily="34" charset="0"/>
              </a:rPr>
              <a:t>Response </a:t>
            </a:r>
            <a:endParaRPr lang="en-US" dirty="0">
              <a:latin typeface="Arial Black" pitchFamily="34" charset="0"/>
            </a:endParaRPr>
          </a:p>
        </p:txBody>
      </p:sp>
      <p:sp>
        <p:nvSpPr>
          <p:cNvPr id="5" name="Content Placeholder 4"/>
          <p:cNvSpPr>
            <a:spLocks noGrp="1"/>
          </p:cNvSpPr>
          <p:nvPr>
            <p:ph sz="half" idx="1"/>
          </p:nvPr>
        </p:nvSpPr>
        <p:spPr>
          <a:xfrm>
            <a:off x="457200" y="1600200"/>
            <a:ext cx="4038600" cy="5029200"/>
          </a:xfrm>
          <a:solidFill>
            <a:schemeClr val="accent6">
              <a:lumMod val="20000"/>
              <a:lumOff val="80000"/>
            </a:schemeClr>
          </a:solidFill>
        </p:spPr>
        <p:txBody>
          <a:bodyPr>
            <a:normAutofit fontScale="77500" lnSpcReduction="20000"/>
          </a:bodyPr>
          <a:lstStyle/>
          <a:p>
            <a:pPr lvl="1">
              <a:lnSpc>
                <a:spcPct val="160000"/>
              </a:lnSpc>
            </a:pPr>
            <a:r>
              <a:rPr lang="en-US" b="1" dirty="0" smtClean="0">
                <a:latin typeface="Apple Symbols"/>
                <a:cs typeface="Apple Symbols"/>
              </a:rPr>
              <a:t>Initial Clinical condition improved (well being )</a:t>
            </a:r>
          </a:p>
          <a:p>
            <a:pPr lvl="1">
              <a:lnSpc>
                <a:spcPct val="160000"/>
              </a:lnSpc>
            </a:pPr>
            <a:r>
              <a:rPr lang="en-US" b="1" dirty="0" smtClean="0">
                <a:latin typeface="Apple Symbols"/>
                <a:cs typeface="Apple Symbols"/>
              </a:rPr>
              <a:t>Normalized hepatic enzymes</a:t>
            </a:r>
          </a:p>
          <a:p>
            <a:pPr lvl="1">
              <a:lnSpc>
                <a:spcPct val="160000"/>
              </a:lnSpc>
            </a:pPr>
            <a:r>
              <a:rPr lang="en-US" b="1" dirty="0" err="1" smtClean="0">
                <a:latin typeface="Apple Symbols"/>
                <a:cs typeface="Apple Symbols"/>
              </a:rPr>
              <a:t>Ferretin</a:t>
            </a:r>
            <a:r>
              <a:rPr lang="en-US" b="1" dirty="0" smtClean="0">
                <a:latin typeface="Apple Symbols"/>
                <a:cs typeface="Apple Symbols"/>
              </a:rPr>
              <a:t> 28000→ 15000</a:t>
            </a:r>
          </a:p>
          <a:p>
            <a:pPr lvl="1">
              <a:lnSpc>
                <a:spcPct val="160000"/>
              </a:lnSpc>
            </a:pPr>
            <a:r>
              <a:rPr lang="en-US" b="1" dirty="0" smtClean="0">
                <a:latin typeface="Apple Symbols"/>
                <a:cs typeface="Apple Symbols"/>
              </a:rPr>
              <a:t>Blood count recovery   (PLT, poly , </a:t>
            </a:r>
            <a:r>
              <a:rPr lang="en-US" b="1" dirty="0" err="1" smtClean="0">
                <a:latin typeface="Apple Symbols"/>
                <a:cs typeface="Apple Symbols"/>
              </a:rPr>
              <a:t>Hb</a:t>
            </a:r>
            <a:r>
              <a:rPr lang="en-US" b="1" dirty="0" smtClean="0">
                <a:latin typeface="Apple Symbols"/>
                <a:cs typeface="Apple Symbols"/>
              </a:rPr>
              <a:t>)</a:t>
            </a:r>
          </a:p>
          <a:p>
            <a:pPr lvl="1">
              <a:lnSpc>
                <a:spcPct val="160000"/>
              </a:lnSpc>
            </a:pPr>
            <a:r>
              <a:rPr lang="en-US" b="1" dirty="0" smtClean="0">
                <a:latin typeface="Apple Symbols"/>
                <a:cs typeface="Apple Symbols"/>
              </a:rPr>
              <a:t>Normalized fibrinogen level</a:t>
            </a:r>
          </a:p>
          <a:p>
            <a:pPr lvl="1">
              <a:lnSpc>
                <a:spcPct val="160000"/>
              </a:lnSpc>
            </a:pPr>
            <a:r>
              <a:rPr lang="en-US" b="1" dirty="0" smtClean="0">
                <a:latin typeface="Apple Symbols"/>
                <a:cs typeface="Apple Symbols"/>
              </a:rPr>
              <a:t>EBV PCR Negative </a:t>
            </a:r>
          </a:p>
          <a:p>
            <a:pPr lvl="1">
              <a:lnSpc>
                <a:spcPct val="160000"/>
              </a:lnSpc>
            </a:pPr>
            <a:r>
              <a:rPr lang="en-US" b="1" dirty="0" smtClean="0">
                <a:latin typeface="Apple Symbols"/>
                <a:cs typeface="Apple Symbols"/>
              </a:rPr>
              <a:t>CMV PCR  Negative </a:t>
            </a:r>
          </a:p>
          <a:p>
            <a:pPr lvl="1">
              <a:lnSpc>
                <a:spcPct val="160000"/>
              </a:lnSpc>
            </a:pPr>
            <a:r>
              <a:rPr lang="en-US" b="1" dirty="0" smtClean="0">
                <a:latin typeface="Apple Symbols"/>
                <a:cs typeface="Apple Symbols"/>
              </a:rPr>
              <a:t>Cranial MRI  Normal</a:t>
            </a:r>
          </a:p>
          <a:p>
            <a:pPr lvl="1">
              <a:lnSpc>
                <a:spcPct val="160000"/>
              </a:lnSpc>
            </a:pPr>
            <a:r>
              <a:rPr lang="en-US" b="1" dirty="0" smtClean="0">
                <a:latin typeface="Apple Symbols"/>
                <a:cs typeface="Apple Symbols"/>
              </a:rPr>
              <a:t>Normal CSF</a:t>
            </a:r>
          </a:p>
        </p:txBody>
      </p:sp>
      <p:sp>
        <p:nvSpPr>
          <p:cNvPr id="6" name="Content Placeholder 5"/>
          <p:cNvSpPr>
            <a:spLocks noGrp="1"/>
          </p:cNvSpPr>
          <p:nvPr>
            <p:ph sz="half" idx="2"/>
          </p:nvPr>
        </p:nvSpPr>
        <p:spPr>
          <a:xfrm>
            <a:off x="4648200" y="1600200"/>
            <a:ext cx="4038600" cy="5029200"/>
          </a:xfrm>
          <a:solidFill>
            <a:schemeClr val="accent6">
              <a:lumMod val="20000"/>
              <a:lumOff val="80000"/>
            </a:schemeClr>
          </a:solidFill>
        </p:spPr>
        <p:txBody>
          <a:bodyPr>
            <a:noAutofit/>
          </a:bodyPr>
          <a:lstStyle/>
          <a:p>
            <a:pPr>
              <a:lnSpc>
                <a:spcPct val="160000"/>
              </a:lnSpc>
              <a:buFont typeface="Wingdings" pitchFamily="2" charset="2"/>
              <a:buChar char="§"/>
            </a:pPr>
            <a:r>
              <a:rPr lang="en-US" sz="2400" b="1" dirty="0" smtClean="0">
                <a:solidFill>
                  <a:srgbClr val="FF0000"/>
                </a:solidFill>
                <a:latin typeface="Apple Symbols"/>
                <a:cs typeface="Apple Symbols"/>
              </a:rPr>
              <a:t>Latest Flow </a:t>
            </a:r>
            <a:r>
              <a:rPr lang="en-US" sz="2400" b="1" dirty="0" err="1" smtClean="0">
                <a:solidFill>
                  <a:srgbClr val="FF0000"/>
                </a:solidFill>
                <a:latin typeface="Apple Symbols"/>
                <a:cs typeface="Apple Symbols"/>
              </a:rPr>
              <a:t>cytometry</a:t>
            </a:r>
            <a:r>
              <a:rPr lang="en-US" sz="2400" b="1" dirty="0" smtClean="0">
                <a:solidFill>
                  <a:srgbClr val="FF0000"/>
                </a:solidFill>
                <a:latin typeface="Apple Symbols"/>
                <a:cs typeface="Apple Symbols"/>
              </a:rPr>
              <a:t> : CD56 + , CytoplasmicCD3 +, Reverse CD4/CD8</a:t>
            </a:r>
          </a:p>
          <a:p>
            <a:pPr>
              <a:lnSpc>
                <a:spcPct val="160000"/>
              </a:lnSpc>
              <a:buFont typeface="Wingdings" pitchFamily="2" charset="2"/>
              <a:buChar char="§"/>
            </a:pPr>
            <a:r>
              <a:rPr lang="en-US" sz="2400" b="1" dirty="0" smtClean="0">
                <a:solidFill>
                  <a:srgbClr val="FF0000"/>
                </a:solidFill>
                <a:latin typeface="Apple Symbols"/>
                <a:cs typeface="Apple Symbols"/>
              </a:rPr>
              <a:t>B Cell CD markers decreased </a:t>
            </a:r>
            <a:endParaRPr lang="en-US" sz="2400" b="1" dirty="0" smtClean="0">
              <a:latin typeface="Apple Symbols"/>
              <a:cs typeface="Apple Symbols"/>
            </a:endParaRPr>
          </a:p>
          <a:p>
            <a:pPr>
              <a:lnSpc>
                <a:spcPct val="160000"/>
              </a:lnSpc>
              <a:buFont typeface="Wingdings" pitchFamily="2" charset="2"/>
              <a:buChar char="§"/>
            </a:pPr>
            <a:r>
              <a:rPr lang="en-US" sz="2400" b="1" dirty="0" smtClean="0">
                <a:solidFill>
                  <a:srgbClr val="FF0000"/>
                </a:solidFill>
                <a:latin typeface="Apple Symbols"/>
                <a:cs typeface="Apple Symbols"/>
              </a:rPr>
              <a:t>Very high triglyceride and </a:t>
            </a:r>
            <a:r>
              <a:rPr lang="en-US" sz="2400" b="1" dirty="0" err="1" smtClean="0">
                <a:solidFill>
                  <a:srgbClr val="FF0000"/>
                </a:solidFill>
                <a:latin typeface="Apple Symbols"/>
                <a:cs typeface="Apple Symbols"/>
              </a:rPr>
              <a:t>cholestrol</a:t>
            </a:r>
            <a:r>
              <a:rPr lang="en-US" sz="2400" b="1" dirty="0" smtClean="0">
                <a:solidFill>
                  <a:srgbClr val="FF0000"/>
                </a:solidFill>
                <a:latin typeface="Apple Symbols"/>
                <a:cs typeface="Apple Symbols"/>
              </a:rPr>
              <a:t>  ≈ </a:t>
            </a:r>
            <a:r>
              <a:rPr lang="en-US" sz="2400" b="1" dirty="0">
                <a:solidFill>
                  <a:srgbClr val="FF0000"/>
                </a:solidFill>
                <a:latin typeface="Apple Symbols"/>
                <a:cs typeface="Apple Symbols"/>
              </a:rPr>
              <a:t>5</a:t>
            </a:r>
            <a:r>
              <a:rPr lang="en-US" sz="2400" b="1" dirty="0" smtClean="0">
                <a:solidFill>
                  <a:srgbClr val="FF0000"/>
                </a:solidFill>
                <a:latin typeface="Apple Symbols"/>
                <a:cs typeface="Apple Symbols"/>
              </a:rPr>
              <a:t>00</a:t>
            </a:r>
          </a:p>
          <a:p>
            <a:pPr>
              <a:lnSpc>
                <a:spcPct val="160000"/>
              </a:lnSpc>
              <a:buFont typeface="Wingdings" pitchFamily="2" charset="2"/>
              <a:buChar char="§"/>
            </a:pPr>
            <a:r>
              <a:rPr lang="en-US" sz="2400" b="1" dirty="0" smtClean="0">
                <a:solidFill>
                  <a:srgbClr val="FF0000"/>
                </a:solidFill>
                <a:latin typeface="Apple Symbols"/>
                <a:cs typeface="Apple Symbols"/>
              </a:rPr>
              <a:t>No change in liver and spleen size  </a:t>
            </a:r>
          </a:p>
        </p:txBody>
      </p:sp>
    </p:spTree>
    <p:extLst>
      <p:ext uri="{BB962C8B-B14F-4D97-AF65-F5344CB8AC3E}">
        <p14:creationId xmlns:p14="http://schemas.microsoft.com/office/powerpoint/2010/main" val="12041463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ANY QUESTION MARK LOGO">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6">
              <a:lumMod val="20000"/>
              <a:lumOff val="80000"/>
            </a:schemeClr>
          </a:solidFill>
        </p:spPr>
        <p:txBody>
          <a:bodyPr>
            <a:normAutofit/>
          </a:bodyPr>
          <a:lstStyle/>
          <a:p>
            <a:r>
              <a:rPr lang="en-US" sz="8800" dirty="0" smtClean="0">
                <a:latin typeface="Arial Black" pitchFamily="34" charset="0"/>
              </a:rPr>
              <a:t>HLH </a:t>
            </a:r>
            <a:endParaRPr lang="en-US" sz="8800" dirty="0">
              <a:latin typeface="Arial Black" pitchFamily="34" charset="0"/>
            </a:endParaRPr>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376105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74638"/>
            <a:ext cx="8077200" cy="1554162"/>
          </a:xfrm>
          <a:solidFill>
            <a:schemeClr val="tx2">
              <a:lumMod val="20000"/>
              <a:lumOff val="80000"/>
            </a:schemeClr>
          </a:solidFill>
        </p:spPr>
        <p:txBody>
          <a:bodyPr>
            <a:normAutofit fontScale="90000"/>
          </a:bodyPr>
          <a:lstStyle/>
          <a:p>
            <a:r>
              <a:rPr lang="en-US" dirty="0" smtClean="0">
                <a:latin typeface="Arial Black"/>
                <a:cs typeface="Arial Black"/>
              </a:rPr>
              <a:t>HLH Definition</a:t>
            </a:r>
            <a:br>
              <a:rPr lang="en-US" dirty="0" smtClean="0">
                <a:latin typeface="Arial Black"/>
                <a:cs typeface="Arial Black"/>
              </a:rPr>
            </a:br>
            <a:r>
              <a:rPr lang="en-US" sz="2700" dirty="0" smtClean="0"/>
              <a:t> </a:t>
            </a:r>
            <a:r>
              <a:rPr lang="en-US" sz="2700" b="1" dirty="0" smtClean="0"/>
              <a:t>HLH is not a single disease, but rather a </a:t>
            </a:r>
            <a:r>
              <a:rPr lang="en-US" sz="2700" b="1" dirty="0" err="1" smtClean="0"/>
              <a:t>hyperinflammatory</a:t>
            </a:r>
            <a:r>
              <a:rPr lang="en-US" sz="2700" b="1" dirty="0" smtClean="0"/>
              <a:t> syndrome</a:t>
            </a:r>
            <a:endParaRPr lang="en-US" sz="2700" b="1" dirty="0"/>
          </a:p>
        </p:txBody>
      </p:sp>
      <p:graphicFrame>
        <p:nvGraphicFramePr>
          <p:cNvPr id="4" name="Content Placeholder 3"/>
          <p:cNvGraphicFramePr>
            <a:graphicFrameLocks noGrp="1"/>
          </p:cNvGraphicFramePr>
          <p:nvPr>
            <p:ph idx="4294967295"/>
          </p:nvPr>
        </p:nvGraphicFramePr>
        <p:xfrm>
          <a:off x="457200" y="198278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53585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7638035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007" y="513012"/>
            <a:ext cx="8105793" cy="5735388"/>
          </a:xfrm>
          <a:prstGeom prst="rect">
            <a:avLst/>
          </a:prstGeom>
        </p:spPr>
      </p:pic>
    </p:spTree>
    <p:extLst>
      <p:ext uri="{BB962C8B-B14F-4D97-AF65-F5344CB8AC3E}">
        <p14:creationId xmlns:p14="http://schemas.microsoft.com/office/powerpoint/2010/main" val="2745139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760" y="1371600"/>
            <a:ext cx="8407240" cy="3568700"/>
          </a:xfrm>
          <a:prstGeom prst="rect">
            <a:avLst/>
          </a:prstGeom>
        </p:spPr>
      </p:pic>
      <p:sp>
        <p:nvSpPr>
          <p:cNvPr id="3" name="Title 2"/>
          <p:cNvSpPr>
            <a:spLocks noGrp="1"/>
          </p:cNvSpPr>
          <p:nvPr>
            <p:ph type="title"/>
          </p:nvPr>
        </p:nvSpPr>
        <p:spPr>
          <a:xfrm>
            <a:off x="457200" y="274638"/>
            <a:ext cx="8229600" cy="944562"/>
          </a:xfrm>
          <a:solidFill>
            <a:schemeClr val="accent4">
              <a:lumMod val="40000"/>
              <a:lumOff val="60000"/>
            </a:schemeClr>
          </a:solidFill>
        </p:spPr>
        <p:txBody>
          <a:bodyPr/>
          <a:lstStyle/>
          <a:p>
            <a:r>
              <a:rPr lang="en-US" dirty="0" smtClean="0">
                <a:latin typeface="Arial Black"/>
                <a:cs typeface="Arial Black"/>
              </a:rPr>
              <a:t>Secondary HLH</a:t>
            </a:r>
            <a:endParaRPr lang="en-US" dirty="0">
              <a:latin typeface="Arial Black"/>
              <a:cs typeface="Arial Black"/>
            </a:endParaRPr>
          </a:p>
        </p:txBody>
      </p:sp>
    </p:spTree>
    <p:extLst>
      <p:ext uri="{BB962C8B-B14F-4D97-AF65-F5344CB8AC3E}">
        <p14:creationId xmlns:p14="http://schemas.microsoft.com/office/powerpoint/2010/main" val="5476234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7608113"/>
              </p:ext>
            </p:extLst>
          </p:nvPr>
        </p:nvGraphicFramePr>
        <p:xfrm>
          <a:off x="609600" y="1295400"/>
          <a:ext cx="7924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57200" y="274638"/>
            <a:ext cx="8229600" cy="868362"/>
          </a:xfrm>
          <a:solidFill>
            <a:schemeClr val="accent1">
              <a:lumMod val="20000"/>
              <a:lumOff val="80000"/>
            </a:schemeClr>
          </a:solidFill>
        </p:spPr>
        <p:txBody>
          <a:bodyPr/>
          <a:lstStyle/>
          <a:p>
            <a:r>
              <a:rPr lang="en-US" dirty="0" smtClean="0">
                <a:latin typeface="Arial Black" pitchFamily="34" charset="0"/>
              </a:rPr>
              <a:t>Primary HLH</a:t>
            </a:r>
            <a:endParaRPr lang="en-US" dirty="0">
              <a:latin typeface="Arial Black" pitchFamily="34" charset="0"/>
            </a:endParaRPr>
          </a:p>
        </p:txBody>
      </p:sp>
      <p:sp>
        <p:nvSpPr>
          <p:cNvPr id="4" name="Content Placeholder 3"/>
          <p:cNvSpPr>
            <a:spLocks noGrp="1"/>
          </p:cNvSpPr>
          <p:nvPr>
            <p:ph idx="1"/>
          </p:nvPr>
        </p:nvSpPr>
        <p:spPr>
          <a:xfrm>
            <a:off x="457200" y="1600200"/>
            <a:ext cx="8229600" cy="5029200"/>
          </a:xfrm>
        </p:spPr>
        <p:txBody>
          <a:bodyPr/>
          <a:lstStyle/>
          <a:p>
            <a:endParaRPr lang="en-US" dirty="0" smtClean="0"/>
          </a:p>
          <a:p>
            <a:endParaRPr lang="en-US" dirty="0"/>
          </a:p>
        </p:txBody>
      </p:sp>
    </p:spTree>
    <p:extLst>
      <p:ext uri="{BB962C8B-B14F-4D97-AF65-F5344CB8AC3E}">
        <p14:creationId xmlns:p14="http://schemas.microsoft.com/office/powerpoint/2010/main" val="27258864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142999"/>
          </a:xfrm>
          <a:solidFill>
            <a:srgbClr val="FDEADA"/>
          </a:solidFill>
        </p:spPr>
        <p:txBody>
          <a:bodyPr/>
          <a:lstStyle/>
          <a:p>
            <a:r>
              <a:rPr lang="en-US" dirty="0" smtClean="0">
                <a:latin typeface="Arial Black" pitchFamily="34" charset="0"/>
              </a:rPr>
              <a:t>Case presentation </a:t>
            </a:r>
            <a:endParaRPr lang="en-US" dirty="0">
              <a:latin typeface="Arial Black" pitchFamily="34" charset="0"/>
            </a:endParaRPr>
          </a:p>
        </p:txBody>
      </p:sp>
      <p:sp>
        <p:nvSpPr>
          <p:cNvPr id="3" name="Subtitle 2"/>
          <p:cNvSpPr>
            <a:spLocks noGrp="1"/>
          </p:cNvSpPr>
          <p:nvPr>
            <p:ph type="subTitle" idx="1"/>
          </p:nvPr>
        </p:nvSpPr>
        <p:spPr>
          <a:xfrm>
            <a:off x="762000" y="2209800"/>
            <a:ext cx="7620000" cy="3429000"/>
          </a:xfrm>
          <a:solidFill>
            <a:srgbClr val="FDEADA"/>
          </a:solidFill>
        </p:spPr>
        <p:txBody>
          <a:bodyPr>
            <a:normAutofit fontScale="85000" lnSpcReduction="20000"/>
          </a:bodyPr>
          <a:lstStyle/>
          <a:p>
            <a:pPr lvl="1" algn="l"/>
            <a:endParaRPr lang="ar-IQ" sz="4000" b="1" dirty="0" smtClean="0">
              <a:solidFill>
                <a:schemeClr val="tx1"/>
              </a:solidFill>
              <a:latin typeface="Apple Symbols"/>
              <a:cs typeface="Apple Symbols"/>
            </a:endParaRPr>
          </a:p>
          <a:p>
            <a:pPr algn="l"/>
            <a:r>
              <a:rPr lang="en-US" sz="4400" b="1" dirty="0" smtClean="0">
                <a:solidFill>
                  <a:schemeClr val="tx1"/>
                </a:solidFill>
                <a:latin typeface="Apple Symbols"/>
                <a:cs typeface="Apple Symbols"/>
              </a:rPr>
              <a:t>11 yr old boy  with CC</a:t>
            </a:r>
            <a:r>
              <a:rPr lang="ar-IQ" sz="4400" b="1" dirty="0" smtClean="0">
                <a:solidFill>
                  <a:schemeClr val="tx1"/>
                </a:solidFill>
                <a:latin typeface="Apple Symbols"/>
                <a:cs typeface="Apple Symbols"/>
              </a:rPr>
              <a:t>:</a:t>
            </a:r>
            <a:endParaRPr lang="en-US" sz="4400" b="1" dirty="0" smtClean="0">
              <a:solidFill>
                <a:schemeClr val="tx1"/>
              </a:solidFill>
              <a:latin typeface="Apple Symbols"/>
              <a:cs typeface="Apple Symbols"/>
            </a:endParaRPr>
          </a:p>
          <a:p>
            <a:pPr algn="l"/>
            <a:endParaRPr lang="en-US" sz="4000" b="1" dirty="0" smtClean="0">
              <a:solidFill>
                <a:schemeClr val="tx1"/>
              </a:solidFill>
              <a:latin typeface="Apple Symbols"/>
              <a:cs typeface="Apple Symbols"/>
            </a:endParaRPr>
          </a:p>
          <a:p>
            <a:pPr lvl="2" algn="l">
              <a:buFont typeface="Wingdings" pitchFamily="2" charset="2"/>
              <a:buChar char="§"/>
            </a:pPr>
            <a:r>
              <a:rPr lang="en-US" sz="4000" b="1" dirty="0" smtClean="0">
                <a:solidFill>
                  <a:schemeClr val="tx1"/>
                </a:solidFill>
                <a:latin typeface="Apple Symbols"/>
                <a:cs typeface="Apple Symbols"/>
              </a:rPr>
              <a:t>Fever &amp; Headache since 2 wks ago </a:t>
            </a:r>
          </a:p>
          <a:p>
            <a:pPr lvl="1" algn="l">
              <a:buFont typeface="Wingdings" pitchFamily="2" charset="2"/>
              <a:buChar char="§"/>
            </a:pPr>
            <a:endParaRPr lang="en-US" dirty="0" smtClean="0"/>
          </a:p>
          <a:p>
            <a:pPr lvl="1" algn="l">
              <a:buFont typeface="Wingdings" pitchFamily="2" charset="2"/>
              <a:buChar char="§"/>
            </a:pPr>
            <a:endParaRPr lang="en-US" dirty="0" smtClean="0"/>
          </a:p>
          <a:p>
            <a:pPr lvl="1" algn="l">
              <a:buFont typeface="Wingdings" pitchFamily="2" charset="2"/>
              <a:buChar char="§"/>
            </a:pPr>
            <a:r>
              <a:rPr lang="en-US" dirty="0" smtClean="0"/>
              <a:t> </a:t>
            </a:r>
          </a:p>
          <a:p>
            <a:endParaRPr lang="en-US" dirty="0"/>
          </a:p>
        </p:txBody>
      </p:sp>
    </p:spTree>
    <p:extLst>
      <p:ext uri="{BB962C8B-B14F-4D97-AF65-F5344CB8AC3E}">
        <p14:creationId xmlns:p14="http://schemas.microsoft.com/office/powerpoint/2010/main" val="42297966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solidFill>
            <a:schemeClr val="accent6">
              <a:lumMod val="20000"/>
              <a:lumOff val="80000"/>
            </a:schemeClr>
          </a:solidFill>
        </p:spPr>
        <p:txBody>
          <a:bodyPr/>
          <a:lstStyle/>
          <a:p>
            <a:pPr eaLnBrk="1" hangingPunct="1"/>
            <a:r>
              <a:rPr lang="en-US" smtClean="0"/>
              <a:t>Pathophysiology</a:t>
            </a:r>
          </a:p>
        </p:txBody>
      </p:sp>
      <p:sp>
        <p:nvSpPr>
          <p:cNvPr id="12291" name="Rectangle 3"/>
          <p:cNvSpPr>
            <a:spLocks noGrp="1" noChangeArrowheads="1"/>
          </p:cNvSpPr>
          <p:nvPr>
            <p:ph type="body" idx="1"/>
          </p:nvPr>
        </p:nvSpPr>
        <p:spPr>
          <a:solidFill>
            <a:schemeClr val="accent6">
              <a:lumMod val="20000"/>
              <a:lumOff val="80000"/>
            </a:schemeClr>
          </a:solidFill>
        </p:spPr>
        <p:txBody>
          <a:bodyPr/>
          <a:lstStyle/>
          <a:p>
            <a:pPr eaLnBrk="1" hangingPunct="1"/>
            <a:r>
              <a:rPr lang="en-US" dirty="0" smtClean="0"/>
              <a:t>Genetic mechanisms for primary HLH known</a:t>
            </a:r>
          </a:p>
          <a:p>
            <a:pPr eaLnBrk="1" hangingPunct="1"/>
            <a:r>
              <a:rPr lang="en-US" dirty="0" smtClean="0"/>
              <a:t>Mechanism of acquired HLH unknown</a:t>
            </a:r>
          </a:p>
        </p:txBody>
      </p:sp>
      <p:pic>
        <p:nvPicPr>
          <p:cNvPr id="12292" name="Picture 4"/>
          <p:cNvPicPr>
            <a:picLocks noChangeAspect="1" noChangeArrowheads="1"/>
          </p:cNvPicPr>
          <p:nvPr/>
        </p:nvPicPr>
        <p:blipFill>
          <a:blip r:embed="rId3"/>
          <a:srcRect/>
          <a:stretch>
            <a:fillRect/>
          </a:stretch>
        </p:blipFill>
        <p:spPr bwMode="auto">
          <a:xfrm>
            <a:off x="2514600" y="3276600"/>
            <a:ext cx="4000500" cy="2714625"/>
          </a:xfrm>
          <a:prstGeom prst="rect">
            <a:avLst/>
          </a:prstGeom>
          <a:noFill/>
          <a:ln w="9525">
            <a:noFill/>
            <a:miter lim="800000"/>
            <a:headEnd/>
            <a:tailEnd/>
          </a:ln>
        </p:spPr>
      </p:pic>
      <p:sp>
        <p:nvSpPr>
          <p:cNvPr id="12293" name="Text Box 5"/>
          <p:cNvSpPr txBox="1">
            <a:spLocks noChangeArrowheads="1"/>
          </p:cNvSpPr>
          <p:nvPr/>
        </p:nvSpPr>
        <p:spPr bwMode="auto">
          <a:xfrm>
            <a:off x="6324600" y="6248400"/>
            <a:ext cx="1981200" cy="274638"/>
          </a:xfrm>
          <a:prstGeom prst="rect">
            <a:avLst/>
          </a:prstGeom>
          <a:noFill/>
          <a:ln w="9525">
            <a:noFill/>
            <a:miter lim="800000"/>
            <a:headEnd/>
            <a:tailEnd/>
          </a:ln>
        </p:spPr>
        <p:txBody>
          <a:bodyPr>
            <a:spAutoFit/>
          </a:bodyPr>
          <a:lstStyle/>
          <a:p>
            <a:pPr>
              <a:spcBef>
                <a:spcPct val="50000"/>
              </a:spcBef>
            </a:pPr>
            <a:r>
              <a:rPr lang="en-US"/>
              <a:t>From Uptodate.com</a:t>
            </a:r>
          </a:p>
        </p:txBody>
      </p:sp>
    </p:spTree>
    <p:extLst>
      <p:ext uri="{BB962C8B-B14F-4D97-AF65-F5344CB8AC3E}">
        <p14:creationId xmlns:p14="http://schemas.microsoft.com/office/powerpoint/2010/main" val="1526291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solidFill>
            <a:schemeClr val="accent6">
              <a:lumMod val="20000"/>
              <a:lumOff val="80000"/>
            </a:schemeClr>
          </a:solidFill>
        </p:spPr>
        <p:txBody>
          <a:bodyPr/>
          <a:lstStyle/>
          <a:p>
            <a:r>
              <a:rPr lang="en-US" dirty="0" err="1" smtClean="0">
                <a:latin typeface="Arial Black" pitchFamily="34" charset="0"/>
              </a:rPr>
              <a:t>Pathophysiology</a:t>
            </a:r>
            <a:r>
              <a:rPr lang="en-US" dirty="0" smtClean="0">
                <a:latin typeface="Arial Black" pitchFamily="34" charset="0"/>
              </a:rPr>
              <a:t> </a:t>
            </a:r>
            <a:br>
              <a:rPr lang="en-US" dirty="0" smtClean="0">
                <a:latin typeface="Arial Black" pitchFamily="34" charset="0"/>
              </a:rPr>
            </a:br>
            <a:r>
              <a:rPr lang="en-US" dirty="0" smtClean="0">
                <a:latin typeface="Arial Black" pitchFamily="34" charset="0"/>
              </a:rPr>
              <a:t>Primary HLH</a:t>
            </a:r>
            <a:endParaRPr lang="en-US" dirty="0">
              <a:latin typeface="Arial Black" pitchFamily="34" charset="0"/>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453202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33" y="1371600"/>
            <a:ext cx="9095491" cy="5791200"/>
          </a:xfrm>
          <a:prstGeom prst="rect">
            <a:avLst/>
          </a:prstGeom>
        </p:spPr>
      </p:pic>
      <p:sp>
        <p:nvSpPr>
          <p:cNvPr id="4" name="Title 3"/>
          <p:cNvSpPr>
            <a:spLocks noGrp="1"/>
          </p:cNvSpPr>
          <p:nvPr>
            <p:ph type="title"/>
          </p:nvPr>
        </p:nvSpPr>
        <p:spPr>
          <a:xfrm>
            <a:off x="0" y="0"/>
            <a:ext cx="9144000" cy="1294544"/>
          </a:xfrm>
        </p:spPr>
        <p:txBody>
          <a:bodyPr>
            <a:noAutofit/>
          </a:bodyPr>
          <a:lstStyle/>
          <a:p>
            <a:r>
              <a:rPr lang="en-US" sz="2000" dirty="0" smtClean="0">
                <a:latin typeface="Arial"/>
                <a:cs typeface="Arial"/>
              </a:rPr>
              <a:t/>
            </a:r>
            <a:br>
              <a:rPr lang="en-US" sz="2000" dirty="0" smtClean="0">
                <a:latin typeface="Arial"/>
                <a:cs typeface="Arial"/>
              </a:rPr>
            </a:br>
            <a:r>
              <a:rPr lang="en-US" sz="2000" dirty="0" smtClean="0">
                <a:latin typeface="Arial"/>
                <a:cs typeface="Arial"/>
              </a:rPr>
              <a:t>NK </a:t>
            </a:r>
            <a:r>
              <a:rPr lang="en-US" sz="2000" dirty="0">
                <a:latin typeface="Arial"/>
                <a:cs typeface="Arial"/>
              </a:rPr>
              <a:t>cells mediate their functions through at least three mechanisms: releasing </a:t>
            </a:r>
            <a:r>
              <a:rPr lang="en-US" sz="2000" dirty="0" err="1">
                <a:latin typeface="Arial"/>
                <a:cs typeface="Arial"/>
              </a:rPr>
              <a:t>perforin</a:t>
            </a:r>
            <a:r>
              <a:rPr lang="en-US" sz="2000" dirty="0">
                <a:latin typeface="Arial"/>
                <a:cs typeface="Arial"/>
              </a:rPr>
              <a:t>/</a:t>
            </a:r>
            <a:r>
              <a:rPr lang="en-US" sz="2000" dirty="0" err="1">
                <a:latin typeface="Arial"/>
                <a:cs typeface="Arial"/>
              </a:rPr>
              <a:t>granzyme</a:t>
            </a:r>
            <a:r>
              <a:rPr lang="en-US" sz="2000" dirty="0">
                <a:latin typeface="Arial"/>
                <a:cs typeface="Arial"/>
              </a:rPr>
              <a:t> for cytolysis, delivering intercellular signaling through receptor–ligand crosslinking, and secreting cytokine</a:t>
            </a:r>
            <a:br>
              <a:rPr lang="en-US" sz="2000" dirty="0">
                <a:latin typeface="Arial"/>
                <a:cs typeface="Arial"/>
              </a:rPr>
            </a:br>
            <a:endParaRPr lang="en-US" sz="2000" dirty="0"/>
          </a:p>
        </p:txBody>
      </p:sp>
    </p:spTree>
    <p:extLst>
      <p:ext uri="{BB962C8B-B14F-4D97-AF65-F5344CB8AC3E}">
        <p14:creationId xmlns:p14="http://schemas.microsoft.com/office/powerpoint/2010/main" val="16391992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609106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355"/>
            <a:ext cx="9144000" cy="6946355"/>
          </a:xfrm>
          <a:prstGeom prst="rect">
            <a:avLst/>
          </a:prstGeom>
        </p:spPr>
      </p:pic>
    </p:spTree>
    <p:extLst>
      <p:ext uri="{BB962C8B-B14F-4D97-AF65-F5344CB8AC3E}">
        <p14:creationId xmlns:p14="http://schemas.microsoft.com/office/powerpoint/2010/main" val="6455452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537" y="463021"/>
            <a:ext cx="7696663" cy="5861579"/>
          </a:xfrm>
          <a:prstGeom prst="rect">
            <a:avLst/>
          </a:prstGeom>
        </p:spPr>
      </p:pic>
    </p:spTree>
    <p:extLst>
      <p:ext uri="{BB962C8B-B14F-4D97-AF65-F5344CB8AC3E}">
        <p14:creationId xmlns:p14="http://schemas.microsoft.com/office/powerpoint/2010/main" val="29733829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1369" y="404989"/>
            <a:ext cx="8073031" cy="6148211"/>
          </a:xfrm>
          <a:prstGeom prst="rect">
            <a:avLst/>
          </a:prstGeom>
        </p:spPr>
      </p:pic>
    </p:spTree>
    <p:extLst>
      <p:ext uri="{BB962C8B-B14F-4D97-AF65-F5344CB8AC3E}">
        <p14:creationId xmlns:p14="http://schemas.microsoft.com/office/powerpoint/2010/main" val="30372497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0"/>
            <a:ext cx="7367954" cy="6858000"/>
          </a:xfrm>
          <a:prstGeom prst="rect">
            <a:avLst/>
          </a:prstGeom>
        </p:spPr>
      </p:pic>
    </p:spTree>
    <p:extLst>
      <p:ext uri="{BB962C8B-B14F-4D97-AF65-F5344CB8AC3E}">
        <p14:creationId xmlns:p14="http://schemas.microsoft.com/office/powerpoint/2010/main" val="16112455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100" y="838200"/>
            <a:ext cx="5499100" cy="5168900"/>
          </a:xfrm>
          <a:prstGeom prst="rect">
            <a:avLst/>
          </a:prstGeom>
        </p:spPr>
      </p:pic>
    </p:spTree>
    <p:extLst>
      <p:ext uri="{BB962C8B-B14F-4D97-AF65-F5344CB8AC3E}">
        <p14:creationId xmlns:p14="http://schemas.microsoft.com/office/powerpoint/2010/main" val="32178955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 y="0"/>
            <a:ext cx="8466667" cy="6858000"/>
          </a:xfrm>
          <a:prstGeom prst="rect">
            <a:avLst/>
          </a:prstGeom>
        </p:spPr>
      </p:pic>
    </p:spTree>
    <p:extLst>
      <p:ext uri="{BB962C8B-B14F-4D97-AF65-F5344CB8AC3E}">
        <p14:creationId xmlns:p14="http://schemas.microsoft.com/office/powerpoint/2010/main" val="36993084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609600" y="990601"/>
            <a:ext cx="8077200" cy="1066799"/>
          </a:xfr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oAutofit/>
          </a:bodyPr>
          <a:lstStyle/>
          <a:p>
            <a:pPr marL="0" lvl="2" algn="ctr"/>
            <a:r>
              <a:rPr lang="en-US" sz="4000" dirty="0" smtClean="0">
                <a:solidFill>
                  <a:schemeClr val="tx1"/>
                </a:solidFill>
                <a:latin typeface="Arial Black" pitchFamily="34" charset="0"/>
              </a:rPr>
              <a:t/>
            </a:r>
            <a:br>
              <a:rPr lang="en-US" sz="4000" dirty="0" smtClean="0">
                <a:solidFill>
                  <a:schemeClr val="tx1"/>
                </a:solidFill>
                <a:latin typeface="Arial Black" pitchFamily="34" charset="0"/>
              </a:rPr>
            </a:br>
            <a:r>
              <a:rPr lang="en-US" sz="4000" dirty="0" smtClean="0">
                <a:solidFill>
                  <a:schemeClr val="tx1"/>
                </a:solidFill>
                <a:latin typeface="Arial Black" pitchFamily="34" charset="0"/>
              </a:rPr>
              <a:t>Physical findings </a:t>
            </a:r>
            <a:br>
              <a:rPr lang="en-US" sz="4000" dirty="0" smtClean="0">
                <a:solidFill>
                  <a:schemeClr val="tx1"/>
                </a:solidFill>
                <a:latin typeface="Arial Black" pitchFamily="34" charset="0"/>
              </a:rPr>
            </a:br>
            <a:endParaRPr lang="en-US" sz="4000" dirty="0">
              <a:latin typeface="Arial Black" pitchFamily="34" charset="0"/>
            </a:endParaRPr>
          </a:p>
        </p:txBody>
      </p:sp>
      <p:sp>
        <p:nvSpPr>
          <p:cNvPr id="5" name="Subtitle 4"/>
          <p:cNvSpPr>
            <a:spLocks noGrp="1"/>
          </p:cNvSpPr>
          <p:nvPr>
            <p:ph type="subTitle" idx="1"/>
          </p:nvPr>
        </p:nvSpPr>
        <p:spPr>
          <a:xfrm>
            <a:off x="609600" y="2057400"/>
            <a:ext cx="8077200" cy="3581400"/>
          </a:xfr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a:normAutofit/>
          </a:bodyPr>
          <a:lstStyle/>
          <a:p>
            <a:pPr lvl="2" algn="l">
              <a:buFont typeface="Wingdings" pitchFamily="2" charset="2"/>
              <a:buChar char="§"/>
            </a:pPr>
            <a:endParaRPr lang="en-US" sz="4000" b="1" dirty="0" smtClean="0">
              <a:solidFill>
                <a:schemeClr val="tx1"/>
              </a:solidFill>
              <a:latin typeface="Apple Symbols"/>
              <a:cs typeface="Apple Symbols"/>
            </a:endParaRPr>
          </a:p>
          <a:p>
            <a:pPr lvl="2" algn="l">
              <a:buFont typeface="Wingdings" pitchFamily="2" charset="2"/>
              <a:buChar char="§"/>
            </a:pPr>
            <a:r>
              <a:rPr lang="en-US" sz="4000" b="1" dirty="0" smtClean="0">
                <a:solidFill>
                  <a:schemeClr val="tx1"/>
                </a:solidFill>
                <a:latin typeface="Apple Symbols"/>
                <a:cs typeface="Apple Symbols"/>
              </a:rPr>
              <a:t>Pallor </a:t>
            </a:r>
          </a:p>
          <a:p>
            <a:pPr lvl="2" algn="l">
              <a:buFont typeface="Wingdings" pitchFamily="2" charset="2"/>
              <a:buChar char="§"/>
            </a:pPr>
            <a:endParaRPr lang="en-US" sz="4000" b="1" dirty="0" smtClean="0">
              <a:solidFill>
                <a:schemeClr val="tx1"/>
              </a:solidFill>
              <a:latin typeface="Apple Symbols"/>
              <a:cs typeface="Apple Symbols"/>
            </a:endParaRPr>
          </a:p>
          <a:p>
            <a:pPr lvl="2" algn="l">
              <a:buFont typeface="Wingdings" pitchFamily="2" charset="2"/>
              <a:buChar char="§"/>
            </a:pPr>
            <a:r>
              <a:rPr lang="en-US" sz="4000" b="1" dirty="0" smtClean="0">
                <a:solidFill>
                  <a:schemeClr val="tx1"/>
                </a:solidFill>
                <a:latin typeface="Apple Symbols"/>
                <a:cs typeface="Apple Symbols"/>
              </a:rPr>
              <a:t>Huge hepatosplenomegaly</a:t>
            </a:r>
          </a:p>
        </p:txBody>
      </p:sp>
    </p:spTree>
    <p:extLst>
      <p:ext uri="{BB962C8B-B14F-4D97-AF65-F5344CB8AC3E}">
        <p14:creationId xmlns:p14="http://schemas.microsoft.com/office/powerpoint/2010/main" val="41796227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Cytokine Storm</a:t>
            </a:r>
            <a:endParaRPr lang="en-US" dirty="0"/>
          </a:p>
        </p:txBody>
      </p:sp>
      <p:sp>
        <p:nvSpPr>
          <p:cNvPr id="4" name="Rectangle 3"/>
          <p:cNvSpPr/>
          <p:nvPr/>
        </p:nvSpPr>
        <p:spPr>
          <a:xfrm>
            <a:off x="304800" y="2667000"/>
            <a:ext cx="8458200" cy="609600"/>
          </a:xfrm>
          <a:prstGeom prst="rect">
            <a:avLst/>
          </a:prstGeom>
          <a:gradFill flip="none" rotWithShape="1">
            <a:gsLst>
              <a:gs pos="60000">
                <a:srgbClr val="00B050"/>
              </a:gs>
              <a:gs pos="40000">
                <a:srgbClr val="FFFF00"/>
              </a:gs>
              <a:gs pos="20000">
                <a:srgbClr val="FFC000"/>
              </a:gs>
              <a:gs pos="0">
                <a:srgbClr val="FF0000"/>
              </a:gs>
              <a:gs pos="80000">
                <a:srgbClr val="0070C0"/>
              </a:gs>
              <a:gs pos="100000">
                <a:srgbClr val="00206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22924" y="1915180"/>
            <a:ext cx="6421951" cy="523220"/>
          </a:xfrm>
          <a:prstGeom prst="rect">
            <a:avLst/>
          </a:prstGeom>
          <a:noFill/>
        </p:spPr>
        <p:txBody>
          <a:bodyPr wrap="none" rtlCol="0">
            <a:spAutoFit/>
          </a:bodyPr>
          <a:lstStyle/>
          <a:p>
            <a:pPr algn="ctr"/>
            <a:r>
              <a:rPr lang="en-US" sz="2800" dirty="0" smtClean="0"/>
              <a:t>Spectrum of Cytokine-Induced Disease</a:t>
            </a:r>
            <a:endParaRPr lang="en-US" sz="2800" dirty="0"/>
          </a:p>
        </p:txBody>
      </p:sp>
      <p:grpSp>
        <p:nvGrpSpPr>
          <p:cNvPr id="3" name="Group 29"/>
          <p:cNvGrpSpPr/>
          <p:nvPr/>
        </p:nvGrpSpPr>
        <p:grpSpPr>
          <a:xfrm>
            <a:off x="7391400" y="3276600"/>
            <a:ext cx="1524000" cy="3124200"/>
            <a:chOff x="7391400" y="3124200"/>
            <a:chExt cx="1524000" cy="3124200"/>
          </a:xfrm>
        </p:grpSpPr>
        <p:sp>
          <p:nvSpPr>
            <p:cNvPr id="6" name="TextBox 5"/>
            <p:cNvSpPr txBox="1"/>
            <p:nvPr/>
          </p:nvSpPr>
          <p:spPr>
            <a:xfrm>
              <a:off x="7391400" y="5048071"/>
              <a:ext cx="1524000" cy="1200329"/>
            </a:xfrm>
            <a:prstGeom prst="rect">
              <a:avLst/>
            </a:prstGeom>
            <a:noFill/>
          </p:spPr>
          <p:txBody>
            <a:bodyPr wrap="square" rtlCol="0">
              <a:spAutoFit/>
            </a:bodyPr>
            <a:lstStyle/>
            <a:p>
              <a:pPr algn="ctr"/>
              <a:r>
                <a:rPr lang="en-US" sz="2400" dirty="0" smtClean="0"/>
                <a:t>Normal response to </a:t>
              </a:r>
              <a:r>
                <a:rPr lang="en-US" sz="2400" dirty="0" err="1" smtClean="0"/>
                <a:t>infxn</a:t>
              </a:r>
              <a:endParaRPr lang="en-US" sz="2400" dirty="0"/>
            </a:p>
          </p:txBody>
        </p:sp>
        <p:cxnSp>
          <p:nvCxnSpPr>
            <p:cNvPr id="14" name="Straight Connector 13"/>
            <p:cNvCxnSpPr>
              <a:stCxn id="6" idx="0"/>
            </p:cNvCxnSpPr>
            <p:nvPr/>
          </p:nvCxnSpPr>
          <p:spPr>
            <a:xfrm flipV="1">
              <a:off x="8153400" y="3124200"/>
              <a:ext cx="0" cy="192387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28"/>
          <p:cNvGrpSpPr/>
          <p:nvPr/>
        </p:nvGrpSpPr>
        <p:grpSpPr>
          <a:xfrm>
            <a:off x="6324600" y="3200400"/>
            <a:ext cx="902811" cy="1981204"/>
            <a:chOff x="6418948" y="3124197"/>
            <a:chExt cx="902811" cy="1438017"/>
          </a:xfrm>
        </p:grpSpPr>
        <p:sp>
          <p:nvSpPr>
            <p:cNvPr id="7" name="TextBox 6"/>
            <p:cNvSpPr txBox="1"/>
            <p:nvPr/>
          </p:nvSpPr>
          <p:spPr>
            <a:xfrm>
              <a:off x="6418948" y="4100549"/>
              <a:ext cx="902811" cy="461665"/>
            </a:xfrm>
            <a:prstGeom prst="rect">
              <a:avLst/>
            </a:prstGeom>
            <a:noFill/>
          </p:spPr>
          <p:txBody>
            <a:bodyPr wrap="none" rtlCol="0">
              <a:spAutoFit/>
            </a:bodyPr>
            <a:lstStyle/>
            <a:p>
              <a:pPr algn="ctr"/>
              <a:r>
                <a:rPr lang="en-US" sz="2400" dirty="0" smtClean="0"/>
                <a:t>SIRS</a:t>
              </a:r>
              <a:endParaRPr lang="en-US" sz="2400" dirty="0"/>
            </a:p>
          </p:txBody>
        </p:sp>
        <p:cxnSp>
          <p:nvCxnSpPr>
            <p:cNvPr id="16" name="Straight Connector 15"/>
            <p:cNvCxnSpPr>
              <a:stCxn id="7" idx="0"/>
            </p:cNvCxnSpPr>
            <p:nvPr/>
          </p:nvCxnSpPr>
          <p:spPr>
            <a:xfrm flipV="1">
              <a:off x="6870354" y="3124197"/>
              <a:ext cx="0" cy="97635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27"/>
          <p:cNvGrpSpPr/>
          <p:nvPr/>
        </p:nvGrpSpPr>
        <p:grpSpPr>
          <a:xfrm>
            <a:off x="5099628" y="3276600"/>
            <a:ext cx="1219200" cy="2939534"/>
            <a:chOff x="5130108" y="3124200"/>
            <a:chExt cx="1219200" cy="2939534"/>
          </a:xfrm>
        </p:grpSpPr>
        <p:sp>
          <p:nvSpPr>
            <p:cNvPr id="8" name="TextBox 7"/>
            <p:cNvSpPr txBox="1"/>
            <p:nvPr/>
          </p:nvSpPr>
          <p:spPr>
            <a:xfrm>
              <a:off x="5130108" y="5232737"/>
              <a:ext cx="1219200" cy="830997"/>
            </a:xfrm>
            <a:prstGeom prst="rect">
              <a:avLst/>
            </a:prstGeom>
            <a:noFill/>
          </p:spPr>
          <p:txBody>
            <a:bodyPr wrap="square" rtlCol="0">
              <a:spAutoFit/>
            </a:bodyPr>
            <a:lstStyle/>
            <a:p>
              <a:pPr algn="ctr"/>
              <a:r>
                <a:rPr lang="en-US" sz="2400" dirty="0" smtClean="0"/>
                <a:t>Severe sepsis</a:t>
              </a:r>
              <a:endParaRPr lang="en-US" sz="2400" dirty="0"/>
            </a:p>
          </p:txBody>
        </p:sp>
        <p:cxnSp>
          <p:nvCxnSpPr>
            <p:cNvPr id="18" name="Straight Connector 17"/>
            <p:cNvCxnSpPr>
              <a:stCxn id="8" idx="0"/>
            </p:cNvCxnSpPr>
            <p:nvPr/>
          </p:nvCxnSpPr>
          <p:spPr>
            <a:xfrm flipV="1">
              <a:off x="5739708" y="3124200"/>
              <a:ext cx="0" cy="210853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26"/>
          <p:cNvGrpSpPr/>
          <p:nvPr/>
        </p:nvGrpSpPr>
        <p:grpSpPr>
          <a:xfrm>
            <a:off x="3117366" y="3276600"/>
            <a:ext cx="1897382" cy="1807346"/>
            <a:chOff x="3163086" y="3124200"/>
            <a:chExt cx="1897382" cy="1807346"/>
          </a:xfrm>
        </p:grpSpPr>
        <p:sp>
          <p:nvSpPr>
            <p:cNvPr id="10" name="TextBox 9"/>
            <p:cNvSpPr txBox="1"/>
            <p:nvPr/>
          </p:nvSpPr>
          <p:spPr>
            <a:xfrm>
              <a:off x="3163086" y="3731217"/>
              <a:ext cx="1897382" cy="1200329"/>
            </a:xfrm>
            <a:prstGeom prst="rect">
              <a:avLst/>
            </a:prstGeom>
            <a:noFill/>
          </p:spPr>
          <p:txBody>
            <a:bodyPr wrap="square" rtlCol="0">
              <a:spAutoFit/>
            </a:bodyPr>
            <a:lstStyle/>
            <a:p>
              <a:pPr algn="ctr"/>
              <a:r>
                <a:rPr lang="en-US" sz="2400" dirty="0" smtClean="0"/>
                <a:t>Macrophage activation syndrome</a:t>
              </a:r>
              <a:endParaRPr lang="en-US" sz="2400" dirty="0"/>
            </a:p>
          </p:txBody>
        </p:sp>
        <p:cxnSp>
          <p:nvCxnSpPr>
            <p:cNvPr id="20" name="Straight Connector 19"/>
            <p:cNvCxnSpPr>
              <a:stCxn id="10" idx="0"/>
            </p:cNvCxnSpPr>
            <p:nvPr/>
          </p:nvCxnSpPr>
          <p:spPr>
            <a:xfrm flipV="1">
              <a:off x="4111777" y="3124200"/>
              <a:ext cx="0" cy="60701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Group 25"/>
          <p:cNvGrpSpPr/>
          <p:nvPr/>
        </p:nvGrpSpPr>
        <p:grpSpPr>
          <a:xfrm>
            <a:off x="1601583" y="3276600"/>
            <a:ext cx="1430903" cy="2939534"/>
            <a:chOff x="1662543" y="3124200"/>
            <a:chExt cx="1430903" cy="2939534"/>
          </a:xfrm>
        </p:grpSpPr>
        <p:sp>
          <p:nvSpPr>
            <p:cNvPr id="11" name="TextBox 10"/>
            <p:cNvSpPr txBox="1"/>
            <p:nvPr/>
          </p:nvSpPr>
          <p:spPr>
            <a:xfrm>
              <a:off x="1662543" y="5232737"/>
              <a:ext cx="1430903" cy="830997"/>
            </a:xfrm>
            <a:prstGeom prst="rect">
              <a:avLst/>
            </a:prstGeom>
            <a:noFill/>
          </p:spPr>
          <p:txBody>
            <a:bodyPr wrap="square" rtlCol="0">
              <a:spAutoFit/>
            </a:bodyPr>
            <a:lstStyle/>
            <a:p>
              <a:pPr algn="ctr"/>
              <a:r>
                <a:rPr lang="en-US" sz="2400" dirty="0" smtClean="0"/>
                <a:t>Acquired HLH</a:t>
              </a:r>
              <a:endParaRPr lang="en-US" sz="2400" dirty="0"/>
            </a:p>
          </p:txBody>
        </p:sp>
        <p:cxnSp>
          <p:nvCxnSpPr>
            <p:cNvPr id="22" name="Straight Connector 21"/>
            <p:cNvCxnSpPr>
              <a:stCxn id="11" idx="0"/>
            </p:cNvCxnSpPr>
            <p:nvPr/>
          </p:nvCxnSpPr>
          <p:spPr>
            <a:xfrm flipH="1" flipV="1">
              <a:off x="2377994" y="3124200"/>
              <a:ext cx="1" cy="210853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4"/>
          <p:cNvGrpSpPr/>
          <p:nvPr/>
        </p:nvGrpSpPr>
        <p:grpSpPr>
          <a:xfrm>
            <a:off x="228600" y="3276600"/>
            <a:ext cx="1288103" cy="1622680"/>
            <a:chOff x="228600" y="3124200"/>
            <a:chExt cx="1288103" cy="1622680"/>
          </a:xfrm>
        </p:grpSpPr>
        <p:sp>
          <p:nvSpPr>
            <p:cNvPr id="12" name="TextBox 11"/>
            <p:cNvSpPr txBox="1"/>
            <p:nvPr/>
          </p:nvSpPr>
          <p:spPr>
            <a:xfrm>
              <a:off x="228600" y="3915883"/>
              <a:ext cx="1288103" cy="830997"/>
            </a:xfrm>
            <a:prstGeom prst="rect">
              <a:avLst/>
            </a:prstGeom>
            <a:noFill/>
          </p:spPr>
          <p:txBody>
            <a:bodyPr wrap="square" rtlCol="0">
              <a:spAutoFit/>
            </a:bodyPr>
            <a:lstStyle/>
            <a:p>
              <a:pPr algn="ctr"/>
              <a:r>
                <a:rPr lang="en-US" sz="2400" dirty="0" smtClean="0"/>
                <a:t>Genetic HLH</a:t>
              </a:r>
              <a:endParaRPr lang="en-US" sz="2400" dirty="0"/>
            </a:p>
          </p:txBody>
        </p:sp>
        <p:cxnSp>
          <p:nvCxnSpPr>
            <p:cNvPr id="24" name="Straight Connector 23"/>
            <p:cNvCxnSpPr>
              <a:stCxn id="12" idx="0"/>
            </p:cNvCxnSpPr>
            <p:nvPr/>
          </p:nvCxnSpPr>
          <p:spPr>
            <a:xfrm flipH="1" flipV="1">
              <a:off x="872651" y="3124200"/>
              <a:ext cx="1" cy="7916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6096000" y="3429000"/>
            <a:ext cx="1524000" cy="2308324"/>
          </a:xfrm>
          <a:prstGeom prst="rect">
            <a:avLst/>
          </a:prstGeom>
        </p:spPr>
        <p:txBody>
          <a:bodyPr wrap="square">
            <a:spAutoFit/>
          </a:bodyPr>
          <a:lstStyle/>
          <a:p>
            <a:r>
              <a:rPr lang="en-US" dirty="0"/>
              <a:t>Systemic Inflammatory Response </a:t>
            </a:r>
            <a:r>
              <a:rPr lang="en-US" dirty="0" smtClean="0"/>
              <a:t>Syndrome</a:t>
            </a:r>
          </a:p>
          <a:p>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34136537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762000"/>
          </a:xfrm>
        </p:spPr>
        <p:txBody>
          <a:bodyPr>
            <a:normAutofit/>
          </a:bodyPr>
          <a:lstStyle/>
          <a:p>
            <a:r>
              <a:rPr lang="en-US" sz="2400" dirty="0" err="1" smtClean="0">
                <a:latin typeface="Arial Black"/>
                <a:cs typeface="Arial Black"/>
              </a:rPr>
              <a:t>Cytokins</a:t>
            </a:r>
            <a:r>
              <a:rPr lang="en-US" sz="2400" dirty="0" smtClean="0">
                <a:latin typeface="Arial Black"/>
                <a:cs typeface="Arial Black"/>
              </a:rPr>
              <a:t> Storm</a:t>
            </a:r>
            <a:endParaRPr lang="en-US" sz="2400" dirty="0">
              <a:latin typeface="Arial Black"/>
              <a:cs typeface="Arial Black"/>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3056429"/>
              </p:ext>
            </p:extLst>
          </p:nvPr>
        </p:nvGraphicFramePr>
        <p:xfrm>
          <a:off x="381000" y="1085844"/>
          <a:ext cx="8382000" cy="5435128"/>
        </p:xfrm>
        <a:graphic>
          <a:graphicData uri="http://schemas.openxmlformats.org/drawingml/2006/table">
            <a:tbl>
              <a:tblPr firstRow="1" bandRow="1">
                <a:tableStyleId>{ED083AE6-46FA-4A59-8FB0-9F97EB10719F}</a:tableStyleId>
              </a:tblPr>
              <a:tblGrid>
                <a:gridCol w="4191000"/>
                <a:gridCol w="4191000"/>
              </a:tblGrid>
              <a:tr h="433116">
                <a:tc>
                  <a:txBody>
                    <a:bodyPr/>
                    <a:lstStyle/>
                    <a:p>
                      <a:pPr lvl="1"/>
                      <a:r>
                        <a:rPr lang="en-US" sz="2000" dirty="0" smtClean="0"/>
                        <a:t>Fever</a:t>
                      </a:r>
                      <a:endParaRPr lang="en-US" sz="2000" b="0" dirty="0"/>
                    </a:p>
                  </a:txBody>
                  <a:tcPr/>
                </a:tc>
                <a:tc>
                  <a:txBody>
                    <a:bodyPr/>
                    <a:lstStyle/>
                    <a:p>
                      <a:pPr lvl="1"/>
                      <a:r>
                        <a:rPr lang="en-US" sz="2000" dirty="0" smtClean="0"/>
                        <a:t>IL1, IL6</a:t>
                      </a:r>
                      <a:endParaRPr lang="en-US" sz="2000" b="0" dirty="0"/>
                    </a:p>
                  </a:txBody>
                  <a:tcPr/>
                </a:tc>
              </a:tr>
              <a:tr h="433116">
                <a:tc>
                  <a:txBody>
                    <a:bodyPr/>
                    <a:lstStyle/>
                    <a:p>
                      <a:pPr lvl="1"/>
                      <a:r>
                        <a:rPr lang="en-US" sz="2000" dirty="0" smtClean="0"/>
                        <a:t>Pancytopenia </a:t>
                      </a:r>
                      <a:endParaRPr lang="en-US" sz="2000" dirty="0"/>
                    </a:p>
                  </a:txBody>
                  <a:tcPr/>
                </a:tc>
                <a:tc>
                  <a:txBody>
                    <a:bodyPr/>
                    <a:lstStyle/>
                    <a:p>
                      <a:pPr lvl="1"/>
                      <a:r>
                        <a:rPr lang="en-US" sz="2000" dirty="0" smtClean="0"/>
                        <a:t>TNF</a:t>
                      </a:r>
                      <a:r>
                        <a:rPr lang="en-US" sz="2000" baseline="0" dirty="0" smtClean="0"/>
                        <a:t> α, IFN </a:t>
                      </a:r>
                      <a:r>
                        <a:rPr lang="en-US" sz="2000" baseline="0" dirty="0" err="1" smtClean="0"/>
                        <a:t>γ</a:t>
                      </a:r>
                      <a:endParaRPr lang="en-US" sz="2000" dirty="0"/>
                    </a:p>
                  </a:txBody>
                  <a:tcPr/>
                </a:tc>
              </a:tr>
              <a:tr h="433116">
                <a:tc>
                  <a:txBody>
                    <a:bodyPr/>
                    <a:lstStyle/>
                    <a:p>
                      <a:pPr lvl="1"/>
                      <a:r>
                        <a:rPr lang="en-US" sz="2000" dirty="0" err="1" smtClean="0"/>
                        <a:t>Ferretin</a:t>
                      </a:r>
                      <a:r>
                        <a:rPr lang="en-US" sz="2000" dirty="0" smtClean="0">
                          <a:sym typeface="Wingdings"/>
                        </a:rPr>
                        <a:t></a:t>
                      </a:r>
                      <a:endParaRPr lang="en-US" sz="2000" dirty="0"/>
                    </a:p>
                  </a:txBody>
                  <a:tcPr/>
                </a:tc>
                <a:tc>
                  <a:txBody>
                    <a:bodyPr/>
                    <a:lstStyle/>
                    <a:p>
                      <a:pPr lvl="1"/>
                      <a:r>
                        <a:rPr lang="en-US" sz="2000" dirty="0" smtClean="0"/>
                        <a:t>Activated macrophage</a:t>
                      </a:r>
                      <a:endParaRPr lang="en-US" sz="2000" dirty="0"/>
                    </a:p>
                  </a:txBody>
                  <a:tcPr/>
                </a:tc>
              </a:tr>
              <a:tr h="1289529">
                <a:tc>
                  <a:txBody>
                    <a:bodyPr/>
                    <a:lstStyle/>
                    <a:p>
                      <a:pPr lvl="1"/>
                      <a:r>
                        <a:rPr lang="en-US" sz="2000" dirty="0" err="1" smtClean="0"/>
                        <a:t>fibrinogene</a:t>
                      </a:r>
                      <a:r>
                        <a:rPr lang="en-US" sz="2000" dirty="0" smtClean="0">
                          <a:sym typeface="Wingdings"/>
                        </a:rPr>
                        <a:t></a:t>
                      </a:r>
                      <a:endParaRPr lang="en-US" sz="2000" dirty="0"/>
                    </a:p>
                  </a:txBody>
                  <a:tcPr/>
                </a:tc>
                <a:tc>
                  <a:txBody>
                    <a:bodyPr/>
                    <a:lstStyle/>
                    <a:p>
                      <a:pPr lvl="1" eaLnBrk="1" hangingPunct="1">
                        <a:lnSpc>
                          <a:spcPct val="80000"/>
                        </a:lnSpc>
                      </a:pPr>
                      <a:r>
                        <a:rPr lang="en-US" sz="2000" dirty="0" smtClean="0">
                          <a:sym typeface="Symbol"/>
                        </a:rPr>
                        <a:t>Macrophages</a:t>
                      </a:r>
                      <a:r>
                        <a:rPr lang="en-US" sz="2000" baseline="0" dirty="0" smtClean="0">
                          <a:sym typeface="Symbol"/>
                        </a:rPr>
                        <a:t> </a:t>
                      </a:r>
                      <a:r>
                        <a:rPr lang="en-US" sz="2000" dirty="0" err="1" smtClean="0">
                          <a:sym typeface="Symbol"/>
                        </a:rPr>
                        <a:t>plasminogen</a:t>
                      </a:r>
                      <a:r>
                        <a:rPr lang="en-US" sz="2000" dirty="0" smtClean="0">
                          <a:sym typeface="Symbol"/>
                        </a:rPr>
                        <a:t> activator</a:t>
                      </a:r>
                    </a:p>
                    <a:p>
                      <a:pPr lvl="1" eaLnBrk="1" hangingPunct="1">
                        <a:lnSpc>
                          <a:spcPct val="80000"/>
                        </a:lnSpc>
                      </a:pPr>
                      <a:r>
                        <a:rPr lang="en-US" sz="2000" dirty="0" smtClean="0"/>
                        <a:t>IL-1B activation of </a:t>
                      </a:r>
                      <a:r>
                        <a:rPr lang="en-US" sz="2000" dirty="0" err="1" smtClean="0"/>
                        <a:t>plasminogen</a:t>
                      </a:r>
                      <a:endParaRPr lang="en-US" sz="2000" dirty="0" smtClean="0"/>
                    </a:p>
                    <a:p>
                      <a:pPr lvl="1" eaLnBrk="1" hangingPunct="1">
                        <a:lnSpc>
                          <a:spcPct val="80000"/>
                        </a:lnSpc>
                      </a:pPr>
                      <a:r>
                        <a:rPr lang="en-US" sz="2000" dirty="0" smtClean="0"/>
                        <a:t>DIC from elevated IFN-g, TNF-a</a:t>
                      </a:r>
                    </a:p>
                    <a:p>
                      <a:pPr lvl="1"/>
                      <a:endParaRPr lang="en-US" sz="2000" dirty="0">
                        <a:solidFill>
                          <a:srgbClr val="000000"/>
                        </a:solidFill>
                      </a:endParaRPr>
                    </a:p>
                  </a:txBody>
                  <a:tcPr/>
                </a:tc>
              </a:tr>
              <a:tr h="78979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err="1" smtClean="0"/>
                        <a:t>HyperTG</a:t>
                      </a:r>
                      <a:r>
                        <a:rPr lang="en-US" sz="2000" dirty="0" smtClean="0"/>
                        <a:t> -</a:t>
                      </a:r>
                    </a:p>
                    <a:p>
                      <a:pPr lvl="1"/>
                      <a:endParaRPr lang="en-US" sz="2000" dirty="0"/>
                    </a:p>
                  </a:txBody>
                  <a:tcPr/>
                </a:tc>
                <a:tc>
                  <a:txBody>
                    <a:bodyPr/>
                    <a:lstStyle/>
                    <a:p>
                      <a:pPr lvl="1"/>
                      <a:r>
                        <a:rPr lang="en-US" sz="2000" dirty="0" smtClean="0"/>
                        <a:t>TNF-a inhibition of lipoprotein lipase</a:t>
                      </a:r>
                      <a:endParaRPr lang="en-US" sz="2000" dirty="0">
                        <a:solidFill>
                          <a:srgbClr val="000000"/>
                        </a:solidFill>
                      </a:endParaRPr>
                    </a:p>
                  </a:txBody>
                  <a:tcPr/>
                </a:tc>
              </a:tr>
              <a:tr h="789799">
                <a:tc>
                  <a:txBody>
                    <a:bodyPr/>
                    <a:lstStyle/>
                    <a:p>
                      <a:pPr lvl="1"/>
                      <a:r>
                        <a:rPr lang="en-US" sz="2000" dirty="0" smtClean="0">
                          <a:sym typeface="Symbol"/>
                        </a:rPr>
                        <a:t>soluble CD25  (</a:t>
                      </a:r>
                      <a:r>
                        <a:rPr lang="en-US" sz="2000" dirty="0" err="1" smtClean="0">
                          <a:sym typeface="Symbol"/>
                        </a:rPr>
                        <a:t>CNS,Liver</a:t>
                      </a:r>
                      <a:r>
                        <a:rPr lang="en-US" sz="2000" dirty="0" smtClean="0">
                          <a:sym typeface="Symbol"/>
                        </a:rPr>
                        <a:t>)</a:t>
                      </a:r>
                      <a:endParaRPr lang="en-US" sz="2000" dirty="0">
                        <a:solidFill>
                          <a:schemeClr val="tx1"/>
                        </a:solidFill>
                      </a:endParaRPr>
                    </a:p>
                  </a:txBody>
                  <a:tcPr/>
                </a:tc>
                <a:tc>
                  <a:txBody>
                    <a:bodyPr/>
                    <a:lstStyle/>
                    <a:p>
                      <a:pPr lvl="1"/>
                      <a:r>
                        <a:rPr lang="en-US" sz="2000" dirty="0" smtClean="0">
                          <a:sym typeface="Symbol"/>
                        </a:rPr>
                        <a:t>Activated lymphocytes </a:t>
                      </a:r>
                      <a:endParaRPr lang="en-US" sz="2000" dirty="0">
                        <a:solidFill>
                          <a:srgbClr val="000000"/>
                        </a:solidFill>
                      </a:endParaRPr>
                    </a:p>
                  </a:txBody>
                  <a:tcPr/>
                </a:tc>
              </a:tr>
              <a:tr h="1146482">
                <a:tc>
                  <a:txBody>
                    <a:bodyPr/>
                    <a:lstStyle/>
                    <a:p>
                      <a:pPr lvl="1"/>
                      <a:r>
                        <a:rPr lang="en-US" sz="2000" dirty="0" smtClean="0">
                          <a:sym typeface="Symbol"/>
                        </a:rPr>
                        <a:t>CD163   (</a:t>
                      </a:r>
                      <a:r>
                        <a:rPr lang="en-US" sz="2000" dirty="0" err="1" smtClean="0">
                          <a:sym typeface="Symbol"/>
                        </a:rPr>
                        <a:t>hemophagocytosis</a:t>
                      </a:r>
                      <a:r>
                        <a:rPr lang="en-US" sz="2000" dirty="0" smtClean="0">
                          <a:sym typeface="Symbol"/>
                        </a:rPr>
                        <a:t>)</a:t>
                      </a:r>
                      <a:endParaRPr lang="en-US" sz="2000" dirty="0">
                        <a:solidFill>
                          <a:srgbClr val="000000"/>
                        </a:solidFill>
                      </a:endParaRPr>
                    </a:p>
                  </a:txBody>
                  <a:tcPr/>
                </a:tc>
                <a:tc>
                  <a:txBody>
                    <a:bodyPr/>
                    <a:lstStyle/>
                    <a:p>
                      <a:pPr marL="457200" marR="0" lvl="2" indent="0" algn="l" defTabSz="914400" rtl="0" eaLnBrk="1" fontAlgn="auto" latinLnBrk="0" hangingPunct="1">
                        <a:lnSpc>
                          <a:spcPct val="100000"/>
                        </a:lnSpc>
                        <a:spcBef>
                          <a:spcPts val="0"/>
                        </a:spcBef>
                        <a:spcAft>
                          <a:spcPts val="0"/>
                        </a:spcAft>
                        <a:buClrTx/>
                        <a:buSzTx/>
                        <a:buFontTx/>
                        <a:buNone/>
                        <a:tabLst/>
                        <a:defRPr/>
                      </a:pPr>
                      <a:r>
                        <a:rPr lang="en-US" sz="2000" dirty="0" smtClean="0">
                          <a:sym typeface="Symbol"/>
                        </a:rPr>
                        <a:t>Proliferation of macrophages</a:t>
                      </a:r>
                    </a:p>
                    <a:p>
                      <a:pPr lvl="1"/>
                      <a:endParaRPr lang="en-US" sz="2000" dirty="0"/>
                    </a:p>
                  </a:txBody>
                  <a:tcPr/>
                </a:tc>
              </a:tr>
            </a:tbl>
          </a:graphicData>
        </a:graphic>
      </p:graphicFrame>
    </p:spTree>
    <p:extLst>
      <p:ext uri="{BB962C8B-B14F-4D97-AF65-F5344CB8AC3E}">
        <p14:creationId xmlns:p14="http://schemas.microsoft.com/office/powerpoint/2010/main" val="5032879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92200"/>
            <a:ext cx="9144000" cy="4663076"/>
          </a:xfrm>
          <a:prstGeom prst="rect">
            <a:avLst/>
          </a:prstGeom>
        </p:spPr>
      </p:pic>
    </p:spTree>
    <p:extLst>
      <p:ext uri="{BB962C8B-B14F-4D97-AF65-F5344CB8AC3E}">
        <p14:creationId xmlns:p14="http://schemas.microsoft.com/office/powerpoint/2010/main" val="30062085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6130996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7887" y="682577"/>
            <a:ext cx="7690313" cy="5413423"/>
          </a:xfrm>
          <a:prstGeom prst="rect">
            <a:avLst/>
          </a:prstGeom>
        </p:spPr>
      </p:pic>
    </p:spTree>
    <p:extLst>
      <p:ext uri="{BB962C8B-B14F-4D97-AF65-F5344CB8AC3E}">
        <p14:creationId xmlns:p14="http://schemas.microsoft.com/office/powerpoint/2010/main" val="27231063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of HLH</a:t>
            </a:r>
            <a:endParaRPr lang="en-US" b="1" dirty="0"/>
          </a:p>
        </p:txBody>
      </p:sp>
      <p:sp>
        <p:nvSpPr>
          <p:cNvPr id="5" name="Rounded Rectangle 4"/>
          <p:cNvSpPr/>
          <p:nvPr/>
        </p:nvSpPr>
        <p:spPr>
          <a:xfrm>
            <a:off x="3505200" y="3619500"/>
            <a:ext cx="21336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HLH</a:t>
            </a:r>
            <a:endParaRPr lang="en-US" sz="6000" b="1" dirty="0"/>
          </a:p>
        </p:txBody>
      </p:sp>
      <p:sp>
        <p:nvSpPr>
          <p:cNvPr id="6" name="Rectangle 5"/>
          <p:cNvSpPr/>
          <p:nvPr/>
        </p:nvSpPr>
        <p:spPr>
          <a:xfrm>
            <a:off x="1905000" y="1828800"/>
            <a:ext cx="1676400" cy="533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Perforin deficiency</a:t>
            </a:r>
            <a:endParaRPr lang="en-US" sz="1600" b="1" dirty="0"/>
          </a:p>
        </p:txBody>
      </p:sp>
      <p:sp>
        <p:nvSpPr>
          <p:cNvPr id="9" name="Rectangle 8"/>
          <p:cNvSpPr/>
          <p:nvPr/>
        </p:nvSpPr>
        <p:spPr>
          <a:xfrm>
            <a:off x="838200" y="2636520"/>
            <a:ext cx="1676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Munc 13-4 deficiency</a:t>
            </a:r>
            <a:endParaRPr lang="en-US" sz="1600" b="1" dirty="0"/>
          </a:p>
        </p:txBody>
      </p:sp>
      <p:sp>
        <p:nvSpPr>
          <p:cNvPr id="10" name="Rectangle 9"/>
          <p:cNvSpPr/>
          <p:nvPr/>
        </p:nvSpPr>
        <p:spPr>
          <a:xfrm>
            <a:off x="381000" y="3444240"/>
            <a:ext cx="16764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Syntaxin 11 deficiency</a:t>
            </a:r>
            <a:endParaRPr lang="en-US" sz="1600" b="1" dirty="0"/>
          </a:p>
        </p:txBody>
      </p:sp>
      <p:sp>
        <p:nvSpPr>
          <p:cNvPr id="11" name="Rectangle 10"/>
          <p:cNvSpPr/>
          <p:nvPr/>
        </p:nvSpPr>
        <p:spPr>
          <a:xfrm>
            <a:off x="381000" y="4251960"/>
            <a:ext cx="1676400" cy="533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Munc 18-2 deficiency</a:t>
            </a:r>
            <a:endParaRPr lang="en-US" sz="1600" b="1" dirty="0"/>
          </a:p>
        </p:txBody>
      </p:sp>
      <p:sp>
        <p:nvSpPr>
          <p:cNvPr id="12" name="Rectangle 11"/>
          <p:cNvSpPr/>
          <p:nvPr/>
        </p:nvSpPr>
        <p:spPr>
          <a:xfrm>
            <a:off x="762000" y="5059680"/>
            <a:ext cx="1676400" cy="533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Unknown gene mutations</a:t>
            </a:r>
            <a:endParaRPr lang="en-US" sz="1600" b="1" dirty="0"/>
          </a:p>
        </p:txBody>
      </p:sp>
      <p:sp>
        <p:nvSpPr>
          <p:cNvPr id="13" name="Rectangle 12"/>
          <p:cNvSpPr/>
          <p:nvPr/>
        </p:nvSpPr>
        <p:spPr>
          <a:xfrm>
            <a:off x="1371600" y="5867400"/>
            <a:ext cx="1676400" cy="533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Immune deficiencies</a:t>
            </a:r>
            <a:endParaRPr lang="en-US" sz="1600" b="1" dirty="0"/>
          </a:p>
        </p:txBody>
      </p:sp>
      <p:sp>
        <p:nvSpPr>
          <p:cNvPr id="14" name="Rectangle 13"/>
          <p:cNvSpPr/>
          <p:nvPr/>
        </p:nvSpPr>
        <p:spPr>
          <a:xfrm>
            <a:off x="3733800" y="6019800"/>
            <a:ext cx="1676400" cy="5334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Malignancy</a:t>
            </a:r>
            <a:endParaRPr lang="en-US" sz="1600" b="1" dirty="0"/>
          </a:p>
        </p:txBody>
      </p:sp>
      <p:sp>
        <p:nvSpPr>
          <p:cNvPr id="15" name="Rectangle 14"/>
          <p:cNvSpPr/>
          <p:nvPr/>
        </p:nvSpPr>
        <p:spPr>
          <a:xfrm>
            <a:off x="6096000" y="5867400"/>
            <a:ext cx="1676400" cy="533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Autoimmune diseases</a:t>
            </a:r>
            <a:endParaRPr lang="en-US" sz="1600" b="1" dirty="0"/>
          </a:p>
        </p:txBody>
      </p:sp>
      <p:sp>
        <p:nvSpPr>
          <p:cNvPr id="16" name="Rectangle 15"/>
          <p:cNvSpPr/>
          <p:nvPr/>
        </p:nvSpPr>
        <p:spPr>
          <a:xfrm>
            <a:off x="7010400" y="4251960"/>
            <a:ext cx="1676400" cy="5334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Viral infections</a:t>
            </a:r>
            <a:endParaRPr lang="en-US" sz="1600" b="1" dirty="0"/>
          </a:p>
        </p:txBody>
      </p:sp>
      <p:sp>
        <p:nvSpPr>
          <p:cNvPr id="17" name="Rectangle 16"/>
          <p:cNvSpPr/>
          <p:nvPr/>
        </p:nvSpPr>
        <p:spPr>
          <a:xfrm>
            <a:off x="7010400" y="3444240"/>
            <a:ext cx="1676400" cy="533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Bacterial infections</a:t>
            </a:r>
            <a:endParaRPr lang="en-US" sz="1600" b="1" dirty="0"/>
          </a:p>
        </p:txBody>
      </p:sp>
      <p:sp>
        <p:nvSpPr>
          <p:cNvPr id="18" name="Rectangle 17"/>
          <p:cNvSpPr/>
          <p:nvPr/>
        </p:nvSpPr>
        <p:spPr>
          <a:xfrm>
            <a:off x="6629400" y="2636520"/>
            <a:ext cx="1676400" cy="5334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Fungal infections</a:t>
            </a:r>
            <a:endParaRPr lang="en-US" sz="1600" b="1" dirty="0"/>
          </a:p>
        </p:txBody>
      </p:sp>
      <p:sp>
        <p:nvSpPr>
          <p:cNvPr id="19" name="Rectangle 18"/>
          <p:cNvSpPr/>
          <p:nvPr/>
        </p:nvSpPr>
        <p:spPr>
          <a:xfrm>
            <a:off x="5562600" y="1828800"/>
            <a:ext cx="1676400" cy="5334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Helminthic</a:t>
            </a:r>
            <a:r>
              <a:rPr lang="en-US" sz="1600" b="1" dirty="0" smtClean="0"/>
              <a:t> infections</a:t>
            </a:r>
          </a:p>
        </p:txBody>
      </p:sp>
      <p:sp>
        <p:nvSpPr>
          <p:cNvPr id="20" name="Rectangle 19"/>
          <p:cNvSpPr/>
          <p:nvPr/>
        </p:nvSpPr>
        <p:spPr>
          <a:xfrm>
            <a:off x="6705600" y="5059680"/>
            <a:ext cx="1676400"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Medications</a:t>
            </a:r>
            <a:endParaRPr lang="en-US" sz="1600" b="1" dirty="0"/>
          </a:p>
        </p:txBody>
      </p:sp>
      <p:cxnSp>
        <p:nvCxnSpPr>
          <p:cNvPr id="22" name="Straight Arrow Connector 21"/>
          <p:cNvCxnSpPr/>
          <p:nvPr/>
        </p:nvCxnSpPr>
        <p:spPr>
          <a:xfrm rot="16200000" flipH="1">
            <a:off x="3352800" y="25908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5029200" y="25908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43200" y="3200400"/>
            <a:ext cx="6858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362200" y="3733800"/>
            <a:ext cx="9906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362200" y="4343400"/>
            <a:ext cx="9906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90800" y="4800600"/>
            <a:ext cx="8382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3124200" y="49530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4114800" y="5410200"/>
            <a:ext cx="914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791200" y="3200400"/>
            <a:ext cx="6858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91200" y="3733800"/>
            <a:ext cx="9906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791200" y="4343400"/>
            <a:ext cx="9906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5715000" y="4800600"/>
            <a:ext cx="8382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6200000" flipV="1">
            <a:off x="5257800" y="49530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97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4"/>
                                        </p:tgtEl>
                                        <p:attrNameLst>
                                          <p:attrName>style.opacity</p:attrName>
                                        </p:attrNameLst>
                                      </p:cBhvr>
                                      <p:to>
                                        <p:strVal val="0.25"/>
                                      </p:to>
                                    </p:set>
                                    <p:animEffect filter="image" prLst="opacity: 0.25">
                                      <p:cBhvr rctx="IE">
                                        <p:cTn id="7" dur="indefinite"/>
                                        <p:tgtEl>
                                          <p:spTgt spid="14"/>
                                        </p:tgtEl>
                                      </p:cBhvr>
                                    </p:animEffect>
                                  </p:childTnLst>
                                </p:cTn>
                              </p:par>
                              <p:par>
                                <p:cTn id="8" presetID="9" presetClass="emph" presetSubtype="0" grpId="0" nodeType="withEffect">
                                  <p:stCondLst>
                                    <p:cond delay="0"/>
                                  </p:stCondLst>
                                  <p:childTnLst>
                                    <p:set>
                                      <p:cBhvr rctx="PPT">
                                        <p:cTn id="9" dur="indefinite"/>
                                        <p:tgtEl>
                                          <p:spTgt spid="15"/>
                                        </p:tgtEl>
                                        <p:attrNameLst>
                                          <p:attrName>style.opacity</p:attrName>
                                        </p:attrNameLst>
                                      </p:cBhvr>
                                      <p:to>
                                        <p:strVal val="0.25"/>
                                      </p:to>
                                    </p:set>
                                    <p:animEffect filter="image" prLst="opacity: 0.25">
                                      <p:cBhvr rctx="IE">
                                        <p:cTn id="10" dur="indefinite"/>
                                        <p:tgtEl>
                                          <p:spTgt spid="15"/>
                                        </p:tgtEl>
                                      </p:cBhvr>
                                    </p:animEffect>
                                  </p:childTnLst>
                                </p:cTn>
                              </p:par>
                              <p:par>
                                <p:cTn id="11" presetID="9" presetClass="emph" presetSubtype="0" grpId="0" nodeType="withEffect">
                                  <p:stCondLst>
                                    <p:cond delay="0"/>
                                  </p:stCondLst>
                                  <p:childTnLst>
                                    <p:set>
                                      <p:cBhvr rctx="PPT">
                                        <p:cTn id="12" dur="indefinite"/>
                                        <p:tgtEl>
                                          <p:spTgt spid="16"/>
                                        </p:tgtEl>
                                        <p:attrNameLst>
                                          <p:attrName>style.opacity</p:attrName>
                                        </p:attrNameLst>
                                      </p:cBhvr>
                                      <p:to>
                                        <p:strVal val="0.25"/>
                                      </p:to>
                                    </p:set>
                                    <p:animEffect filter="image" prLst="opacity: 0.25">
                                      <p:cBhvr rctx="IE">
                                        <p:cTn id="13" dur="indefinite"/>
                                        <p:tgtEl>
                                          <p:spTgt spid="16"/>
                                        </p:tgtEl>
                                      </p:cBhvr>
                                    </p:animEffect>
                                  </p:childTnLst>
                                </p:cTn>
                              </p:par>
                              <p:par>
                                <p:cTn id="14" presetID="9" presetClass="emph" presetSubtype="0" grpId="0" nodeType="withEffect">
                                  <p:stCondLst>
                                    <p:cond delay="0"/>
                                  </p:stCondLst>
                                  <p:childTnLst>
                                    <p:set>
                                      <p:cBhvr rctx="PPT">
                                        <p:cTn id="15" dur="indefinite"/>
                                        <p:tgtEl>
                                          <p:spTgt spid="17"/>
                                        </p:tgtEl>
                                        <p:attrNameLst>
                                          <p:attrName>style.opacity</p:attrName>
                                        </p:attrNameLst>
                                      </p:cBhvr>
                                      <p:to>
                                        <p:strVal val="0.25"/>
                                      </p:to>
                                    </p:set>
                                    <p:animEffect filter="image" prLst="opacity: 0.25">
                                      <p:cBhvr rctx="IE">
                                        <p:cTn id="16" dur="indefinite"/>
                                        <p:tgtEl>
                                          <p:spTgt spid="17"/>
                                        </p:tgtEl>
                                      </p:cBhvr>
                                    </p:animEffect>
                                  </p:childTnLst>
                                </p:cTn>
                              </p:par>
                              <p:par>
                                <p:cTn id="17" presetID="9" presetClass="emph" presetSubtype="0" grpId="0" nodeType="withEffect">
                                  <p:stCondLst>
                                    <p:cond delay="0"/>
                                  </p:stCondLst>
                                  <p:childTnLst>
                                    <p:set>
                                      <p:cBhvr rctx="PPT">
                                        <p:cTn id="18" dur="indefinite"/>
                                        <p:tgtEl>
                                          <p:spTgt spid="18"/>
                                        </p:tgtEl>
                                        <p:attrNameLst>
                                          <p:attrName>style.opacity</p:attrName>
                                        </p:attrNameLst>
                                      </p:cBhvr>
                                      <p:to>
                                        <p:strVal val="0.25"/>
                                      </p:to>
                                    </p:set>
                                    <p:animEffect filter="image" prLst="opacity: 0.25">
                                      <p:cBhvr rctx="IE">
                                        <p:cTn id="19" dur="indefinite"/>
                                        <p:tgtEl>
                                          <p:spTgt spid="18"/>
                                        </p:tgtEl>
                                      </p:cBhvr>
                                    </p:animEffect>
                                  </p:childTnLst>
                                </p:cTn>
                              </p:par>
                              <p:par>
                                <p:cTn id="20" presetID="9" presetClass="emph" presetSubtype="0" grpId="0" nodeType="withEffect">
                                  <p:stCondLst>
                                    <p:cond delay="0"/>
                                  </p:stCondLst>
                                  <p:childTnLst>
                                    <p:set>
                                      <p:cBhvr rctx="PPT">
                                        <p:cTn id="21" dur="indefinite"/>
                                        <p:tgtEl>
                                          <p:spTgt spid="19"/>
                                        </p:tgtEl>
                                        <p:attrNameLst>
                                          <p:attrName>style.opacity</p:attrName>
                                        </p:attrNameLst>
                                      </p:cBhvr>
                                      <p:to>
                                        <p:strVal val="0.25"/>
                                      </p:to>
                                    </p:set>
                                    <p:animEffect filter="image" prLst="opacity: 0.25">
                                      <p:cBhvr rctx="IE">
                                        <p:cTn id="22" dur="indefinite"/>
                                        <p:tgtEl>
                                          <p:spTgt spid="19"/>
                                        </p:tgtEl>
                                      </p:cBhvr>
                                    </p:animEffect>
                                  </p:childTnLst>
                                </p:cTn>
                              </p:par>
                              <p:par>
                                <p:cTn id="23" presetID="9" presetClass="emph" presetSubtype="0" grpId="0" nodeType="withEffect">
                                  <p:stCondLst>
                                    <p:cond delay="0"/>
                                  </p:stCondLst>
                                  <p:childTnLst>
                                    <p:set>
                                      <p:cBhvr rctx="PPT">
                                        <p:cTn id="24" dur="indefinite"/>
                                        <p:tgtEl>
                                          <p:spTgt spid="20"/>
                                        </p:tgtEl>
                                        <p:attrNameLst>
                                          <p:attrName>style.opacity</p:attrName>
                                        </p:attrNameLst>
                                      </p:cBhvr>
                                      <p:to>
                                        <p:strVal val="0.25"/>
                                      </p:to>
                                    </p:set>
                                    <p:animEffect filter="image" prLst="opacity: 0.25">
                                      <p:cBhvr rctx="IE">
                                        <p:cTn id="25" dur="indefinite"/>
                                        <p:tgtEl>
                                          <p:spTgt spid="20"/>
                                        </p:tgtEl>
                                      </p:cBhvr>
                                    </p:animEffect>
                                  </p:childTnLst>
                                </p:cTn>
                              </p:par>
                              <p:par>
                                <p:cTn id="26" presetID="9" presetClass="emph" presetSubtype="0" nodeType="withEffect">
                                  <p:stCondLst>
                                    <p:cond delay="0"/>
                                  </p:stCondLst>
                                  <p:childTnLst>
                                    <p:set>
                                      <p:cBhvr rctx="PPT">
                                        <p:cTn id="27" dur="indefinite"/>
                                        <p:tgtEl>
                                          <p:spTgt spid="23"/>
                                        </p:tgtEl>
                                        <p:attrNameLst>
                                          <p:attrName>style.opacity</p:attrName>
                                        </p:attrNameLst>
                                      </p:cBhvr>
                                      <p:to>
                                        <p:strVal val="0.25"/>
                                      </p:to>
                                    </p:set>
                                    <p:animEffect filter="image" prLst="opacity: 0.25">
                                      <p:cBhvr rctx="IE">
                                        <p:cTn id="28" dur="indefinite"/>
                                        <p:tgtEl>
                                          <p:spTgt spid="23"/>
                                        </p:tgtEl>
                                      </p:cBhvr>
                                    </p:animEffect>
                                  </p:childTnLst>
                                </p:cTn>
                              </p:par>
                              <p:par>
                                <p:cTn id="29" presetID="9" presetClass="emph" presetSubtype="0" nodeType="withEffect">
                                  <p:stCondLst>
                                    <p:cond delay="0"/>
                                  </p:stCondLst>
                                  <p:childTnLst>
                                    <p:set>
                                      <p:cBhvr rctx="PPT">
                                        <p:cTn id="30" dur="indefinite"/>
                                        <p:tgtEl>
                                          <p:spTgt spid="35"/>
                                        </p:tgtEl>
                                        <p:attrNameLst>
                                          <p:attrName>style.opacity</p:attrName>
                                        </p:attrNameLst>
                                      </p:cBhvr>
                                      <p:to>
                                        <p:strVal val="0.25"/>
                                      </p:to>
                                    </p:set>
                                    <p:animEffect filter="image" prLst="opacity: 0.25">
                                      <p:cBhvr rctx="IE">
                                        <p:cTn id="31" dur="indefinite"/>
                                        <p:tgtEl>
                                          <p:spTgt spid="35"/>
                                        </p:tgtEl>
                                      </p:cBhvr>
                                    </p:animEffect>
                                  </p:childTnLst>
                                </p:cTn>
                              </p:par>
                              <p:par>
                                <p:cTn id="32" presetID="9" presetClass="emph" presetSubtype="0" nodeType="withEffect">
                                  <p:stCondLst>
                                    <p:cond delay="0"/>
                                  </p:stCondLst>
                                  <p:childTnLst>
                                    <p:set>
                                      <p:cBhvr rctx="PPT">
                                        <p:cTn id="33" dur="indefinite"/>
                                        <p:tgtEl>
                                          <p:spTgt spid="38"/>
                                        </p:tgtEl>
                                        <p:attrNameLst>
                                          <p:attrName>style.opacity</p:attrName>
                                        </p:attrNameLst>
                                      </p:cBhvr>
                                      <p:to>
                                        <p:strVal val="0.25"/>
                                      </p:to>
                                    </p:set>
                                    <p:animEffect filter="image" prLst="opacity: 0.25">
                                      <p:cBhvr rctx="IE">
                                        <p:cTn id="34" dur="indefinite"/>
                                        <p:tgtEl>
                                          <p:spTgt spid="38"/>
                                        </p:tgtEl>
                                      </p:cBhvr>
                                    </p:animEffect>
                                  </p:childTnLst>
                                </p:cTn>
                              </p:par>
                              <p:par>
                                <p:cTn id="35" presetID="9" presetClass="emph" presetSubtype="0" nodeType="withEffect">
                                  <p:stCondLst>
                                    <p:cond delay="0"/>
                                  </p:stCondLst>
                                  <p:childTnLst>
                                    <p:set>
                                      <p:cBhvr rctx="PPT">
                                        <p:cTn id="36" dur="indefinite"/>
                                        <p:tgtEl>
                                          <p:spTgt spid="39"/>
                                        </p:tgtEl>
                                        <p:attrNameLst>
                                          <p:attrName>style.opacity</p:attrName>
                                        </p:attrNameLst>
                                      </p:cBhvr>
                                      <p:to>
                                        <p:strVal val="0.25"/>
                                      </p:to>
                                    </p:set>
                                    <p:animEffect filter="image" prLst="opacity: 0.25">
                                      <p:cBhvr rctx="IE">
                                        <p:cTn id="37" dur="indefinite"/>
                                        <p:tgtEl>
                                          <p:spTgt spid="39"/>
                                        </p:tgtEl>
                                      </p:cBhvr>
                                    </p:animEffect>
                                  </p:childTnLst>
                                </p:cTn>
                              </p:par>
                              <p:par>
                                <p:cTn id="38" presetID="9" presetClass="emph" presetSubtype="0" nodeType="withEffect">
                                  <p:stCondLst>
                                    <p:cond delay="0"/>
                                  </p:stCondLst>
                                  <p:childTnLst>
                                    <p:set>
                                      <p:cBhvr rctx="PPT">
                                        <p:cTn id="39" dur="indefinite"/>
                                        <p:tgtEl>
                                          <p:spTgt spid="40"/>
                                        </p:tgtEl>
                                        <p:attrNameLst>
                                          <p:attrName>style.opacity</p:attrName>
                                        </p:attrNameLst>
                                      </p:cBhvr>
                                      <p:to>
                                        <p:strVal val="0.25"/>
                                      </p:to>
                                    </p:set>
                                    <p:animEffect filter="image" prLst="opacity: 0.25">
                                      <p:cBhvr rctx="IE">
                                        <p:cTn id="40" dur="indefinite"/>
                                        <p:tgtEl>
                                          <p:spTgt spid="40"/>
                                        </p:tgtEl>
                                      </p:cBhvr>
                                    </p:animEffect>
                                  </p:childTnLst>
                                </p:cTn>
                              </p:par>
                              <p:par>
                                <p:cTn id="41" presetID="9" presetClass="emph" presetSubtype="0" nodeType="withEffect">
                                  <p:stCondLst>
                                    <p:cond delay="0"/>
                                  </p:stCondLst>
                                  <p:childTnLst>
                                    <p:set>
                                      <p:cBhvr rctx="PPT">
                                        <p:cTn id="42" dur="indefinite"/>
                                        <p:tgtEl>
                                          <p:spTgt spid="41"/>
                                        </p:tgtEl>
                                        <p:attrNameLst>
                                          <p:attrName>style.opacity</p:attrName>
                                        </p:attrNameLst>
                                      </p:cBhvr>
                                      <p:to>
                                        <p:strVal val="0.25"/>
                                      </p:to>
                                    </p:set>
                                    <p:animEffect filter="image" prLst="opacity: 0.25">
                                      <p:cBhvr rctx="IE">
                                        <p:cTn id="43" dur="indefinite"/>
                                        <p:tgtEl>
                                          <p:spTgt spid="41"/>
                                        </p:tgtEl>
                                      </p:cBhvr>
                                    </p:animEffect>
                                  </p:childTnLst>
                                </p:cTn>
                              </p:par>
                              <p:par>
                                <p:cTn id="44" presetID="9" presetClass="emph" presetSubtype="0" nodeType="withEffect">
                                  <p:stCondLst>
                                    <p:cond delay="0"/>
                                  </p:stCondLst>
                                  <p:childTnLst>
                                    <p:set>
                                      <p:cBhvr rctx="PPT">
                                        <p:cTn id="45" dur="indefinite"/>
                                        <p:tgtEl>
                                          <p:spTgt spid="42"/>
                                        </p:tgtEl>
                                        <p:attrNameLst>
                                          <p:attrName>style.opacity</p:attrName>
                                        </p:attrNameLst>
                                      </p:cBhvr>
                                      <p:to>
                                        <p:strVal val="0.25"/>
                                      </p:to>
                                    </p:set>
                                    <p:animEffect filter="image" prLst="opacity: 0.25">
                                      <p:cBhvr rctx="IE">
                                        <p:cTn id="46" dur="indefinite"/>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solidFill>
            <a:schemeClr val="accent6">
              <a:lumMod val="20000"/>
              <a:lumOff val="80000"/>
            </a:schemeClr>
          </a:solidFill>
        </p:spPr>
        <p:txBody>
          <a:bodyPr/>
          <a:lstStyle/>
          <a:p>
            <a:r>
              <a:rPr lang="en-US" dirty="0" smtClean="0">
                <a:latin typeface="Arial Black"/>
                <a:cs typeface="Arial Black"/>
              </a:rPr>
              <a:t>Immune deficiency</a:t>
            </a:r>
            <a:endParaRPr lang="en-US" dirty="0">
              <a:latin typeface="Arial Black"/>
              <a:cs typeface="Arial Black"/>
            </a:endParaRPr>
          </a:p>
        </p:txBody>
      </p:sp>
      <p:sp>
        <p:nvSpPr>
          <p:cNvPr id="5" name="Subtitle 4"/>
          <p:cNvSpPr>
            <a:spLocks noGrp="1"/>
          </p:cNvSpPr>
          <p:nvPr>
            <p:ph type="subTitle" idx="1"/>
          </p:nvPr>
        </p:nvSpPr>
        <p:spPr>
          <a:solidFill>
            <a:srgbClr val="FDEADA"/>
          </a:solidFill>
        </p:spPr>
        <p:txBody>
          <a:bodyPr>
            <a:normAutofit/>
          </a:bodyPr>
          <a:lstStyle/>
          <a:p>
            <a:pPr marL="457200" indent="-457200" algn="l">
              <a:buFont typeface="Wingdings" charset="2"/>
              <a:buChar char="§"/>
            </a:pPr>
            <a:r>
              <a:rPr lang="en-US" sz="2800" b="1" dirty="0" err="1" smtClean="0">
                <a:solidFill>
                  <a:schemeClr val="tx1"/>
                </a:solidFill>
                <a:latin typeface="Apple Symbols"/>
                <a:cs typeface="Apple Symbols"/>
              </a:rPr>
              <a:t>Griscelli</a:t>
            </a:r>
            <a:r>
              <a:rPr lang="en-US" sz="2800" b="1" dirty="0" smtClean="0">
                <a:solidFill>
                  <a:schemeClr val="tx1"/>
                </a:solidFill>
                <a:latin typeface="Apple Symbols"/>
                <a:cs typeface="Apple Symbols"/>
              </a:rPr>
              <a:t> Syndrome (GS2) </a:t>
            </a:r>
            <a:endParaRPr lang="en-US" sz="2800" b="1" dirty="0">
              <a:solidFill>
                <a:schemeClr val="tx1"/>
              </a:solidFill>
              <a:latin typeface="Apple Symbols"/>
              <a:cs typeface="Apple Symbols"/>
            </a:endParaRPr>
          </a:p>
          <a:p>
            <a:pPr marL="457200" indent="-457200" algn="l">
              <a:buFont typeface="Wingdings" charset="2"/>
              <a:buChar char="§"/>
            </a:pPr>
            <a:r>
              <a:rPr lang="en-US" sz="2800" b="1" dirty="0" err="1" smtClean="0">
                <a:solidFill>
                  <a:schemeClr val="tx1"/>
                </a:solidFill>
                <a:latin typeface="Apple Symbols"/>
                <a:cs typeface="Apple Symbols"/>
              </a:rPr>
              <a:t>Chediak</a:t>
            </a:r>
            <a:r>
              <a:rPr lang="en-US" sz="2800" b="1" dirty="0" smtClean="0">
                <a:solidFill>
                  <a:schemeClr val="tx1"/>
                </a:solidFill>
                <a:latin typeface="Apple Symbols"/>
                <a:cs typeface="Apple Symbols"/>
              </a:rPr>
              <a:t>- </a:t>
            </a:r>
            <a:r>
              <a:rPr lang="en-US" sz="2800" b="1" dirty="0">
                <a:solidFill>
                  <a:schemeClr val="tx1"/>
                </a:solidFill>
                <a:latin typeface="Apple Symbols"/>
                <a:cs typeface="Apple Symbols"/>
              </a:rPr>
              <a:t>H</a:t>
            </a:r>
            <a:r>
              <a:rPr lang="en-US" sz="2800" b="1" dirty="0" smtClean="0">
                <a:solidFill>
                  <a:schemeClr val="tx1"/>
                </a:solidFill>
                <a:latin typeface="Apple Symbols"/>
                <a:cs typeface="Apple Symbols"/>
              </a:rPr>
              <a:t>igashi    (CHS)</a:t>
            </a:r>
          </a:p>
          <a:p>
            <a:pPr marL="457200" indent="-457200" algn="l">
              <a:buFont typeface="Wingdings" charset="2"/>
              <a:buChar char="§"/>
            </a:pPr>
            <a:r>
              <a:rPr lang="en-US" sz="2800" b="1" dirty="0" err="1" smtClean="0">
                <a:solidFill>
                  <a:schemeClr val="tx1"/>
                </a:solidFill>
                <a:latin typeface="Apple Symbols"/>
                <a:cs typeface="Apple Symbols"/>
              </a:rPr>
              <a:t>Hermansky</a:t>
            </a:r>
            <a:r>
              <a:rPr lang="en-US" sz="2800" b="1" dirty="0" smtClean="0">
                <a:solidFill>
                  <a:schemeClr val="tx1"/>
                </a:solidFill>
                <a:latin typeface="Apple Symbols"/>
                <a:cs typeface="Apple Symbols"/>
              </a:rPr>
              <a:t> </a:t>
            </a:r>
            <a:r>
              <a:rPr lang="en-US" sz="2800" b="1" dirty="0" err="1" smtClean="0">
                <a:solidFill>
                  <a:schemeClr val="tx1"/>
                </a:solidFill>
                <a:latin typeface="Apple Symbols"/>
                <a:cs typeface="Apple Symbols"/>
              </a:rPr>
              <a:t>Pudlk</a:t>
            </a:r>
            <a:r>
              <a:rPr lang="en-US" sz="2800" b="1" dirty="0" smtClean="0">
                <a:solidFill>
                  <a:schemeClr val="tx1"/>
                </a:solidFill>
                <a:latin typeface="Apple Symbols"/>
                <a:cs typeface="Apple Symbols"/>
              </a:rPr>
              <a:t>   (HPS)</a:t>
            </a:r>
          </a:p>
          <a:p>
            <a:endParaRPr lang="en-US" dirty="0"/>
          </a:p>
        </p:txBody>
      </p:sp>
    </p:spTree>
    <p:extLst>
      <p:ext uri="{BB962C8B-B14F-4D97-AF65-F5344CB8AC3E}">
        <p14:creationId xmlns:p14="http://schemas.microsoft.com/office/powerpoint/2010/main" val="10232464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895600"/>
            <a:ext cx="2590800" cy="2768600"/>
          </a:xfrm>
          <a:prstGeom prst="rect">
            <a:avLst/>
          </a:prstGeom>
        </p:spPr>
      </p:pic>
      <p:sp>
        <p:nvSpPr>
          <p:cNvPr id="8" name="Title 7"/>
          <p:cNvSpPr>
            <a:spLocks noGrp="1"/>
          </p:cNvSpPr>
          <p:nvPr>
            <p:ph type="title"/>
          </p:nvPr>
        </p:nvSpPr>
        <p:spPr/>
        <p:txBody>
          <a:bodyPr/>
          <a:lstStyle/>
          <a:p>
            <a:r>
              <a:rPr lang="ar-IQ" dirty="0" smtClean="0"/>
              <a:t>ا</a:t>
            </a:r>
            <a:endParaRPr lang="en-US" dirty="0"/>
          </a:p>
        </p:txBody>
      </p:sp>
      <p:sp>
        <p:nvSpPr>
          <p:cNvPr id="9" name="Text Placeholder 8"/>
          <p:cNvSpPr>
            <a:spLocks noGrp="1"/>
          </p:cNvSpPr>
          <p:nvPr>
            <p:ph type="body" idx="1"/>
          </p:nvPr>
        </p:nvSpPr>
        <p:spPr>
          <a:xfrm>
            <a:off x="457200" y="1535113"/>
            <a:ext cx="8305800" cy="639762"/>
          </a:xfrm>
          <a:solidFill>
            <a:schemeClr val="accent6">
              <a:lumMod val="20000"/>
              <a:lumOff val="80000"/>
            </a:schemeClr>
          </a:solidFill>
        </p:spPr>
        <p:txBody>
          <a:bodyPr>
            <a:noAutofit/>
          </a:bodyPr>
          <a:lstStyle/>
          <a:p>
            <a:r>
              <a:rPr lang="en-US" sz="4000" dirty="0" smtClean="0"/>
              <a:t>Cytotoxic degranulation defect</a:t>
            </a:r>
            <a:endParaRPr lang="en-US" sz="4000" dirty="0"/>
          </a:p>
        </p:txBody>
      </p:sp>
      <p:sp>
        <p:nvSpPr>
          <p:cNvPr id="10" name="Content Placeholder 9"/>
          <p:cNvSpPr>
            <a:spLocks noGrp="1"/>
          </p:cNvSpPr>
          <p:nvPr>
            <p:ph sz="half" idx="2"/>
          </p:nvPr>
        </p:nvSpPr>
        <p:spPr>
          <a:xfrm>
            <a:off x="457200" y="2285999"/>
            <a:ext cx="3124200" cy="3840163"/>
          </a:xfrm>
        </p:spPr>
        <p:txBody>
          <a:bodyPr>
            <a:normAutofit/>
          </a:bodyPr>
          <a:lstStyle/>
          <a:p>
            <a:pPr marL="0" indent="0">
              <a:buNone/>
            </a:pPr>
            <a:r>
              <a:rPr lang="en-US" sz="1800" b="1" dirty="0" err="1">
                <a:latin typeface="Arial Black" pitchFamily="34" charset="0"/>
              </a:rPr>
              <a:t>griscelli</a:t>
            </a:r>
            <a:r>
              <a:rPr lang="en-US" sz="1800" b="1" dirty="0">
                <a:latin typeface="Arial Black" pitchFamily="34" charset="0"/>
              </a:rPr>
              <a:t> </a:t>
            </a:r>
            <a:r>
              <a:rPr lang="en-US" sz="1800" b="1" dirty="0" smtClean="0">
                <a:latin typeface="Arial Black" pitchFamily="34" charset="0"/>
              </a:rPr>
              <a:t>syndrome</a:t>
            </a:r>
          </a:p>
          <a:p>
            <a:pPr marL="0" indent="0">
              <a:buNone/>
            </a:pPr>
            <a:r>
              <a:rPr lang="en-US" sz="1800" b="1" dirty="0" smtClean="0">
                <a:latin typeface="Arial Black" pitchFamily="34" charset="0"/>
              </a:rPr>
              <a:t>RAB 27</a:t>
            </a:r>
            <a:endParaRPr lang="en-US" sz="1800" dirty="0"/>
          </a:p>
        </p:txBody>
      </p:sp>
      <p:sp>
        <p:nvSpPr>
          <p:cNvPr id="11" name="Text Placeholder 10"/>
          <p:cNvSpPr>
            <a:spLocks noGrp="1"/>
          </p:cNvSpPr>
          <p:nvPr>
            <p:ph type="body" sz="quarter" idx="3"/>
          </p:nvPr>
        </p:nvSpPr>
        <p:spPr/>
        <p:txBody>
          <a:bodyPr/>
          <a:lstStyle/>
          <a:p>
            <a:endParaRPr lang="en-US" dirty="0"/>
          </a:p>
        </p:txBody>
      </p:sp>
      <p:pic>
        <p:nvPicPr>
          <p:cNvPr id="13" name="Content Placeholder 12"/>
          <p:cNvPicPr>
            <a:picLocks noGrp="1" noChangeAspect="1"/>
          </p:cNvPicPr>
          <p:nvPr>
            <p:ph sz="quarter" idx="4"/>
          </p:nvPr>
        </p:nvPicPr>
        <p:blipFill>
          <a:blip r:embed="rId3"/>
          <a:srcRect t="4611" b="4611"/>
          <a:stretch>
            <a:fillRect/>
          </a:stretch>
        </p:blipFill>
        <p:spPr>
          <a:xfrm>
            <a:off x="3505201" y="2819400"/>
            <a:ext cx="2667000" cy="3048000"/>
          </a:xfrm>
        </p:spPr>
      </p:pic>
      <p:sp>
        <p:nvSpPr>
          <p:cNvPr id="15" name="Rectangle 14"/>
          <p:cNvSpPr/>
          <p:nvPr/>
        </p:nvSpPr>
        <p:spPr>
          <a:xfrm>
            <a:off x="3505200" y="2286000"/>
            <a:ext cx="3048000" cy="523220"/>
          </a:xfrm>
          <a:prstGeom prst="rect">
            <a:avLst/>
          </a:prstGeom>
        </p:spPr>
        <p:txBody>
          <a:bodyPr wrap="square">
            <a:spAutoFit/>
          </a:bodyPr>
          <a:lstStyle/>
          <a:p>
            <a:r>
              <a:rPr lang="en-US" sz="1400" b="1" dirty="0" err="1">
                <a:latin typeface="Arial Black" pitchFamily="34" charset="0"/>
              </a:rPr>
              <a:t>Chediak</a:t>
            </a:r>
            <a:r>
              <a:rPr lang="en-US" sz="1400" b="1" dirty="0">
                <a:latin typeface="Arial Black" pitchFamily="34" charset="0"/>
              </a:rPr>
              <a:t> –Higashi </a:t>
            </a:r>
            <a:r>
              <a:rPr lang="en-US" sz="1400" b="1" dirty="0" smtClean="0">
                <a:latin typeface="Arial Black" pitchFamily="34" charset="0"/>
              </a:rPr>
              <a:t>Syndrome</a:t>
            </a:r>
          </a:p>
          <a:p>
            <a:r>
              <a:rPr lang="en-US" sz="1400" b="1" dirty="0" smtClean="0">
                <a:latin typeface="Arial Black" pitchFamily="34" charset="0"/>
              </a:rPr>
              <a:t>LYST AP3 </a:t>
            </a:r>
            <a:endParaRPr lang="en-US" sz="1400" dirty="0"/>
          </a:p>
        </p:txBody>
      </p:sp>
      <p:pic>
        <p:nvPicPr>
          <p:cNvPr id="16" name="Picture 15"/>
          <p:cNvPicPr>
            <a:picLocks noChangeAspect="1"/>
          </p:cNvPicPr>
          <p:nvPr/>
        </p:nvPicPr>
        <p:blipFill>
          <a:blip r:embed="rId4"/>
          <a:stretch>
            <a:fillRect/>
          </a:stretch>
        </p:blipFill>
        <p:spPr>
          <a:xfrm>
            <a:off x="6400800" y="2895600"/>
            <a:ext cx="2590800" cy="2743200"/>
          </a:xfrm>
          <a:prstGeom prst="rect">
            <a:avLst/>
          </a:prstGeom>
        </p:spPr>
      </p:pic>
      <p:sp>
        <p:nvSpPr>
          <p:cNvPr id="17" name="Rectangle 16"/>
          <p:cNvSpPr/>
          <p:nvPr/>
        </p:nvSpPr>
        <p:spPr>
          <a:xfrm>
            <a:off x="6553200" y="2362200"/>
            <a:ext cx="2590800" cy="369332"/>
          </a:xfrm>
          <a:prstGeom prst="rect">
            <a:avLst/>
          </a:prstGeom>
        </p:spPr>
        <p:txBody>
          <a:bodyPr wrap="square">
            <a:spAutoFit/>
          </a:bodyPr>
          <a:lstStyle/>
          <a:p>
            <a:r>
              <a:rPr lang="en-US" dirty="0" err="1">
                <a:latin typeface="Arial Black"/>
                <a:cs typeface="Arial Black"/>
              </a:rPr>
              <a:t>Hermansky</a:t>
            </a:r>
            <a:r>
              <a:rPr lang="en-US" dirty="0">
                <a:latin typeface="Arial Black"/>
                <a:cs typeface="Arial Black"/>
              </a:rPr>
              <a:t> </a:t>
            </a:r>
            <a:r>
              <a:rPr lang="en-US" dirty="0" err="1">
                <a:latin typeface="Arial Black"/>
                <a:cs typeface="Arial Black"/>
              </a:rPr>
              <a:t>Pudlak</a:t>
            </a:r>
            <a:endParaRPr lang="en-US" dirty="0"/>
          </a:p>
        </p:txBody>
      </p:sp>
    </p:spTree>
    <p:extLst>
      <p:ext uri="{BB962C8B-B14F-4D97-AF65-F5344CB8AC3E}">
        <p14:creationId xmlns:p14="http://schemas.microsoft.com/office/powerpoint/2010/main" val="30716234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iscelli syndrome and hlh">
            <a:hlinkClick r:id="rId2"/>
          </p:cNvPr>
          <p:cNvPicPr>
            <a:picLocks noChangeAspect="1" noChangeArrowheads="1"/>
          </p:cNvPicPr>
          <p:nvPr/>
        </p:nvPicPr>
        <p:blipFill>
          <a:blip r:embed="rId3"/>
          <a:srcRect/>
          <a:stretch>
            <a:fillRect/>
          </a:stretch>
        </p:blipFill>
        <p:spPr bwMode="auto">
          <a:xfrm>
            <a:off x="1061577" y="1688123"/>
            <a:ext cx="7364971" cy="4754879"/>
          </a:xfrm>
          <a:prstGeom prst="rect">
            <a:avLst/>
          </a:prstGeom>
          <a:noFill/>
        </p:spPr>
      </p:pic>
      <p:sp>
        <p:nvSpPr>
          <p:cNvPr id="4" name="Title 3"/>
          <p:cNvSpPr>
            <a:spLocks noGrp="1"/>
          </p:cNvSpPr>
          <p:nvPr>
            <p:ph type="title"/>
          </p:nvPr>
        </p:nvSpPr>
        <p:spPr/>
        <p:txBody>
          <a:bodyPr/>
          <a:lstStyle/>
          <a:p>
            <a:r>
              <a:rPr lang="en-US" b="1" dirty="0" err="1" smtClean="0">
                <a:latin typeface="Arial Black" pitchFamily="34" charset="0"/>
              </a:rPr>
              <a:t>griscelli</a:t>
            </a:r>
            <a:r>
              <a:rPr lang="en-US" b="1" dirty="0" smtClean="0">
                <a:latin typeface="Arial Black" pitchFamily="34" charset="0"/>
              </a:rPr>
              <a:t> syndrome</a:t>
            </a:r>
            <a:endParaRPr lang="en-US" b="1" dirty="0">
              <a:latin typeface="Arial Black" pitchFamily="34" charset="0"/>
            </a:endParaRPr>
          </a:p>
        </p:txBody>
      </p:sp>
    </p:spTree>
    <p:extLst>
      <p:ext uri="{BB962C8B-B14F-4D97-AF65-F5344CB8AC3E}">
        <p14:creationId xmlns:p14="http://schemas.microsoft.com/office/powerpoint/2010/main" val="36973285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descr="Image result for chediak higashi">
            <a:hlinkClick r:id="rId2"/>
          </p:cNvPr>
          <p:cNvSpPr>
            <a:spLocks noChangeAspect="1" noChangeArrowheads="1"/>
          </p:cNvSpPr>
          <p:nvPr/>
        </p:nvSpPr>
        <p:spPr bwMode="auto">
          <a:xfrm>
            <a:off x="71438" y="-1455738"/>
            <a:ext cx="3810000" cy="3038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4" name="AutoShape 4" descr="Image result for chediak higashi">
            <a:hlinkClick r:id="rId2"/>
          </p:cNvPr>
          <p:cNvSpPr>
            <a:spLocks noChangeAspect="1" noChangeArrowheads="1"/>
          </p:cNvSpPr>
          <p:nvPr/>
        </p:nvSpPr>
        <p:spPr bwMode="auto">
          <a:xfrm>
            <a:off x="71438" y="-1455738"/>
            <a:ext cx="3810000" cy="3038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26" name="Picture 6" descr="Image result for chediak higashi">
            <a:hlinkClick r:id="rId2"/>
          </p:cNvPr>
          <p:cNvPicPr>
            <a:picLocks noChangeAspect="1" noChangeArrowheads="1"/>
          </p:cNvPicPr>
          <p:nvPr/>
        </p:nvPicPr>
        <p:blipFill>
          <a:blip r:embed="rId3"/>
          <a:srcRect/>
          <a:stretch>
            <a:fillRect/>
          </a:stretch>
        </p:blipFill>
        <p:spPr bwMode="auto">
          <a:xfrm>
            <a:off x="4937760" y="1730160"/>
            <a:ext cx="3516923" cy="4642505"/>
          </a:xfrm>
          <a:prstGeom prst="rect">
            <a:avLst/>
          </a:prstGeom>
          <a:noFill/>
        </p:spPr>
      </p:pic>
      <p:sp>
        <p:nvSpPr>
          <p:cNvPr id="6" name="Title 5"/>
          <p:cNvSpPr>
            <a:spLocks noGrp="1"/>
          </p:cNvSpPr>
          <p:nvPr>
            <p:ph type="title"/>
          </p:nvPr>
        </p:nvSpPr>
        <p:spPr>
          <a:solidFill>
            <a:srgbClr val="C00000"/>
          </a:solidFill>
        </p:spPr>
        <p:txBody>
          <a:bodyPr>
            <a:normAutofit fontScale="90000"/>
          </a:bodyPr>
          <a:lstStyle/>
          <a:p>
            <a:r>
              <a:rPr lang="en-US" b="1" dirty="0" err="1" smtClean="0">
                <a:solidFill>
                  <a:schemeClr val="bg1"/>
                </a:solidFill>
                <a:latin typeface="Arial Black" pitchFamily="34" charset="0"/>
              </a:rPr>
              <a:t>Chediak</a:t>
            </a:r>
            <a:r>
              <a:rPr lang="en-US" b="1" dirty="0" smtClean="0">
                <a:solidFill>
                  <a:schemeClr val="bg1"/>
                </a:solidFill>
                <a:latin typeface="Arial Black" pitchFamily="34" charset="0"/>
              </a:rPr>
              <a:t> –Higashi Syndrome</a:t>
            </a:r>
            <a:endParaRPr lang="en-US" b="1" dirty="0">
              <a:solidFill>
                <a:schemeClr val="bg1"/>
              </a:solidFill>
              <a:latin typeface="Arial Black" pitchFamily="34" charset="0"/>
            </a:endParaRPr>
          </a:p>
        </p:txBody>
      </p:sp>
      <p:pic>
        <p:nvPicPr>
          <p:cNvPr id="81928" name="Picture 8" descr="Image result for chediak higashi">
            <a:hlinkClick r:id="rId4"/>
          </p:cNvPr>
          <p:cNvPicPr>
            <a:picLocks noChangeAspect="1" noChangeArrowheads="1"/>
          </p:cNvPicPr>
          <p:nvPr/>
        </p:nvPicPr>
        <p:blipFill>
          <a:blip r:embed="rId5"/>
          <a:srcRect/>
          <a:stretch>
            <a:fillRect/>
          </a:stretch>
        </p:blipFill>
        <p:spPr bwMode="auto">
          <a:xfrm>
            <a:off x="1023938" y="1730160"/>
            <a:ext cx="3632468" cy="4642505"/>
          </a:xfrm>
          <a:prstGeom prst="rect">
            <a:avLst/>
          </a:prstGeom>
          <a:noFill/>
        </p:spPr>
      </p:pic>
    </p:spTree>
    <p:extLst>
      <p:ext uri="{BB962C8B-B14F-4D97-AF65-F5344CB8AC3E}">
        <p14:creationId xmlns:p14="http://schemas.microsoft.com/office/powerpoint/2010/main" val="14072709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852872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err="1" smtClean="0">
                <a:latin typeface="Arial Black"/>
                <a:cs typeface="Arial Black"/>
              </a:rPr>
              <a:t>Hermansky</a:t>
            </a:r>
            <a:r>
              <a:rPr lang="en-US" dirty="0" smtClean="0">
                <a:latin typeface="Arial Black"/>
                <a:cs typeface="Arial Black"/>
              </a:rPr>
              <a:t> </a:t>
            </a:r>
            <a:r>
              <a:rPr lang="en-US" dirty="0" err="1" smtClean="0">
                <a:latin typeface="Arial Black"/>
                <a:cs typeface="Arial Black"/>
              </a:rPr>
              <a:t>Pudlak</a:t>
            </a:r>
            <a:endParaRPr lang="en-US" dirty="0">
              <a:latin typeface="Arial Black"/>
              <a:cs typeface="Arial Black"/>
            </a:endParaRPr>
          </a:p>
        </p:txBody>
      </p:sp>
      <p:pic>
        <p:nvPicPr>
          <p:cNvPr id="3" name="Picture 2"/>
          <p:cNvPicPr>
            <a:picLocks noChangeAspect="1"/>
          </p:cNvPicPr>
          <p:nvPr/>
        </p:nvPicPr>
        <p:blipFill>
          <a:blip r:embed="rId2"/>
          <a:stretch>
            <a:fillRect/>
          </a:stretch>
        </p:blipFill>
        <p:spPr>
          <a:xfrm>
            <a:off x="709732" y="1752600"/>
            <a:ext cx="7596068" cy="4876800"/>
          </a:xfrm>
          <a:prstGeom prst="rect">
            <a:avLst/>
          </a:prstGeom>
        </p:spPr>
      </p:pic>
    </p:spTree>
    <p:extLst>
      <p:ext uri="{BB962C8B-B14F-4D97-AF65-F5344CB8AC3E}">
        <p14:creationId xmlns:p14="http://schemas.microsoft.com/office/powerpoint/2010/main" val="17248329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143001"/>
            <a:ext cx="7772400" cy="2457450"/>
          </a:xfrm>
          <a:solidFill>
            <a:srgbClr val="FDEADA"/>
          </a:solidFill>
        </p:spPr>
        <p:txBody>
          <a:bodyPr>
            <a:normAutofit/>
          </a:bodyPr>
          <a:lstStyle/>
          <a:p>
            <a:r>
              <a:rPr lang="en-US" dirty="0" smtClean="0">
                <a:latin typeface="Arial Black"/>
                <a:cs typeface="Arial Black"/>
              </a:rPr>
              <a:t>X -Linked </a:t>
            </a:r>
            <a:r>
              <a:rPr lang="en-US" dirty="0" err="1" smtClean="0">
                <a:latin typeface="Arial Black"/>
                <a:cs typeface="Arial Black"/>
              </a:rPr>
              <a:t>Lymphoproliferative</a:t>
            </a:r>
            <a:r>
              <a:rPr lang="en-US" dirty="0" smtClean="0">
                <a:latin typeface="Arial Black"/>
                <a:cs typeface="Arial Black"/>
              </a:rPr>
              <a:t> Disorders</a:t>
            </a:r>
            <a:endParaRPr lang="en-US" dirty="0">
              <a:latin typeface="Arial Black"/>
              <a:cs typeface="Arial Black"/>
            </a:endParaRPr>
          </a:p>
        </p:txBody>
      </p:sp>
      <p:sp>
        <p:nvSpPr>
          <p:cNvPr id="4" name="Subtitle 3"/>
          <p:cNvSpPr>
            <a:spLocks noGrp="1"/>
          </p:cNvSpPr>
          <p:nvPr>
            <p:ph type="subTitle" idx="1"/>
          </p:nvPr>
        </p:nvSpPr>
        <p:spPr>
          <a:solidFill>
            <a:srgbClr val="FDEADA"/>
          </a:solidFill>
        </p:spPr>
        <p:txBody>
          <a:bodyPr/>
          <a:lstStyle/>
          <a:p>
            <a:pPr marL="514350" indent="-514350" algn="l">
              <a:buFont typeface="+mj-lt"/>
              <a:buAutoNum type="arabicPeriod"/>
            </a:pPr>
            <a:r>
              <a:rPr lang="en-US" dirty="0" smtClean="0"/>
              <a:t>XLP</a:t>
            </a:r>
          </a:p>
          <a:p>
            <a:pPr marL="514350" indent="-514350" algn="l">
              <a:buFont typeface="+mj-lt"/>
              <a:buAutoNum type="arabicPeriod"/>
            </a:pPr>
            <a:r>
              <a:rPr lang="en-US" dirty="0" smtClean="0"/>
              <a:t>XIAP</a:t>
            </a:r>
            <a:endParaRPr lang="en-US" dirty="0"/>
          </a:p>
        </p:txBody>
      </p:sp>
    </p:spTree>
    <p:extLst>
      <p:ext uri="{BB962C8B-B14F-4D97-AF65-F5344CB8AC3E}">
        <p14:creationId xmlns:p14="http://schemas.microsoft.com/office/powerpoint/2010/main" val="26051202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dirty="0" smtClean="0">
                <a:latin typeface="Arial Black" pitchFamily="34" charset="0"/>
              </a:rPr>
              <a:t>XLP</a:t>
            </a:r>
            <a:endParaRPr lang="en-US" dirty="0">
              <a:latin typeface="Arial Black" pitchFamily="34" charset="0"/>
            </a:endParaRPr>
          </a:p>
        </p:txBody>
      </p:sp>
      <p:sp>
        <p:nvSpPr>
          <p:cNvPr id="3" name="Content Placeholder 2"/>
          <p:cNvSpPr>
            <a:spLocks noGrp="1"/>
          </p:cNvSpPr>
          <p:nvPr>
            <p:ph idx="1"/>
          </p:nvPr>
        </p:nvSpPr>
        <p:spPr>
          <a:solidFill>
            <a:schemeClr val="accent6">
              <a:lumMod val="20000"/>
              <a:lumOff val="80000"/>
            </a:schemeClr>
          </a:solidFill>
        </p:spPr>
        <p:txBody>
          <a:bodyPr>
            <a:normAutofit fontScale="85000" lnSpcReduction="10000"/>
          </a:bodyPr>
          <a:lstStyle/>
          <a:p>
            <a:pPr>
              <a:spcAft>
                <a:spcPts val="1200"/>
              </a:spcAft>
            </a:pPr>
            <a:r>
              <a:rPr lang="en-US" dirty="0" smtClean="0"/>
              <a:t>X-linked lymphoproliferative disorder—characterized by </a:t>
            </a:r>
            <a:r>
              <a:rPr lang="en-US" dirty="0" err="1" smtClean="0"/>
              <a:t>hypogammaglobulinemia</a:t>
            </a:r>
            <a:r>
              <a:rPr lang="en-US" dirty="0" smtClean="0"/>
              <a:t> or </a:t>
            </a:r>
            <a:r>
              <a:rPr lang="en-US" dirty="0" err="1" smtClean="0"/>
              <a:t>lymphoproliferation</a:t>
            </a:r>
            <a:r>
              <a:rPr lang="en-US" dirty="0" smtClean="0"/>
              <a:t> </a:t>
            </a:r>
          </a:p>
          <a:p>
            <a:pPr>
              <a:spcAft>
                <a:spcPts val="1200"/>
              </a:spcAft>
            </a:pPr>
            <a:r>
              <a:rPr lang="en-US" dirty="0" smtClean="0"/>
              <a:t>Caused by mutations in SLAM-associated protein (SAP) or X-linked inhibitor of apoptosis (XIAP)</a:t>
            </a:r>
          </a:p>
          <a:p>
            <a:pPr>
              <a:spcAft>
                <a:spcPts val="1200"/>
              </a:spcAft>
            </a:pPr>
            <a:r>
              <a:rPr lang="en-US" dirty="0" smtClean="0"/>
              <a:t>Epstein-Barr virus infection results in fulminant and fatal mononucleosis</a:t>
            </a:r>
          </a:p>
          <a:p>
            <a:pPr>
              <a:spcAft>
                <a:spcPts val="1200"/>
              </a:spcAft>
            </a:pPr>
            <a:r>
              <a:rPr lang="en-US" dirty="0" smtClean="0"/>
              <a:t>HLH is almost always associated with EBV infection</a:t>
            </a:r>
          </a:p>
          <a:p>
            <a:pPr>
              <a:spcAft>
                <a:spcPts val="1200"/>
              </a:spcAft>
            </a:pPr>
            <a:r>
              <a:rPr lang="en-US" dirty="0" smtClean="0"/>
              <a:t>SAP deficiency results in a partial cytotoxic defect; no observable cytotoxic defect in XIAP deficiency</a:t>
            </a:r>
            <a:endParaRPr lang="en-US" dirty="0"/>
          </a:p>
        </p:txBody>
      </p:sp>
    </p:spTree>
    <p:extLst>
      <p:ext uri="{BB962C8B-B14F-4D97-AF65-F5344CB8AC3E}">
        <p14:creationId xmlns:p14="http://schemas.microsoft.com/office/powerpoint/2010/main" val="375665412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DEADA"/>
          </a:solidFill>
        </p:spPr>
        <p:txBody>
          <a:bodyPr>
            <a:normAutofit/>
          </a:bodyPr>
          <a:lstStyle/>
          <a:p>
            <a:r>
              <a:rPr lang="en-US" sz="5400" b="1" baseline="30000" dirty="0">
                <a:latin typeface="Arial Black"/>
                <a:cs typeface="Arial Black"/>
              </a:rPr>
              <a:t>XLP</a:t>
            </a:r>
            <a:endParaRPr lang="en-US" sz="5400" b="1" dirty="0">
              <a:latin typeface="Arial Black"/>
              <a:cs typeface="Arial Black"/>
            </a:endParaRPr>
          </a:p>
        </p:txBody>
      </p:sp>
      <p:sp>
        <p:nvSpPr>
          <p:cNvPr id="5" name="Rectangle 4"/>
          <p:cNvSpPr/>
          <p:nvPr/>
        </p:nvSpPr>
        <p:spPr>
          <a:xfrm>
            <a:off x="457200" y="1600200"/>
            <a:ext cx="8229600" cy="5016757"/>
          </a:xfrm>
          <a:prstGeom prst="rect">
            <a:avLst/>
          </a:prstGeom>
          <a:solidFill>
            <a:srgbClr val="FDEADA"/>
          </a:solidFill>
        </p:spPr>
        <p:txBody>
          <a:bodyPr wrap="square">
            <a:spAutoFit/>
          </a:bodyPr>
          <a:lstStyle/>
          <a:p>
            <a:pPr marL="1143000" lvl="1" indent="-685800">
              <a:buFont typeface="Arial"/>
              <a:buChar char="•"/>
            </a:pPr>
            <a:r>
              <a:rPr lang="en-US" sz="4800" baseline="30000" dirty="0">
                <a:latin typeface="Apple Symbols"/>
                <a:cs typeface="Apple Symbols"/>
              </a:rPr>
              <a:t>In XLP, 60–70% of patients have mutations in the gene SAP (SLAM-associated protein), also termed SH2-DIA (SH2-domain containing gene 1A) or DSHP. </a:t>
            </a:r>
            <a:endParaRPr lang="en-US" sz="4000" baseline="30000" dirty="0">
              <a:latin typeface="Apple Symbols"/>
              <a:cs typeface="Apple Symbols"/>
            </a:endParaRPr>
          </a:p>
          <a:p>
            <a:pPr marL="1143000" lvl="1" indent="-685800">
              <a:buFont typeface="Arial"/>
              <a:buChar char="•"/>
            </a:pPr>
            <a:r>
              <a:rPr lang="en-US" sz="4800" baseline="30000" dirty="0" smtClean="0">
                <a:latin typeface="Apple Symbols"/>
                <a:cs typeface="Apple Symbols"/>
              </a:rPr>
              <a:t>This </a:t>
            </a:r>
            <a:r>
              <a:rPr lang="en-US" sz="4800" baseline="30000" dirty="0">
                <a:latin typeface="Apple Symbols"/>
                <a:cs typeface="Apple Symbols"/>
              </a:rPr>
              <a:t>gene, located at Xq25, regulates a protein involved in signal transduction in T and NK cells. In T cells, the protein binds to the Signaling Lymphocyte Activation Molecule (SLAM, known as CDw150) and in NK cells it binds to 2B4, an NK- cell-activating </a:t>
            </a:r>
            <a:r>
              <a:rPr lang="en-US" sz="4800" baseline="30000" dirty="0" smtClean="0">
                <a:latin typeface="Apple Symbols"/>
                <a:cs typeface="Apple Symbols"/>
              </a:rPr>
              <a:t>receptor.</a:t>
            </a:r>
            <a:endParaRPr lang="en-US" sz="4800" dirty="0">
              <a:latin typeface="Apple Symbols"/>
              <a:cs typeface="Apple Symbols"/>
            </a:endParaRPr>
          </a:p>
        </p:txBody>
      </p:sp>
    </p:spTree>
    <p:extLst>
      <p:ext uri="{BB962C8B-B14F-4D97-AF65-F5344CB8AC3E}">
        <p14:creationId xmlns:p14="http://schemas.microsoft.com/office/powerpoint/2010/main" val="99144234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of HLH</a:t>
            </a:r>
            <a:endParaRPr lang="en-US" b="1" dirty="0"/>
          </a:p>
        </p:txBody>
      </p:sp>
      <p:sp>
        <p:nvSpPr>
          <p:cNvPr id="5" name="Rounded Rectangle 4"/>
          <p:cNvSpPr/>
          <p:nvPr/>
        </p:nvSpPr>
        <p:spPr>
          <a:xfrm>
            <a:off x="3505200" y="3619500"/>
            <a:ext cx="21336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HLH</a:t>
            </a:r>
            <a:endParaRPr lang="en-US" sz="6000" b="1" dirty="0"/>
          </a:p>
        </p:txBody>
      </p:sp>
      <p:sp>
        <p:nvSpPr>
          <p:cNvPr id="6" name="Rectangle 5"/>
          <p:cNvSpPr/>
          <p:nvPr/>
        </p:nvSpPr>
        <p:spPr>
          <a:xfrm>
            <a:off x="1905000" y="1828800"/>
            <a:ext cx="1676400" cy="533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Perforin deficiency</a:t>
            </a:r>
            <a:endParaRPr lang="en-US" sz="1600" b="1" dirty="0"/>
          </a:p>
        </p:txBody>
      </p:sp>
      <p:sp>
        <p:nvSpPr>
          <p:cNvPr id="9" name="Rectangle 8"/>
          <p:cNvSpPr/>
          <p:nvPr/>
        </p:nvSpPr>
        <p:spPr>
          <a:xfrm>
            <a:off x="838200" y="2636520"/>
            <a:ext cx="1676400" cy="533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Munc 13-4 deficiency</a:t>
            </a:r>
            <a:endParaRPr lang="en-US" sz="1600" b="1" dirty="0"/>
          </a:p>
        </p:txBody>
      </p:sp>
      <p:sp>
        <p:nvSpPr>
          <p:cNvPr id="10" name="Rectangle 9"/>
          <p:cNvSpPr/>
          <p:nvPr/>
        </p:nvSpPr>
        <p:spPr>
          <a:xfrm>
            <a:off x="381000" y="3444240"/>
            <a:ext cx="16764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Syntaxin 11 deficiency</a:t>
            </a:r>
            <a:endParaRPr lang="en-US" sz="1600" b="1" dirty="0"/>
          </a:p>
        </p:txBody>
      </p:sp>
      <p:sp>
        <p:nvSpPr>
          <p:cNvPr id="11" name="Rectangle 10"/>
          <p:cNvSpPr/>
          <p:nvPr/>
        </p:nvSpPr>
        <p:spPr>
          <a:xfrm>
            <a:off x="381000" y="4251960"/>
            <a:ext cx="1676400" cy="533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Munc 18-2 deficiency</a:t>
            </a:r>
            <a:endParaRPr lang="en-US" sz="1600" b="1" dirty="0"/>
          </a:p>
        </p:txBody>
      </p:sp>
      <p:sp>
        <p:nvSpPr>
          <p:cNvPr id="12" name="Rectangle 11"/>
          <p:cNvSpPr/>
          <p:nvPr/>
        </p:nvSpPr>
        <p:spPr>
          <a:xfrm>
            <a:off x="762000" y="5059680"/>
            <a:ext cx="1676400" cy="533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Unknown gene mutations</a:t>
            </a:r>
            <a:endParaRPr lang="en-US" sz="1600" b="1" dirty="0"/>
          </a:p>
        </p:txBody>
      </p:sp>
      <p:sp>
        <p:nvSpPr>
          <p:cNvPr id="13" name="Rectangle 12"/>
          <p:cNvSpPr/>
          <p:nvPr/>
        </p:nvSpPr>
        <p:spPr>
          <a:xfrm>
            <a:off x="1371600" y="5867400"/>
            <a:ext cx="1676400" cy="533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Immune deficiencies</a:t>
            </a:r>
            <a:endParaRPr lang="en-US" sz="1600" b="1" dirty="0"/>
          </a:p>
        </p:txBody>
      </p:sp>
      <p:sp>
        <p:nvSpPr>
          <p:cNvPr id="14" name="Rectangle 13"/>
          <p:cNvSpPr/>
          <p:nvPr/>
        </p:nvSpPr>
        <p:spPr>
          <a:xfrm>
            <a:off x="3733800" y="6019800"/>
            <a:ext cx="1676400" cy="5334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Malignancy</a:t>
            </a:r>
            <a:endParaRPr lang="en-US" sz="1600" b="1" dirty="0"/>
          </a:p>
        </p:txBody>
      </p:sp>
      <p:sp>
        <p:nvSpPr>
          <p:cNvPr id="15" name="Rectangle 14"/>
          <p:cNvSpPr/>
          <p:nvPr/>
        </p:nvSpPr>
        <p:spPr>
          <a:xfrm>
            <a:off x="6096000" y="5867400"/>
            <a:ext cx="1676400" cy="533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Autoimmune diseases</a:t>
            </a:r>
            <a:endParaRPr lang="en-US" sz="1600" b="1" dirty="0"/>
          </a:p>
        </p:txBody>
      </p:sp>
      <p:sp>
        <p:nvSpPr>
          <p:cNvPr id="16" name="Rectangle 15"/>
          <p:cNvSpPr/>
          <p:nvPr/>
        </p:nvSpPr>
        <p:spPr>
          <a:xfrm>
            <a:off x="7010400" y="4251960"/>
            <a:ext cx="1676400" cy="5334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Viral infections</a:t>
            </a:r>
            <a:endParaRPr lang="en-US" sz="1600" b="1" dirty="0"/>
          </a:p>
        </p:txBody>
      </p:sp>
      <p:sp>
        <p:nvSpPr>
          <p:cNvPr id="17" name="Rectangle 16"/>
          <p:cNvSpPr/>
          <p:nvPr/>
        </p:nvSpPr>
        <p:spPr>
          <a:xfrm>
            <a:off x="7010400" y="3444240"/>
            <a:ext cx="1676400" cy="533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Bacterial infections</a:t>
            </a:r>
            <a:endParaRPr lang="en-US" sz="1600" b="1" dirty="0"/>
          </a:p>
        </p:txBody>
      </p:sp>
      <p:sp>
        <p:nvSpPr>
          <p:cNvPr id="18" name="Rectangle 17"/>
          <p:cNvSpPr/>
          <p:nvPr/>
        </p:nvSpPr>
        <p:spPr>
          <a:xfrm>
            <a:off x="6629400" y="2636520"/>
            <a:ext cx="1676400" cy="5334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Fungal infections</a:t>
            </a:r>
            <a:endParaRPr lang="en-US" sz="1600" b="1" dirty="0"/>
          </a:p>
        </p:txBody>
      </p:sp>
      <p:sp>
        <p:nvSpPr>
          <p:cNvPr id="19" name="Rectangle 18"/>
          <p:cNvSpPr/>
          <p:nvPr/>
        </p:nvSpPr>
        <p:spPr>
          <a:xfrm>
            <a:off x="5562600" y="1828800"/>
            <a:ext cx="1676400" cy="5334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Helminthic</a:t>
            </a:r>
            <a:r>
              <a:rPr lang="en-US" sz="1600" b="1" dirty="0" smtClean="0"/>
              <a:t> infections</a:t>
            </a:r>
          </a:p>
        </p:txBody>
      </p:sp>
      <p:sp>
        <p:nvSpPr>
          <p:cNvPr id="20" name="Rectangle 19"/>
          <p:cNvSpPr/>
          <p:nvPr/>
        </p:nvSpPr>
        <p:spPr>
          <a:xfrm>
            <a:off x="6705600" y="5059680"/>
            <a:ext cx="1676400"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Medications</a:t>
            </a:r>
            <a:endParaRPr lang="en-US" sz="1600" b="1" dirty="0"/>
          </a:p>
        </p:txBody>
      </p:sp>
      <p:cxnSp>
        <p:nvCxnSpPr>
          <p:cNvPr id="22" name="Straight Arrow Connector 21"/>
          <p:cNvCxnSpPr/>
          <p:nvPr/>
        </p:nvCxnSpPr>
        <p:spPr>
          <a:xfrm rot="16200000" flipH="1">
            <a:off x="3352800" y="25908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5029200" y="25908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43200" y="3200400"/>
            <a:ext cx="6858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362200" y="3733800"/>
            <a:ext cx="9906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362200" y="4343400"/>
            <a:ext cx="9906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90800" y="4800600"/>
            <a:ext cx="8382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3124200" y="49530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4114800" y="5410200"/>
            <a:ext cx="914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791200" y="3200400"/>
            <a:ext cx="6858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91200" y="3733800"/>
            <a:ext cx="9906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791200" y="4343400"/>
            <a:ext cx="9906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5715000" y="4800600"/>
            <a:ext cx="8382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6200000" flipV="1">
            <a:off x="5257800" y="4953000"/>
            <a:ext cx="762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6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4"/>
                                        </p:tgtEl>
                                        <p:attrNameLst>
                                          <p:attrName>style.opacity</p:attrName>
                                        </p:attrNameLst>
                                      </p:cBhvr>
                                      <p:to>
                                        <p:strVal val="0.25"/>
                                      </p:to>
                                    </p:set>
                                    <p:animEffect filter="image" prLst="opacity: 0.25">
                                      <p:cBhvr rctx="IE">
                                        <p:cTn id="7" dur="indefinite"/>
                                        <p:tgtEl>
                                          <p:spTgt spid="14"/>
                                        </p:tgtEl>
                                      </p:cBhvr>
                                    </p:animEffect>
                                  </p:childTnLst>
                                </p:cTn>
                              </p:par>
                              <p:par>
                                <p:cTn id="8" presetID="9" presetClass="emph" presetSubtype="0" grpId="0" nodeType="withEffect">
                                  <p:stCondLst>
                                    <p:cond delay="0"/>
                                  </p:stCondLst>
                                  <p:childTnLst>
                                    <p:set>
                                      <p:cBhvr rctx="PPT">
                                        <p:cTn id="9" dur="indefinite"/>
                                        <p:tgtEl>
                                          <p:spTgt spid="15"/>
                                        </p:tgtEl>
                                        <p:attrNameLst>
                                          <p:attrName>style.opacity</p:attrName>
                                        </p:attrNameLst>
                                      </p:cBhvr>
                                      <p:to>
                                        <p:strVal val="0.25"/>
                                      </p:to>
                                    </p:set>
                                    <p:animEffect filter="image" prLst="opacity: 0.25">
                                      <p:cBhvr rctx="IE">
                                        <p:cTn id="10" dur="indefinite"/>
                                        <p:tgtEl>
                                          <p:spTgt spid="15"/>
                                        </p:tgtEl>
                                      </p:cBhvr>
                                    </p:animEffect>
                                  </p:childTnLst>
                                </p:cTn>
                              </p:par>
                              <p:par>
                                <p:cTn id="11" presetID="9" presetClass="emph" presetSubtype="0" grpId="0" nodeType="withEffect">
                                  <p:stCondLst>
                                    <p:cond delay="0"/>
                                  </p:stCondLst>
                                  <p:childTnLst>
                                    <p:set>
                                      <p:cBhvr rctx="PPT">
                                        <p:cTn id="12" dur="indefinite"/>
                                        <p:tgtEl>
                                          <p:spTgt spid="16"/>
                                        </p:tgtEl>
                                        <p:attrNameLst>
                                          <p:attrName>style.opacity</p:attrName>
                                        </p:attrNameLst>
                                      </p:cBhvr>
                                      <p:to>
                                        <p:strVal val="0.25"/>
                                      </p:to>
                                    </p:set>
                                    <p:animEffect filter="image" prLst="opacity: 0.25">
                                      <p:cBhvr rctx="IE">
                                        <p:cTn id="13" dur="indefinite"/>
                                        <p:tgtEl>
                                          <p:spTgt spid="16"/>
                                        </p:tgtEl>
                                      </p:cBhvr>
                                    </p:animEffect>
                                  </p:childTnLst>
                                </p:cTn>
                              </p:par>
                              <p:par>
                                <p:cTn id="14" presetID="9" presetClass="emph" presetSubtype="0" grpId="0" nodeType="withEffect">
                                  <p:stCondLst>
                                    <p:cond delay="0"/>
                                  </p:stCondLst>
                                  <p:childTnLst>
                                    <p:set>
                                      <p:cBhvr rctx="PPT">
                                        <p:cTn id="15" dur="indefinite"/>
                                        <p:tgtEl>
                                          <p:spTgt spid="17"/>
                                        </p:tgtEl>
                                        <p:attrNameLst>
                                          <p:attrName>style.opacity</p:attrName>
                                        </p:attrNameLst>
                                      </p:cBhvr>
                                      <p:to>
                                        <p:strVal val="0.25"/>
                                      </p:to>
                                    </p:set>
                                    <p:animEffect filter="image" prLst="opacity: 0.25">
                                      <p:cBhvr rctx="IE">
                                        <p:cTn id="16" dur="indefinite"/>
                                        <p:tgtEl>
                                          <p:spTgt spid="17"/>
                                        </p:tgtEl>
                                      </p:cBhvr>
                                    </p:animEffect>
                                  </p:childTnLst>
                                </p:cTn>
                              </p:par>
                              <p:par>
                                <p:cTn id="17" presetID="9" presetClass="emph" presetSubtype="0" grpId="0" nodeType="withEffect">
                                  <p:stCondLst>
                                    <p:cond delay="0"/>
                                  </p:stCondLst>
                                  <p:childTnLst>
                                    <p:set>
                                      <p:cBhvr rctx="PPT">
                                        <p:cTn id="18" dur="indefinite"/>
                                        <p:tgtEl>
                                          <p:spTgt spid="18"/>
                                        </p:tgtEl>
                                        <p:attrNameLst>
                                          <p:attrName>style.opacity</p:attrName>
                                        </p:attrNameLst>
                                      </p:cBhvr>
                                      <p:to>
                                        <p:strVal val="0.25"/>
                                      </p:to>
                                    </p:set>
                                    <p:animEffect filter="image" prLst="opacity: 0.25">
                                      <p:cBhvr rctx="IE">
                                        <p:cTn id="19" dur="indefinite"/>
                                        <p:tgtEl>
                                          <p:spTgt spid="18"/>
                                        </p:tgtEl>
                                      </p:cBhvr>
                                    </p:animEffect>
                                  </p:childTnLst>
                                </p:cTn>
                              </p:par>
                              <p:par>
                                <p:cTn id="20" presetID="9" presetClass="emph" presetSubtype="0" grpId="0" nodeType="withEffect">
                                  <p:stCondLst>
                                    <p:cond delay="0"/>
                                  </p:stCondLst>
                                  <p:childTnLst>
                                    <p:set>
                                      <p:cBhvr rctx="PPT">
                                        <p:cTn id="21" dur="indefinite"/>
                                        <p:tgtEl>
                                          <p:spTgt spid="19"/>
                                        </p:tgtEl>
                                        <p:attrNameLst>
                                          <p:attrName>style.opacity</p:attrName>
                                        </p:attrNameLst>
                                      </p:cBhvr>
                                      <p:to>
                                        <p:strVal val="0.25"/>
                                      </p:to>
                                    </p:set>
                                    <p:animEffect filter="image" prLst="opacity: 0.25">
                                      <p:cBhvr rctx="IE">
                                        <p:cTn id="22" dur="indefinite"/>
                                        <p:tgtEl>
                                          <p:spTgt spid="19"/>
                                        </p:tgtEl>
                                      </p:cBhvr>
                                    </p:animEffect>
                                  </p:childTnLst>
                                </p:cTn>
                              </p:par>
                              <p:par>
                                <p:cTn id="23" presetID="9" presetClass="emph" presetSubtype="0" grpId="0" nodeType="withEffect">
                                  <p:stCondLst>
                                    <p:cond delay="0"/>
                                  </p:stCondLst>
                                  <p:childTnLst>
                                    <p:set>
                                      <p:cBhvr rctx="PPT">
                                        <p:cTn id="24" dur="indefinite"/>
                                        <p:tgtEl>
                                          <p:spTgt spid="20"/>
                                        </p:tgtEl>
                                        <p:attrNameLst>
                                          <p:attrName>style.opacity</p:attrName>
                                        </p:attrNameLst>
                                      </p:cBhvr>
                                      <p:to>
                                        <p:strVal val="0.25"/>
                                      </p:to>
                                    </p:set>
                                    <p:animEffect filter="image" prLst="opacity: 0.25">
                                      <p:cBhvr rctx="IE">
                                        <p:cTn id="25" dur="indefinite"/>
                                        <p:tgtEl>
                                          <p:spTgt spid="20"/>
                                        </p:tgtEl>
                                      </p:cBhvr>
                                    </p:animEffect>
                                  </p:childTnLst>
                                </p:cTn>
                              </p:par>
                              <p:par>
                                <p:cTn id="26" presetID="9" presetClass="emph" presetSubtype="0" nodeType="withEffect">
                                  <p:stCondLst>
                                    <p:cond delay="0"/>
                                  </p:stCondLst>
                                  <p:childTnLst>
                                    <p:set>
                                      <p:cBhvr rctx="PPT">
                                        <p:cTn id="27" dur="indefinite"/>
                                        <p:tgtEl>
                                          <p:spTgt spid="23"/>
                                        </p:tgtEl>
                                        <p:attrNameLst>
                                          <p:attrName>style.opacity</p:attrName>
                                        </p:attrNameLst>
                                      </p:cBhvr>
                                      <p:to>
                                        <p:strVal val="0.25"/>
                                      </p:to>
                                    </p:set>
                                    <p:animEffect filter="image" prLst="opacity: 0.25">
                                      <p:cBhvr rctx="IE">
                                        <p:cTn id="28" dur="indefinite"/>
                                        <p:tgtEl>
                                          <p:spTgt spid="23"/>
                                        </p:tgtEl>
                                      </p:cBhvr>
                                    </p:animEffect>
                                  </p:childTnLst>
                                </p:cTn>
                              </p:par>
                              <p:par>
                                <p:cTn id="29" presetID="9" presetClass="emph" presetSubtype="0" nodeType="withEffect">
                                  <p:stCondLst>
                                    <p:cond delay="0"/>
                                  </p:stCondLst>
                                  <p:childTnLst>
                                    <p:set>
                                      <p:cBhvr rctx="PPT">
                                        <p:cTn id="30" dur="indefinite"/>
                                        <p:tgtEl>
                                          <p:spTgt spid="35"/>
                                        </p:tgtEl>
                                        <p:attrNameLst>
                                          <p:attrName>style.opacity</p:attrName>
                                        </p:attrNameLst>
                                      </p:cBhvr>
                                      <p:to>
                                        <p:strVal val="0.25"/>
                                      </p:to>
                                    </p:set>
                                    <p:animEffect filter="image" prLst="opacity: 0.25">
                                      <p:cBhvr rctx="IE">
                                        <p:cTn id="31" dur="indefinite"/>
                                        <p:tgtEl>
                                          <p:spTgt spid="35"/>
                                        </p:tgtEl>
                                      </p:cBhvr>
                                    </p:animEffect>
                                  </p:childTnLst>
                                </p:cTn>
                              </p:par>
                              <p:par>
                                <p:cTn id="32" presetID="9" presetClass="emph" presetSubtype="0" nodeType="withEffect">
                                  <p:stCondLst>
                                    <p:cond delay="0"/>
                                  </p:stCondLst>
                                  <p:childTnLst>
                                    <p:set>
                                      <p:cBhvr rctx="PPT">
                                        <p:cTn id="33" dur="indefinite"/>
                                        <p:tgtEl>
                                          <p:spTgt spid="38"/>
                                        </p:tgtEl>
                                        <p:attrNameLst>
                                          <p:attrName>style.opacity</p:attrName>
                                        </p:attrNameLst>
                                      </p:cBhvr>
                                      <p:to>
                                        <p:strVal val="0.25"/>
                                      </p:to>
                                    </p:set>
                                    <p:animEffect filter="image" prLst="opacity: 0.25">
                                      <p:cBhvr rctx="IE">
                                        <p:cTn id="34" dur="indefinite"/>
                                        <p:tgtEl>
                                          <p:spTgt spid="38"/>
                                        </p:tgtEl>
                                      </p:cBhvr>
                                    </p:animEffect>
                                  </p:childTnLst>
                                </p:cTn>
                              </p:par>
                              <p:par>
                                <p:cTn id="35" presetID="9" presetClass="emph" presetSubtype="0" nodeType="withEffect">
                                  <p:stCondLst>
                                    <p:cond delay="0"/>
                                  </p:stCondLst>
                                  <p:childTnLst>
                                    <p:set>
                                      <p:cBhvr rctx="PPT">
                                        <p:cTn id="36" dur="indefinite"/>
                                        <p:tgtEl>
                                          <p:spTgt spid="39"/>
                                        </p:tgtEl>
                                        <p:attrNameLst>
                                          <p:attrName>style.opacity</p:attrName>
                                        </p:attrNameLst>
                                      </p:cBhvr>
                                      <p:to>
                                        <p:strVal val="0.25"/>
                                      </p:to>
                                    </p:set>
                                    <p:animEffect filter="image" prLst="opacity: 0.25">
                                      <p:cBhvr rctx="IE">
                                        <p:cTn id="37" dur="indefinite"/>
                                        <p:tgtEl>
                                          <p:spTgt spid="39"/>
                                        </p:tgtEl>
                                      </p:cBhvr>
                                    </p:animEffect>
                                  </p:childTnLst>
                                </p:cTn>
                              </p:par>
                              <p:par>
                                <p:cTn id="38" presetID="9" presetClass="emph" presetSubtype="0" nodeType="withEffect">
                                  <p:stCondLst>
                                    <p:cond delay="0"/>
                                  </p:stCondLst>
                                  <p:childTnLst>
                                    <p:set>
                                      <p:cBhvr rctx="PPT">
                                        <p:cTn id="39" dur="indefinite"/>
                                        <p:tgtEl>
                                          <p:spTgt spid="40"/>
                                        </p:tgtEl>
                                        <p:attrNameLst>
                                          <p:attrName>style.opacity</p:attrName>
                                        </p:attrNameLst>
                                      </p:cBhvr>
                                      <p:to>
                                        <p:strVal val="0.25"/>
                                      </p:to>
                                    </p:set>
                                    <p:animEffect filter="image" prLst="opacity: 0.25">
                                      <p:cBhvr rctx="IE">
                                        <p:cTn id="40" dur="indefinite"/>
                                        <p:tgtEl>
                                          <p:spTgt spid="40"/>
                                        </p:tgtEl>
                                      </p:cBhvr>
                                    </p:animEffect>
                                  </p:childTnLst>
                                </p:cTn>
                              </p:par>
                              <p:par>
                                <p:cTn id="41" presetID="9" presetClass="emph" presetSubtype="0" nodeType="withEffect">
                                  <p:stCondLst>
                                    <p:cond delay="0"/>
                                  </p:stCondLst>
                                  <p:childTnLst>
                                    <p:set>
                                      <p:cBhvr rctx="PPT">
                                        <p:cTn id="42" dur="indefinite"/>
                                        <p:tgtEl>
                                          <p:spTgt spid="41"/>
                                        </p:tgtEl>
                                        <p:attrNameLst>
                                          <p:attrName>style.opacity</p:attrName>
                                        </p:attrNameLst>
                                      </p:cBhvr>
                                      <p:to>
                                        <p:strVal val="0.25"/>
                                      </p:to>
                                    </p:set>
                                    <p:animEffect filter="image" prLst="opacity: 0.25">
                                      <p:cBhvr rctx="IE">
                                        <p:cTn id="43" dur="indefinite"/>
                                        <p:tgtEl>
                                          <p:spTgt spid="41"/>
                                        </p:tgtEl>
                                      </p:cBhvr>
                                    </p:animEffect>
                                  </p:childTnLst>
                                </p:cTn>
                              </p:par>
                              <p:par>
                                <p:cTn id="44" presetID="9" presetClass="emph" presetSubtype="0" nodeType="withEffect">
                                  <p:stCondLst>
                                    <p:cond delay="0"/>
                                  </p:stCondLst>
                                  <p:childTnLst>
                                    <p:set>
                                      <p:cBhvr rctx="PPT">
                                        <p:cTn id="45" dur="indefinite"/>
                                        <p:tgtEl>
                                          <p:spTgt spid="42"/>
                                        </p:tgtEl>
                                        <p:attrNameLst>
                                          <p:attrName>style.opacity</p:attrName>
                                        </p:attrNameLst>
                                      </p:cBhvr>
                                      <p:to>
                                        <p:strVal val="0.25"/>
                                      </p:to>
                                    </p:set>
                                    <p:animEffect filter="image" prLst="opacity: 0.25">
                                      <p:cBhvr rctx="IE">
                                        <p:cTn id="46" dur="indefinite"/>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33" y="1"/>
            <a:ext cx="9112595" cy="6858000"/>
          </a:xfrm>
          <a:prstGeom prst="rect">
            <a:avLst/>
          </a:prstGeom>
        </p:spPr>
      </p:pic>
    </p:spTree>
    <p:extLst>
      <p:ext uri="{BB962C8B-B14F-4D97-AF65-F5344CB8AC3E}">
        <p14:creationId xmlns:p14="http://schemas.microsoft.com/office/powerpoint/2010/main" val="383618877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solidFill>
            <a:srgbClr val="FDEADA"/>
          </a:solidFill>
        </p:spPr>
        <p:txBody>
          <a:bodyPr/>
          <a:lstStyle/>
          <a:p>
            <a:r>
              <a:rPr lang="en-US" dirty="0" smtClean="0">
                <a:latin typeface="Arial Black"/>
                <a:cs typeface="Arial Black"/>
              </a:rPr>
              <a:t>Diagnosis</a:t>
            </a:r>
            <a:endParaRPr lang="en-US" dirty="0">
              <a:latin typeface="Arial Black"/>
              <a:cs typeface="Arial Black"/>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496190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dirty="0" smtClean="0">
                <a:latin typeface="Arial Black" pitchFamily="34" charset="0"/>
              </a:rPr>
              <a:t>Timely Diagnosis</a:t>
            </a:r>
            <a:endParaRPr lang="en-US" dirty="0">
              <a:latin typeface="Arial Black" pitchFamily="34" charset="0"/>
            </a:endParaRPr>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lvl="1"/>
            <a:r>
              <a:rPr lang="en-US" sz="3600" b="1" dirty="0" smtClean="0">
                <a:latin typeface="Apple Symbols"/>
                <a:cs typeface="Apple Symbols"/>
              </a:rPr>
              <a:t>Timely diagnosis is critical to start therapy before damage by </a:t>
            </a:r>
            <a:r>
              <a:rPr lang="en-US" sz="3600" b="1" dirty="0" err="1" smtClean="0">
                <a:latin typeface="Apple Symbols"/>
                <a:cs typeface="Apple Symbols"/>
              </a:rPr>
              <a:t>hypercytokinemia</a:t>
            </a:r>
            <a:r>
              <a:rPr lang="en-US" sz="3600" b="1" dirty="0" smtClean="0">
                <a:latin typeface="Apple Symbols"/>
                <a:cs typeface="Apple Symbols"/>
              </a:rPr>
              <a:t> becomes irreversible.</a:t>
            </a:r>
          </a:p>
          <a:p>
            <a:pPr lvl="1"/>
            <a:r>
              <a:rPr lang="en-US" sz="3600" b="1" dirty="0" smtClean="0">
                <a:latin typeface="Apple Symbols"/>
                <a:cs typeface="Apple Symbols"/>
              </a:rPr>
              <a:t>There is no single feature that is specific for HLH.</a:t>
            </a:r>
            <a:endParaRPr lang="en-US" sz="3600" b="1" dirty="0">
              <a:latin typeface="Apple Symbols"/>
              <a:cs typeface="Apple Symbols"/>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dirty="0" smtClean="0">
                <a:latin typeface="Arial Black" pitchFamily="34" charset="0"/>
              </a:rPr>
              <a:t>Possibility of HLH</a:t>
            </a:r>
            <a:endParaRPr lang="en-US" dirty="0">
              <a:latin typeface="Arial Black" pitchFamily="34" charset="0"/>
            </a:endParaRPr>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lvl="1">
              <a:buNone/>
            </a:pPr>
            <a:r>
              <a:rPr lang="en-US" sz="3200" dirty="0" smtClean="0"/>
              <a:t> </a:t>
            </a:r>
            <a:r>
              <a:rPr lang="en-US" sz="3200" b="1" dirty="0" smtClean="0"/>
              <a:t>   </a:t>
            </a:r>
            <a:r>
              <a:rPr lang="en-US" sz="3200" b="1" dirty="0" smtClean="0">
                <a:latin typeface="Apple Symbols"/>
                <a:cs typeface="Apple Symbols"/>
              </a:rPr>
              <a:t>Triad of:</a:t>
            </a:r>
          </a:p>
          <a:p>
            <a:pPr lvl="3">
              <a:buFont typeface="Wingdings" pitchFamily="2" charset="2"/>
              <a:buChar char="§"/>
            </a:pPr>
            <a:r>
              <a:rPr lang="en-US" sz="3200" b="1" dirty="0" smtClean="0">
                <a:latin typeface="Apple Symbols"/>
                <a:cs typeface="Apple Symbols"/>
              </a:rPr>
              <a:t> Prolonged fever,</a:t>
            </a:r>
          </a:p>
          <a:p>
            <a:pPr lvl="3">
              <a:buFont typeface="Wingdings" pitchFamily="2" charset="2"/>
              <a:buChar char="§"/>
            </a:pPr>
            <a:r>
              <a:rPr lang="en-US" sz="3200" b="1" dirty="0" smtClean="0">
                <a:latin typeface="Apple Symbols"/>
                <a:cs typeface="Apple Symbols"/>
              </a:rPr>
              <a:t> </a:t>
            </a:r>
            <a:r>
              <a:rPr lang="en-US" sz="3200" b="1" dirty="0" err="1" smtClean="0">
                <a:latin typeface="Apple Symbols"/>
                <a:cs typeface="Apple Symbols"/>
              </a:rPr>
              <a:t>Hepatosplenomegaly</a:t>
            </a:r>
            <a:r>
              <a:rPr lang="en-US" sz="3200" b="1" dirty="0" smtClean="0">
                <a:latin typeface="Apple Symbols"/>
                <a:cs typeface="Apple Symbols"/>
              </a:rPr>
              <a:t>,</a:t>
            </a:r>
          </a:p>
          <a:p>
            <a:pPr lvl="3">
              <a:buFont typeface="Wingdings" pitchFamily="2" charset="2"/>
              <a:buChar char="§"/>
            </a:pPr>
            <a:r>
              <a:rPr lang="en-US" sz="3200" b="1" dirty="0" err="1" smtClean="0">
                <a:latin typeface="Apple Symbols"/>
                <a:cs typeface="Apple Symbols"/>
              </a:rPr>
              <a:t>Cytopenias</a:t>
            </a:r>
            <a:r>
              <a:rPr lang="en-US" sz="3200" b="1" dirty="0" smtClean="0">
                <a:latin typeface="Apple Symbols"/>
                <a:cs typeface="Apple Symbols"/>
              </a:rPr>
              <a:t> </a:t>
            </a:r>
          </a:p>
          <a:p>
            <a:pPr lvl="2">
              <a:buNone/>
            </a:pPr>
            <a:r>
              <a:rPr lang="en-US" sz="3200" b="1" dirty="0" smtClean="0">
                <a:latin typeface="Apple Symbols"/>
                <a:cs typeface="Apple Symbols"/>
              </a:rPr>
              <a:t>should arouse suspicion of the possibility of HLH.</a:t>
            </a:r>
            <a:endParaRPr lang="en-US" sz="3200" b="1" dirty="0">
              <a:latin typeface="Apple Symbols"/>
              <a:cs typeface="Apple Symbols"/>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782762"/>
          </a:xfrm>
          <a:solidFill>
            <a:schemeClr val="accent6">
              <a:lumMod val="20000"/>
              <a:lumOff val="80000"/>
            </a:schemeClr>
          </a:solidFill>
        </p:spPr>
        <p:txBody>
          <a:bodyPr>
            <a:noAutofit/>
          </a:bodyPr>
          <a:lstStyle/>
          <a:p>
            <a:r>
              <a:rPr lang="en-US" sz="2800" dirty="0" smtClean="0">
                <a:latin typeface="Arial Black" pitchFamily="34" charset="0"/>
              </a:rPr>
              <a:t>Primary HLH </a:t>
            </a:r>
            <a:br>
              <a:rPr lang="en-US" sz="2800" dirty="0" smtClean="0">
                <a:latin typeface="Arial Black" pitchFamily="34" charset="0"/>
              </a:rPr>
            </a:br>
            <a:r>
              <a:rPr lang="en-US" sz="2800" dirty="0" smtClean="0">
                <a:latin typeface="Arial Black" pitchFamily="34" charset="0"/>
              </a:rPr>
              <a:t>vs. </a:t>
            </a:r>
            <a:br>
              <a:rPr lang="en-US" sz="2800" dirty="0" smtClean="0">
                <a:latin typeface="Arial Black" pitchFamily="34" charset="0"/>
              </a:rPr>
            </a:br>
            <a:r>
              <a:rPr lang="en-US" sz="2800" dirty="0" smtClean="0">
                <a:latin typeface="Arial Black" pitchFamily="34" charset="0"/>
              </a:rPr>
              <a:t>Secondary HLH </a:t>
            </a:r>
            <a:endParaRPr lang="en-US" sz="2800" dirty="0">
              <a:latin typeface="Arial Black" pitchFamily="34" charset="0"/>
            </a:endParaRPr>
          </a:p>
        </p:txBody>
      </p:sp>
      <p:sp>
        <p:nvSpPr>
          <p:cNvPr id="3" name="Content Placeholder 2"/>
          <p:cNvSpPr>
            <a:spLocks noGrp="1"/>
          </p:cNvSpPr>
          <p:nvPr>
            <p:ph idx="1"/>
          </p:nvPr>
        </p:nvSpPr>
        <p:spPr>
          <a:xfrm>
            <a:off x="609600" y="2362200"/>
            <a:ext cx="8001000" cy="4221163"/>
          </a:xfrm>
          <a:solidFill>
            <a:schemeClr val="accent6">
              <a:lumMod val="20000"/>
              <a:lumOff val="80000"/>
            </a:schemeClr>
          </a:solidFill>
        </p:spPr>
        <p:txBody>
          <a:bodyPr>
            <a:normAutofit/>
          </a:bodyPr>
          <a:lstStyle/>
          <a:p>
            <a:pPr lvl="1">
              <a:buNone/>
            </a:pPr>
            <a:endParaRPr lang="en-US" b="1" dirty="0" smtClean="0">
              <a:latin typeface="Apple Symbols"/>
              <a:cs typeface="Apple Symbols"/>
            </a:endParaRPr>
          </a:p>
          <a:p>
            <a:pPr lvl="1"/>
            <a:r>
              <a:rPr lang="en-US" b="1" dirty="0" smtClean="0">
                <a:solidFill>
                  <a:srgbClr val="000000"/>
                </a:solidFill>
                <a:latin typeface="Apple Symbols"/>
                <a:cs typeface="Apple Symbols"/>
              </a:rPr>
              <a:t>Severity of disease and the identification of an</a:t>
            </a:r>
          </a:p>
          <a:p>
            <a:pPr lvl="1">
              <a:buNone/>
            </a:pPr>
            <a:r>
              <a:rPr lang="en-US" b="1" dirty="0" smtClean="0">
                <a:solidFill>
                  <a:srgbClr val="000000"/>
                </a:solidFill>
                <a:latin typeface="Apple Symbols"/>
                <a:cs typeface="Apple Symbols"/>
              </a:rPr>
              <a:t>    infectious agent do not discriminate between genetic and acquired forms of HLH.</a:t>
            </a:r>
          </a:p>
          <a:p>
            <a:pPr lvl="1"/>
            <a:endParaRPr lang="en-US" b="1" dirty="0" smtClean="0">
              <a:latin typeface="Apple Symbols"/>
              <a:cs typeface="Apple Symbols"/>
            </a:endParaRPr>
          </a:p>
          <a:p>
            <a:pPr lvl="1"/>
            <a:r>
              <a:rPr lang="en-US" b="1" dirty="0" smtClean="0">
                <a:latin typeface="Apple Symbols"/>
                <a:cs typeface="Apple Symbols"/>
              </a:rPr>
              <a:t> Age is helpful to some extent: a minority of children 1 year of age will have acquired HLH, but older age does not reliably exclude genetic HLH.</a:t>
            </a:r>
            <a:endParaRPr lang="en-US" b="1" dirty="0">
              <a:latin typeface="Apple Symbols"/>
              <a:cs typeface="Apple Symbols"/>
            </a:endParaRPr>
          </a:p>
        </p:txBody>
      </p:sp>
    </p:spTree>
    <p:extLst>
      <p:ext uri="{BB962C8B-B14F-4D97-AF65-F5344CB8AC3E}">
        <p14:creationId xmlns:p14="http://schemas.microsoft.com/office/powerpoint/2010/main" val="37015896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761999"/>
          </a:xfrm>
          <a:solidFill>
            <a:srgbClr val="FDEADA"/>
          </a:solidFill>
        </p:spPr>
        <p:txBody>
          <a:bodyPr>
            <a:normAutofit fontScale="90000"/>
          </a:bodyPr>
          <a:lstStyle/>
          <a:p>
            <a:r>
              <a:rPr lang="en-US" dirty="0" smtClean="0">
                <a:latin typeface="Arial Black" pitchFamily="34" charset="0"/>
              </a:rPr>
              <a:t>Lab findings</a:t>
            </a:r>
            <a:endParaRPr lang="en-US" dirty="0">
              <a:latin typeface="Arial Black" pitchFamily="34" charset="0"/>
            </a:endParaRPr>
          </a:p>
        </p:txBody>
      </p:sp>
      <p:sp>
        <p:nvSpPr>
          <p:cNvPr id="3" name="Subtitle 2"/>
          <p:cNvSpPr>
            <a:spLocks noGrp="1"/>
          </p:cNvSpPr>
          <p:nvPr>
            <p:ph type="subTitle" idx="1"/>
          </p:nvPr>
        </p:nvSpPr>
        <p:spPr>
          <a:xfrm>
            <a:off x="762000" y="2133600"/>
            <a:ext cx="7696200" cy="3733800"/>
          </a:xfrm>
          <a:solidFill>
            <a:srgbClr val="FDEADA"/>
          </a:solidFill>
        </p:spPr>
        <p:txBody>
          <a:bodyPr>
            <a:normAutofit fontScale="92500" lnSpcReduction="10000"/>
          </a:bodyPr>
          <a:lstStyle/>
          <a:p>
            <a:pPr lvl="1" algn="l">
              <a:buFont typeface="Wingdings" pitchFamily="2" charset="2"/>
              <a:buChar char="§"/>
            </a:pPr>
            <a:endParaRPr lang="en-US" dirty="0" smtClean="0">
              <a:solidFill>
                <a:schemeClr val="tx1"/>
              </a:solidFill>
              <a:latin typeface="Apple Symbols"/>
              <a:cs typeface="Apple Symbols"/>
            </a:endParaRPr>
          </a:p>
          <a:p>
            <a:pPr lvl="1" algn="l">
              <a:buFont typeface="Wingdings" pitchFamily="2" charset="2"/>
              <a:buChar char="§"/>
            </a:pPr>
            <a:r>
              <a:rPr lang="en-US" b="1" dirty="0" smtClean="0">
                <a:solidFill>
                  <a:schemeClr val="tx1"/>
                </a:solidFill>
                <a:latin typeface="Apple Symbols"/>
                <a:cs typeface="Apple Symbols"/>
              </a:rPr>
              <a:t>Pancytopenia </a:t>
            </a:r>
          </a:p>
          <a:p>
            <a:pPr lvl="1" algn="l">
              <a:buFont typeface="Wingdings" pitchFamily="2" charset="2"/>
              <a:buChar char="§"/>
            </a:pPr>
            <a:r>
              <a:rPr lang="en-US" b="1" dirty="0" smtClean="0">
                <a:solidFill>
                  <a:schemeClr val="tx1"/>
                </a:solidFill>
                <a:latin typeface="Apple Symbols"/>
                <a:cs typeface="Apple Symbols"/>
              </a:rPr>
              <a:t>Hyperferretinemia</a:t>
            </a:r>
          </a:p>
          <a:p>
            <a:pPr lvl="1" algn="l">
              <a:buFont typeface="Wingdings" pitchFamily="2" charset="2"/>
              <a:buChar char="§"/>
            </a:pPr>
            <a:r>
              <a:rPr lang="en-US" b="1" dirty="0" smtClean="0">
                <a:solidFill>
                  <a:schemeClr val="tx1"/>
                </a:solidFill>
                <a:latin typeface="Apple Symbols"/>
                <a:cs typeface="Apple Symbols"/>
              </a:rPr>
              <a:t>Abnormal lipid profile </a:t>
            </a:r>
          </a:p>
          <a:p>
            <a:pPr lvl="1" algn="l">
              <a:buFont typeface="Wingdings" pitchFamily="2" charset="2"/>
              <a:buChar char="§"/>
            </a:pPr>
            <a:r>
              <a:rPr lang="en-US" b="1" dirty="0" smtClean="0">
                <a:solidFill>
                  <a:schemeClr val="tx1"/>
                </a:solidFill>
                <a:latin typeface="Apple Symbols"/>
                <a:cs typeface="Apple Symbols"/>
              </a:rPr>
              <a:t>Hyofibrinogenemia</a:t>
            </a:r>
          </a:p>
          <a:p>
            <a:pPr lvl="1" algn="l">
              <a:buFont typeface="Wingdings" pitchFamily="2" charset="2"/>
              <a:buChar char="§"/>
            </a:pPr>
            <a:r>
              <a:rPr lang="en-US" b="1" dirty="0" smtClean="0">
                <a:solidFill>
                  <a:schemeClr val="tx1"/>
                </a:solidFill>
                <a:latin typeface="Apple Symbols"/>
                <a:cs typeface="Apple Symbols"/>
              </a:rPr>
              <a:t>Hemophagocytosis in BM </a:t>
            </a:r>
          </a:p>
          <a:p>
            <a:pPr lvl="1" algn="l">
              <a:buFont typeface="Wingdings" pitchFamily="2" charset="2"/>
              <a:buChar char="§"/>
            </a:pPr>
            <a:r>
              <a:rPr lang="en-US" b="1" dirty="0" smtClean="0">
                <a:solidFill>
                  <a:schemeClr val="tx1"/>
                </a:solidFill>
                <a:latin typeface="Apple Symbols"/>
                <a:cs typeface="Apple Symbols"/>
              </a:rPr>
              <a:t>Normal Cranial MRI</a:t>
            </a:r>
          </a:p>
          <a:p>
            <a:pPr lvl="1" algn="l">
              <a:buFont typeface="Wingdings" pitchFamily="2" charset="2"/>
              <a:buChar char="§"/>
            </a:pPr>
            <a:r>
              <a:rPr lang="en-US" b="1" dirty="0" smtClean="0">
                <a:solidFill>
                  <a:schemeClr val="tx1"/>
                </a:solidFill>
                <a:latin typeface="Apple Symbols"/>
                <a:cs typeface="Apple Symbols"/>
              </a:rPr>
              <a:t>Lp traumatic </a:t>
            </a:r>
          </a:p>
          <a:p>
            <a:pPr lvl="1" algn="l"/>
            <a:endParaRPr lang="en-US" dirty="0" smtClean="0">
              <a:solidFill>
                <a:schemeClr val="tx1"/>
              </a:solidFill>
            </a:endParaRPr>
          </a:p>
          <a:p>
            <a:endParaRPr lang="en-US" dirty="0"/>
          </a:p>
        </p:txBody>
      </p:sp>
    </p:spTree>
    <p:extLst>
      <p:ext uri="{BB962C8B-B14F-4D97-AF65-F5344CB8AC3E}">
        <p14:creationId xmlns:p14="http://schemas.microsoft.com/office/powerpoint/2010/main" val="347190995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smtClean="0">
                <a:latin typeface="Arial Black" pitchFamily="34" charset="0"/>
              </a:rPr>
              <a:t>Diagnostic criteria for HLH</a:t>
            </a:r>
            <a:endParaRPr lang="en-US" dirty="0">
              <a:latin typeface="Arial Black" pitchFamily="34" charset="0"/>
            </a:endParaRPr>
          </a:p>
        </p:txBody>
      </p:sp>
      <p:sp>
        <p:nvSpPr>
          <p:cNvPr id="3" name="Content Placeholder 2"/>
          <p:cNvSpPr>
            <a:spLocks noGrp="1"/>
          </p:cNvSpPr>
          <p:nvPr>
            <p:ph idx="1"/>
          </p:nvPr>
        </p:nvSpPr>
        <p:spPr>
          <a:solidFill>
            <a:schemeClr val="accent6">
              <a:lumMod val="20000"/>
              <a:lumOff val="80000"/>
            </a:schemeClr>
          </a:solidFill>
        </p:spPr>
        <p:txBody>
          <a:bodyPr>
            <a:normAutofit fontScale="62500" lnSpcReduction="20000"/>
          </a:bodyPr>
          <a:lstStyle/>
          <a:p>
            <a:r>
              <a:rPr lang="en-US" b="1" dirty="0" smtClean="0"/>
              <a:t>1. Familial disease/known genetic defect or</a:t>
            </a:r>
          </a:p>
          <a:p>
            <a:r>
              <a:rPr lang="en-US" b="1" dirty="0" smtClean="0"/>
              <a:t>2. Clinical and laboratory criteria (5/8 criteria should be fulfilled)</a:t>
            </a:r>
          </a:p>
          <a:p>
            <a:r>
              <a:rPr lang="en-US" b="1" dirty="0" smtClean="0"/>
              <a:t>Fever</a:t>
            </a:r>
          </a:p>
          <a:p>
            <a:r>
              <a:rPr lang="en-US" b="1" dirty="0" err="1" smtClean="0"/>
              <a:t>Splenomegaly</a:t>
            </a:r>
            <a:endParaRPr lang="en-US" b="1" dirty="0" smtClean="0"/>
          </a:p>
          <a:p>
            <a:r>
              <a:rPr lang="en-US" b="1" dirty="0" err="1" smtClean="0"/>
              <a:t>Cytopenia</a:t>
            </a:r>
            <a:r>
              <a:rPr lang="en-US" b="1" dirty="0" smtClean="0"/>
              <a:t>  2 cell lines</a:t>
            </a:r>
          </a:p>
          <a:p>
            <a:pPr lvl="1"/>
            <a:r>
              <a:rPr lang="en-US" b="1" dirty="0" smtClean="0"/>
              <a:t>Hemoglobin  90 g/L (below 4 weeks of age,  100 g/L)</a:t>
            </a:r>
          </a:p>
          <a:p>
            <a:pPr lvl="1"/>
            <a:r>
              <a:rPr lang="en-US" b="1" dirty="0" smtClean="0"/>
              <a:t>Platelets  100  109/L</a:t>
            </a:r>
          </a:p>
          <a:p>
            <a:pPr lvl="1"/>
            <a:r>
              <a:rPr lang="en-US" b="1" dirty="0" err="1" smtClean="0"/>
              <a:t>Neutrophils</a:t>
            </a:r>
            <a:r>
              <a:rPr lang="en-US" b="1" dirty="0" smtClean="0"/>
              <a:t>  1  109/L</a:t>
            </a:r>
          </a:p>
          <a:p>
            <a:r>
              <a:rPr lang="en-US" b="1" dirty="0" err="1" smtClean="0"/>
              <a:t>Hypertriglyceridemia</a:t>
            </a:r>
            <a:r>
              <a:rPr lang="en-US" b="1" dirty="0" smtClean="0"/>
              <a:t> and/or </a:t>
            </a:r>
            <a:r>
              <a:rPr lang="en-US" b="1" dirty="0" err="1" smtClean="0"/>
              <a:t>hypofibrinogenemia</a:t>
            </a:r>
            <a:endParaRPr lang="en-US" b="1" dirty="0" smtClean="0"/>
          </a:p>
          <a:p>
            <a:pPr lvl="1"/>
            <a:r>
              <a:rPr lang="en-US" b="1" dirty="0" smtClean="0"/>
              <a:t>Fasting triglycerides  3 </a:t>
            </a:r>
            <a:r>
              <a:rPr lang="en-US" b="1" dirty="0" err="1" smtClean="0"/>
              <a:t>mmol</a:t>
            </a:r>
            <a:r>
              <a:rPr lang="en-US" b="1" dirty="0" smtClean="0"/>
              <a:t>/L</a:t>
            </a:r>
          </a:p>
          <a:p>
            <a:pPr lvl="1"/>
            <a:r>
              <a:rPr lang="en-US" b="1" dirty="0" smtClean="0"/>
              <a:t>Fibrinogen  1.5 g/L</a:t>
            </a:r>
          </a:p>
          <a:p>
            <a:r>
              <a:rPr lang="en-US" b="1" dirty="0" err="1" smtClean="0"/>
              <a:t>Ferritin</a:t>
            </a:r>
            <a:r>
              <a:rPr lang="en-US" b="1" dirty="0" smtClean="0"/>
              <a:t>  500 g/L*</a:t>
            </a:r>
          </a:p>
          <a:p>
            <a:r>
              <a:rPr lang="en-US" b="1" dirty="0" err="1" smtClean="0"/>
              <a:t>sCD</a:t>
            </a:r>
            <a:r>
              <a:rPr lang="en-US" b="1" dirty="0" smtClean="0"/>
              <a:t> 25  2400 U/</a:t>
            </a:r>
            <a:r>
              <a:rPr lang="en-US" b="1" dirty="0" err="1" smtClean="0"/>
              <a:t>mL</a:t>
            </a:r>
            <a:endParaRPr lang="en-US" b="1" dirty="0" smtClean="0"/>
          </a:p>
          <a:p>
            <a:r>
              <a:rPr lang="en-US" b="1" dirty="0" smtClean="0"/>
              <a:t>Decreased or absent NK cell activity</a:t>
            </a:r>
          </a:p>
          <a:p>
            <a:r>
              <a:rPr lang="en-US" b="1" dirty="0" err="1" smtClean="0"/>
              <a:t>Hemophagocytosis</a:t>
            </a:r>
            <a:r>
              <a:rPr lang="en-US" b="1" dirty="0" smtClean="0"/>
              <a:t> in BM, CSF, or lymph nodes</a:t>
            </a:r>
            <a:endParaRPr lang="en-US" b="1" dirty="0"/>
          </a:p>
        </p:txBody>
      </p:sp>
    </p:spTree>
    <p:extLst>
      <p:ext uri="{BB962C8B-B14F-4D97-AF65-F5344CB8AC3E}">
        <p14:creationId xmlns:p14="http://schemas.microsoft.com/office/powerpoint/2010/main" val="41293402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smtClean="0">
                <a:latin typeface="Arial Black" pitchFamily="34" charset="0"/>
              </a:rPr>
              <a:t>Diagnostic criteria for HLH</a:t>
            </a:r>
            <a:endParaRPr lang="en-US" dirty="0">
              <a:latin typeface="Arial Black" pitchFamily="34" charset="0"/>
            </a:endParaRPr>
          </a:p>
        </p:txBody>
      </p:sp>
      <p:sp>
        <p:nvSpPr>
          <p:cNvPr id="3" name="Content Placeholder 2"/>
          <p:cNvSpPr>
            <a:spLocks noGrp="1"/>
          </p:cNvSpPr>
          <p:nvPr>
            <p:ph idx="1"/>
          </p:nvPr>
        </p:nvSpPr>
        <p:spPr>
          <a:solidFill>
            <a:schemeClr val="accent6">
              <a:lumMod val="20000"/>
              <a:lumOff val="80000"/>
            </a:schemeClr>
          </a:solidFill>
        </p:spPr>
        <p:txBody>
          <a:bodyPr>
            <a:normAutofit fontScale="62500" lnSpcReduction="20000"/>
          </a:bodyPr>
          <a:lstStyle/>
          <a:p>
            <a:r>
              <a:rPr lang="en-US" b="1" dirty="0" smtClean="0"/>
              <a:t>1. Familial disease/known genetic defect or</a:t>
            </a:r>
          </a:p>
          <a:p>
            <a:r>
              <a:rPr lang="en-US" b="1" dirty="0" smtClean="0"/>
              <a:t>2. Clinical and laboratory criteria (5/8 criteria should be fulfilled)</a:t>
            </a:r>
          </a:p>
          <a:p>
            <a:r>
              <a:rPr lang="en-US" b="1" dirty="0" smtClean="0"/>
              <a:t>Fever</a:t>
            </a:r>
          </a:p>
          <a:p>
            <a:r>
              <a:rPr lang="en-US" b="1" dirty="0" err="1" smtClean="0"/>
              <a:t>Splenomegaly</a:t>
            </a:r>
            <a:endParaRPr lang="en-US" b="1" dirty="0" smtClean="0"/>
          </a:p>
          <a:p>
            <a:r>
              <a:rPr lang="en-US" b="1" dirty="0" err="1" smtClean="0"/>
              <a:t>Cytopenia</a:t>
            </a:r>
            <a:r>
              <a:rPr lang="en-US" b="1" dirty="0" smtClean="0"/>
              <a:t>  2 cell lines</a:t>
            </a:r>
          </a:p>
          <a:p>
            <a:pPr lvl="1"/>
            <a:r>
              <a:rPr lang="en-US" b="1" dirty="0" smtClean="0"/>
              <a:t>Hemoglobin  90 g/L (below 4 weeks of age,  100 g/L)</a:t>
            </a:r>
          </a:p>
          <a:p>
            <a:pPr lvl="1"/>
            <a:r>
              <a:rPr lang="en-US" b="1" dirty="0" smtClean="0"/>
              <a:t>Platelets  100  109/L</a:t>
            </a:r>
          </a:p>
          <a:p>
            <a:pPr lvl="1"/>
            <a:r>
              <a:rPr lang="en-US" b="1" dirty="0" err="1" smtClean="0"/>
              <a:t>Neutrophils</a:t>
            </a:r>
            <a:r>
              <a:rPr lang="en-US" b="1" dirty="0" smtClean="0"/>
              <a:t>  1  109/L</a:t>
            </a:r>
          </a:p>
          <a:p>
            <a:r>
              <a:rPr lang="en-US" b="1" dirty="0" err="1" smtClean="0"/>
              <a:t>Hypertriglyceridemia</a:t>
            </a:r>
            <a:r>
              <a:rPr lang="en-US" b="1" dirty="0" smtClean="0"/>
              <a:t> and/or </a:t>
            </a:r>
            <a:r>
              <a:rPr lang="en-US" b="1" dirty="0" err="1" smtClean="0"/>
              <a:t>hypofibrinogenemia</a:t>
            </a:r>
            <a:endParaRPr lang="en-US" b="1" dirty="0" smtClean="0"/>
          </a:p>
          <a:p>
            <a:pPr lvl="1"/>
            <a:r>
              <a:rPr lang="en-US" b="1" dirty="0" smtClean="0"/>
              <a:t>Fasting triglycerides  3 </a:t>
            </a:r>
            <a:r>
              <a:rPr lang="en-US" b="1" dirty="0" err="1" smtClean="0"/>
              <a:t>mmol</a:t>
            </a:r>
            <a:r>
              <a:rPr lang="en-US" b="1" dirty="0" smtClean="0"/>
              <a:t>/L</a:t>
            </a:r>
          </a:p>
          <a:p>
            <a:pPr lvl="1"/>
            <a:r>
              <a:rPr lang="en-US" b="1" dirty="0" smtClean="0"/>
              <a:t>Fibrinogen  1.5 g/L</a:t>
            </a:r>
          </a:p>
          <a:p>
            <a:r>
              <a:rPr lang="en-US" b="1" dirty="0" err="1" smtClean="0"/>
              <a:t>Ferritin</a:t>
            </a:r>
            <a:r>
              <a:rPr lang="en-US" b="1" dirty="0" smtClean="0"/>
              <a:t>  500 g/L*</a:t>
            </a:r>
          </a:p>
          <a:p>
            <a:r>
              <a:rPr lang="en-US" b="1" dirty="0" err="1" smtClean="0"/>
              <a:t>sCD</a:t>
            </a:r>
            <a:r>
              <a:rPr lang="en-US" b="1" dirty="0" smtClean="0"/>
              <a:t> 25  2400 U/</a:t>
            </a:r>
            <a:r>
              <a:rPr lang="en-US" b="1" dirty="0" err="1" smtClean="0"/>
              <a:t>mL</a:t>
            </a:r>
            <a:endParaRPr lang="en-US" b="1" dirty="0" smtClean="0"/>
          </a:p>
          <a:p>
            <a:r>
              <a:rPr lang="en-US" b="1" dirty="0" smtClean="0"/>
              <a:t>Decreased or absent NK cell activity</a:t>
            </a:r>
          </a:p>
          <a:p>
            <a:r>
              <a:rPr lang="en-US" b="1" dirty="0" err="1" smtClean="0"/>
              <a:t>Hemophagocytosis</a:t>
            </a:r>
            <a:r>
              <a:rPr lang="en-US" b="1" dirty="0" smtClean="0"/>
              <a:t> in BM, CSF, or lymph nodes</a:t>
            </a:r>
            <a:endParaRPr lang="en-US" b="1" dirty="0"/>
          </a:p>
        </p:txBody>
      </p:sp>
    </p:spTree>
    <p:extLst>
      <p:ext uri="{BB962C8B-B14F-4D97-AF65-F5344CB8AC3E}">
        <p14:creationId xmlns:p14="http://schemas.microsoft.com/office/powerpoint/2010/main" val="412934026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pPr lvl="1" algn="ctr" rtl="0">
              <a:spcBef>
                <a:spcPct val="0"/>
              </a:spcBef>
            </a:pPr>
            <a:r>
              <a:rPr lang="en-US" sz="4000" dirty="0" smtClean="0">
                <a:latin typeface="Arial Black" pitchFamily="34" charset="0"/>
              </a:rPr>
              <a:t>Supportive Evidence </a:t>
            </a:r>
            <a:r>
              <a:rPr lang="en-US" sz="2400" dirty="0" smtClean="0"/>
              <a:t/>
            </a:r>
            <a:br>
              <a:rPr lang="en-US" sz="2400" dirty="0" smtClean="0"/>
            </a:br>
            <a:endParaRPr lang="en-US" dirty="0"/>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lvl="1"/>
            <a:endParaRPr lang="en-US" sz="3200" b="1" dirty="0" smtClean="0">
              <a:latin typeface="Apple Symbols"/>
              <a:cs typeface="Apple Symbols"/>
            </a:endParaRPr>
          </a:p>
          <a:p>
            <a:pPr lvl="1"/>
            <a:r>
              <a:rPr lang="en-US" sz="3200" b="1" dirty="0" smtClean="0">
                <a:latin typeface="Apple Symbols"/>
                <a:cs typeface="Apple Symbols"/>
              </a:rPr>
              <a:t>Cerebral symptoms with moderate </a:t>
            </a:r>
            <a:r>
              <a:rPr lang="en-US" sz="3200" b="1" dirty="0" err="1" smtClean="0">
                <a:latin typeface="Apple Symbols"/>
                <a:cs typeface="Apple Symbols"/>
              </a:rPr>
              <a:t>pleocytosis</a:t>
            </a:r>
            <a:r>
              <a:rPr lang="en-US" sz="3200" b="1" dirty="0" smtClean="0">
                <a:latin typeface="Apple Symbols"/>
                <a:cs typeface="Apple Symbols"/>
              </a:rPr>
              <a:t> and/or elevated protein, </a:t>
            </a:r>
          </a:p>
          <a:p>
            <a:pPr lvl="1"/>
            <a:r>
              <a:rPr lang="en-US" sz="3200" b="1" dirty="0" smtClean="0">
                <a:latin typeface="Apple Symbols"/>
                <a:cs typeface="Apple Symbols"/>
              </a:rPr>
              <a:t>Elevated </a:t>
            </a:r>
            <a:r>
              <a:rPr lang="en-US" sz="3200" b="1" dirty="0" err="1" smtClean="0">
                <a:latin typeface="Apple Symbols"/>
                <a:cs typeface="Apple Symbols"/>
              </a:rPr>
              <a:t>transaminases</a:t>
            </a:r>
            <a:r>
              <a:rPr lang="en-US" sz="3200" b="1" dirty="0" smtClean="0">
                <a:latin typeface="Apple Symbols"/>
                <a:cs typeface="Apple Symbols"/>
              </a:rPr>
              <a:t>, </a:t>
            </a:r>
            <a:r>
              <a:rPr lang="en-US" sz="3200" b="1" dirty="0" err="1" smtClean="0">
                <a:latin typeface="Apple Symbols"/>
                <a:cs typeface="Apple Symbols"/>
              </a:rPr>
              <a:t>bilirubin</a:t>
            </a:r>
            <a:r>
              <a:rPr lang="en-US" sz="3200" b="1" dirty="0" smtClean="0">
                <a:latin typeface="Apple Symbols"/>
                <a:cs typeface="Apple Symbols"/>
              </a:rPr>
              <a:t>, and lactate </a:t>
            </a:r>
            <a:r>
              <a:rPr lang="en-US" sz="3200" b="1" dirty="0" err="1" smtClean="0">
                <a:latin typeface="Apple Symbols"/>
                <a:cs typeface="Apple Symbols"/>
              </a:rPr>
              <a:t>dehydrogenase</a:t>
            </a:r>
            <a:r>
              <a:rPr lang="en-US" sz="3200" b="1" dirty="0" smtClean="0">
                <a:latin typeface="Apple Symbols"/>
                <a:cs typeface="Apple Symbols"/>
              </a:rPr>
              <a:t>.</a:t>
            </a:r>
          </a:p>
          <a:p>
            <a:pPr lvl="1"/>
            <a:r>
              <a:rPr lang="en-US" sz="3200" b="1" dirty="0" smtClean="0">
                <a:latin typeface="Apple Symbols"/>
                <a:cs typeface="Apple Symbols"/>
              </a:rPr>
              <a:t> A higher cutoff for </a:t>
            </a:r>
            <a:r>
              <a:rPr lang="en-US" sz="3200" b="1" dirty="0" err="1" smtClean="0">
                <a:latin typeface="Apple Symbols"/>
                <a:cs typeface="Apple Symbols"/>
              </a:rPr>
              <a:t>ferritin</a:t>
            </a:r>
            <a:r>
              <a:rPr lang="en-US" sz="3200" b="1" dirty="0" smtClean="0">
                <a:latin typeface="Apple Symbols"/>
                <a:cs typeface="Apple Symbols"/>
              </a:rPr>
              <a:t> values of 3000 g/L or 10 000 g/L to be more helpful.</a:t>
            </a:r>
            <a:endParaRPr lang="en-US" sz="3200" b="1" dirty="0">
              <a:latin typeface="Apple Symbols"/>
              <a:cs typeface="Apple Symbols"/>
            </a:endParaRPr>
          </a:p>
        </p:txBody>
      </p:sp>
    </p:spTree>
    <p:extLst>
      <p:ext uri="{BB962C8B-B14F-4D97-AF65-F5344CB8AC3E}">
        <p14:creationId xmlns:p14="http://schemas.microsoft.com/office/powerpoint/2010/main" val="138856810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0576352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41882817"/>
              </p:ext>
            </p:extLst>
          </p:nvPr>
        </p:nvGraphicFramePr>
        <p:xfrm>
          <a:off x="533400" y="1752600"/>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solidFill>
            <a:schemeClr val="accent6">
              <a:lumMod val="20000"/>
              <a:lumOff val="80000"/>
            </a:schemeClr>
          </a:solidFill>
        </p:spPr>
        <p:txBody>
          <a:bodyPr/>
          <a:lstStyle/>
          <a:p>
            <a:r>
              <a:rPr lang="en-US" dirty="0" smtClean="0">
                <a:latin typeface="Arial Black"/>
                <a:cs typeface="Arial Black"/>
              </a:rPr>
              <a:t>Primary HLH Screening </a:t>
            </a:r>
            <a:endParaRPr lang="en-US" dirty="0">
              <a:latin typeface="Arial Black"/>
              <a:cs typeface="Arial Black"/>
            </a:endParaRPr>
          </a:p>
        </p:txBody>
      </p:sp>
    </p:spTree>
    <p:extLst>
      <p:ext uri="{BB962C8B-B14F-4D97-AF65-F5344CB8AC3E}">
        <p14:creationId xmlns:p14="http://schemas.microsoft.com/office/powerpoint/2010/main" val="360985585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133600"/>
            <a:ext cx="8153400" cy="4572000"/>
          </a:xfrm>
          <a:prstGeom prst="rect">
            <a:avLst/>
          </a:prstGeom>
        </p:spPr>
      </p:pic>
      <p:sp>
        <p:nvSpPr>
          <p:cNvPr id="3" name="Title 2"/>
          <p:cNvSpPr>
            <a:spLocks noGrp="1"/>
          </p:cNvSpPr>
          <p:nvPr>
            <p:ph type="title"/>
          </p:nvPr>
        </p:nvSpPr>
        <p:spPr/>
        <p:txBody>
          <a:bodyPr>
            <a:normAutofit/>
          </a:bodyPr>
          <a:lstStyle/>
          <a:p>
            <a:r>
              <a:rPr lang="en-US" sz="2800" dirty="0" smtClean="0">
                <a:latin typeface="Arial Black"/>
                <a:cs typeface="Arial Black"/>
              </a:rPr>
              <a:t>Fever+ </a:t>
            </a:r>
            <a:r>
              <a:rPr lang="en-US" sz="2800" dirty="0" err="1" smtClean="0">
                <a:latin typeface="Arial Black"/>
                <a:cs typeface="Arial Black"/>
              </a:rPr>
              <a:t>Cytopenia+Hepatosplenomegaly</a:t>
            </a:r>
            <a:r>
              <a:rPr lang="en-US" sz="2800" dirty="0" smtClean="0">
                <a:latin typeface="Arial Black"/>
                <a:cs typeface="Arial Black"/>
              </a:rPr>
              <a:t> + </a:t>
            </a:r>
            <a:r>
              <a:rPr lang="en-US" sz="2800" dirty="0" err="1">
                <a:latin typeface="Arial Black"/>
                <a:cs typeface="Arial Black"/>
              </a:rPr>
              <a:t>H</a:t>
            </a:r>
            <a:r>
              <a:rPr lang="en-US" sz="2800" dirty="0" err="1" smtClean="0">
                <a:latin typeface="Arial Black"/>
                <a:cs typeface="Arial Black"/>
              </a:rPr>
              <a:t>yperferritinemia</a:t>
            </a:r>
            <a:endParaRPr lang="en-US" sz="2800" dirty="0">
              <a:latin typeface="Arial Black"/>
              <a:cs typeface="Arial Black"/>
            </a:endParaRPr>
          </a:p>
        </p:txBody>
      </p:sp>
    </p:spTree>
    <p:extLst>
      <p:ext uri="{BB962C8B-B14F-4D97-AF65-F5344CB8AC3E}">
        <p14:creationId xmlns:p14="http://schemas.microsoft.com/office/powerpoint/2010/main" val="10715369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304800"/>
            <a:ext cx="8763000" cy="6248400"/>
          </a:xfrm>
          <a:prstGeom prst="rect">
            <a:avLst/>
          </a:prstGeom>
        </p:spPr>
      </p:pic>
      <p:sp>
        <p:nvSpPr>
          <p:cNvPr id="3" name="Rectangle 2"/>
          <p:cNvSpPr/>
          <p:nvPr/>
        </p:nvSpPr>
        <p:spPr>
          <a:xfrm>
            <a:off x="2951755" y="3244334"/>
            <a:ext cx="3240490" cy="369332"/>
          </a:xfrm>
          <a:prstGeom prst="rect">
            <a:avLst/>
          </a:prstGeom>
        </p:spPr>
        <p:txBody>
          <a:bodyPr wrap="none">
            <a:spAutoFit/>
          </a:bodyPr>
          <a:lstStyle/>
          <a:p>
            <a:r>
              <a:rPr lang="en-US" dirty="0" err="1"/>
              <a:t>hlh</a:t>
            </a:r>
            <a:r>
              <a:rPr lang="en-US" dirty="0"/>
              <a:t> final presentation </a:t>
            </a:r>
            <a:r>
              <a:rPr lang="en-US" dirty="0" err="1"/>
              <a:t>anjoman</a:t>
            </a:r>
            <a:r>
              <a:rPr lang="en-US" dirty="0"/>
              <a:t> 2</a:t>
            </a:r>
          </a:p>
        </p:txBody>
      </p:sp>
    </p:spTree>
    <p:extLst>
      <p:ext uri="{BB962C8B-B14F-4D97-AF65-F5344CB8AC3E}">
        <p14:creationId xmlns:p14="http://schemas.microsoft.com/office/powerpoint/2010/main" val="18315180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normAutofit fontScale="90000"/>
          </a:bodyPr>
          <a:lstStyle/>
          <a:p>
            <a:r>
              <a:rPr lang="en-US" b="1" dirty="0"/>
              <a:t>Genetics and HLA testing </a:t>
            </a:r>
            <a:r>
              <a:rPr lang="en-US" dirty="0"/>
              <a:t/>
            </a:r>
            <a:br>
              <a:rPr lang="en-US" dirty="0"/>
            </a:br>
            <a:endParaRPr lang="en-US" dirty="0"/>
          </a:p>
        </p:txBody>
      </p:sp>
      <p:sp>
        <p:nvSpPr>
          <p:cNvPr id="3" name="Content Placeholder 2"/>
          <p:cNvSpPr>
            <a:spLocks noGrp="1"/>
          </p:cNvSpPr>
          <p:nvPr>
            <p:ph idx="1"/>
          </p:nvPr>
        </p:nvSpPr>
        <p:spPr>
          <a:xfrm>
            <a:off x="457200" y="1600200"/>
            <a:ext cx="8229600" cy="4953000"/>
          </a:xfrm>
          <a:solidFill>
            <a:srgbClr val="FDEADA"/>
          </a:solidFill>
        </p:spPr>
        <p:txBody>
          <a:bodyPr>
            <a:normAutofit/>
          </a:bodyPr>
          <a:lstStyle/>
          <a:p>
            <a:r>
              <a:rPr lang="en-US" sz="3600" dirty="0" smtClean="0"/>
              <a:t>A </a:t>
            </a:r>
            <a:r>
              <a:rPr lang="en-US" sz="3600" dirty="0"/>
              <a:t>genetic analysis is not practical in all cases in developing </a:t>
            </a:r>
            <a:r>
              <a:rPr lang="en-US" sz="3600" dirty="0" smtClean="0"/>
              <a:t>countries.</a:t>
            </a:r>
          </a:p>
          <a:p>
            <a:r>
              <a:rPr lang="en-US" sz="3600" dirty="0" smtClean="0"/>
              <a:t> </a:t>
            </a:r>
            <a:r>
              <a:rPr lang="en-US" sz="3600" dirty="0"/>
              <a:t>However, it is mandatory in children with </a:t>
            </a:r>
            <a:r>
              <a:rPr lang="en-US" sz="3600" dirty="0" smtClean="0"/>
              <a:t>:</a:t>
            </a:r>
          </a:p>
          <a:p>
            <a:pPr lvl="1"/>
            <a:r>
              <a:rPr lang="en-US" dirty="0" smtClean="0"/>
              <a:t>CNS </a:t>
            </a:r>
            <a:r>
              <a:rPr lang="en-US" dirty="0"/>
              <a:t>involvement</a:t>
            </a:r>
            <a:r>
              <a:rPr lang="en-US" dirty="0" smtClean="0"/>
              <a:t>,</a:t>
            </a:r>
          </a:p>
          <a:p>
            <a:pPr lvl="1"/>
            <a:r>
              <a:rPr lang="en-US" dirty="0" smtClean="0"/>
              <a:t> </a:t>
            </a:r>
            <a:r>
              <a:rPr lang="en-US" dirty="0"/>
              <a:t>relapsing/refractory disease, </a:t>
            </a:r>
            <a:endParaRPr lang="en-US" dirty="0" smtClean="0"/>
          </a:p>
          <a:p>
            <a:pPr lvl="1"/>
            <a:r>
              <a:rPr lang="en-US" dirty="0" smtClean="0"/>
              <a:t>disease </a:t>
            </a:r>
            <a:r>
              <a:rPr lang="en-US" dirty="0"/>
              <a:t>with significant </a:t>
            </a:r>
            <a:r>
              <a:rPr lang="en-US" dirty="0" err="1"/>
              <a:t>multiorgan</a:t>
            </a:r>
            <a:r>
              <a:rPr lang="en-US" dirty="0"/>
              <a:t> involvement </a:t>
            </a:r>
            <a:endParaRPr lang="en-US" dirty="0" smtClean="0"/>
          </a:p>
          <a:p>
            <a:pPr lvl="1"/>
            <a:r>
              <a:rPr lang="en-US" dirty="0" smtClean="0"/>
              <a:t>children </a:t>
            </a:r>
            <a:r>
              <a:rPr lang="en-US" dirty="0"/>
              <a:t>born to consanguineous parents/ with positive family history. </a:t>
            </a:r>
            <a:endParaRPr lang="en-US" dirty="0" smtClean="0"/>
          </a:p>
          <a:p>
            <a:pPr marL="0" indent="0">
              <a:buNone/>
            </a:pPr>
            <a:endParaRPr lang="en-US" dirty="0"/>
          </a:p>
        </p:txBody>
      </p:sp>
    </p:spTree>
    <p:extLst>
      <p:ext uri="{BB962C8B-B14F-4D97-AF65-F5344CB8AC3E}">
        <p14:creationId xmlns:p14="http://schemas.microsoft.com/office/powerpoint/2010/main" val="38298685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243906" cy="6858000"/>
          </a:xfrm>
          <a:prstGeom prst="rect">
            <a:avLst/>
          </a:prstGeom>
        </p:spPr>
      </p:pic>
    </p:spTree>
    <p:extLst>
      <p:ext uri="{BB962C8B-B14F-4D97-AF65-F5344CB8AC3E}">
        <p14:creationId xmlns:p14="http://schemas.microsoft.com/office/powerpoint/2010/main" val="161355015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71600"/>
            <a:ext cx="8128000" cy="5181600"/>
          </a:xfrm>
          <a:prstGeom prst="rect">
            <a:avLst/>
          </a:prstGeom>
        </p:spPr>
      </p:pic>
      <p:sp>
        <p:nvSpPr>
          <p:cNvPr id="4" name="Title 3"/>
          <p:cNvSpPr>
            <a:spLocks noGrp="1"/>
          </p:cNvSpPr>
          <p:nvPr>
            <p:ph type="title"/>
          </p:nvPr>
        </p:nvSpPr>
        <p:spPr/>
        <p:txBody>
          <a:bodyPr>
            <a:normAutofit fontScale="90000"/>
          </a:bodyPr>
          <a:lstStyle/>
          <a:p>
            <a:r>
              <a:rPr lang="en-US" dirty="0">
                <a:latin typeface="Arial Black"/>
                <a:cs typeface="Arial Black"/>
              </a:rPr>
              <a:t>Immunology &amp; HLH</a:t>
            </a:r>
            <a:br>
              <a:rPr lang="en-US" dirty="0">
                <a:latin typeface="Arial Black"/>
                <a:cs typeface="Arial Black"/>
              </a:rPr>
            </a:br>
            <a:endParaRPr lang="en-US" dirty="0"/>
          </a:p>
        </p:txBody>
      </p:sp>
    </p:spTree>
    <p:extLst>
      <p:ext uri="{BB962C8B-B14F-4D97-AF65-F5344CB8AC3E}">
        <p14:creationId xmlns:p14="http://schemas.microsoft.com/office/powerpoint/2010/main" val="42011358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t>
            </a:r>
          </a:p>
        </p:txBody>
      </p:sp>
      <p:sp>
        <p:nvSpPr>
          <p:cNvPr id="5" name="Subtitle 4"/>
          <p:cNvSpPr>
            <a:spLocks noGrp="1"/>
          </p:cNvSpPr>
          <p:nvPr>
            <p:ph type="subTitle" idx="1"/>
          </p:nvPr>
        </p:nvSpPr>
        <p:spPr>
          <a:xfrm>
            <a:off x="762000" y="2438400"/>
            <a:ext cx="7848600" cy="3200400"/>
          </a:xfrm>
          <a:solidFill>
            <a:srgbClr val="FDEADA"/>
          </a:solidFill>
        </p:spPr>
        <p:txBody>
          <a:bodyPr/>
          <a:lstStyle/>
          <a:p>
            <a:pPr algn="l"/>
            <a:r>
              <a:rPr lang="en-US" sz="4000" b="1" dirty="0" smtClean="0">
                <a:solidFill>
                  <a:schemeClr val="tx1"/>
                </a:solidFill>
                <a:latin typeface="Apple Symbols"/>
                <a:cs typeface="Apple Symbols"/>
              </a:rPr>
              <a:t>Flow </a:t>
            </a:r>
            <a:r>
              <a:rPr lang="en-US" sz="4000" b="1" dirty="0" err="1" smtClean="0">
                <a:solidFill>
                  <a:schemeClr val="tx1"/>
                </a:solidFill>
                <a:latin typeface="Apple Symbols"/>
                <a:cs typeface="Apple Symbols"/>
              </a:rPr>
              <a:t>cytometry</a:t>
            </a:r>
            <a:r>
              <a:rPr lang="en-US" sz="4000" b="1" dirty="0" smtClean="0">
                <a:solidFill>
                  <a:schemeClr val="tx1"/>
                </a:solidFill>
                <a:latin typeface="Apple Symbols"/>
                <a:cs typeface="Apple Symbols"/>
              </a:rPr>
              <a:t> </a:t>
            </a:r>
          </a:p>
          <a:p>
            <a:pPr lvl="1" algn="l">
              <a:buFont typeface="Wingdings" pitchFamily="2" charset="2"/>
              <a:buChar char="§"/>
            </a:pPr>
            <a:r>
              <a:rPr lang="en-US" sz="4000" b="1" dirty="0" smtClean="0">
                <a:solidFill>
                  <a:schemeClr val="tx1"/>
                </a:solidFill>
                <a:latin typeface="Apple Symbols"/>
                <a:cs typeface="Apple Symbols"/>
              </a:rPr>
              <a:t>Reversed CD4/CD8 </a:t>
            </a:r>
          </a:p>
          <a:p>
            <a:pPr lvl="1" algn="l">
              <a:buFont typeface="Wingdings" pitchFamily="2" charset="2"/>
              <a:buChar char="§"/>
            </a:pPr>
            <a:endParaRPr lang="en-US" dirty="0"/>
          </a:p>
        </p:txBody>
      </p:sp>
      <p:sp>
        <p:nvSpPr>
          <p:cNvPr id="4" name="Rectangle 3"/>
          <p:cNvSpPr/>
          <p:nvPr/>
        </p:nvSpPr>
        <p:spPr>
          <a:xfrm>
            <a:off x="762000" y="1447800"/>
            <a:ext cx="7848599" cy="707886"/>
          </a:xfrm>
          <a:prstGeom prst="rect">
            <a:avLst/>
          </a:prstGeom>
          <a:solidFill>
            <a:srgbClr val="FDEADA"/>
          </a:solidFill>
        </p:spPr>
        <p:txBody>
          <a:bodyPr wrap="square">
            <a:spAutoFit/>
          </a:bodyPr>
          <a:lstStyle/>
          <a:p>
            <a:pPr algn="ctr"/>
            <a:r>
              <a:rPr lang="en-US" sz="4000" dirty="0" smtClean="0">
                <a:latin typeface="Arial Black" pitchFamily="34" charset="0"/>
              </a:rPr>
              <a:t>Lab Data</a:t>
            </a:r>
            <a:endParaRPr lang="en-US" sz="4000" dirty="0"/>
          </a:p>
        </p:txBody>
      </p:sp>
    </p:spTree>
    <p:extLst>
      <p:ext uri="{BB962C8B-B14F-4D97-AF65-F5344CB8AC3E}">
        <p14:creationId xmlns:p14="http://schemas.microsoft.com/office/powerpoint/2010/main" val="297760848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7800"/>
            <a:ext cx="9144000" cy="6500564"/>
          </a:xfrm>
          <a:prstGeom prst="rect">
            <a:avLst/>
          </a:prstGeom>
        </p:spPr>
      </p:pic>
    </p:spTree>
    <p:extLst>
      <p:ext uri="{BB962C8B-B14F-4D97-AF65-F5344CB8AC3E}">
        <p14:creationId xmlns:p14="http://schemas.microsoft.com/office/powerpoint/2010/main" val="366891278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133600" y="0"/>
            <a:ext cx="4853940" cy="6858000"/>
          </a:xfrm>
          <a:prstGeom prst="rect">
            <a:avLst/>
          </a:prstGeom>
        </p:spPr>
      </p:pic>
    </p:spTree>
    <p:extLst>
      <p:ext uri="{BB962C8B-B14F-4D97-AF65-F5344CB8AC3E}">
        <p14:creationId xmlns:p14="http://schemas.microsoft.com/office/powerpoint/2010/main" val="203180891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6865" cy="6858000"/>
          </a:xfrm>
          <a:prstGeom prst="rect">
            <a:avLst/>
          </a:prstGeom>
        </p:spPr>
      </p:pic>
    </p:spTree>
    <p:extLst>
      <p:ext uri="{BB962C8B-B14F-4D97-AF65-F5344CB8AC3E}">
        <p14:creationId xmlns:p14="http://schemas.microsoft.com/office/powerpoint/2010/main" val="59816325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Treatment strategy for HLH. An algorithm for HLH treatment strategies in various clinical contexts.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200" y="979303"/>
            <a:ext cx="72619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4320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Michael B. Jordan et al. Blood 2011;118:4041-4052</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American Society of Hematology</a:t>
            </a:r>
          </a:p>
        </p:txBody>
      </p:sp>
    </p:spTree>
    <p:extLst>
      <p:ext uri="{BB962C8B-B14F-4D97-AF65-F5344CB8AC3E}">
        <p14:creationId xmlns:p14="http://schemas.microsoft.com/office/powerpoint/2010/main" val="37062520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endParaRPr lang="en-US" dirty="0" smtClean="0"/>
          </a:p>
          <a:p>
            <a:r>
              <a:rPr lang="en-US" dirty="0" smtClean="0"/>
              <a:t>Once these functional tests suggest a genetic basis for HLH, molecular analysis should follow, including for parents and siblings.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98600"/>
            <a:ext cx="9144000" cy="3843338"/>
          </a:xfrm>
          <a:prstGeom prst="rect">
            <a:avLst/>
          </a:prstGeom>
        </p:spPr>
      </p:pic>
      <p:sp>
        <p:nvSpPr>
          <p:cNvPr id="3" name="Title 2"/>
          <p:cNvSpPr>
            <a:spLocks noGrp="1"/>
          </p:cNvSpPr>
          <p:nvPr>
            <p:ph type="title"/>
          </p:nvPr>
        </p:nvSpPr>
        <p:spPr>
          <a:solidFill>
            <a:schemeClr val="bg1">
              <a:lumMod val="75000"/>
            </a:schemeClr>
          </a:solidFill>
          <a:ln>
            <a:solidFill>
              <a:schemeClr val="bg1">
                <a:lumMod val="75000"/>
              </a:schemeClr>
            </a:solidFill>
          </a:ln>
        </p:spPr>
        <p:txBody>
          <a:bodyPr/>
          <a:lstStyle/>
          <a:p>
            <a:r>
              <a:rPr lang="en-US" dirty="0" smtClean="0">
                <a:latin typeface="Arial Black" pitchFamily="34" charset="0"/>
              </a:rPr>
              <a:t>Protocol 94</a:t>
            </a:r>
            <a:endParaRPr lang="en-US" dirty="0">
              <a:latin typeface="Arial Black" pitchFamily="34" charset="0"/>
            </a:endParaRPr>
          </a:p>
        </p:txBody>
      </p:sp>
    </p:spTree>
    <p:extLst>
      <p:ext uri="{BB962C8B-B14F-4D97-AF65-F5344CB8AC3E}">
        <p14:creationId xmlns:p14="http://schemas.microsoft.com/office/powerpoint/2010/main" val="147059027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Arial Black"/>
                <a:cs typeface="Arial Black"/>
              </a:rPr>
              <a:t>Protocol 2004</a:t>
            </a:r>
            <a:endParaRPr lang="en-US" dirty="0">
              <a:latin typeface="Arial Black"/>
              <a:cs typeface="Arial Black"/>
            </a:endParaRPr>
          </a:p>
        </p:txBody>
      </p:sp>
      <p:pic>
        <p:nvPicPr>
          <p:cNvPr id="3" name="Picture 2"/>
          <p:cNvPicPr>
            <a:picLocks noChangeAspect="1"/>
          </p:cNvPicPr>
          <p:nvPr/>
        </p:nvPicPr>
        <p:blipFill>
          <a:blip r:embed="rId2"/>
          <a:stretch>
            <a:fillRect/>
          </a:stretch>
        </p:blipFill>
        <p:spPr>
          <a:xfrm>
            <a:off x="342900" y="1600200"/>
            <a:ext cx="8458200" cy="5029200"/>
          </a:xfrm>
          <a:prstGeom prst="rect">
            <a:avLst/>
          </a:prstGeom>
        </p:spPr>
      </p:pic>
    </p:spTree>
    <p:extLst>
      <p:ext uri="{BB962C8B-B14F-4D97-AF65-F5344CB8AC3E}">
        <p14:creationId xmlns:p14="http://schemas.microsoft.com/office/powerpoint/2010/main" val="68307086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HLH diagnostic and induction surveillance strategy.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6320" y="979303"/>
            <a:ext cx="395568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59632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Michael B. Jordan et al. Blood 2011;118:4041-4052</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American Society of Hematology</a:t>
            </a:r>
          </a:p>
        </p:txBody>
      </p:sp>
    </p:spTree>
    <p:extLst>
      <p:ext uri="{BB962C8B-B14F-4D97-AF65-F5344CB8AC3E}">
        <p14:creationId xmlns:p14="http://schemas.microsoft.com/office/powerpoint/2010/main" val="26451054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 y="1778000"/>
            <a:ext cx="8750300" cy="3289300"/>
          </a:xfrm>
          <a:prstGeom prst="rect">
            <a:avLst/>
          </a:prstGeom>
        </p:spPr>
      </p:pic>
    </p:spTree>
    <p:extLst>
      <p:ext uri="{BB962C8B-B14F-4D97-AF65-F5344CB8AC3E}">
        <p14:creationId xmlns:p14="http://schemas.microsoft.com/office/powerpoint/2010/main" val="301336824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QUESTIONS</a:t>
            </a:r>
            <a:endParaRPr lang="en-US" dirty="0">
              <a:latin typeface="Arial Black" pitchFamily="34" charset="0"/>
            </a:endParaRPr>
          </a:p>
        </p:txBody>
      </p:sp>
      <p:sp>
        <p:nvSpPr>
          <p:cNvPr id="3" name="Content Placeholder 2"/>
          <p:cNvSpPr>
            <a:spLocks noGrp="1"/>
          </p:cNvSpPr>
          <p:nvPr>
            <p:ph idx="1"/>
          </p:nvPr>
        </p:nvSpPr>
        <p:spPr>
          <a:xfrm>
            <a:off x="457200" y="1600200"/>
            <a:ext cx="8229600" cy="4953000"/>
          </a:xfrm>
          <a:solidFill>
            <a:srgbClr val="FDEADA"/>
          </a:solidFill>
        </p:spPr>
        <p:txBody>
          <a:bodyPr>
            <a:noAutofit/>
          </a:bodyPr>
          <a:lstStyle/>
          <a:p>
            <a:pPr marL="914400" lvl="1" indent="-514350">
              <a:lnSpc>
                <a:spcPct val="200000"/>
              </a:lnSpc>
              <a:buFont typeface="+mj-lt"/>
              <a:buAutoNum type="arabicPeriod"/>
            </a:pPr>
            <a:r>
              <a:rPr lang="en-US" sz="2000" b="1" dirty="0" err="1" smtClean="0">
                <a:latin typeface="Arial" pitchFamily="34" charset="0"/>
                <a:cs typeface="Arial" pitchFamily="34" charset="0"/>
              </a:rPr>
              <a:t>Defenition</a:t>
            </a:r>
            <a:r>
              <a:rPr lang="en-US" sz="2000" b="1" dirty="0" smtClean="0">
                <a:latin typeface="Arial" pitchFamily="34" charset="0"/>
                <a:cs typeface="Arial" pitchFamily="34" charset="0"/>
              </a:rPr>
              <a:t> of refractory HLH</a:t>
            </a:r>
          </a:p>
          <a:p>
            <a:pPr marL="914400" lvl="1" indent="-514350">
              <a:lnSpc>
                <a:spcPct val="200000"/>
              </a:lnSpc>
              <a:buFont typeface="+mj-lt"/>
              <a:buAutoNum type="arabicPeriod"/>
            </a:pPr>
            <a:r>
              <a:rPr lang="en-US" sz="2000" b="1" dirty="0" err="1" smtClean="0">
                <a:latin typeface="Arial" pitchFamily="34" charset="0"/>
                <a:cs typeface="Arial" pitchFamily="34" charset="0"/>
              </a:rPr>
              <a:t>Plasmapheresis</a:t>
            </a:r>
            <a:r>
              <a:rPr lang="en-US" sz="2000" b="1" dirty="0" smtClean="0">
                <a:latin typeface="Arial" pitchFamily="34" charset="0"/>
                <a:cs typeface="Arial" pitchFamily="34" charset="0"/>
              </a:rPr>
              <a:t> indication </a:t>
            </a:r>
          </a:p>
          <a:p>
            <a:pPr marL="914400" lvl="1" indent="-514350">
              <a:lnSpc>
                <a:spcPct val="200000"/>
              </a:lnSpc>
              <a:buFont typeface="+mj-lt"/>
              <a:buAutoNum type="arabicPeriod"/>
            </a:pPr>
            <a:r>
              <a:rPr lang="en-US" sz="2000" b="1" smtClean="0">
                <a:latin typeface="Arial" pitchFamily="34" charset="0"/>
                <a:cs typeface="Arial" pitchFamily="34" charset="0"/>
              </a:rPr>
              <a:t>Salvage therapy </a:t>
            </a:r>
            <a:endParaRPr lang="en-US" sz="2000" b="1" dirty="0" smtClean="0">
              <a:latin typeface="Arial" pitchFamily="34" charset="0"/>
              <a:cs typeface="Arial" pitchFamily="34" charset="0"/>
            </a:endParaRPr>
          </a:p>
          <a:p>
            <a:pPr marL="914400" lvl="1" indent="-514350">
              <a:lnSpc>
                <a:spcPct val="200000"/>
              </a:lnSpc>
              <a:buFont typeface="+mj-lt"/>
              <a:buAutoNum type="arabicPeriod"/>
            </a:pPr>
            <a:r>
              <a:rPr lang="en-US" sz="2000" b="1" dirty="0">
                <a:latin typeface="Arial" pitchFamily="34" charset="0"/>
                <a:cs typeface="Arial" pitchFamily="34" charset="0"/>
              </a:rPr>
              <a:t>P</a:t>
            </a:r>
            <a:r>
              <a:rPr lang="en-US" sz="2000" b="1" dirty="0" smtClean="0">
                <a:latin typeface="Arial" pitchFamily="34" charset="0"/>
                <a:cs typeface="Arial" pitchFamily="34" charset="0"/>
              </a:rPr>
              <a:t>rotocol 2004 </a:t>
            </a:r>
            <a:r>
              <a:rPr lang="en-US" sz="2000" b="1" dirty="0" err="1" smtClean="0">
                <a:latin typeface="Arial" pitchFamily="34" charset="0"/>
                <a:cs typeface="Arial" pitchFamily="34" charset="0"/>
              </a:rPr>
              <a:t>vs</a:t>
            </a:r>
            <a:r>
              <a:rPr lang="en-US" sz="2000" b="1" dirty="0" smtClean="0">
                <a:latin typeface="Arial" pitchFamily="34" charset="0"/>
                <a:cs typeface="Arial" pitchFamily="34" charset="0"/>
              </a:rPr>
              <a:t> 94</a:t>
            </a:r>
          </a:p>
          <a:p>
            <a:pPr marL="914400" lvl="1" indent="-514350">
              <a:lnSpc>
                <a:spcPct val="200000"/>
              </a:lnSpc>
              <a:buFont typeface="+mj-lt"/>
              <a:buAutoNum type="arabicPeriod"/>
            </a:pPr>
            <a:r>
              <a:rPr lang="en-US" sz="2000" b="1" dirty="0" smtClean="0">
                <a:latin typeface="Arial" pitchFamily="34" charset="0"/>
                <a:cs typeface="Arial" pitchFamily="34" charset="0"/>
              </a:rPr>
              <a:t>BMT in HLH</a:t>
            </a:r>
          </a:p>
          <a:p>
            <a:pPr marL="914400" lvl="1" indent="-514350">
              <a:lnSpc>
                <a:spcPct val="200000"/>
              </a:lnSpc>
              <a:buFont typeface="+mj-lt"/>
              <a:buAutoNum type="arabicPeriod"/>
            </a:pPr>
            <a:r>
              <a:rPr lang="en-US" sz="2000" b="1" dirty="0" smtClean="0">
                <a:latin typeface="Arial" pitchFamily="34" charset="0"/>
                <a:cs typeface="Arial" pitchFamily="34" charset="0"/>
              </a:rPr>
              <a:t>EBV load in HLH</a:t>
            </a:r>
          </a:p>
          <a:p>
            <a:pPr marL="914400" lvl="1" indent="-514350">
              <a:lnSpc>
                <a:spcPct val="200000"/>
              </a:lnSpc>
              <a:buFont typeface="+mj-lt"/>
              <a:buAutoNum type="arabicPeriod"/>
            </a:pPr>
            <a:r>
              <a:rPr lang="en-US" sz="2000" b="1" dirty="0" smtClean="0">
                <a:latin typeface="Arial" pitchFamily="34" charset="0"/>
                <a:cs typeface="Arial" pitchFamily="34" charset="0"/>
              </a:rPr>
              <a:t>Genetic in HLH</a:t>
            </a:r>
          </a:p>
          <a:p>
            <a:pPr marL="914400" lvl="1" indent="-514350">
              <a:lnSpc>
                <a:spcPct val="200000"/>
              </a:lnSpc>
              <a:buFont typeface="+mj-lt"/>
              <a:buAutoNum type="arabicPeriod"/>
            </a:pPr>
            <a:endParaRPr lang="en-US" b="1" dirty="0" smtClean="0">
              <a:latin typeface="Arial" pitchFamily="34" charset="0"/>
              <a:cs typeface="Arial" pitchFamily="34" charset="0"/>
            </a:endParaRPr>
          </a:p>
          <a:p>
            <a:pPr marL="914400" lvl="1" indent="-514350">
              <a:lnSpc>
                <a:spcPct val="200000"/>
              </a:lnSpc>
              <a:buFont typeface="+mj-lt"/>
              <a:buAutoNum type="arabicPeriod"/>
            </a:pPr>
            <a:endParaRPr lang="en-US" b="1" dirty="0" smtClean="0">
              <a:latin typeface="Arial" pitchFamily="34" charset="0"/>
              <a:cs typeface="Arial" pitchFamily="34" charset="0"/>
            </a:endParaRPr>
          </a:p>
        </p:txBody>
      </p:sp>
    </p:spTree>
    <p:extLst>
      <p:ext uri="{BB962C8B-B14F-4D97-AF65-F5344CB8AC3E}">
        <p14:creationId xmlns:p14="http://schemas.microsoft.com/office/powerpoint/2010/main" val="23642251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DEADA"/>
          </a:solidFill>
        </p:spPr>
        <p:txBody>
          <a:bodyPr/>
          <a:lstStyle/>
          <a:p>
            <a:r>
              <a:rPr lang="en-US" dirty="0" smtClean="0">
                <a:latin typeface="Arial Black" pitchFamily="34" charset="0"/>
              </a:rPr>
              <a:t>Differential Diagnosis</a:t>
            </a:r>
            <a:endParaRPr lang="en-US" dirty="0">
              <a:latin typeface="Arial Black" pitchFamily="34" charset="0"/>
            </a:endParaRPr>
          </a:p>
        </p:txBody>
      </p:sp>
      <p:sp>
        <p:nvSpPr>
          <p:cNvPr id="3" name="Content Placeholder 2"/>
          <p:cNvSpPr>
            <a:spLocks noGrp="1"/>
          </p:cNvSpPr>
          <p:nvPr>
            <p:ph idx="1"/>
          </p:nvPr>
        </p:nvSpPr>
        <p:spPr>
          <a:xfrm>
            <a:off x="457200" y="1600200"/>
            <a:ext cx="8229600" cy="4953000"/>
          </a:xfrm>
          <a:solidFill>
            <a:srgbClr val="FDEADA"/>
          </a:solidFill>
        </p:spPr>
        <p:txBody>
          <a:bodyPr>
            <a:normAutofit fontScale="85000" lnSpcReduction="20000"/>
          </a:bodyPr>
          <a:lstStyle/>
          <a:p>
            <a:pPr>
              <a:lnSpc>
                <a:spcPct val="200000"/>
              </a:lnSpc>
            </a:pPr>
            <a:r>
              <a:rPr lang="en-US" b="1" dirty="0" smtClean="0">
                <a:latin typeface="Arial" pitchFamily="34" charset="0"/>
                <a:cs typeface="Arial" pitchFamily="34" charset="0"/>
              </a:rPr>
              <a:t>Leukemia/ lymphoma</a:t>
            </a:r>
          </a:p>
          <a:p>
            <a:pPr>
              <a:lnSpc>
                <a:spcPct val="200000"/>
              </a:lnSpc>
            </a:pPr>
            <a:r>
              <a:rPr lang="en-US" b="1" dirty="0" smtClean="0">
                <a:latin typeface="Arial" pitchFamily="34" charset="0"/>
                <a:cs typeface="Arial" pitchFamily="34" charset="0"/>
              </a:rPr>
              <a:t>Rhomatologic disorder (MAS)</a:t>
            </a:r>
          </a:p>
          <a:p>
            <a:pPr>
              <a:lnSpc>
                <a:spcPct val="200000"/>
              </a:lnSpc>
            </a:pPr>
            <a:r>
              <a:rPr lang="en-US" b="1" dirty="0" smtClean="0">
                <a:latin typeface="Arial" pitchFamily="34" charset="0"/>
                <a:cs typeface="Arial" pitchFamily="34" charset="0"/>
              </a:rPr>
              <a:t>Infection (EBV, </a:t>
            </a:r>
            <a:r>
              <a:rPr lang="en-US" b="1" dirty="0" err="1" smtClean="0">
                <a:latin typeface="Arial" pitchFamily="34" charset="0"/>
                <a:cs typeface="Arial" pitchFamily="34" charset="0"/>
              </a:rPr>
              <a:t>kalazar</a:t>
            </a:r>
            <a:r>
              <a:rPr lang="en-US" b="1" dirty="0" smtClean="0">
                <a:latin typeface="Arial" pitchFamily="34" charset="0"/>
                <a:cs typeface="Arial" pitchFamily="34" charset="0"/>
              </a:rPr>
              <a:t>)</a:t>
            </a:r>
          </a:p>
          <a:p>
            <a:pPr>
              <a:lnSpc>
                <a:spcPct val="200000"/>
              </a:lnSpc>
            </a:pPr>
            <a:r>
              <a:rPr lang="en-US" b="1" dirty="0">
                <a:latin typeface="Arial" pitchFamily="34" charset="0"/>
                <a:cs typeface="Arial" pitchFamily="34" charset="0"/>
              </a:rPr>
              <a:t>Familial HLH</a:t>
            </a:r>
          </a:p>
          <a:p>
            <a:pPr>
              <a:lnSpc>
                <a:spcPct val="200000"/>
              </a:lnSpc>
            </a:pPr>
            <a:r>
              <a:rPr lang="en-US" b="1" dirty="0">
                <a:latin typeface="Arial" pitchFamily="34" charset="0"/>
                <a:cs typeface="Arial" pitchFamily="34" charset="0"/>
              </a:rPr>
              <a:t>XLP 1</a:t>
            </a:r>
          </a:p>
          <a:p>
            <a:pPr>
              <a:lnSpc>
                <a:spcPct val="200000"/>
              </a:lnSpc>
            </a:pPr>
            <a:r>
              <a:rPr lang="en-US" b="1" dirty="0" err="1">
                <a:latin typeface="Arial" pitchFamily="34" charset="0"/>
                <a:cs typeface="Arial" pitchFamily="34" charset="0"/>
              </a:rPr>
              <a:t>Hypogammaglobunemia</a:t>
            </a:r>
            <a:endParaRPr lang="en-US" b="1" dirty="0">
              <a:latin typeface="Arial" pitchFamily="34" charset="0"/>
              <a:cs typeface="Arial" pitchFamily="34" charset="0"/>
            </a:endParaRPr>
          </a:p>
          <a:p>
            <a:pPr>
              <a:lnSpc>
                <a:spcPct val="200000"/>
              </a:lnSpc>
            </a:pPr>
            <a:endParaRPr lang="en-US" b="1" dirty="0">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22384364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9500" y="2362200"/>
            <a:ext cx="4445000" cy="3289300"/>
          </a:xfrm>
          <a:prstGeom prst="rect">
            <a:avLst/>
          </a:prstGeom>
        </p:spPr>
      </p:pic>
      <p:sp>
        <p:nvSpPr>
          <p:cNvPr id="5" name="Title 4"/>
          <p:cNvSpPr>
            <a:spLocks noGrp="1"/>
          </p:cNvSpPr>
          <p:nvPr>
            <p:ph type="title"/>
          </p:nvPr>
        </p:nvSpPr>
        <p:spPr/>
        <p:txBody>
          <a:bodyPr/>
          <a:lstStyle/>
          <a:p>
            <a:r>
              <a:rPr lang="en-US" dirty="0" smtClean="0">
                <a:latin typeface="Arial Black"/>
                <a:cs typeface="Arial Black"/>
              </a:rPr>
              <a:t>Diagnosis</a:t>
            </a:r>
            <a:endParaRPr lang="en-US" dirty="0">
              <a:latin typeface="Arial Black"/>
              <a:cs typeface="Arial Black"/>
            </a:endParaRPr>
          </a:p>
        </p:txBody>
      </p:sp>
    </p:spTree>
    <p:extLst>
      <p:ext uri="{BB962C8B-B14F-4D97-AF65-F5344CB8AC3E}">
        <p14:creationId xmlns:p14="http://schemas.microsoft.com/office/powerpoint/2010/main" val="11260578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837</TotalTime>
  <Words>1772</Words>
  <Application>Microsoft Macintosh PowerPoint</Application>
  <PresentationFormat>On-screen Show (4:3)</PresentationFormat>
  <Paragraphs>327</Paragraphs>
  <Slides>79</Slides>
  <Notes>4</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Hemophagocytic                 Lympho                           Histiocytosis </vt:lpstr>
      <vt:lpstr>Case presentation </vt:lpstr>
      <vt:lpstr> Physical findings  </vt:lpstr>
      <vt:lpstr>PowerPoint Presentation</vt:lpstr>
      <vt:lpstr>Lab findings</vt:lpstr>
      <vt:lpstr>l</vt:lpstr>
      <vt:lpstr>Differential Diagnosis</vt:lpstr>
      <vt:lpstr>Diagnosis</vt:lpstr>
      <vt:lpstr>Differential Diagnosis</vt:lpstr>
      <vt:lpstr>Immunology</vt:lpstr>
      <vt:lpstr>Virology </vt:lpstr>
      <vt:lpstr>Kalazar</vt:lpstr>
      <vt:lpstr>Rheumatology panel </vt:lpstr>
      <vt:lpstr>Genetic </vt:lpstr>
      <vt:lpstr>Supportive therapy</vt:lpstr>
      <vt:lpstr>Protocol 94</vt:lpstr>
      <vt:lpstr>After 3wks</vt:lpstr>
      <vt:lpstr>Switch to HLH 2004 Protocol</vt:lpstr>
      <vt:lpstr>Modified therapy </vt:lpstr>
      <vt:lpstr>Response </vt:lpstr>
      <vt:lpstr>PowerPoint Presentation</vt:lpstr>
      <vt:lpstr>HLH </vt:lpstr>
      <vt:lpstr>PowerPoint Presentation</vt:lpstr>
      <vt:lpstr>HLH Definition  HLH is not a single disease, but rather a hyperinflammatory syndrome</vt:lpstr>
      <vt:lpstr>PowerPoint Presentation</vt:lpstr>
      <vt:lpstr>PowerPoint Presentation</vt:lpstr>
      <vt:lpstr>Secondary HLH</vt:lpstr>
      <vt:lpstr>Primary HLH</vt:lpstr>
      <vt:lpstr>Pathophysiology</vt:lpstr>
      <vt:lpstr>Pathophysiology  Primary HLH</vt:lpstr>
      <vt:lpstr> NK cells mediate their functions through at least three mechanisms: releasing perforin/granzyme for cytolysis, delivering intercellular signaling through receptor–ligand crosslinking, and secreting cytokine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Cytokine Storm</vt:lpstr>
      <vt:lpstr>Cytokins Storm</vt:lpstr>
      <vt:lpstr>PowerPoint Presentation</vt:lpstr>
      <vt:lpstr>PowerPoint Presentation</vt:lpstr>
      <vt:lpstr>PowerPoint Presentation</vt:lpstr>
      <vt:lpstr>Causes of HLH</vt:lpstr>
      <vt:lpstr>Immune deficiency</vt:lpstr>
      <vt:lpstr>ا</vt:lpstr>
      <vt:lpstr>griscelli syndrome</vt:lpstr>
      <vt:lpstr>Chediak –Higashi Syndrome</vt:lpstr>
      <vt:lpstr>Hermansky Pudlak</vt:lpstr>
      <vt:lpstr>X -Linked Lymphoproliferative Disorders</vt:lpstr>
      <vt:lpstr>XLP</vt:lpstr>
      <vt:lpstr>XLP</vt:lpstr>
      <vt:lpstr>Causes of HLH</vt:lpstr>
      <vt:lpstr>PowerPoint Presentation</vt:lpstr>
      <vt:lpstr>Diagnosis</vt:lpstr>
      <vt:lpstr>Timely Diagnosis</vt:lpstr>
      <vt:lpstr>Possibility of HLH</vt:lpstr>
      <vt:lpstr>Primary HLH  vs.  Secondary HLH </vt:lpstr>
      <vt:lpstr>Diagnostic criteria for HLH</vt:lpstr>
      <vt:lpstr>Diagnostic criteria for HLH</vt:lpstr>
      <vt:lpstr>Supportive Evidence  </vt:lpstr>
      <vt:lpstr>PowerPoint Presentation</vt:lpstr>
      <vt:lpstr>Primary HLH Screening </vt:lpstr>
      <vt:lpstr>Fever+ Cytopenia+Hepatosplenomegaly + Hyperferritinemia</vt:lpstr>
      <vt:lpstr>PowerPoint Presentation</vt:lpstr>
      <vt:lpstr>Genetics and HLA testing  </vt:lpstr>
      <vt:lpstr>PowerPoint Presentation</vt:lpstr>
      <vt:lpstr>Immunology &amp; HLH </vt:lpstr>
      <vt:lpstr>PowerPoint Presentation</vt:lpstr>
      <vt:lpstr>PowerPoint Presentation</vt:lpstr>
      <vt:lpstr>PowerPoint Presentation</vt:lpstr>
      <vt:lpstr>PowerPoint Presentation</vt:lpstr>
      <vt:lpstr>PowerPoint Presentation</vt:lpstr>
      <vt:lpstr>Protocol 94</vt:lpstr>
      <vt:lpstr>Protocol 2004</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Hemophagocytic                 Lympho                           Histiocytosis</dc:title>
  <dc:creator>haghshenas</dc:creator>
  <cp:lastModifiedBy>Elham</cp:lastModifiedBy>
  <cp:revision>78</cp:revision>
  <dcterms:created xsi:type="dcterms:W3CDTF">2018-05-12T10:07:13Z</dcterms:created>
  <dcterms:modified xsi:type="dcterms:W3CDTF">2018-05-17T01:41:07Z</dcterms:modified>
</cp:coreProperties>
</file>