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sldIdLst>
    <p:sldId id="256" r:id="rId2"/>
    <p:sldId id="257" r:id="rId3"/>
    <p:sldId id="289" r:id="rId4"/>
    <p:sldId id="358" r:id="rId5"/>
    <p:sldId id="348" r:id="rId6"/>
    <p:sldId id="355" r:id="rId7"/>
    <p:sldId id="267" r:id="rId8"/>
    <p:sldId id="265" r:id="rId9"/>
    <p:sldId id="272" r:id="rId10"/>
    <p:sldId id="270" r:id="rId11"/>
    <p:sldId id="268" r:id="rId12"/>
    <p:sldId id="276" r:id="rId13"/>
    <p:sldId id="307" r:id="rId14"/>
    <p:sldId id="308" r:id="rId15"/>
    <p:sldId id="311" r:id="rId16"/>
    <p:sldId id="312" r:id="rId17"/>
    <p:sldId id="313" r:id="rId18"/>
    <p:sldId id="316" r:id="rId19"/>
    <p:sldId id="318" r:id="rId20"/>
    <p:sldId id="315" r:id="rId21"/>
    <p:sldId id="314" r:id="rId22"/>
    <p:sldId id="377" r:id="rId23"/>
    <p:sldId id="365" r:id="rId24"/>
    <p:sldId id="366" r:id="rId25"/>
    <p:sldId id="367" r:id="rId26"/>
    <p:sldId id="368" r:id="rId27"/>
    <p:sldId id="369" r:id="rId28"/>
    <p:sldId id="370" r:id="rId29"/>
    <p:sldId id="371" r:id="rId30"/>
    <p:sldId id="372" r:id="rId31"/>
    <p:sldId id="373" r:id="rId32"/>
    <p:sldId id="374" r:id="rId33"/>
    <p:sldId id="375" r:id="rId34"/>
    <p:sldId id="379" r:id="rId35"/>
    <p:sldId id="376" r:id="rId36"/>
    <p:sldId id="378" r:id="rId37"/>
    <p:sldId id="360" r:id="rId38"/>
    <p:sldId id="359" r:id="rId39"/>
    <p:sldId id="361" r:id="rId40"/>
    <p:sldId id="362" r:id="rId41"/>
    <p:sldId id="363" r:id="rId42"/>
    <p:sldId id="356" r:id="rId43"/>
    <p:sldId id="319" r:id="rId44"/>
    <p:sldId id="274" r:id="rId45"/>
    <p:sldId id="322" r:id="rId46"/>
    <p:sldId id="323" r:id="rId47"/>
    <p:sldId id="324" r:id="rId48"/>
    <p:sldId id="325" r:id="rId49"/>
    <p:sldId id="327" r:id="rId50"/>
    <p:sldId id="329" r:id="rId51"/>
    <p:sldId id="328" r:id="rId52"/>
    <p:sldId id="381" r:id="rId53"/>
    <p:sldId id="382" r:id="rId54"/>
    <p:sldId id="334" r:id="rId55"/>
    <p:sldId id="335" r:id="rId56"/>
    <p:sldId id="336" r:id="rId57"/>
    <p:sldId id="337" r:id="rId58"/>
    <p:sldId id="338" r:id="rId59"/>
    <p:sldId id="342" r:id="rId60"/>
    <p:sldId id="343" r:id="rId61"/>
    <p:sldId id="380" r:id="rId62"/>
    <p:sldId id="339" r:id="rId63"/>
    <p:sldId id="340" r:id="rId64"/>
    <p:sldId id="344" r:id="rId65"/>
    <p:sldId id="345" r:id="rId66"/>
    <p:sldId id="346" r:id="rId67"/>
    <p:sldId id="34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1560" autoAdjust="0"/>
  </p:normalViewPr>
  <p:slideViewPr>
    <p:cSldViewPr snapToGrid="0" snapToObjects="1">
      <p:cViewPr varScale="1">
        <p:scale>
          <a:sx n="77" d="100"/>
          <a:sy n="77" d="100"/>
        </p:scale>
        <p:origin x="1376" y="192"/>
      </p:cViewPr>
      <p:guideLst>
        <p:guide orient="horz" pos="2160"/>
        <p:guide pos="3840"/>
      </p:guideLst>
    </p:cSldViewPr>
  </p:slideViewPr>
  <p:outlineViewPr>
    <p:cViewPr>
      <p:scale>
        <a:sx n="33" d="100"/>
        <a:sy n="33" d="100"/>
      </p:scale>
      <p:origin x="0" y="117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85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40A9F-3090-5847-AEF3-948DAA6202C8}" type="datetimeFigureOut">
              <a:rPr lang="en-US" smtClean="0"/>
              <a:pPr/>
              <a:t>5/22/19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E23C0-280B-F347-95F4-1FDF7D740844}" type="slidenum">
              <a:rPr lang="en-US" smtClean="0"/>
              <a:pPr/>
              <a:t>‹#›</a:t>
            </a:fld>
            <a:endParaRPr lang="en-US"/>
          </a:p>
        </p:txBody>
      </p:sp>
    </p:spTree>
    <p:extLst>
      <p:ext uri="{BB962C8B-B14F-4D97-AF65-F5344CB8AC3E}">
        <p14:creationId xmlns:p14="http://schemas.microsoft.com/office/powerpoint/2010/main" val="207473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2D0E23C0-280B-F347-95F4-1FDF7D740844}"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52DB056-5695-A445-A5A6-130B6496AC3F}"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48987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2DB056-5695-A445-A5A6-130B6496AC3F}"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167967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2DB056-5695-A445-A5A6-130B6496AC3F}"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1610243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2DB056-5695-A445-A5A6-130B6496AC3F}"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202781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2DB056-5695-A445-A5A6-130B6496AC3F}" type="datetimeFigureOut">
              <a:rPr lang="en-US" smtClean="0"/>
              <a:pPr/>
              <a:t>5/22/19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98361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2DB056-5695-A445-A5A6-130B6496AC3F}" type="datetimeFigureOut">
              <a:rPr lang="en-US" smtClean="0"/>
              <a:pPr/>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28304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2DB056-5695-A445-A5A6-130B6496AC3F}" type="datetimeFigureOut">
              <a:rPr lang="en-US" smtClean="0"/>
              <a:pPr/>
              <a:t>5/22/19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50224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2DB056-5695-A445-A5A6-130B6496AC3F}" type="datetimeFigureOut">
              <a:rPr lang="en-US" smtClean="0"/>
              <a:pPr/>
              <a:t>5/22/19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1665672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DB056-5695-A445-A5A6-130B6496AC3F}" type="datetimeFigureOut">
              <a:rPr lang="en-US" smtClean="0"/>
              <a:pPr/>
              <a:t>5/22/19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354212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2DB056-5695-A445-A5A6-130B6496AC3F}" type="datetimeFigureOut">
              <a:rPr lang="en-US" smtClean="0"/>
              <a:pPr/>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43034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2DB056-5695-A445-A5A6-130B6496AC3F}" type="datetimeFigureOut">
              <a:rPr lang="en-US" smtClean="0"/>
              <a:pPr/>
              <a:t>5/22/19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F654F-E734-904B-8B2B-17061BA9C6CA}" type="slidenum">
              <a:rPr lang="en-US" smtClean="0"/>
              <a:pPr/>
              <a:t>‹#›</a:t>
            </a:fld>
            <a:endParaRPr lang="en-US"/>
          </a:p>
        </p:txBody>
      </p:sp>
    </p:spTree>
    <p:extLst>
      <p:ext uri="{BB962C8B-B14F-4D97-AF65-F5344CB8AC3E}">
        <p14:creationId xmlns:p14="http://schemas.microsoft.com/office/powerpoint/2010/main" val="1258287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2DB056-5695-A445-A5A6-130B6496AC3F}" type="datetimeFigureOut">
              <a:rPr lang="en-US" smtClean="0"/>
              <a:pPr/>
              <a:t>5/22/19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654F-E734-904B-8B2B-17061BA9C6CA}" type="slidenum">
              <a:rPr lang="en-US" smtClean="0"/>
              <a:pPr/>
              <a:t>‹#›</a:t>
            </a:fld>
            <a:endParaRPr lang="en-US"/>
          </a:p>
        </p:txBody>
      </p:sp>
    </p:spTree>
    <p:extLst>
      <p:ext uri="{BB962C8B-B14F-4D97-AF65-F5344CB8AC3E}">
        <p14:creationId xmlns:p14="http://schemas.microsoft.com/office/powerpoint/2010/main" val="1484114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ile:///C:/Users/2219902757/Desktop/PCHD/taghvim2.jpg" TargetMode="External"/><Relationship Id="rId3" Type="http://schemas.openxmlformats.org/officeDocument/2006/relationships/image" Target="../media/image2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 the name of God </a:t>
            </a:r>
            <a:br>
              <a:rPr lang="en-US" dirty="0"/>
            </a:br>
            <a:r>
              <a:rPr lang="en-US" dirty="0"/>
              <a:t>Chronic ITP</a:t>
            </a:r>
            <a:br>
              <a:rPr lang="en-US" dirty="0"/>
            </a:br>
            <a:r>
              <a:rPr lang="en-US" dirty="0"/>
              <a:t>Debates &amp; Dilemmas</a:t>
            </a:r>
          </a:p>
        </p:txBody>
      </p:sp>
      <p:sp>
        <p:nvSpPr>
          <p:cNvPr id="3" name="Subtitle 2"/>
          <p:cNvSpPr>
            <a:spLocks noGrp="1"/>
          </p:cNvSpPr>
          <p:nvPr>
            <p:ph type="subTitle" idx="1"/>
          </p:nvPr>
        </p:nvSpPr>
        <p:spPr/>
        <p:txBody>
          <a:bodyPr>
            <a:normAutofit/>
          </a:bodyPr>
          <a:lstStyle/>
          <a:p>
            <a:r>
              <a:rPr lang="en-US" sz="3200" b="1" dirty="0"/>
              <a:t>Professor </a:t>
            </a:r>
            <a:r>
              <a:rPr lang="en-US" sz="3200" b="1" dirty="0" err="1" smtClean="0"/>
              <a:t>H.Abolghasemi</a:t>
            </a:r>
            <a:endParaRPr lang="en-US" sz="3200" b="1" dirty="0" smtClean="0"/>
          </a:p>
          <a:p>
            <a:r>
              <a:rPr lang="en-US" b="1" dirty="0" err="1" smtClean="0"/>
              <a:t>F.Malek</a:t>
            </a:r>
            <a:endParaRPr lang="en-US" b="1" dirty="0"/>
          </a:p>
        </p:txBody>
      </p:sp>
      <p:sp>
        <p:nvSpPr>
          <p:cNvPr id="4" name="TextBox 3"/>
          <p:cNvSpPr txBox="1"/>
          <p:nvPr/>
        </p:nvSpPr>
        <p:spPr>
          <a:xfrm>
            <a:off x="8345978" y="392360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77988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B8A9A-D492-2244-A591-0F949F15ADA3}"/>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2CDB048D-1889-A341-BF44-A0317AE518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2078" y="717452"/>
            <a:ext cx="9367843" cy="5445443"/>
          </a:xfrm>
          <a:prstGeom prst="rect">
            <a:avLst/>
          </a:prstGeom>
        </p:spPr>
      </p:pic>
    </p:spTree>
    <p:extLst>
      <p:ext uri="{BB962C8B-B14F-4D97-AF65-F5344CB8AC3E}">
        <p14:creationId xmlns:p14="http://schemas.microsoft.com/office/powerpoint/2010/main" val="1814492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a:extLst>
              <a:ext uri="{FF2B5EF4-FFF2-40B4-BE49-F238E27FC236}">
                <a16:creationId xmlns:a16="http://schemas.microsoft.com/office/drawing/2014/main" xmlns="" id="{1E6194CC-C959-2B4E-8881-04C2B975A5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1349" y="661182"/>
            <a:ext cx="9988060" cy="5515781"/>
          </a:xfrm>
          <a:prstGeom prst="rect">
            <a:avLst/>
          </a:prstGeom>
        </p:spPr>
      </p:pic>
    </p:spTree>
    <p:extLst>
      <p:ext uri="{BB962C8B-B14F-4D97-AF65-F5344CB8AC3E}">
        <p14:creationId xmlns:p14="http://schemas.microsoft.com/office/powerpoint/2010/main" val="401965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D8540-8DFE-FB4C-9790-0A7CFF6E5653}"/>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747CB801-B3B8-FC4B-AE71-F1B163A985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67" y="562708"/>
            <a:ext cx="9298744" cy="5614255"/>
          </a:xfrm>
          <a:prstGeom prst="rect">
            <a:avLst/>
          </a:prstGeom>
        </p:spPr>
      </p:pic>
    </p:spTree>
    <p:extLst>
      <p:ext uri="{BB962C8B-B14F-4D97-AF65-F5344CB8AC3E}">
        <p14:creationId xmlns:p14="http://schemas.microsoft.com/office/powerpoint/2010/main" val="162519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lstStyle/>
          <a:p>
            <a:pPr>
              <a:buFont typeface="Arial" charset="0"/>
              <a:buChar char="•"/>
            </a:pPr>
            <a:r>
              <a:rPr lang="en-US" dirty="0"/>
              <a:t>Chronic ITP new concepts </a:t>
            </a:r>
          </a:p>
          <a:p>
            <a:pPr>
              <a:buFont typeface="Arial" charset="0"/>
              <a:buChar char="•"/>
            </a:pPr>
            <a:r>
              <a:rPr lang="en-US" dirty="0">
                <a:solidFill>
                  <a:srgbClr val="7030A0"/>
                </a:solidFill>
              </a:rPr>
              <a:t>Chronic ITP Treatment options </a:t>
            </a:r>
          </a:p>
          <a:p>
            <a:pPr>
              <a:buFont typeface="Arial" charset="0"/>
              <a:buChar char="•"/>
            </a:pPr>
            <a:r>
              <a:rPr lang="en-US" dirty="0"/>
              <a:t>The impact of combination therapy</a:t>
            </a:r>
          </a:p>
          <a:p>
            <a:pPr>
              <a:buFont typeface="Arial" charset="0"/>
              <a:buChar char="•"/>
            </a:pPr>
            <a:r>
              <a:rPr lang="en-US" dirty="0"/>
              <a:t>Splenectomy versus Rituximab therapy</a:t>
            </a:r>
          </a:p>
          <a:p>
            <a:pPr>
              <a:buFont typeface="Arial" charset="0"/>
              <a:buChar char="•"/>
            </a:pPr>
            <a:r>
              <a:rPr lang="en-US" dirty="0"/>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1399886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1474" y="548680"/>
            <a:ext cx="7769053"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589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High-Dose Corticosteroids</a:t>
            </a:r>
          </a:p>
        </p:txBody>
      </p:sp>
      <p:sp>
        <p:nvSpPr>
          <p:cNvPr id="3" name="Content Placeholder 2"/>
          <p:cNvSpPr>
            <a:spLocks noGrp="1"/>
          </p:cNvSpPr>
          <p:nvPr>
            <p:ph idx="1"/>
          </p:nvPr>
        </p:nvSpPr>
        <p:spPr/>
        <p:txBody>
          <a:bodyPr>
            <a:normAutofit/>
          </a:bodyPr>
          <a:lstStyle/>
          <a:p>
            <a:r>
              <a:rPr lang="en-US" sz="2400" dirty="0"/>
              <a:t>Dexamethasone (28–40 mg/m2/day) has been used in pediatric patients with chronic refractory ITP, obtaining response rates greater than 80%, with and a mean duration of the response </a:t>
            </a:r>
            <a:r>
              <a:rPr lang="en-US" sz="2400" dirty="0">
                <a:solidFill>
                  <a:srgbClr val="FF0000"/>
                </a:solidFill>
              </a:rPr>
              <a:t>of 26 months</a:t>
            </a:r>
          </a:p>
          <a:p>
            <a:endParaRPr lang="en-US" sz="2400" dirty="0">
              <a:solidFill>
                <a:srgbClr val="FF0000"/>
              </a:solidFill>
            </a:endParaRPr>
          </a:p>
          <a:p>
            <a:endParaRPr lang="en-US" sz="2400" dirty="0">
              <a:solidFill>
                <a:srgbClr val="FF0000"/>
              </a:solidFill>
            </a:endParaRPr>
          </a:p>
          <a:p>
            <a:endParaRPr lang="en-US" sz="2400" dirty="0">
              <a:solidFill>
                <a:srgbClr val="FF0000"/>
              </a:solidFill>
            </a:endParaRPr>
          </a:p>
          <a:p>
            <a:r>
              <a:rPr lang="en-US" sz="2400" dirty="0"/>
              <a:t>Psychiatric adverse effects, such as insomnia and aggressive behavior, are frequent and this makes dexamethasone only a second-line therapeutic alternative. </a:t>
            </a:r>
          </a:p>
        </p:txBody>
      </p:sp>
    </p:spTree>
    <p:extLst>
      <p:ext uri="{BB962C8B-B14F-4D97-AF65-F5344CB8AC3E}">
        <p14:creationId xmlns:p14="http://schemas.microsoft.com/office/powerpoint/2010/main" val="155482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Rituximab</a:t>
            </a:r>
          </a:p>
        </p:txBody>
      </p:sp>
      <p:sp>
        <p:nvSpPr>
          <p:cNvPr id="3" name="Content Placeholder 2"/>
          <p:cNvSpPr>
            <a:spLocks noGrp="1"/>
          </p:cNvSpPr>
          <p:nvPr>
            <p:ph idx="1"/>
          </p:nvPr>
        </p:nvSpPr>
        <p:spPr/>
        <p:txBody>
          <a:bodyPr>
            <a:normAutofit/>
          </a:bodyPr>
          <a:lstStyle/>
          <a:p>
            <a:r>
              <a:rPr lang="en-US" sz="2400" dirty="0"/>
              <a:t>This anti-CD20 antibody, used in other autoimmune diseases and B-cell lymphoma, has been used in chronic refractory ITP often showing response rates greater than 60%.</a:t>
            </a:r>
          </a:p>
          <a:p>
            <a:endParaRPr lang="en-US" sz="2400" dirty="0"/>
          </a:p>
          <a:p>
            <a:r>
              <a:rPr lang="en-US" sz="2400" dirty="0"/>
              <a:t>Study by Bennett et al.  revealed that only 31% of patients responded </a:t>
            </a:r>
          </a:p>
          <a:p>
            <a:endParaRPr lang="en-US" sz="2400" dirty="0"/>
          </a:p>
          <a:p>
            <a:r>
              <a:rPr lang="en-US" sz="2400" dirty="0"/>
              <a:t>However, follow-up studies have shown that sustained response is uncommon and safety profile is unclear.</a:t>
            </a:r>
          </a:p>
        </p:txBody>
      </p:sp>
    </p:spTree>
    <p:extLst>
      <p:ext uri="{BB962C8B-B14F-4D97-AF65-F5344CB8AC3E}">
        <p14:creationId xmlns:p14="http://schemas.microsoft.com/office/powerpoint/2010/main" val="349850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Danazol</a:t>
            </a:r>
            <a:endParaRPr lang="en-US" dirty="0"/>
          </a:p>
        </p:txBody>
      </p:sp>
      <p:sp>
        <p:nvSpPr>
          <p:cNvPr id="3" name="Content Placeholder 2"/>
          <p:cNvSpPr>
            <a:spLocks noGrp="1"/>
          </p:cNvSpPr>
          <p:nvPr>
            <p:ph idx="1"/>
          </p:nvPr>
        </p:nvSpPr>
        <p:spPr/>
        <p:txBody>
          <a:bodyPr>
            <a:normAutofit/>
          </a:bodyPr>
          <a:lstStyle/>
          <a:p>
            <a:r>
              <a:rPr lang="en-US" sz="2400" dirty="0"/>
              <a:t>There are only a few studies about its use in pediatric patients, showing a good effectiveness without significant adverse reactions. </a:t>
            </a:r>
          </a:p>
          <a:p>
            <a:r>
              <a:rPr lang="en-US" sz="2400" dirty="0"/>
              <a:t>Unfortunately, </a:t>
            </a:r>
            <a:r>
              <a:rPr lang="en-US" sz="2400" dirty="0" err="1"/>
              <a:t>danazol</a:t>
            </a:r>
            <a:r>
              <a:rPr lang="en-US" sz="2400" dirty="0"/>
              <a:t> can accelerate bone growth, and this limits its applicability in </a:t>
            </a:r>
            <a:r>
              <a:rPr lang="en-US" sz="2400" dirty="0" err="1"/>
              <a:t>prepuberal</a:t>
            </a:r>
            <a:r>
              <a:rPr lang="en-US" sz="2400" dirty="0"/>
              <a:t> patients</a:t>
            </a:r>
          </a:p>
        </p:txBody>
      </p:sp>
    </p:spTree>
    <p:extLst>
      <p:ext uri="{BB962C8B-B14F-4D97-AF65-F5344CB8AC3E}">
        <p14:creationId xmlns:p14="http://schemas.microsoft.com/office/powerpoint/2010/main" val="130472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a:t>
            </a:r>
            <a:r>
              <a:rPr lang="en-US" dirty="0" err="1"/>
              <a:t>Immunosuppressors</a:t>
            </a:r>
            <a:r>
              <a:rPr lang="en-US" dirty="0"/>
              <a:t> </a:t>
            </a:r>
          </a:p>
        </p:txBody>
      </p:sp>
      <p:sp>
        <p:nvSpPr>
          <p:cNvPr id="3" name="Content Placeholder 2"/>
          <p:cNvSpPr>
            <a:spLocks noGrp="1"/>
          </p:cNvSpPr>
          <p:nvPr>
            <p:ph idx="1"/>
          </p:nvPr>
        </p:nvSpPr>
        <p:spPr/>
        <p:txBody>
          <a:bodyPr>
            <a:normAutofit/>
          </a:bodyPr>
          <a:lstStyle/>
          <a:p>
            <a:r>
              <a:rPr lang="en-US" sz="2400" dirty="0"/>
              <a:t>There are a few studies investigating the role of immunosuppressive agents, single or in combination, in patients with refractory ITP, and experience in childhood is not enough strong to give specific recommendations </a:t>
            </a:r>
          </a:p>
          <a:p>
            <a:endParaRPr lang="en-US" sz="2400" dirty="0"/>
          </a:p>
          <a:p>
            <a:r>
              <a:rPr lang="en-US" sz="2400" dirty="0"/>
              <a:t>Azathioprine, used in several autoimmune pediatric diseases, is still an option particularly in chronic ITP and when </a:t>
            </a:r>
            <a:r>
              <a:rPr lang="en-US" sz="2400" dirty="0" err="1"/>
              <a:t>splenectomy</a:t>
            </a:r>
            <a:r>
              <a:rPr lang="en-US" sz="2400" dirty="0"/>
              <a:t> is contraindicated or has been ineffective </a:t>
            </a:r>
          </a:p>
          <a:p>
            <a:endParaRPr lang="en-US" sz="2400" dirty="0"/>
          </a:p>
          <a:p>
            <a:r>
              <a:rPr lang="en-US" sz="2400" dirty="0"/>
              <a:t>In pediatric age, cyclosporine is used in several conditions while its applicability in ITP is not completely defined.</a:t>
            </a:r>
          </a:p>
        </p:txBody>
      </p:sp>
    </p:spTree>
    <p:extLst>
      <p:ext uri="{BB962C8B-B14F-4D97-AF65-F5344CB8AC3E}">
        <p14:creationId xmlns:p14="http://schemas.microsoft.com/office/powerpoint/2010/main" val="1552240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Splenectomy</a:t>
            </a:r>
            <a:endParaRPr lang="en-US" dirty="0"/>
          </a:p>
        </p:txBody>
      </p:sp>
      <p:sp>
        <p:nvSpPr>
          <p:cNvPr id="3" name="Content Placeholder 2"/>
          <p:cNvSpPr>
            <a:spLocks noGrp="1"/>
          </p:cNvSpPr>
          <p:nvPr>
            <p:ph idx="1"/>
          </p:nvPr>
        </p:nvSpPr>
        <p:spPr/>
        <p:txBody>
          <a:bodyPr>
            <a:normAutofit/>
          </a:bodyPr>
          <a:lstStyle/>
          <a:p>
            <a:r>
              <a:rPr lang="en-US" sz="2400" dirty="0"/>
              <a:t>Several studies reported a response in almost 85% of patients after </a:t>
            </a:r>
            <a:r>
              <a:rPr lang="en-US" sz="2400" dirty="0" err="1"/>
              <a:t>splenectomy</a:t>
            </a:r>
            <a:r>
              <a:rPr lang="en-US" sz="2400" dirty="0"/>
              <a:t>, with a 20–25% of relapses during the following years .</a:t>
            </a:r>
          </a:p>
          <a:p>
            <a:r>
              <a:rPr lang="en-US" sz="2400" dirty="0"/>
              <a:t>Many works investigated the role of potential predictors of response to </a:t>
            </a:r>
            <a:r>
              <a:rPr lang="en-US" sz="2400" dirty="0" err="1"/>
              <a:t>splenectomy</a:t>
            </a:r>
            <a:r>
              <a:rPr lang="en-US" sz="2400" dirty="0"/>
              <a:t> in children and adults and suggested that female sex, younger age, response to steroids, and higher platelet count could be positive prognostic determinants, although the role of response to steroids is not univocally accepted .</a:t>
            </a:r>
          </a:p>
        </p:txBody>
      </p:sp>
    </p:spTree>
    <p:extLst>
      <p:ext uri="{BB962C8B-B14F-4D97-AF65-F5344CB8AC3E}">
        <p14:creationId xmlns:p14="http://schemas.microsoft.com/office/powerpoint/2010/main" val="2137246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normAutofit/>
          </a:bodyPr>
          <a:lstStyle/>
          <a:p>
            <a:pPr>
              <a:buFont typeface="Arial" charset="0"/>
              <a:buChar char="•"/>
            </a:pPr>
            <a:r>
              <a:rPr lang="en-US" dirty="0">
                <a:solidFill>
                  <a:srgbClr val="7030A0"/>
                </a:solidFill>
              </a:rPr>
              <a:t>Chronic ITP new concepts </a:t>
            </a:r>
          </a:p>
          <a:p>
            <a:pPr>
              <a:buFont typeface="Arial" charset="0"/>
              <a:buChar char="•"/>
            </a:pPr>
            <a:r>
              <a:rPr lang="en-US" dirty="0"/>
              <a:t>Chronic ITP Treatment options</a:t>
            </a:r>
          </a:p>
          <a:p>
            <a:pPr>
              <a:buFont typeface="Arial" charset="0"/>
              <a:buChar char="•"/>
            </a:pPr>
            <a:r>
              <a:rPr lang="en-US" dirty="0"/>
              <a:t> Splenectomy versus Rituximab therapy</a:t>
            </a:r>
          </a:p>
          <a:p>
            <a:pPr>
              <a:buFont typeface="Arial" charset="0"/>
              <a:buChar char="•"/>
            </a:pPr>
            <a:r>
              <a:rPr lang="en-US" dirty="0"/>
              <a:t>The impact of combination therapy</a:t>
            </a:r>
          </a:p>
          <a:p>
            <a:pPr>
              <a:buFont typeface="Arial" charset="0"/>
              <a:buChar char="•"/>
            </a:pPr>
            <a:r>
              <a:rPr lang="en-US" dirty="0"/>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2095808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Thrombopoietin</a:t>
            </a:r>
            <a:r>
              <a:rPr lang="en-US" dirty="0"/>
              <a:t> Receptor Agonists (TPO-RAs)</a:t>
            </a:r>
          </a:p>
        </p:txBody>
      </p:sp>
      <p:sp>
        <p:nvSpPr>
          <p:cNvPr id="3" name="Content Placeholder 2"/>
          <p:cNvSpPr>
            <a:spLocks noGrp="1"/>
          </p:cNvSpPr>
          <p:nvPr>
            <p:ph idx="1"/>
          </p:nvPr>
        </p:nvSpPr>
        <p:spPr/>
        <p:txBody>
          <a:bodyPr>
            <a:normAutofit/>
          </a:bodyPr>
          <a:lstStyle/>
          <a:p>
            <a:r>
              <a:rPr lang="en-US" sz="2400" dirty="0"/>
              <a:t>Reported adverse effects consist in an increased risk of hepatic damage and cataract. </a:t>
            </a:r>
          </a:p>
          <a:p>
            <a:r>
              <a:rPr lang="en-US" sz="2400" dirty="0"/>
              <a:t>Recently, </a:t>
            </a:r>
            <a:r>
              <a:rPr lang="en-US" sz="2400" dirty="0" err="1"/>
              <a:t>avatrombopag</a:t>
            </a:r>
            <a:r>
              <a:rPr lang="en-US" sz="2400" dirty="0"/>
              <a:t>, a new drug with an </a:t>
            </a:r>
            <a:r>
              <a:rPr lang="en-US" sz="2400" dirty="0" err="1"/>
              <a:t>eltrombopag</a:t>
            </a:r>
            <a:r>
              <a:rPr lang="en-US" sz="2400" dirty="0"/>
              <a:t>-like mechanism of action, was included in clinical trials for adults, showing response rate similar to other TPO-RAs in absence of severe adverse effects </a:t>
            </a:r>
          </a:p>
          <a:p>
            <a:r>
              <a:rPr lang="en-US" sz="2400" dirty="0"/>
              <a:t>In summary, TPO-RAs seem to be safe end effective also in childhood-onset refractory ITP </a:t>
            </a:r>
          </a:p>
        </p:txBody>
      </p:sp>
    </p:spTree>
    <p:extLst>
      <p:ext uri="{BB962C8B-B14F-4D97-AF65-F5344CB8AC3E}">
        <p14:creationId xmlns:p14="http://schemas.microsoft.com/office/powerpoint/2010/main" val="886795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Thrombopoietin</a:t>
            </a:r>
            <a:r>
              <a:rPr lang="en-US" dirty="0"/>
              <a:t> Receptor Agonists (TPO-RAs)</a:t>
            </a:r>
          </a:p>
        </p:txBody>
      </p:sp>
      <p:sp>
        <p:nvSpPr>
          <p:cNvPr id="3" name="Content Placeholder 2"/>
          <p:cNvSpPr>
            <a:spLocks noGrp="1"/>
          </p:cNvSpPr>
          <p:nvPr>
            <p:ph idx="1"/>
          </p:nvPr>
        </p:nvSpPr>
        <p:spPr/>
        <p:txBody>
          <a:bodyPr>
            <a:normAutofit/>
          </a:bodyPr>
          <a:lstStyle/>
          <a:p>
            <a:r>
              <a:rPr lang="en-US" sz="2400" dirty="0" err="1"/>
              <a:t>Romiplostim</a:t>
            </a:r>
            <a:r>
              <a:rPr lang="en-US" sz="2400" dirty="0"/>
              <a:t> acts on TPO-binding subunit of the receptor and is administered subcutaneously weekly .</a:t>
            </a:r>
            <a:r>
              <a:rPr lang="fa-IR" sz="2400" dirty="0"/>
              <a:t> </a:t>
            </a:r>
            <a:r>
              <a:rPr lang="en-US" sz="2400" dirty="0"/>
              <a:t>It is not yet approved for childhood-onset ITP, although in several studies it showed a </a:t>
            </a:r>
            <a:r>
              <a:rPr lang="en-US" sz="2400" dirty="0">
                <a:solidFill>
                  <a:srgbClr val="FF0000"/>
                </a:solidFill>
              </a:rPr>
              <a:t>50–80% response rate</a:t>
            </a:r>
            <a:r>
              <a:rPr lang="en-US" sz="2400" dirty="0"/>
              <a:t>, without severe adverse effects</a:t>
            </a:r>
          </a:p>
          <a:p>
            <a:r>
              <a:rPr lang="en-US" sz="2400" dirty="0" err="1"/>
              <a:t>Eltrombopag</a:t>
            </a:r>
            <a:r>
              <a:rPr lang="en-US" sz="2400" dirty="0"/>
              <a:t> acts binding the </a:t>
            </a:r>
            <a:r>
              <a:rPr lang="en-US" sz="2400" dirty="0" err="1"/>
              <a:t>transmembrane</a:t>
            </a:r>
            <a:r>
              <a:rPr lang="en-US" sz="2400" dirty="0"/>
              <a:t> domain of TPO receptor and is administered orally daily .</a:t>
            </a:r>
            <a:r>
              <a:rPr lang="fa-IR" sz="2400" dirty="0"/>
              <a:t> </a:t>
            </a:r>
            <a:r>
              <a:rPr lang="en-US" sz="2400" dirty="0"/>
              <a:t>It showed response rates greater than 60% in two randomized trials, associated with a good tolerability so in 2015 FDA has approved it for the use in childhood-onset disease. </a:t>
            </a:r>
          </a:p>
        </p:txBody>
      </p:sp>
    </p:spTree>
    <p:extLst>
      <p:ext uri="{BB962C8B-B14F-4D97-AF65-F5344CB8AC3E}">
        <p14:creationId xmlns:p14="http://schemas.microsoft.com/office/powerpoint/2010/main" val="2723022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normAutofit/>
          </a:bodyPr>
          <a:lstStyle/>
          <a:p>
            <a:pPr>
              <a:buFont typeface="Arial" charset="0"/>
              <a:buChar char="•"/>
            </a:pPr>
            <a:r>
              <a:rPr lang="en-US" dirty="0"/>
              <a:t>Chronic ITP new concepts </a:t>
            </a:r>
          </a:p>
          <a:p>
            <a:pPr>
              <a:buFont typeface="Arial" charset="0"/>
              <a:buChar char="•"/>
            </a:pPr>
            <a:r>
              <a:rPr lang="en-US" dirty="0"/>
              <a:t>Chronic ITP Treatment options </a:t>
            </a:r>
          </a:p>
          <a:p>
            <a:pPr>
              <a:buFont typeface="Arial" charset="0"/>
              <a:buChar char="•"/>
            </a:pPr>
            <a:r>
              <a:rPr lang="en-US" dirty="0">
                <a:solidFill>
                  <a:srgbClr val="7030A0"/>
                </a:solidFill>
              </a:rPr>
              <a:t>Splenectomy versus Rituximab therapy</a:t>
            </a:r>
          </a:p>
          <a:p>
            <a:pPr>
              <a:buFont typeface="Arial" charset="0"/>
              <a:buChar char="•"/>
            </a:pPr>
            <a:r>
              <a:rPr lang="en-US" dirty="0"/>
              <a:t>The impact of combination therapy</a:t>
            </a:r>
          </a:p>
          <a:p>
            <a:pPr>
              <a:buFont typeface="Arial" charset="0"/>
              <a:buChar char="•"/>
            </a:pPr>
            <a:r>
              <a:rPr lang="en-US" dirty="0"/>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483097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B07B4-75EE-B948-B8EF-BEEE59C50AE7}"/>
              </a:ext>
            </a:extLst>
          </p:cNvPr>
          <p:cNvSpPr>
            <a:spLocks noGrp="1"/>
          </p:cNvSpPr>
          <p:nvPr>
            <p:ph type="title"/>
          </p:nvPr>
        </p:nvSpPr>
        <p:spPr/>
        <p:txBody>
          <a:bodyPr/>
          <a:lstStyle/>
          <a:p>
            <a:endParaRPr lang="en-US" dirty="0"/>
          </a:p>
        </p:txBody>
      </p:sp>
      <p:pic>
        <p:nvPicPr>
          <p:cNvPr id="6" name="Picture 6">
            <a:extLst>
              <a:ext uri="{FF2B5EF4-FFF2-40B4-BE49-F238E27FC236}">
                <a16:creationId xmlns:a16="http://schemas.microsoft.com/office/drawing/2014/main" xmlns="" id="{986FA224-9757-924D-BC8F-280812F6E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789" y="718553"/>
            <a:ext cx="8288421" cy="5458410"/>
          </a:xfrm>
          <a:prstGeom prst="rect">
            <a:avLst/>
          </a:prstGeom>
        </p:spPr>
      </p:pic>
    </p:spTree>
    <p:extLst>
      <p:ext uri="{BB962C8B-B14F-4D97-AF65-F5344CB8AC3E}">
        <p14:creationId xmlns:p14="http://schemas.microsoft.com/office/powerpoint/2010/main" val="1591853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99F38-1DD9-494B-8FE4-C6B1DC494309}"/>
              </a:ext>
            </a:extLst>
          </p:cNvPr>
          <p:cNvSpPr>
            <a:spLocks noGrp="1"/>
          </p:cNvSpPr>
          <p:nvPr>
            <p:ph type="title"/>
          </p:nvPr>
        </p:nvSpPr>
        <p:spPr/>
        <p:txBody>
          <a:bodyPr/>
          <a:lstStyle/>
          <a:p>
            <a:endParaRPr lang="en-US" dirty="0"/>
          </a:p>
        </p:txBody>
      </p:sp>
      <p:pic>
        <p:nvPicPr>
          <p:cNvPr id="6" name="Picture 6">
            <a:extLst>
              <a:ext uri="{FF2B5EF4-FFF2-40B4-BE49-F238E27FC236}">
                <a16:creationId xmlns:a16="http://schemas.microsoft.com/office/drawing/2014/main" xmlns="" id="{AB32AF42-4684-CF42-A4F0-BE1C2B81A5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421" y="818816"/>
            <a:ext cx="9157368" cy="5358147"/>
          </a:xfrm>
          <a:prstGeom prst="rect">
            <a:avLst/>
          </a:prstGeom>
        </p:spPr>
      </p:pic>
    </p:spTree>
    <p:extLst>
      <p:ext uri="{BB962C8B-B14F-4D97-AF65-F5344CB8AC3E}">
        <p14:creationId xmlns:p14="http://schemas.microsoft.com/office/powerpoint/2010/main" val="1821314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99F38-1DD9-494B-8FE4-C6B1DC494309}"/>
              </a:ext>
            </a:extLst>
          </p:cNvPr>
          <p:cNvSpPr>
            <a:spLocks noGrp="1"/>
          </p:cNvSpPr>
          <p:nvPr>
            <p:ph type="title"/>
          </p:nvPr>
        </p:nvSpPr>
        <p:spPr/>
        <p:txBody>
          <a:bodyPr/>
          <a:lstStyle/>
          <a:p>
            <a:endParaRPr lang="en-US" dirty="0"/>
          </a:p>
        </p:txBody>
      </p:sp>
      <p:pic>
        <p:nvPicPr>
          <p:cNvPr id="6" name="Picture 6">
            <a:extLst>
              <a:ext uri="{FF2B5EF4-FFF2-40B4-BE49-F238E27FC236}">
                <a16:creationId xmlns:a16="http://schemas.microsoft.com/office/drawing/2014/main" xmlns="" id="{AB32AF42-4684-CF42-A4F0-BE1C2B81A5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421" y="818816"/>
            <a:ext cx="9157368" cy="5358147"/>
          </a:xfrm>
          <a:prstGeom prst="rect">
            <a:avLst/>
          </a:prstGeom>
        </p:spPr>
      </p:pic>
    </p:spTree>
    <p:extLst>
      <p:ext uri="{BB962C8B-B14F-4D97-AF65-F5344CB8AC3E}">
        <p14:creationId xmlns:p14="http://schemas.microsoft.com/office/powerpoint/2010/main" val="1384079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AB04BA-8286-AF42-9F0B-1465E46B0BC2}"/>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66AFE0DC-5C91-644B-A2F1-C531C625F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740063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2999D-90D5-A848-91F6-8521D9BB0756}"/>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326F10E8-72AF-CB4E-BBBF-50B2DF806C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5132" y="885658"/>
            <a:ext cx="8021052" cy="5291305"/>
          </a:xfrm>
          <a:prstGeom prst="rect">
            <a:avLst/>
          </a:prstGeom>
        </p:spPr>
      </p:pic>
    </p:spTree>
    <p:extLst>
      <p:ext uri="{BB962C8B-B14F-4D97-AF65-F5344CB8AC3E}">
        <p14:creationId xmlns:p14="http://schemas.microsoft.com/office/powerpoint/2010/main" val="1856995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9C541-AFB6-134B-8F01-EB7B65ADCA24}"/>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B0BFC40F-4BB6-C54B-B814-B1C6EA9EC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3026" y="1825625"/>
            <a:ext cx="9257632" cy="4351338"/>
          </a:xfrm>
          <a:prstGeom prst="rect">
            <a:avLst/>
          </a:prstGeom>
        </p:spPr>
      </p:pic>
    </p:spTree>
    <p:extLst>
      <p:ext uri="{BB962C8B-B14F-4D97-AF65-F5344CB8AC3E}">
        <p14:creationId xmlns:p14="http://schemas.microsoft.com/office/powerpoint/2010/main" val="19463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2A5937-DAF4-F647-909D-E4B4DF1590B3}"/>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B5487D6F-06C0-C940-A62D-EEFDF06AB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1579" y="568158"/>
            <a:ext cx="9073816" cy="5608805"/>
          </a:xfrm>
          <a:prstGeom prst="rect">
            <a:avLst/>
          </a:prstGeom>
        </p:spPr>
      </p:pic>
    </p:spTree>
    <p:extLst>
      <p:ext uri="{BB962C8B-B14F-4D97-AF65-F5344CB8AC3E}">
        <p14:creationId xmlns:p14="http://schemas.microsoft.com/office/powerpoint/2010/main" val="13022545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C9A63-5D5A-404C-AAD5-B7F1D16A3856}"/>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5DA295CB-2575-1E47-A480-19ABA2BD50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605" y="651711"/>
            <a:ext cx="8288421" cy="5525252"/>
          </a:xfrm>
          <a:prstGeom prst="rect">
            <a:avLst/>
          </a:prstGeom>
        </p:spPr>
      </p:pic>
    </p:spTree>
    <p:extLst>
      <p:ext uri="{BB962C8B-B14F-4D97-AF65-F5344CB8AC3E}">
        <p14:creationId xmlns:p14="http://schemas.microsoft.com/office/powerpoint/2010/main" val="1935980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17463-E847-C844-A050-FB0E7D325878}"/>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E470D143-8CD0-DC41-82FB-270EB76351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4342" y="365125"/>
            <a:ext cx="8555790" cy="5811838"/>
          </a:xfrm>
          <a:prstGeom prst="rect">
            <a:avLst/>
          </a:prstGeom>
        </p:spPr>
      </p:pic>
    </p:spTree>
    <p:extLst>
      <p:ext uri="{BB962C8B-B14F-4D97-AF65-F5344CB8AC3E}">
        <p14:creationId xmlns:p14="http://schemas.microsoft.com/office/powerpoint/2010/main" val="586058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17463-E847-C844-A050-FB0E7D325878}"/>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E470D143-8CD0-DC41-82FB-270EB76351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4342" y="365125"/>
            <a:ext cx="8555790" cy="5811838"/>
          </a:xfrm>
          <a:prstGeom prst="rect">
            <a:avLst/>
          </a:prstGeom>
        </p:spPr>
      </p:pic>
    </p:spTree>
    <p:extLst>
      <p:ext uri="{BB962C8B-B14F-4D97-AF65-F5344CB8AC3E}">
        <p14:creationId xmlns:p14="http://schemas.microsoft.com/office/powerpoint/2010/main" val="894867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4C9D8-F2FF-344F-8A23-C52FA1F41995}"/>
              </a:ext>
            </a:extLst>
          </p:cNvPr>
          <p:cNvSpPr>
            <a:spLocks noGrp="1"/>
          </p:cNvSpPr>
          <p:nvPr>
            <p:ph type="title"/>
          </p:nvPr>
        </p:nvSpPr>
        <p:spPr/>
        <p:txBody>
          <a:bodyPr/>
          <a:lstStyle/>
          <a:p>
            <a:endParaRPr lang="en-US" dirty="0"/>
          </a:p>
        </p:txBody>
      </p:sp>
      <p:pic>
        <p:nvPicPr>
          <p:cNvPr id="6" name="Picture 6">
            <a:extLst>
              <a:ext uri="{FF2B5EF4-FFF2-40B4-BE49-F238E27FC236}">
                <a16:creationId xmlns:a16="http://schemas.microsoft.com/office/drawing/2014/main" xmlns="" id="{4C82D630-CD0E-3C40-81CD-05D1A3F636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789" y="601579"/>
            <a:ext cx="8271711" cy="5575384"/>
          </a:xfrm>
          <a:prstGeom prst="rect">
            <a:avLst/>
          </a:prstGeom>
        </p:spPr>
      </p:pic>
    </p:spTree>
    <p:extLst>
      <p:ext uri="{BB962C8B-B14F-4D97-AF65-F5344CB8AC3E}">
        <p14:creationId xmlns:p14="http://schemas.microsoft.com/office/powerpoint/2010/main" val="1472010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767AF5-CFE1-1544-BD2F-7CF6C957FB99}"/>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C2DBE1E3-CEFC-5643-8C3A-B7280F3B45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0" y="701842"/>
            <a:ext cx="9257632" cy="5475121"/>
          </a:xfrm>
          <a:prstGeom prst="rect">
            <a:avLst/>
          </a:prstGeom>
        </p:spPr>
      </p:pic>
    </p:spTree>
    <p:extLst>
      <p:ext uri="{BB962C8B-B14F-4D97-AF65-F5344CB8AC3E}">
        <p14:creationId xmlns:p14="http://schemas.microsoft.com/office/powerpoint/2010/main" val="25518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62708"/>
            <a:ext cx="9867314" cy="5614255"/>
          </a:xfrm>
        </p:spPr>
      </p:pic>
    </p:spTree>
    <p:extLst>
      <p:ext uri="{BB962C8B-B14F-4D97-AF65-F5344CB8AC3E}">
        <p14:creationId xmlns:p14="http://schemas.microsoft.com/office/powerpoint/2010/main" val="1829097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i="1" dirty="0" err="1">
                <a:effectLst/>
                <a:latin typeface="TrebuchetMS" charset="0"/>
              </a:rPr>
              <a:t>Berrueco</a:t>
            </a:r>
            <a:r>
              <a:rPr lang="en-US" sz="2200" i="1" dirty="0">
                <a:effectLst/>
                <a:latin typeface="TrebuchetMS" charset="0"/>
              </a:rPr>
              <a:t> R, </a:t>
            </a:r>
            <a:r>
              <a:rPr lang="en-US" sz="2200" i="1" dirty="0" err="1">
                <a:effectLst/>
                <a:latin typeface="TrebuchetMS" charset="0"/>
              </a:rPr>
              <a:t>Dapena</a:t>
            </a:r>
            <a:r>
              <a:rPr lang="en-US" sz="2200" i="1" dirty="0">
                <a:effectLst/>
                <a:latin typeface="TrebuchetMS" charset="0"/>
              </a:rPr>
              <a:t> JL, </a:t>
            </a:r>
            <a:r>
              <a:rPr lang="en-US" sz="2200" i="1" dirty="0" err="1">
                <a:effectLst/>
                <a:latin typeface="TrebuchetMS" charset="0"/>
              </a:rPr>
              <a:t>Sebastián</a:t>
            </a:r>
            <a:r>
              <a:rPr lang="en-US" sz="2200" i="1" dirty="0">
                <a:effectLst/>
                <a:latin typeface="TrebuchetMS" charset="0"/>
              </a:rPr>
              <a:t> E, </a:t>
            </a:r>
            <a:r>
              <a:rPr lang="en-US" sz="2200" i="1" dirty="0" err="1">
                <a:effectLst/>
                <a:latin typeface="TrebuchetMS" charset="0"/>
              </a:rPr>
              <a:t>Sastre</a:t>
            </a:r>
            <a:r>
              <a:rPr lang="en-US" sz="2200" i="1" dirty="0">
                <a:effectLst/>
                <a:latin typeface="TrebuchetMS" charset="0"/>
              </a:rPr>
              <a:t> A. </a:t>
            </a:r>
            <a:r>
              <a:rPr lang="en-US" sz="2200" i="1" dirty="0" err="1">
                <a:effectLst/>
                <a:latin typeface="TrebuchetMS" charset="0"/>
              </a:rPr>
              <a:t>Controversias</a:t>
            </a:r>
            <a:r>
              <a:rPr lang="en-US" sz="2200" i="1" dirty="0">
                <a:effectLst/>
                <a:latin typeface="TrebuchetMS" charset="0"/>
              </a:rPr>
              <a:t> </a:t>
            </a:r>
            <a:r>
              <a:rPr lang="en-US" sz="2200" i="1" dirty="0" err="1">
                <a:effectLst/>
                <a:latin typeface="TrebuchetMS" charset="0"/>
              </a:rPr>
              <a:t>en</a:t>
            </a:r>
            <a:r>
              <a:rPr lang="en-US" sz="2200" i="1" dirty="0">
                <a:effectLst/>
                <a:latin typeface="TrebuchetMS" charset="0"/>
              </a:rPr>
              <a:t> el </a:t>
            </a:r>
            <a:r>
              <a:rPr lang="en-US" sz="2200" i="1" dirty="0" err="1">
                <a:effectLst/>
                <a:latin typeface="TrebuchetMS" charset="0"/>
              </a:rPr>
              <a:t>tratamiento</a:t>
            </a:r>
            <a:r>
              <a:rPr lang="en-US" sz="2200" i="1" dirty="0">
                <a:effectLst/>
                <a:latin typeface="TrebuchetMS" charset="0"/>
              </a:rPr>
              <a:t> de la </a:t>
            </a:r>
            <a:r>
              <a:rPr lang="en-US" sz="2200" i="1" dirty="0" err="1">
                <a:effectLst/>
                <a:latin typeface="TrebuchetMS" charset="0"/>
              </a:rPr>
              <a:t>trombocitopenia</a:t>
            </a:r>
            <a:r>
              <a:rPr lang="en-US" sz="2200" i="1" dirty="0">
                <a:effectLst/>
                <a:latin typeface="TrebuchetMS" charset="0"/>
              </a:rPr>
              <a:t> </a:t>
            </a:r>
            <a:r>
              <a:rPr lang="en-US" sz="2200" i="1" dirty="0" err="1">
                <a:effectLst/>
                <a:latin typeface="TrebuchetMS" charset="0"/>
              </a:rPr>
              <a:t>inmune</a:t>
            </a:r>
            <a:r>
              <a:rPr lang="en-US" sz="2200" i="1" dirty="0">
                <a:effectLst/>
                <a:latin typeface="TrebuchetMS" charset="0"/>
              </a:rPr>
              <a:t> </a:t>
            </a:r>
            <a:r>
              <a:rPr lang="en-US" sz="2200" i="1" dirty="0" err="1">
                <a:effectLst/>
                <a:latin typeface="TrebuchetMS" charset="0"/>
              </a:rPr>
              <a:t>pediátrica</a:t>
            </a:r>
            <a:r>
              <a:rPr lang="en-US" sz="2200" i="1" dirty="0">
                <a:effectLst/>
                <a:latin typeface="TrebuchetMS" charset="0"/>
              </a:rPr>
              <a:t>. Ann </a:t>
            </a:r>
            <a:r>
              <a:rPr lang="en-US" sz="2200" i="1" dirty="0" err="1">
                <a:effectLst/>
                <a:latin typeface="TrebuchetMS" charset="0"/>
              </a:rPr>
              <a:t>Pediatr</a:t>
            </a:r>
            <a:r>
              <a:rPr lang="en-US" sz="2200" i="1" dirty="0">
                <a:effectLst/>
                <a:latin typeface="TrebuchetMS" charset="0"/>
              </a:rPr>
              <a:t>. 2018;89:189. </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a:t>The use of rituximab as a second-line treatment is even more controversial in </a:t>
            </a:r>
            <a:r>
              <a:rPr lang="en-US" dirty="0" err="1"/>
              <a:t>paediatric</a:t>
            </a:r>
            <a:r>
              <a:rPr lang="en-US" dirty="0"/>
              <a:t> patients. Before TPO-RAs, several publications already recommended splenectomy in patients with refractory ITP </a:t>
            </a:r>
          </a:p>
          <a:p>
            <a:r>
              <a:rPr lang="en-US" dirty="0"/>
              <a:t>Furthermore, although the use of rituximab was proposed as an alternative to splenectomy in children with chronic or refractory ITP, authors </a:t>
            </a:r>
            <a:r>
              <a:rPr lang="en-US" dirty="0" err="1"/>
              <a:t>emphasised</a:t>
            </a:r>
            <a:r>
              <a:rPr lang="en-US" dirty="0"/>
              <a:t> its potential adverse effects-serum sickness, increased risk of viral infection, hepatitis B virus reactivation or secondary </a:t>
            </a:r>
            <a:r>
              <a:rPr lang="en-US" dirty="0" err="1"/>
              <a:t>hypogammaglobulinemia</a:t>
            </a:r>
            <a:endParaRPr lang="en-US" dirty="0"/>
          </a:p>
        </p:txBody>
      </p:sp>
    </p:spTree>
    <p:extLst>
      <p:ext uri="{BB962C8B-B14F-4D97-AF65-F5344CB8AC3E}">
        <p14:creationId xmlns:p14="http://schemas.microsoft.com/office/powerpoint/2010/main" val="338821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normAutofit/>
          </a:bodyPr>
          <a:lstStyle/>
          <a:p>
            <a:pPr>
              <a:buFont typeface="Arial" charset="0"/>
              <a:buChar char="•"/>
            </a:pPr>
            <a:r>
              <a:rPr lang="en-US" dirty="0"/>
              <a:t>Chronic ITP new concepts </a:t>
            </a:r>
          </a:p>
          <a:p>
            <a:pPr>
              <a:buFont typeface="Arial" charset="0"/>
              <a:buChar char="•"/>
            </a:pPr>
            <a:r>
              <a:rPr lang="en-US" dirty="0"/>
              <a:t>Chronic ITP Treatment options </a:t>
            </a:r>
          </a:p>
          <a:p>
            <a:pPr>
              <a:buFont typeface="Arial" charset="0"/>
              <a:buChar char="•"/>
            </a:pPr>
            <a:r>
              <a:rPr lang="en-US" dirty="0"/>
              <a:t>Splenectomy versus Rituximab therapy</a:t>
            </a:r>
          </a:p>
          <a:p>
            <a:pPr>
              <a:buFont typeface="Arial" charset="0"/>
              <a:buChar char="•"/>
            </a:pPr>
            <a:r>
              <a:rPr lang="en-US" dirty="0">
                <a:solidFill>
                  <a:srgbClr val="7030A0"/>
                </a:solidFill>
              </a:rPr>
              <a:t>The impact of combination therapy</a:t>
            </a:r>
          </a:p>
          <a:p>
            <a:pPr>
              <a:buFont typeface="Arial" charset="0"/>
              <a:buChar char="•"/>
            </a:pPr>
            <a:r>
              <a:rPr lang="en-US" dirty="0"/>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493436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628" y="0"/>
            <a:ext cx="10515600" cy="1325563"/>
          </a:xfrm>
        </p:spPr>
        <p:txBody>
          <a:bodyPr>
            <a:normAutofit fontScale="90000"/>
          </a:bodyPr>
          <a:lstStyle/>
          <a:p>
            <a:pPr algn="ctr"/>
            <a:r>
              <a:rPr lang="en-US" sz="1600" dirty="0"/>
              <a:t>Approach to the patient with refractory ITP </a:t>
            </a:r>
            <a:br>
              <a:rPr lang="en-US" sz="1600" dirty="0"/>
            </a:br>
            <a:r>
              <a:rPr lang="en-US" sz="1600" dirty="0"/>
              <a:t/>
            </a:r>
            <a:br>
              <a:rPr lang="en-US" sz="1600" dirty="0"/>
            </a:br>
            <a:r>
              <a:rPr lang="en-US" sz="1600" dirty="0"/>
              <a:t>Adam </a:t>
            </a:r>
            <a:r>
              <a:rPr lang="en-US" sz="1600" dirty="0" err="1"/>
              <a:t>Cuker</a:t>
            </a:r>
            <a:r>
              <a:rPr lang="en-US" sz="1600" dirty="0"/>
              <a:t> and Cindy E. </a:t>
            </a:r>
            <a:r>
              <a:rPr lang="en-US" sz="1600" dirty="0" err="1"/>
              <a:t>Neunert</a:t>
            </a:r>
            <a:r>
              <a:rPr lang="en-US" sz="1600" dirty="0"/>
              <a:t>. How I treat refractory immune thrombocytopenia .</a:t>
            </a:r>
            <a:r>
              <a:rPr lang="es-ES_tradnl" sz="1600" dirty="0">
                <a:latin typeface="AdvPS6EC0" charset="0"/>
              </a:rPr>
              <a:t> , </a:t>
            </a:r>
            <a:r>
              <a:rPr lang="es-ES_tradnl" sz="1600" dirty="0"/>
              <a:t>BLOOD, 22 SEPTEMBER 2016 x VOLUME 128, </a:t>
            </a: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0158" y="965914"/>
            <a:ext cx="10625070" cy="5795493"/>
          </a:xfrm>
        </p:spPr>
      </p:pic>
    </p:spTree>
    <p:extLst>
      <p:ext uri="{BB962C8B-B14F-4D97-AF65-F5344CB8AC3E}">
        <p14:creationId xmlns:p14="http://schemas.microsoft.com/office/powerpoint/2010/main" val="8925653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200" dirty="0"/>
              <a:t/>
            </a:r>
            <a:br>
              <a:rPr lang="en-US" sz="2200" dirty="0"/>
            </a:br>
            <a:r>
              <a:rPr lang="en-US" dirty="0"/>
              <a:t> How I treat refractory immune thrombocytopenia </a:t>
            </a:r>
            <a:br>
              <a:rPr lang="en-US" dirty="0"/>
            </a:br>
            <a:endParaRPr lang="en-US" dirty="0"/>
          </a:p>
        </p:txBody>
      </p:sp>
      <p:sp>
        <p:nvSpPr>
          <p:cNvPr id="3" name="Content Placeholder 2"/>
          <p:cNvSpPr>
            <a:spLocks noGrp="1"/>
          </p:cNvSpPr>
          <p:nvPr>
            <p:ph idx="1"/>
          </p:nvPr>
        </p:nvSpPr>
        <p:spPr/>
        <p:txBody>
          <a:bodyPr>
            <a:normAutofit fontScale="92500"/>
          </a:bodyPr>
          <a:lstStyle/>
          <a:p>
            <a:r>
              <a:rPr lang="en-US" sz="2400" dirty="0"/>
              <a:t>If a patient is unable to maintain a hemostatic platelet count with single-agent therapy using the options in Tier 1, we encourage participation in a clinical trial. </a:t>
            </a:r>
          </a:p>
          <a:p>
            <a:r>
              <a:rPr lang="en-US" sz="2400" dirty="0"/>
              <a:t>If a suitable clinical trial is not available, we proceed to Tier 2 agents. We frequently prescribe Tier 2 agents </a:t>
            </a:r>
            <a:r>
              <a:rPr lang="en-US" sz="2400" b="1" i="1" u="sng" dirty="0"/>
              <a:t>not as monotherapy but in combination with a Tier 1 or another Tier 2 drug</a:t>
            </a:r>
          </a:p>
          <a:p>
            <a:r>
              <a:rPr lang="en-US" sz="2400" b="1" i="1" u="sng" dirty="0">
                <a:solidFill>
                  <a:srgbClr val="FF0000"/>
                </a:solidFill>
              </a:rPr>
              <a:t>We prefer to combine drugs with different mechanisms of action, which allows for potential synergy between agents.</a:t>
            </a:r>
          </a:p>
          <a:p>
            <a:r>
              <a:rPr lang="en-US" sz="2400" b="1" i="1" u="sng" dirty="0"/>
              <a:t> For example, we often use a TRA to boost platelet production in combination with a drug that interferes with platelet clearance (</a:t>
            </a:r>
            <a:r>
              <a:rPr lang="en-US" sz="2400" b="1" i="1" u="sng" dirty="0" err="1"/>
              <a:t>eg</a:t>
            </a:r>
            <a:r>
              <a:rPr lang="en-US" sz="2400" b="1" i="1" u="sng" dirty="0"/>
              <a:t>, low-dose prednisone or </a:t>
            </a:r>
            <a:r>
              <a:rPr lang="en-US" sz="2400" b="1" i="1" u="sng" dirty="0" err="1"/>
              <a:t>danazol</a:t>
            </a:r>
            <a:r>
              <a:rPr lang="en-US" sz="2400" b="1" i="1" u="sng" dirty="0"/>
              <a:t>) or autoantibody production (</a:t>
            </a:r>
            <a:r>
              <a:rPr lang="en-US" sz="2400" b="1" i="1" u="sng" dirty="0" err="1"/>
              <a:t>eg</a:t>
            </a:r>
            <a:r>
              <a:rPr lang="en-US" sz="2400" b="1" i="1" u="sng" dirty="0"/>
              <a:t>, azathioprine or mycophenolate </a:t>
            </a:r>
            <a:r>
              <a:rPr lang="en-US" sz="2400" b="1" i="1" u="sng" dirty="0" err="1"/>
              <a:t>mofetil</a:t>
            </a:r>
            <a:endParaRPr lang="en-US" sz="2400" b="1" i="1" u="sng" dirty="0"/>
          </a:p>
          <a:p>
            <a:r>
              <a:rPr lang="en-US" sz="1900" dirty="0"/>
              <a:t/>
            </a:r>
            <a:br>
              <a:rPr lang="en-US" sz="1900" dirty="0"/>
            </a:br>
            <a:r>
              <a:rPr lang="en-US" sz="1400" dirty="0"/>
              <a:t>Adam </a:t>
            </a:r>
            <a:r>
              <a:rPr lang="en-US" sz="1400" dirty="0" err="1"/>
              <a:t>Cuker</a:t>
            </a:r>
            <a:r>
              <a:rPr lang="en-US" sz="1400" dirty="0"/>
              <a:t> and Cindy E. </a:t>
            </a:r>
            <a:r>
              <a:rPr lang="en-US" sz="1400" dirty="0" err="1"/>
              <a:t>Neunert</a:t>
            </a:r>
            <a:r>
              <a:rPr lang="en-US" sz="1400" dirty="0"/>
              <a:t>. How I treat refractory immune thrombocytopenia .</a:t>
            </a:r>
            <a:r>
              <a:rPr lang="es-ES_tradnl" sz="1400" dirty="0">
                <a:latin typeface="AdvPS6EC0" charset="0"/>
              </a:rPr>
              <a:t> , </a:t>
            </a:r>
            <a:r>
              <a:rPr lang="es-ES_tradnl" sz="1400" dirty="0"/>
              <a:t>BLOOD, 22 SEPTEMBER 2016 x VOLUME 128, NUMBER 12 </a:t>
            </a:r>
            <a:endParaRPr lang="en-US" sz="1400" b="1" i="1" u="sng" dirty="0"/>
          </a:p>
          <a:p>
            <a:endParaRPr lang="en-US" sz="2400" b="1" i="1" u="sng" dirty="0"/>
          </a:p>
        </p:txBody>
      </p:sp>
    </p:spTree>
    <p:extLst>
      <p:ext uri="{BB962C8B-B14F-4D97-AF65-F5344CB8AC3E}">
        <p14:creationId xmlns:p14="http://schemas.microsoft.com/office/powerpoint/2010/main" val="1277308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dirty="0"/>
              <a:t>Adam </a:t>
            </a:r>
            <a:r>
              <a:rPr lang="en-US" sz="1600" dirty="0" err="1"/>
              <a:t>Cuker</a:t>
            </a:r>
            <a:r>
              <a:rPr lang="en-US" sz="1600" dirty="0"/>
              <a:t> and Cindy E. </a:t>
            </a:r>
            <a:r>
              <a:rPr lang="en-US" sz="1600" dirty="0" err="1"/>
              <a:t>Neunert</a:t>
            </a:r>
            <a:r>
              <a:rPr lang="en-US" sz="1600" dirty="0"/>
              <a:t>. How I treat refractory immune thrombocytopenia .</a:t>
            </a:r>
            <a:r>
              <a:rPr lang="es-ES_tradnl" sz="1600" dirty="0">
                <a:latin typeface="AdvPS6EC0" charset="0"/>
              </a:rPr>
              <a:t> , </a:t>
            </a:r>
            <a:r>
              <a:rPr lang="es-ES_tradnl" sz="1600" dirty="0"/>
              <a:t>BLOOD, 22 SEPTEMBER 2016 x VOLUME 128,</a:t>
            </a:r>
            <a:endParaRPr lang="en-US"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37488"/>
            <a:ext cx="10515600" cy="3727611"/>
          </a:xfrm>
        </p:spPr>
      </p:pic>
    </p:spTree>
    <p:extLst>
      <p:ext uri="{BB962C8B-B14F-4D97-AF65-F5344CB8AC3E}">
        <p14:creationId xmlns:p14="http://schemas.microsoft.com/office/powerpoint/2010/main" val="1381869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refractory ITP? </a:t>
            </a:r>
            <a:br>
              <a:rPr lang="en-US" dirty="0"/>
            </a:br>
            <a:endParaRPr lang="en-US" dirty="0"/>
          </a:p>
        </p:txBody>
      </p:sp>
      <p:sp>
        <p:nvSpPr>
          <p:cNvPr id="3" name="Content Placeholder 2"/>
          <p:cNvSpPr>
            <a:spLocks noGrp="1"/>
          </p:cNvSpPr>
          <p:nvPr>
            <p:ph idx="1"/>
          </p:nvPr>
        </p:nvSpPr>
        <p:spPr/>
        <p:txBody>
          <a:bodyPr>
            <a:normAutofit/>
          </a:bodyPr>
          <a:lstStyle/>
          <a:p>
            <a:r>
              <a:rPr lang="en-US" dirty="0"/>
              <a:t>An International Working Group (IWG) defined refractory ITP as disease that does not respond to or relapses after splenectomy and that requires treatment to reduce the risk of clinically significant bleeding.</a:t>
            </a:r>
          </a:p>
          <a:p>
            <a:r>
              <a:rPr lang="en-US" dirty="0"/>
              <a:t>It may not be applicable to children; In these patients, avoidance of splenectomy may be desirable or even necessary. </a:t>
            </a:r>
          </a:p>
          <a:p>
            <a:r>
              <a:rPr lang="en-US" dirty="0"/>
              <a:t>Indeed, the IWG acknowledged that it was unable to achieve consensus on the definition of refractory disease in children .</a:t>
            </a:r>
          </a:p>
          <a:p>
            <a:endParaRPr lang="en-US" sz="1400" dirty="0"/>
          </a:p>
          <a:p>
            <a:r>
              <a:rPr lang="en-US" sz="1400" b="1" dirty="0"/>
              <a:t>Adam </a:t>
            </a:r>
            <a:r>
              <a:rPr lang="en-US" sz="1400" b="1" dirty="0" err="1"/>
              <a:t>Cuker</a:t>
            </a:r>
            <a:r>
              <a:rPr lang="en-US" sz="1400" b="1" dirty="0"/>
              <a:t> and Cindy E. </a:t>
            </a:r>
            <a:r>
              <a:rPr lang="en-US" sz="1400" b="1" dirty="0" err="1"/>
              <a:t>Neunert</a:t>
            </a:r>
            <a:r>
              <a:rPr lang="en-US" sz="1400" b="1" dirty="0"/>
              <a:t>. How I treat refractory immune thrombocytopenia .</a:t>
            </a:r>
            <a:r>
              <a:rPr lang="es-ES_tradnl" sz="1400" b="1" dirty="0">
                <a:latin typeface="AdvPS6EC0" charset="0"/>
              </a:rPr>
              <a:t> , </a:t>
            </a:r>
            <a:r>
              <a:rPr lang="es-ES_tradnl" sz="1400" b="1" dirty="0"/>
              <a:t>BLOOD, 22 SEPTEMBER 2016 x VOLUME 128</a:t>
            </a:r>
            <a:endParaRPr lang="en-US" sz="1400" b="1" dirty="0"/>
          </a:p>
        </p:txBody>
      </p:sp>
    </p:spTree>
    <p:extLst>
      <p:ext uri="{BB962C8B-B14F-4D97-AF65-F5344CB8AC3E}">
        <p14:creationId xmlns:p14="http://schemas.microsoft.com/office/powerpoint/2010/main" val="1602816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400" dirty="0"/>
              <a:t>Adam </a:t>
            </a:r>
            <a:r>
              <a:rPr lang="en-US" sz="1400" dirty="0" err="1"/>
              <a:t>Cuker</a:t>
            </a:r>
            <a:r>
              <a:rPr lang="en-US" sz="1400" dirty="0"/>
              <a:t> and Cindy E. </a:t>
            </a:r>
            <a:r>
              <a:rPr lang="en-US" sz="1400" dirty="0" err="1"/>
              <a:t>Neunert</a:t>
            </a:r>
            <a:r>
              <a:rPr lang="en-US" sz="1400" dirty="0"/>
              <a:t>. How I treat refractory immune thrombocytopenia .</a:t>
            </a:r>
            <a:r>
              <a:rPr lang="es-ES_tradnl" sz="1400" dirty="0">
                <a:latin typeface="AdvPS6EC0" charset="0"/>
              </a:rPr>
              <a:t> , </a:t>
            </a:r>
            <a:r>
              <a:rPr lang="es-ES_tradnl" sz="1400" dirty="0"/>
              <a:t>BLOOD, 22 SEPTEMBER 2016 x VOLUME 128,</a:t>
            </a:r>
            <a:endParaRPr lang="en-US" sz="1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34085"/>
            <a:ext cx="10515600" cy="4334417"/>
          </a:xfrm>
        </p:spPr>
      </p:pic>
    </p:spTree>
    <p:extLst>
      <p:ext uri="{BB962C8B-B14F-4D97-AF65-F5344CB8AC3E}">
        <p14:creationId xmlns:p14="http://schemas.microsoft.com/office/powerpoint/2010/main" val="118030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dirty="0"/>
              <a:t>Adam </a:t>
            </a:r>
            <a:r>
              <a:rPr lang="en-US" sz="2000" dirty="0" err="1"/>
              <a:t>Cuker</a:t>
            </a:r>
            <a:r>
              <a:rPr lang="en-US" sz="2000" dirty="0"/>
              <a:t> and Cindy E. </a:t>
            </a:r>
            <a:r>
              <a:rPr lang="en-US" sz="2000" dirty="0" err="1"/>
              <a:t>Neunert</a:t>
            </a:r>
            <a:r>
              <a:rPr lang="en-US" sz="2000" dirty="0"/>
              <a:t>. How I treat refractory immune thrombocytopenia .</a:t>
            </a:r>
            <a:r>
              <a:rPr lang="es-ES_tradnl" sz="2000" dirty="0">
                <a:latin typeface="AdvPS6EC0" charset="0"/>
              </a:rPr>
              <a:t> , </a:t>
            </a:r>
            <a:r>
              <a:rPr lang="es-ES_tradnl" sz="2000" dirty="0"/>
              <a:t>BLOOD, 22 SEPTEMBER 2016 x VOLUME 128,</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flipH="1" flipV="1">
            <a:off x="1596980" y="1931831"/>
            <a:ext cx="9079606" cy="4481848"/>
          </a:xfrm>
        </p:spPr>
      </p:pic>
    </p:spTree>
    <p:extLst>
      <p:ext uri="{BB962C8B-B14F-4D97-AF65-F5344CB8AC3E}">
        <p14:creationId xmlns:p14="http://schemas.microsoft.com/office/powerpoint/2010/main" val="725902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Second-generation </a:t>
            </a:r>
            <a:r>
              <a:rPr lang="en-US" sz="4000" dirty="0" err="1"/>
              <a:t>thrombopoietin</a:t>
            </a:r>
            <a:r>
              <a:rPr lang="en-US" sz="4000" dirty="0"/>
              <a:t> agonists </a:t>
            </a:r>
            <a:br>
              <a:rPr lang="en-US" sz="4000" dirty="0"/>
            </a:br>
            <a:endParaRPr lang="en-US" sz="4000" dirty="0"/>
          </a:p>
        </p:txBody>
      </p:sp>
      <p:sp>
        <p:nvSpPr>
          <p:cNvPr id="3" name="Content Placeholder 2"/>
          <p:cNvSpPr>
            <a:spLocks noGrp="1"/>
          </p:cNvSpPr>
          <p:nvPr>
            <p:ph idx="1"/>
          </p:nvPr>
        </p:nvSpPr>
        <p:spPr/>
        <p:txBody>
          <a:bodyPr>
            <a:normAutofit/>
          </a:bodyPr>
          <a:lstStyle/>
          <a:p>
            <a:r>
              <a:rPr lang="en-US" dirty="0" err="1"/>
              <a:t>Romiplostim</a:t>
            </a:r>
            <a:r>
              <a:rPr lang="en-US" dirty="0"/>
              <a:t> has undergone limited evaluation in the treatment of chronic ITP in children .</a:t>
            </a:r>
          </a:p>
          <a:p>
            <a:r>
              <a:rPr lang="en-US" dirty="0" err="1"/>
              <a:t>Pasquet</a:t>
            </a:r>
            <a:r>
              <a:rPr lang="en-US" dirty="0"/>
              <a:t> et al reported on 10 children treated with </a:t>
            </a:r>
            <a:r>
              <a:rPr lang="en-US" dirty="0" err="1"/>
              <a:t>romiplostim</a:t>
            </a:r>
            <a:r>
              <a:rPr lang="en-US" dirty="0"/>
              <a:t> for a median of 9 months. </a:t>
            </a:r>
          </a:p>
          <a:p>
            <a:r>
              <a:rPr lang="en-US" dirty="0"/>
              <a:t>One patient achieved a complete response and four patients achieved a partial response. A complete response was defined as a platelet count .100,000/</a:t>
            </a:r>
            <a:r>
              <a:rPr lang="en-US" dirty="0" err="1"/>
              <a:t>μL</a:t>
            </a:r>
            <a:r>
              <a:rPr lang="en-US" dirty="0"/>
              <a:t> and the absence of bleeding.</a:t>
            </a:r>
          </a:p>
          <a:p>
            <a:r>
              <a:rPr lang="en-US" dirty="0"/>
              <a:t> </a:t>
            </a:r>
            <a:r>
              <a:rPr lang="en-US" sz="2400" b="1" u="sng" dirty="0"/>
              <a:t>A partial response was defined as a platelet count between </a:t>
            </a:r>
            <a:r>
              <a:rPr lang="en-US" sz="2400" b="1" u="sng" dirty="0">
                <a:solidFill>
                  <a:srgbClr val="7030A0"/>
                </a:solidFill>
              </a:rPr>
              <a:t>30 and 100,000/</a:t>
            </a:r>
            <a:r>
              <a:rPr lang="en-US" sz="2400" b="1" u="sng" dirty="0" err="1">
                <a:solidFill>
                  <a:srgbClr val="7030A0"/>
                </a:solidFill>
              </a:rPr>
              <a:t>μL</a:t>
            </a:r>
            <a:r>
              <a:rPr lang="en-US" sz="2400" b="1" u="sng" dirty="0">
                <a:solidFill>
                  <a:srgbClr val="7030A0"/>
                </a:solidFill>
              </a:rPr>
              <a:t> and at least doubling </a:t>
            </a:r>
            <a:r>
              <a:rPr lang="en-US" sz="2400" b="1" u="sng" dirty="0"/>
              <a:t>of the baseline count along with the absence of bleeding. </a:t>
            </a:r>
          </a:p>
          <a:p>
            <a:r>
              <a:rPr lang="en-US" sz="1600" b="1" dirty="0"/>
              <a:t>Drug Design, Development and Therapy 2017:11 1055–1063 </a:t>
            </a:r>
          </a:p>
          <a:p>
            <a:endParaRPr lang="en-US" dirty="0">
              <a:solidFill>
                <a:srgbClr val="7030A0"/>
              </a:solidFill>
            </a:endParaRPr>
          </a:p>
          <a:p>
            <a:endParaRPr lang="en-US" dirty="0"/>
          </a:p>
          <a:p>
            <a:endParaRPr lang="en-US" dirty="0"/>
          </a:p>
        </p:txBody>
      </p:sp>
    </p:spTree>
    <p:extLst>
      <p:ext uri="{BB962C8B-B14F-4D97-AF65-F5344CB8AC3E}">
        <p14:creationId xmlns:p14="http://schemas.microsoft.com/office/powerpoint/2010/main" val="5109459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Therapeutic Targets </a:t>
            </a:r>
          </a:p>
        </p:txBody>
      </p:sp>
      <p:sp>
        <p:nvSpPr>
          <p:cNvPr id="3" name="Content Placeholder 2"/>
          <p:cNvSpPr>
            <a:spLocks noGrp="1"/>
          </p:cNvSpPr>
          <p:nvPr>
            <p:ph idx="1"/>
          </p:nvPr>
        </p:nvSpPr>
        <p:spPr/>
        <p:txBody>
          <a:bodyPr>
            <a:normAutofit/>
          </a:bodyPr>
          <a:lstStyle/>
          <a:p>
            <a:r>
              <a:rPr lang="en-US" sz="2400" dirty="0"/>
              <a:t>There are ongoing trials about other classes of drugs for ITP, currently limited to application in adulthood.</a:t>
            </a:r>
          </a:p>
          <a:p>
            <a:r>
              <a:rPr lang="en-US" sz="2400" dirty="0"/>
              <a:t> New potential targets are represented by interaction between T-cells and antigen-presenting cells (anti-CD40L antibodies)</a:t>
            </a:r>
          </a:p>
          <a:p>
            <a:pPr>
              <a:buFont typeface="Wingdings" pitchFamily="2" charset="2"/>
              <a:buChar char="Ø"/>
            </a:pPr>
            <a:r>
              <a:rPr lang="en-US" sz="2000" b="1" i="1" dirty="0"/>
              <a:t> platelet phagocytosis [SYK inhibitors and interference with </a:t>
            </a:r>
            <a:r>
              <a:rPr lang="en-US" sz="2000" b="1" i="1" dirty="0" err="1"/>
              <a:t>FcR</a:t>
            </a:r>
            <a:r>
              <a:rPr lang="en-US" sz="2000" b="1" i="1" dirty="0"/>
              <a:t> binding on macrophages</a:t>
            </a:r>
          </a:p>
          <a:p>
            <a:pPr>
              <a:buFont typeface="Wingdings" pitchFamily="2" charset="2"/>
              <a:buChar char="Ø"/>
            </a:pPr>
            <a:r>
              <a:rPr lang="en-US" sz="2000" b="1" i="1" dirty="0"/>
              <a:t> activation of B-cells (anti-CD52 or </a:t>
            </a:r>
            <a:r>
              <a:rPr lang="en-US" sz="2000" b="1" i="1" dirty="0" err="1"/>
              <a:t>alemtuzumab</a:t>
            </a:r>
            <a:r>
              <a:rPr lang="en-US" sz="2000" b="1" i="1" dirty="0"/>
              <a:t>) </a:t>
            </a:r>
          </a:p>
          <a:p>
            <a:pPr>
              <a:buFont typeface="Wingdings" pitchFamily="2" charset="2"/>
              <a:buChar char="Ø"/>
            </a:pPr>
            <a:r>
              <a:rPr lang="en-US" sz="2000" b="1" i="1" dirty="0"/>
              <a:t>T-cells [anti-IL-2R or </a:t>
            </a:r>
            <a:r>
              <a:rPr lang="en-US" sz="2000" b="1" i="1" dirty="0" err="1"/>
              <a:t>daclizumab</a:t>
            </a:r>
            <a:r>
              <a:rPr lang="en-US" sz="2000" b="1" i="1" dirty="0"/>
              <a:t> and TH1 expansion (anti-CD16)</a:t>
            </a:r>
          </a:p>
        </p:txBody>
      </p:sp>
    </p:spTree>
    <p:extLst>
      <p:ext uri="{BB962C8B-B14F-4D97-AF65-F5344CB8AC3E}">
        <p14:creationId xmlns:p14="http://schemas.microsoft.com/office/powerpoint/2010/main" val="1885017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normAutofit/>
          </a:bodyPr>
          <a:lstStyle/>
          <a:p>
            <a:pPr>
              <a:buFont typeface="Arial" charset="0"/>
              <a:buChar char="•"/>
            </a:pPr>
            <a:r>
              <a:rPr lang="en-US" dirty="0"/>
              <a:t>Chronic ITP new concepts </a:t>
            </a:r>
          </a:p>
          <a:p>
            <a:pPr>
              <a:buFont typeface="Arial" charset="0"/>
              <a:buChar char="•"/>
            </a:pPr>
            <a:r>
              <a:rPr lang="en-US" dirty="0"/>
              <a:t>Chronic ITP Treatment options </a:t>
            </a:r>
          </a:p>
          <a:p>
            <a:pPr>
              <a:buFont typeface="Arial" charset="0"/>
              <a:buChar char="•"/>
            </a:pPr>
            <a:r>
              <a:rPr lang="en-US" dirty="0">
                <a:solidFill>
                  <a:srgbClr val="7030A0"/>
                </a:solidFill>
              </a:rPr>
              <a:t>Splenectomy versus Rituximab therapy</a:t>
            </a:r>
          </a:p>
          <a:p>
            <a:pPr>
              <a:buFont typeface="Arial" charset="0"/>
              <a:buChar char="•"/>
            </a:pPr>
            <a:r>
              <a:rPr lang="en-US" dirty="0"/>
              <a:t>The impact of combination therapy</a:t>
            </a:r>
          </a:p>
          <a:p>
            <a:pPr>
              <a:buFont typeface="Arial" charset="0"/>
              <a:buChar char="•"/>
            </a:pPr>
            <a:r>
              <a:rPr lang="en-US" dirty="0"/>
              <a:t>Splenectomy versus Rituximab therapy</a:t>
            </a:r>
          </a:p>
          <a:p>
            <a:pPr>
              <a:buFont typeface="Arial" charset="0"/>
              <a:buChar char="•"/>
            </a:pPr>
            <a:r>
              <a:rPr lang="en-US" dirty="0"/>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1926708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lstStyle/>
          <a:p>
            <a:pPr>
              <a:buFont typeface="Arial" charset="0"/>
              <a:buChar char="•"/>
            </a:pPr>
            <a:r>
              <a:rPr lang="en-US" dirty="0"/>
              <a:t>Chronic ITP new concepts </a:t>
            </a:r>
          </a:p>
          <a:p>
            <a:pPr>
              <a:buFont typeface="Arial" charset="0"/>
              <a:buChar char="•"/>
            </a:pPr>
            <a:r>
              <a:rPr lang="en-US" dirty="0"/>
              <a:t>The impact of combination therapy</a:t>
            </a:r>
          </a:p>
          <a:p>
            <a:pPr>
              <a:buFont typeface="Arial" charset="0"/>
              <a:buChar char="•"/>
            </a:pPr>
            <a:r>
              <a:rPr lang="en-US" dirty="0"/>
              <a:t>Splenectomy versus Rituximab therapy</a:t>
            </a:r>
          </a:p>
          <a:p>
            <a:pPr>
              <a:buFont typeface="Arial" charset="0"/>
              <a:buChar char="•"/>
            </a:pPr>
            <a:r>
              <a:rPr lang="en-US" dirty="0">
                <a:solidFill>
                  <a:srgbClr val="7030A0"/>
                </a:solidFill>
              </a:rPr>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solidFill>
                  <a:schemeClr val="accent1">
                    <a:lumMod val="60000"/>
                    <a:lumOff val="40000"/>
                  </a:schemeClr>
                </a:solidFill>
              </a:rPr>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2471339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437" y="365125"/>
            <a:ext cx="11085341" cy="5811838"/>
          </a:xfrm>
        </p:spPr>
      </p:pic>
    </p:spTree>
    <p:extLst>
      <p:ext uri="{BB962C8B-B14F-4D97-AF65-F5344CB8AC3E}">
        <p14:creationId xmlns:p14="http://schemas.microsoft.com/office/powerpoint/2010/main" val="360502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948" y="365125"/>
            <a:ext cx="11310423" cy="6162284"/>
          </a:xfrm>
        </p:spPr>
      </p:pic>
    </p:spTree>
    <p:extLst>
      <p:ext uri="{BB962C8B-B14F-4D97-AF65-F5344CB8AC3E}">
        <p14:creationId xmlns:p14="http://schemas.microsoft.com/office/powerpoint/2010/main" val="1008930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Which approach is most appropriate for management of persistent and refractory ITP in children? </a:t>
            </a:r>
            <a:r>
              <a:rPr lang="en-US" dirty="0"/>
              <a:t/>
            </a:r>
            <a:br>
              <a:rPr lang="en-US" dirty="0"/>
            </a:br>
            <a:endParaRPr lang="en-US" dirty="0"/>
          </a:p>
        </p:txBody>
      </p:sp>
      <p:sp>
        <p:nvSpPr>
          <p:cNvPr id="3" name="Content Placeholder 2"/>
          <p:cNvSpPr>
            <a:spLocks noGrp="1"/>
          </p:cNvSpPr>
          <p:nvPr>
            <p:ph idx="1"/>
          </p:nvPr>
        </p:nvSpPr>
        <p:spPr/>
        <p:txBody>
          <a:bodyPr/>
          <a:lstStyle/>
          <a:p>
            <a:r>
              <a:rPr lang="en-US" sz="2400" dirty="0"/>
              <a:t>When it comes to </a:t>
            </a:r>
            <a:r>
              <a:rPr lang="en-US" sz="2400" dirty="0" err="1"/>
              <a:t>paediatric</a:t>
            </a:r>
            <a:r>
              <a:rPr lang="en-US" sz="2400" dirty="0"/>
              <a:t> patients with </a:t>
            </a:r>
            <a:r>
              <a:rPr lang="en-US" sz="2400" dirty="0" err="1"/>
              <a:t>ITP,the</a:t>
            </a:r>
            <a:r>
              <a:rPr lang="en-US" sz="2400" dirty="0"/>
              <a:t> most important step prior to initiating treatment is to </a:t>
            </a:r>
            <a:r>
              <a:rPr lang="en-US" sz="2400" dirty="0">
                <a:solidFill>
                  <a:srgbClr val="7030A0"/>
                </a:solidFill>
              </a:rPr>
              <a:t>assess whether it is justified by </a:t>
            </a:r>
            <a:r>
              <a:rPr lang="en-US" sz="2400" dirty="0" err="1">
                <a:solidFill>
                  <a:srgbClr val="7030A0"/>
                </a:solidFill>
              </a:rPr>
              <a:t>haemorrhagic</a:t>
            </a:r>
            <a:r>
              <a:rPr lang="en-US" sz="2400" dirty="0">
                <a:solidFill>
                  <a:srgbClr val="7030A0"/>
                </a:solidFill>
              </a:rPr>
              <a:t> manifestations. </a:t>
            </a:r>
          </a:p>
          <a:p>
            <a:r>
              <a:rPr lang="en-US" sz="2400" dirty="0"/>
              <a:t>Thus, treatment should be reserved for patients with </a:t>
            </a:r>
            <a:r>
              <a:rPr lang="en-US" sz="2400" dirty="0">
                <a:solidFill>
                  <a:srgbClr val="7030A0"/>
                </a:solidFill>
              </a:rPr>
              <a:t>active bleeding </a:t>
            </a:r>
            <a:r>
              <a:rPr lang="en-US" sz="2400" dirty="0"/>
              <a:t>(excluding exclusively cutaneous bleeding). On the other hand, prevention of bleeding in asymptomatic patients would only be justified in the case of </a:t>
            </a:r>
            <a:r>
              <a:rPr lang="en-US" sz="2400" dirty="0">
                <a:solidFill>
                  <a:srgbClr val="7030A0"/>
                </a:solidFill>
              </a:rPr>
              <a:t>surgical intervention </a:t>
            </a:r>
            <a:r>
              <a:rPr lang="en-US" sz="2400" dirty="0"/>
              <a:t>or if the clinician in charge believes that there is a high risk of bleeding associated to the </a:t>
            </a:r>
            <a:r>
              <a:rPr lang="en-US" sz="2400" dirty="0">
                <a:solidFill>
                  <a:srgbClr val="7030A0"/>
                </a:solidFill>
              </a:rPr>
              <a:t>physical activity of the child. </a:t>
            </a:r>
          </a:p>
          <a:p>
            <a:r>
              <a:rPr lang="en-US" sz="2400" dirty="0"/>
              <a:t>Other factors, such as the circumstances of the family or the quality of life of the patient may also be taken into account in treatment planning, always balancing the risks and benefits of treatment </a:t>
            </a:r>
          </a:p>
          <a:p>
            <a:endParaRPr lang="en-US" sz="2400" dirty="0"/>
          </a:p>
          <a:p>
            <a:endParaRPr lang="en-US" dirty="0"/>
          </a:p>
        </p:txBody>
      </p:sp>
    </p:spTree>
    <p:extLst>
      <p:ext uri="{BB962C8B-B14F-4D97-AF65-F5344CB8AC3E}">
        <p14:creationId xmlns:p14="http://schemas.microsoft.com/office/powerpoint/2010/main" val="491951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84739"/>
            <a:ext cx="10515600" cy="4712240"/>
          </a:xfrm>
        </p:spPr>
      </p:pic>
    </p:spTree>
    <p:extLst>
      <p:ext uri="{BB962C8B-B14F-4D97-AF65-F5344CB8AC3E}">
        <p14:creationId xmlns:p14="http://schemas.microsoft.com/office/powerpoint/2010/main" val="1891822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Pathophysiology of chronic ITP </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dirty="0"/>
              <a:t>The pathophysiology of chronic ITP is heterogeneous and complex.</a:t>
            </a:r>
          </a:p>
          <a:p>
            <a:r>
              <a:rPr lang="en-US" dirty="0"/>
              <a:t> In chronic ITP, platelet membrane glycoproteins (GPs), become antigenic and stimulate the immune system to produce autoantibodies. </a:t>
            </a:r>
          </a:p>
          <a:p>
            <a:r>
              <a:rPr lang="en-US" dirty="0"/>
              <a:t>The platelet-directed autoantibodies are more commonly directed against platelet </a:t>
            </a:r>
            <a:r>
              <a:rPr lang="en-US" dirty="0">
                <a:solidFill>
                  <a:srgbClr val="7030A0"/>
                </a:solidFill>
              </a:rPr>
              <a:t>GP </a:t>
            </a:r>
            <a:r>
              <a:rPr lang="en-US" dirty="0" err="1">
                <a:solidFill>
                  <a:srgbClr val="7030A0"/>
                </a:solidFill>
              </a:rPr>
              <a:t>IIb-IIIa</a:t>
            </a:r>
            <a:r>
              <a:rPr lang="en-US" dirty="0">
                <a:solidFill>
                  <a:srgbClr val="7030A0"/>
                </a:solidFill>
              </a:rPr>
              <a:t> and/or </a:t>
            </a:r>
            <a:r>
              <a:rPr lang="en-US" dirty="0" err="1">
                <a:solidFill>
                  <a:srgbClr val="7030A0"/>
                </a:solidFill>
              </a:rPr>
              <a:t>GPIb</a:t>
            </a:r>
            <a:r>
              <a:rPr lang="en-US" dirty="0">
                <a:solidFill>
                  <a:srgbClr val="7030A0"/>
                </a:solidFill>
              </a:rPr>
              <a:t>-IX </a:t>
            </a:r>
          </a:p>
          <a:p>
            <a:r>
              <a:rPr lang="en-US" dirty="0"/>
              <a:t>In addition to the antibody-mediated destructive process, a </a:t>
            </a:r>
            <a:r>
              <a:rPr lang="en-US" dirty="0">
                <a:solidFill>
                  <a:srgbClr val="7030A0"/>
                </a:solidFill>
              </a:rPr>
              <a:t>perturbation in T-cell homeostasis </a:t>
            </a:r>
            <a:r>
              <a:rPr lang="en-US" dirty="0"/>
              <a:t>also plays a role in the pathogenesis of chronic ITP. </a:t>
            </a:r>
          </a:p>
          <a:p>
            <a:r>
              <a:rPr lang="en-US" sz="1600" b="1" dirty="0"/>
              <a:t>Spotlight on </a:t>
            </a:r>
            <a:r>
              <a:rPr lang="en-US" sz="1600" b="1" dirty="0" err="1"/>
              <a:t>romiplostim</a:t>
            </a:r>
            <a:r>
              <a:rPr lang="en-US" sz="1600" b="1" dirty="0"/>
              <a:t> in the treatment of children with chronic immune thrombocytopenia: design, development, and potential place in therapy Drug Design, Development and Therapy 2017:11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534793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Is a bone marrow examination necessary in ITP?. </a:t>
            </a:r>
            <a:br>
              <a:rPr lang="en-US" dirty="0"/>
            </a:br>
            <a:endParaRPr lang="en-US" dirty="0"/>
          </a:p>
        </p:txBody>
      </p:sp>
      <p:sp>
        <p:nvSpPr>
          <p:cNvPr id="3" name="Content Placeholder 2"/>
          <p:cNvSpPr>
            <a:spLocks noGrp="1"/>
          </p:cNvSpPr>
          <p:nvPr>
            <p:ph idx="1"/>
          </p:nvPr>
        </p:nvSpPr>
        <p:spPr/>
        <p:txBody>
          <a:bodyPr>
            <a:normAutofit/>
          </a:bodyPr>
          <a:lstStyle/>
          <a:p>
            <a:r>
              <a:rPr lang="en-US" sz="2400" dirty="0"/>
              <a:t>The test should include evaluation of cellularity, megakaryocyte abnormalities, B and T cell </a:t>
            </a:r>
            <a:r>
              <a:rPr lang="en-US" sz="2400" dirty="0" err="1"/>
              <a:t>clonality</a:t>
            </a:r>
            <a:r>
              <a:rPr lang="en-US" sz="2400" dirty="0"/>
              <a:t>, and karyotype to look for other causes of thrombocytopenia.</a:t>
            </a:r>
          </a:p>
          <a:p>
            <a:r>
              <a:rPr lang="en-US" sz="2400" dirty="0"/>
              <a:t> This may be particularly relevant at both younger and older ages. I recommend bone marrow examination in: patients with atypical features, </a:t>
            </a:r>
          </a:p>
          <a:p>
            <a:r>
              <a:rPr lang="en-US" sz="1900" b="1" i="1" dirty="0"/>
              <a:t>abnormalities on blood film or any other full blood count (FBC) abnormalities</a:t>
            </a:r>
          </a:p>
          <a:p>
            <a:r>
              <a:rPr lang="en-US" dirty="0"/>
              <a:t> </a:t>
            </a:r>
            <a:r>
              <a:rPr lang="en-US" sz="1800" b="1" i="1" dirty="0"/>
              <a:t>presence of lymphadenopathy/ splenomegaly;</a:t>
            </a:r>
          </a:p>
          <a:p>
            <a:r>
              <a:rPr lang="en-US" dirty="0"/>
              <a:t> </a:t>
            </a:r>
            <a:r>
              <a:rPr lang="en-US" sz="1800" b="1" i="1" dirty="0"/>
              <a:t>patients who do not respond appropriately to IVIG and steroids.</a:t>
            </a:r>
          </a:p>
          <a:p>
            <a:r>
              <a:rPr lang="en-US" sz="1800" b="1" i="1" dirty="0"/>
              <a:t> before using TPO-RAs and in most patients with </a:t>
            </a:r>
            <a:r>
              <a:rPr lang="en-US" sz="1800" b="1" i="1" dirty="0" err="1"/>
              <a:t>persis</a:t>
            </a:r>
            <a:r>
              <a:rPr lang="en-US" sz="1800" b="1" i="1" dirty="0"/>
              <a:t> tent ITP. </a:t>
            </a:r>
          </a:p>
          <a:p>
            <a:r>
              <a:rPr lang="en-US" dirty="0"/>
              <a:t>British Journal of </a:t>
            </a:r>
            <a:r>
              <a:rPr lang="en-US" dirty="0" err="1"/>
              <a:t>Haematology</a:t>
            </a:r>
            <a:r>
              <a:rPr lang="en-US" dirty="0"/>
              <a:t>, 2017, 177, 39–54 </a:t>
            </a:r>
          </a:p>
        </p:txBody>
      </p:sp>
    </p:spTree>
    <p:extLst>
      <p:ext uri="{BB962C8B-B14F-4D97-AF65-F5344CB8AC3E}">
        <p14:creationId xmlns:p14="http://schemas.microsoft.com/office/powerpoint/2010/main" val="1001416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lstStyle/>
          <a:p>
            <a:pPr>
              <a:buFont typeface="Arial" charset="0"/>
              <a:buChar char="•"/>
            </a:pPr>
            <a:r>
              <a:rPr lang="en-US" dirty="0"/>
              <a:t>Chronic ITP new concepts </a:t>
            </a:r>
          </a:p>
          <a:p>
            <a:pPr>
              <a:buFont typeface="Arial" charset="0"/>
              <a:buChar char="•"/>
            </a:pPr>
            <a:r>
              <a:rPr lang="en-US" dirty="0"/>
              <a:t>The impact of combination therapy</a:t>
            </a:r>
          </a:p>
          <a:p>
            <a:pPr>
              <a:buFont typeface="Arial" charset="0"/>
              <a:buChar char="•"/>
            </a:pPr>
            <a:r>
              <a:rPr lang="en-US" dirty="0"/>
              <a:t>Splenectomy versus Rituximab therapy</a:t>
            </a:r>
          </a:p>
          <a:p>
            <a:pPr>
              <a:buFont typeface="Arial" charset="0"/>
              <a:buChar char="•"/>
            </a:pPr>
            <a:r>
              <a:rPr lang="en-US" dirty="0"/>
              <a:t>Necessities of BMA in anticipation of Splenectomy</a:t>
            </a:r>
          </a:p>
          <a:p>
            <a:pPr>
              <a:buFont typeface="Arial" charset="0"/>
              <a:buChar char="•"/>
            </a:pPr>
            <a:r>
              <a:rPr lang="en-US" dirty="0">
                <a:solidFill>
                  <a:srgbClr val="7030A0"/>
                </a:solidFill>
              </a:rPr>
              <a:t>Novel Drugs in treatment of ITP should it be the Dawn of a new era?</a:t>
            </a:r>
          </a:p>
          <a:p>
            <a:pPr>
              <a:buFont typeface="Arial" charset="0"/>
              <a:buChar char="•"/>
            </a:pPr>
            <a:r>
              <a:rPr lang="en-US" dirty="0"/>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3891263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Therapeutic Targets </a:t>
            </a:r>
          </a:p>
        </p:txBody>
      </p:sp>
      <p:sp>
        <p:nvSpPr>
          <p:cNvPr id="3" name="Content Placeholder 2"/>
          <p:cNvSpPr>
            <a:spLocks noGrp="1"/>
          </p:cNvSpPr>
          <p:nvPr>
            <p:ph idx="1"/>
          </p:nvPr>
        </p:nvSpPr>
        <p:spPr/>
        <p:txBody>
          <a:bodyPr>
            <a:normAutofit/>
          </a:bodyPr>
          <a:lstStyle/>
          <a:p>
            <a:r>
              <a:rPr lang="en-US" sz="2400" dirty="0"/>
              <a:t>There are ongoing trials about other classes of drugs for ITP, currently limited to application in adulthood.</a:t>
            </a:r>
          </a:p>
          <a:p>
            <a:r>
              <a:rPr lang="en-US" sz="2400" dirty="0"/>
              <a:t> New potential targets are represented by interaction between T-cells and antigen-presenting cells (anti-CD40L antibodies)</a:t>
            </a:r>
          </a:p>
          <a:p>
            <a:pPr>
              <a:buFont typeface="Wingdings" pitchFamily="2" charset="2"/>
              <a:buChar char="Ø"/>
            </a:pPr>
            <a:r>
              <a:rPr lang="en-US" sz="2000" b="1" i="1" dirty="0"/>
              <a:t> platelet phagocytosis [SYK inhibitors and interference with </a:t>
            </a:r>
            <a:r>
              <a:rPr lang="en-US" sz="2000" b="1" i="1" dirty="0" err="1"/>
              <a:t>FcR</a:t>
            </a:r>
            <a:r>
              <a:rPr lang="en-US" sz="2000" b="1" i="1" dirty="0"/>
              <a:t> binding on macrophages</a:t>
            </a:r>
          </a:p>
          <a:p>
            <a:pPr>
              <a:buFont typeface="Wingdings" pitchFamily="2" charset="2"/>
              <a:buChar char="Ø"/>
            </a:pPr>
            <a:r>
              <a:rPr lang="en-US" sz="2000" b="1" i="1" dirty="0"/>
              <a:t> activation of B-cells (anti-CD52 or </a:t>
            </a:r>
            <a:r>
              <a:rPr lang="en-US" sz="2000" b="1" i="1" dirty="0" err="1"/>
              <a:t>alemtuzumab</a:t>
            </a:r>
            <a:r>
              <a:rPr lang="en-US" sz="2000" b="1" i="1" dirty="0"/>
              <a:t>) </a:t>
            </a:r>
          </a:p>
          <a:p>
            <a:pPr>
              <a:buFont typeface="Wingdings" pitchFamily="2" charset="2"/>
              <a:buChar char="Ø"/>
            </a:pPr>
            <a:r>
              <a:rPr lang="en-US" sz="2000" b="1" i="1" dirty="0"/>
              <a:t>T-cells [anti-IL-2R or </a:t>
            </a:r>
            <a:r>
              <a:rPr lang="en-US" sz="2000" b="1" i="1" dirty="0" err="1"/>
              <a:t>daclizumab</a:t>
            </a:r>
            <a:r>
              <a:rPr lang="en-US" sz="2000" b="1" i="1" dirty="0"/>
              <a:t> and TH1 expansion (anti-CD16)</a:t>
            </a:r>
          </a:p>
        </p:txBody>
      </p:sp>
    </p:spTree>
    <p:extLst>
      <p:ext uri="{BB962C8B-B14F-4D97-AF65-F5344CB8AC3E}">
        <p14:creationId xmlns:p14="http://schemas.microsoft.com/office/powerpoint/2010/main" val="425823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a:hlinkClick r:id="rId2" action="ppaction://hlinkfile"/>
          </p:cNvPr>
          <p:cNvPicPr>
            <a:picLocks noChangeAspect="1" noChangeArrowheads="1"/>
          </p:cNvPicPr>
          <p:nvPr/>
        </p:nvPicPr>
        <p:blipFill rotWithShape="1">
          <a:blip r:embed="rId3">
            <a:lum bright="-40000" contrast="40000"/>
            <a:extLst>
              <a:ext uri="{28A0092B-C50C-407E-A947-70E740481C1C}">
                <a14:useLocalDpi xmlns:a14="http://schemas.microsoft.com/office/drawing/2010/main" val="0"/>
              </a:ext>
            </a:extLst>
          </a:blip>
          <a:srcRect l="15772" t="8139" r="18185" b="21212"/>
          <a:stretch/>
        </p:blipFill>
        <p:spPr bwMode="auto">
          <a:xfrm>
            <a:off x="229009" y="1571115"/>
            <a:ext cx="11253771" cy="520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69327" y="587829"/>
            <a:ext cx="3827416" cy="369332"/>
          </a:xfrm>
          <a:prstGeom prst="rect">
            <a:avLst/>
          </a:prstGeom>
          <a:noFill/>
        </p:spPr>
        <p:txBody>
          <a:bodyPr wrap="square" rtlCol="1">
            <a:spAutoFit/>
          </a:bodyPr>
          <a:lstStyle/>
          <a:p>
            <a:endParaRPr lang="fa-IR" dirty="0"/>
          </a:p>
        </p:txBody>
      </p:sp>
    </p:spTree>
    <p:extLst>
      <p:ext uri="{BB962C8B-B14F-4D97-AF65-F5344CB8AC3E}">
        <p14:creationId xmlns:p14="http://schemas.microsoft.com/office/powerpoint/2010/main" val="1641169108"/>
      </p:ext>
    </p:extLst>
  </p:cSld>
  <p:clrMapOvr>
    <a:masterClrMapping/>
  </p:clrMapOvr>
  <p:transition>
    <p:cut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8634" y="365125"/>
            <a:ext cx="9200271" cy="5811838"/>
          </a:xfrm>
        </p:spPr>
      </p:pic>
    </p:spTree>
    <p:extLst>
      <p:ext uri="{BB962C8B-B14F-4D97-AF65-F5344CB8AC3E}">
        <p14:creationId xmlns:p14="http://schemas.microsoft.com/office/powerpoint/2010/main" val="20764271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686" y="689317"/>
            <a:ext cx="10283483" cy="5487646"/>
          </a:xfrm>
        </p:spPr>
      </p:pic>
    </p:spTree>
    <p:extLst>
      <p:ext uri="{BB962C8B-B14F-4D97-AF65-F5344CB8AC3E}">
        <p14:creationId xmlns:p14="http://schemas.microsoft.com/office/powerpoint/2010/main" val="7195047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6431" y="492369"/>
            <a:ext cx="9115863" cy="5684594"/>
          </a:xfrm>
        </p:spPr>
      </p:pic>
      <p:pic>
        <p:nvPicPr>
          <p:cNvPr id="5" name="Picture 4" descr="IMG_1653.jpg"/>
          <p:cNvPicPr>
            <a:picLocks noChangeAspect="1"/>
          </p:cNvPicPr>
          <p:nvPr/>
        </p:nvPicPr>
        <p:blipFill>
          <a:blip r:embed="rId3"/>
          <a:stretch>
            <a:fillRect/>
          </a:stretch>
        </p:blipFill>
        <p:spPr>
          <a:xfrm>
            <a:off x="2118010" y="963916"/>
            <a:ext cx="7500094" cy="5213047"/>
          </a:xfrm>
          <a:prstGeom prst="rect">
            <a:avLst/>
          </a:prstGeom>
        </p:spPr>
      </p:pic>
    </p:spTree>
    <p:extLst>
      <p:ext uri="{BB962C8B-B14F-4D97-AF65-F5344CB8AC3E}">
        <p14:creationId xmlns:p14="http://schemas.microsoft.com/office/powerpoint/2010/main" val="20850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9685421" cy="6228180"/>
          </a:xfrm>
        </p:spPr>
      </p:pic>
      <p:pic>
        <p:nvPicPr>
          <p:cNvPr id="6" name="Picture 5" descr="IMG_1654.jpg"/>
          <p:cNvPicPr>
            <a:picLocks noChangeAspect="1"/>
          </p:cNvPicPr>
          <p:nvPr/>
        </p:nvPicPr>
        <p:blipFill>
          <a:blip r:embed="rId3"/>
          <a:stretch>
            <a:fillRect/>
          </a:stretch>
        </p:blipFill>
        <p:spPr>
          <a:xfrm>
            <a:off x="1715790" y="0"/>
            <a:ext cx="8279158" cy="6858000"/>
          </a:xfrm>
          <a:prstGeom prst="rect">
            <a:avLst/>
          </a:prstGeom>
        </p:spPr>
      </p:pic>
    </p:spTree>
    <p:extLst>
      <p:ext uri="{BB962C8B-B14F-4D97-AF65-F5344CB8AC3E}">
        <p14:creationId xmlns:p14="http://schemas.microsoft.com/office/powerpoint/2010/main" val="8431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66" y="576775"/>
            <a:ext cx="9509760" cy="5600188"/>
          </a:xfrm>
        </p:spPr>
      </p:pic>
    </p:spTree>
    <p:extLst>
      <p:ext uri="{BB962C8B-B14F-4D97-AF65-F5344CB8AC3E}">
        <p14:creationId xmlns:p14="http://schemas.microsoft.com/office/powerpoint/2010/main" val="12056237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1686" y="647114"/>
            <a:ext cx="9608234" cy="5529849"/>
          </a:xfrm>
        </p:spPr>
      </p:pic>
    </p:spTree>
    <p:extLst>
      <p:ext uri="{BB962C8B-B14F-4D97-AF65-F5344CB8AC3E}">
        <p14:creationId xmlns:p14="http://schemas.microsoft.com/office/powerpoint/2010/main" val="1568813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Pathophysiology of chronic ITP</a:t>
            </a:r>
          </a:p>
        </p:txBody>
      </p:sp>
      <p:sp>
        <p:nvSpPr>
          <p:cNvPr id="3" name="Content Placeholder 2"/>
          <p:cNvSpPr>
            <a:spLocks noGrp="1"/>
          </p:cNvSpPr>
          <p:nvPr>
            <p:ph idx="1"/>
          </p:nvPr>
        </p:nvSpPr>
        <p:spPr/>
        <p:txBody>
          <a:bodyPr>
            <a:normAutofit/>
          </a:bodyPr>
          <a:lstStyle/>
          <a:p>
            <a:r>
              <a:rPr lang="en-US" dirty="0"/>
              <a:t>Platelet production is also suboptimal in chronic ITP patients. Megakaryocytes express </a:t>
            </a:r>
            <a:r>
              <a:rPr lang="en-US" dirty="0" err="1"/>
              <a:t>GPIIb-IIIa</a:t>
            </a:r>
            <a:r>
              <a:rPr lang="en-US" dirty="0"/>
              <a:t> and </a:t>
            </a:r>
            <a:r>
              <a:rPr lang="en-US" dirty="0" err="1"/>
              <a:t>GPIb</a:t>
            </a:r>
            <a:r>
              <a:rPr lang="en-US" dirty="0"/>
              <a:t>-IX, which are targets for autoantibodies. </a:t>
            </a:r>
          </a:p>
          <a:p>
            <a:r>
              <a:rPr lang="en-US" dirty="0"/>
              <a:t>These autoantibodies inhibit megakaryocyte growth as documented by morphologically abnormal </a:t>
            </a:r>
            <a:r>
              <a:rPr lang="en-US" dirty="0" err="1"/>
              <a:t>megakaryopoiesis</a:t>
            </a:r>
            <a:r>
              <a:rPr lang="en-US" dirty="0"/>
              <a:t> and the ability of ITP plasma to inhibit </a:t>
            </a:r>
            <a:r>
              <a:rPr lang="en-US" dirty="0" err="1"/>
              <a:t>megakaryopoiesis</a:t>
            </a:r>
            <a:r>
              <a:rPr lang="en-US" dirty="0"/>
              <a:t> </a:t>
            </a:r>
          </a:p>
          <a:p>
            <a:r>
              <a:rPr lang="en-US" sz="2400" b="1" i="1" u="sng" dirty="0"/>
              <a:t>The suboptimal platelet production in ITP that is mediated by the presence of autoantibodies directed against platelet antigens provides support for the use of TPO mimetic agents in the treatment of children with chronic ITP </a:t>
            </a:r>
          </a:p>
          <a:p>
            <a:r>
              <a:rPr lang="en-US" sz="1400" b="1" dirty="0"/>
              <a:t>Spotlight on </a:t>
            </a:r>
            <a:r>
              <a:rPr lang="en-US" sz="1400" b="1" dirty="0" err="1"/>
              <a:t>romiplostim</a:t>
            </a:r>
            <a:r>
              <a:rPr lang="en-US" sz="1400" b="1" dirty="0"/>
              <a:t> in the treatment of children with chronic immune thrombocytopenia: design, development, and potential place in therapy Drug Design, Development and Therapy 2017:11 </a:t>
            </a:r>
          </a:p>
          <a:p>
            <a:endParaRPr lang="en-US" sz="2400" b="1" i="1" u="sng" dirty="0"/>
          </a:p>
          <a:p>
            <a:endParaRPr lang="en-US" dirty="0"/>
          </a:p>
          <a:p>
            <a:endParaRPr lang="en-US" dirty="0"/>
          </a:p>
        </p:txBody>
      </p:sp>
    </p:spTree>
    <p:extLst>
      <p:ext uri="{BB962C8B-B14F-4D97-AF65-F5344CB8AC3E}">
        <p14:creationId xmlns:p14="http://schemas.microsoft.com/office/powerpoint/2010/main" val="10449593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78302"/>
            <a:ext cx="10148668" cy="5698661"/>
          </a:xfrm>
        </p:spPr>
      </p:pic>
    </p:spTree>
    <p:extLst>
      <p:ext uri="{BB962C8B-B14F-4D97-AF65-F5344CB8AC3E}">
        <p14:creationId xmlns:p14="http://schemas.microsoft.com/office/powerpoint/2010/main" val="7457895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Outlines</a:t>
            </a:r>
          </a:p>
        </p:txBody>
      </p:sp>
      <p:sp>
        <p:nvSpPr>
          <p:cNvPr id="3" name="Content Placeholder 2"/>
          <p:cNvSpPr>
            <a:spLocks noGrp="1"/>
          </p:cNvSpPr>
          <p:nvPr>
            <p:ph idx="1"/>
          </p:nvPr>
        </p:nvSpPr>
        <p:spPr/>
        <p:txBody>
          <a:bodyPr/>
          <a:lstStyle/>
          <a:p>
            <a:pPr>
              <a:buFont typeface="Arial" charset="0"/>
              <a:buChar char="•"/>
            </a:pPr>
            <a:r>
              <a:rPr lang="en-US" dirty="0"/>
              <a:t>Chronic ITP new concepts </a:t>
            </a:r>
          </a:p>
          <a:p>
            <a:pPr>
              <a:buFont typeface="Arial" charset="0"/>
              <a:buChar char="•"/>
            </a:pPr>
            <a:r>
              <a:rPr lang="en-US" dirty="0"/>
              <a:t>The impact of combination therapy</a:t>
            </a:r>
          </a:p>
          <a:p>
            <a:pPr>
              <a:buFont typeface="Arial" charset="0"/>
              <a:buChar char="•"/>
            </a:pPr>
            <a:r>
              <a:rPr lang="en-US" dirty="0"/>
              <a:t>Splenectomy versus Rituximab therapy</a:t>
            </a:r>
          </a:p>
          <a:p>
            <a:pPr>
              <a:buFont typeface="Arial" charset="0"/>
              <a:buChar char="•"/>
            </a:pPr>
            <a:r>
              <a:rPr lang="en-US" dirty="0"/>
              <a:t>Necessities of BMA in anticipation of Splenectomy</a:t>
            </a:r>
          </a:p>
          <a:p>
            <a:pPr>
              <a:buFont typeface="Arial" charset="0"/>
              <a:buChar char="•"/>
            </a:pPr>
            <a:r>
              <a:rPr lang="en-US" dirty="0"/>
              <a:t>Novel Drugs in treatment of ITP should it be the Dawn of a new era?</a:t>
            </a:r>
          </a:p>
          <a:p>
            <a:pPr>
              <a:buFont typeface="Arial" charset="0"/>
              <a:buChar char="•"/>
            </a:pPr>
            <a:r>
              <a:rPr lang="en-US" dirty="0">
                <a:solidFill>
                  <a:srgbClr val="7030A0"/>
                </a:solidFill>
              </a:rPr>
              <a:t>How far should be go for the treatment of chronic ITP? </a:t>
            </a:r>
          </a:p>
          <a:p>
            <a:pPr>
              <a:buFont typeface="Arial" charset="0"/>
              <a:buChar char="•"/>
            </a:pPr>
            <a:endParaRPr lang="en-US" dirty="0"/>
          </a:p>
        </p:txBody>
      </p:sp>
    </p:spTree>
    <p:extLst>
      <p:ext uri="{BB962C8B-B14F-4D97-AF65-F5344CB8AC3E}">
        <p14:creationId xmlns:p14="http://schemas.microsoft.com/office/powerpoint/2010/main" val="16397676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1009" y="576775"/>
            <a:ext cx="9819249" cy="5600188"/>
          </a:xfrm>
        </p:spPr>
      </p:pic>
    </p:spTree>
    <p:extLst>
      <p:ext uri="{BB962C8B-B14F-4D97-AF65-F5344CB8AC3E}">
        <p14:creationId xmlns:p14="http://schemas.microsoft.com/office/powerpoint/2010/main" val="19727291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26" y="266651"/>
            <a:ext cx="10515600" cy="1325563"/>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483" y="379828"/>
            <a:ext cx="9411285" cy="5797135"/>
          </a:xfrm>
        </p:spPr>
      </p:pic>
    </p:spTree>
    <p:extLst>
      <p:ext uri="{BB962C8B-B14F-4D97-AF65-F5344CB8AC3E}">
        <p14:creationId xmlns:p14="http://schemas.microsoft.com/office/powerpoint/2010/main" val="8822067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3211" y="590843"/>
            <a:ext cx="9650437" cy="5586120"/>
          </a:xfrm>
        </p:spPr>
      </p:pic>
    </p:spTree>
    <p:extLst>
      <p:ext uri="{BB962C8B-B14F-4D97-AF65-F5344CB8AC3E}">
        <p14:creationId xmlns:p14="http://schemas.microsoft.com/office/powerpoint/2010/main" val="1181188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385" y="365125"/>
            <a:ext cx="9988061" cy="5811838"/>
          </a:xfrm>
        </p:spPr>
      </p:pic>
    </p:spTree>
    <p:extLst>
      <p:ext uri="{BB962C8B-B14F-4D97-AF65-F5344CB8AC3E}">
        <p14:creationId xmlns:p14="http://schemas.microsoft.com/office/powerpoint/2010/main" val="8853796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3890" y="365125"/>
            <a:ext cx="8693834" cy="5811838"/>
          </a:xfrm>
        </p:spPr>
      </p:pic>
    </p:spTree>
    <p:extLst>
      <p:ext uri="{BB962C8B-B14F-4D97-AF65-F5344CB8AC3E}">
        <p14:creationId xmlns:p14="http://schemas.microsoft.com/office/powerpoint/2010/main" val="13172952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Conclusion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37956"/>
            <a:ext cx="9726637" cy="5078437"/>
          </a:xfrm>
        </p:spPr>
      </p:pic>
    </p:spTree>
    <p:extLst>
      <p:ext uri="{BB962C8B-B14F-4D97-AF65-F5344CB8AC3E}">
        <p14:creationId xmlns:p14="http://schemas.microsoft.com/office/powerpoint/2010/main" val="516888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A7A207-321D-8E44-B00C-B86B735BC64E}"/>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C982A84C-1E98-2F43-B2EA-1582E721C8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535" y="590843"/>
            <a:ext cx="10411265" cy="5586120"/>
          </a:xfrm>
          <a:prstGeom prst="rect">
            <a:avLst/>
          </a:prstGeom>
        </p:spPr>
      </p:pic>
    </p:spTree>
    <p:extLst>
      <p:ext uri="{BB962C8B-B14F-4D97-AF65-F5344CB8AC3E}">
        <p14:creationId xmlns:p14="http://schemas.microsoft.com/office/powerpoint/2010/main" val="883807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FFB866-003E-6149-BCAB-F47CE259A6D2}"/>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22D7EB9B-D5BA-544F-B69B-A5287755A0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3551" y="872197"/>
            <a:ext cx="10058400" cy="5304766"/>
          </a:xfrm>
          <a:prstGeom prst="rect">
            <a:avLst/>
          </a:prstGeom>
        </p:spPr>
      </p:pic>
    </p:spTree>
    <p:extLst>
      <p:ext uri="{BB962C8B-B14F-4D97-AF65-F5344CB8AC3E}">
        <p14:creationId xmlns:p14="http://schemas.microsoft.com/office/powerpoint/2010/main" val="155542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42532-D6A8-904B-AB49-F800B06C4B8C}"/>
              </a:ext>
            </a:extLst>
          </p:cNvPr>
          <p:cNvSpPr>
            <a:spLocks noGrp="1"/>
          </p:cNvSpPr>
          <p:nvPr>
            <p:ph type="title"/>
          </p:nvPr>
        </p:nvSpPr>
        <p:spPr/>
        <p:txBody>
          <a:bodyPr/>
          <a:lstStyle/>
          <a:p>
            <a:endParaRPr lang="en-US" dirty="0"/>
          </a:p>
        </p:txBody>
      </p:sp>
      <p:pic>
        <p:nvPicPr>
          <p:cNvPr id="4" name="Picture 4">
            <a:extLst>
              <a:ext uri="{FF2B5EF4-FFF2-40B4-BE49-F238E27FC236}">
                <a16:creationId xmlns:a16="http://schemas.microsoft.com/office/drawing/2014/main" xmlns="" id="{75D0B7A7-8321-414D-8724-2CD9682B95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1175" y="548640"/>
            <a:ext cx="9537896" cy="5628323"/>
          </a:xfrm>
          <a:prstGeom prst="rect">
            <a:avLst/>
          </a:prstGeom>
        </p:spPr>
      </p:pic>
    </p:spTree>
    <p:extLst>
      <p:ext uri="{BB962C8B-B14F-4D97-AF65-F5344CB8AC3E}">
        <p14:creationId xmlns:p14="http://schemas.microsoft.com/office/powerpoint/2010/main" val="311940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3836</TotalTime>
  <Words>2035</Words>
  <Application>Microsoft Macintosh PowerPoint</Application>
  <PresentationFormat>Widescreen</PresentationFormat>
  <Paragraphs>162</Paragraphs>
  <Slides>67</Slides>
  <Notes>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AdvPS6EC0</vt:lpstr>
      <vt:lpstr>Calibri</vt:lpstr>
      <vt:lpstr>Calibri Light</vt:lpstr>
      <vt:lpstr>TrebuchetMS</vt:lpstr>
      <vt:lpstr>Wingdings</vt:lpstr>
      <vt:lpstr>Arial</vt:lpstr>
      <vt:lpstr>Office Theme</vt:lpstr>
      <vt:lpstr>In the name of God  Chronic ITP Debates &amp; Dilemmas</vt:lpstr>
      <vt:lpstr>Outlines</vt:lpstr>
      <vt:lpstr>PowerPoint Presentation</vt:lpstr>
      <vt:lpstr>What is refractory ITP?  </vt:lpstr>
      <vt:lpstr>Pathophysiology of chronic ITP  </vt:lpstr>
      <vt:lpstr>Pathophysiology of chronic ITP</vt:lpstr>
      <vt:lpstr>PowerPoint Presentation</vt:lpstr>
      <vt:lpstr>PowerPoint Presentation</vt:lpstr>
      <vt:lpstr>PowerPoint Presentation</vt:lpstr>
      <vt:lpstr>PowerPoint Presentation</vt:lpstr>
      <vt:lpstr>PowerPoint Presentation</vt:lpstr>
      <vt:lpstr>PowerPoint Presentation</vt:lpstr>
      <vt:lpstr>Outlines</vt:lpstr>
      <vt:lpstr>PowerPoint Presentation</vt:lpstr>
      <vt:lpstr>High-Dose Corticosteroids</vt:lpstr>
      <vt:lpstr>Rituximab</vt:lpstr>
      <vt:lpstr>Danazol</vt:lpstr>
      <vt:lpstr>Use of Immunosuppressors </vt:lpstr>
      <vt:lpstr>Splenectomy</vt:lpstr>
      <vt:lpstr>Thrombopoietin Receptor Agonists (TPO-RAs)</vt:lpstr>
      <vt:lpstr>Thrombopoietin Receptor Agonists (TPO-RAs)</vt:lpstr>
      <vt:lpstr>Outlines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Berrueco R, Dapena JL, Sebastián E, Sastre A. Controversias en el tratamiento de la trombocitopenia inmune pediátrica. Ann Pediatr. 2018;89:189.  </vt:lpstr>
      <vt:lpstr>Outlines</vt:lpstr>
      <vt:lpstr>Approach to the patient with refractory ITP   Adam Cuker and Cindy E. Neunert. How I treat refractory immune thrombocytopenia . , BLOOD, 22 SEPTEMBER 2016 x VOLUME 128,  </vt:lpstr>
      <vt:lpstr>  How I treat refractory immune thrombocytopenia  </vt:lpstr>
      <vt:lpstr>Adam Cuker and Cindy E. Neunert. How I treat refractory immune thrombocytopenia . , BLOOD, 22 SEPTEMBER 2016 x VOLUME 128,</vt:lpstr>
      <vt:lpstr>Adam Cuker and Cindy E. Neunert. How I treat refractory immune thrombocytopenia . , BLOOD, 22 SEPTEMBER 2016 x VOLUME 128,</vt:lpstr>
      <vt:lpstr>Adam Cuker and Cindy E. Neunert. How I treat refractory immune thrombocytopenia . , BLOOD, 22 SEPTEMBER 2016 x VOLUME 128,</vt:lpstr>
      <vt:lpstr>Second-generation thrombopoietin agonists  </vt:lpstr>
      <vt:lpstr>New Therapeutic Targets </vt:lpstr>
      <vt:lpstr>Outlines</vt:lpstr>
      <vt:lpstr>Outlines</vt:lpstr>
      <vt:lpstr>PowerPoint Presentation</vt:lpstr>
      <vt:lpstr>PowerPoint Presentation</vt:lpstr>
      <vt:lpstr>Which approach is most appropriate for management of persistent and refractory ITP in children?  </vt:lpstr>
      <vt:lpstr>PowerPoint Presentation</vt:lpstr>
      <vt:lpstr>Is a bone marrow examination necessary in ITP?.  </vt:lpstr>
      <vt:lpstr>Outlines</vt:lpstr>
      <vt:lpstr>New Therapeutic Targets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Outlines</vt:lpstr>
      <vt:lpstr>PowerPoint Presentation</vt:lpstr>
      <vt:lpstr>PowerPoint Presentation</vt:lpstr>
      <vt:lpstr>PowerPoint Presentation</vt:lpstr>
      <vt:lpstr>PowerPoint Presentation</vt:lpstr>
      <vt:lpstr>PowerPoint Presentation</vt:lpstr>
      <vt:lpstr>Conclusion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  Chronic ITP Debates &amp; Dilemmas</dc:title>
  <dc:creator>Microsoft Office User</dc:creator>
  <cp:lastModifiedBy>Microsoft Office User</cp:lastModifiedBy>
  <cp:revision>61</cp:revision>
  <dcterms:created xsi:type="dcterms:W3CDTF">2019-05-11T15:08:54Z</dcterms:created>
  <dcterms:modified xsi:type="dcterms:W3CDTF">2019-05-22T17:48:05Z</dcterms:modified>
</cp:coreProperties>
</file>