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6" r:id="rId6"/>
    <p:sldId id="260" r:id="rId7"/>
    <p:sldId id="267" r:id="rId8"/>
    <p:sldId id="273" r:id="rId9"/>
    <p:sldId id="269" r:id="rId10"/>
    <p:sldId id="261" r:id="rId11"/>
    <p:sldId id="272" r:id="rId12"/>
    <p:sldId id="271" r:id="rId13"/>
    <p:sldId id="264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>
        <p:scale>
          <a:sx n="71" d="100"/>
          <a:sy n="71" d="100"/>
        </p:scale>
        <p:origin x="-133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AEFCD-7108-4D68-B86E-8B364EA329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5F64-E242-49A4-9B77-34B0CDB31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05F64-E242-49A4-9B77-34B0CDB313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0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7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1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1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4A746-05DD-4E58-A44A-557436E7A8C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16FE-0E00-4FDA-A6D1-0A59687D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Superior vena cava thrombosis in sickle cell trait </a:t>
            </a:r>
            <a:r>
              <a:rPr lang="en-US" b="1" i="1" dirty="0" smtClean="0">
                <a:solidFill>
                  <a:srgbClr val="FF0000"/>
                </a:solidFill>
              </a:rPr>
              <a:t>patient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Case </a:t>
            </a:r>
            <a:r>
              <a:rPr lang="en-US" b="1" dirty="0" smtClean="0"/>
              <a:t>study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 err="1" smtClean="0"/>
              <a:t>Dr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Babak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Abdolkarimi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79300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Questions: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Reversible or irreversible event?</a:t>
            </a:r>
          </a:p>
          <a:p>
            <a:r>
              <a:rPr lang="en-US" dirty="0" smtClean="0"/>
              <a:t>(rev) </a:t>
            </a:r>
            <a:r>
              <a:rPr lang="en-US" dirty="0" err="1" smtClean="0"/>
              <a:t>Veno</a:t>
            </a:r>
            <a:r>
              <a:rPr lang="en-US" dirty="0" smtClean="0"/>
              <a:t>-occlusive crisis(VOC)---</a:t>
            </a:r>
            <a:r>
              <a:rPr lang="en-US" dirty="0" smtClean="0">
                <a:sym typeface="Wingdings" panose="05000000000000000000" pitchFamily="2" charset="2"/>
              </a:rPr>
              <a:t>infarct</a:t>
            </a:r>
            <a:endParaRPr lang="en-US" dirty="0" smtClean="0"/>
          </a:p>
          <a:p>
            <a:r>
              <a:rPr lang="en-US" dirty="0" smtClean="0"/>
              <a:t>(rev) Thrombosis----------------------</a:t>
            </a:r>
            <a:r>
              <a:rPr lang="en-US" dirty="0" smtClean="0">
                <a:sym typeface="Wingdings" panose="05000000000000000000" pitchFamily="2" charset="2"/>
              </a:rPr>
              <a:t>infarct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irev</a:t>
            </a:r>
            <a:r>
              <a:rPr lang="en-US" dirty="0" smtClean="0"/>
              <a:t>) Infarction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Main(vital) </a:t>
            </a:r>
            <a:r>
              <a:rPr lang="en-US" b="1" i="1" dirty="0" smtClean="0">
                <a:solidFill>
                  <a:srgbClr val="FF0000"/>
                </a:solidFill>
              </a:rPr>
              <a:t>organ or accessory </a:t>
            </a:r>
            <a:r>
              <a:rPr lang="en-US" b="1" i="1" dirty="0" smtClean="0">
                <a:solidFill>
                  <a:srgbClr val="FF0000"/>
                </a:solidFill>
              </a:rPr>
              <a:t>organ involvement?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Brain(cortex/sinuses)</a:t>
            </a:r>
          </a:p>
          <a:p>
            <a:pPr marL="0" indent="0">
              <a:buNone/>
            </a:pPr>
            <a:r>
              <a:rPr lang="en-US" i="1" dirty="0" smtClean="0"/>
              <a:t>Heart</a:t>
            </a:r>
          </a:p>
          <a:p>
            <a:pPr marL="0" indent="0">
              <a:buNone/>
            </a:pPr>
            <a:r>
              <a:rPr lang="en-US" i="1" dirty="0" smtClean="0"/>
              <a:t>Lung</a:t>
            </a:r>
          </a:p>
          <a:p>
            <a:pPr marL="0" indent="0">
              <a:buNone/>
            </a:pPr>
            <a:r>
              <a:rPr lang="en-US" i="1" dirty="0" smtClean="0"/>
              <a:t>Liver</a:t>
            </a:r>
          </a:p>
          <a:p>
            <a:pPr marL="0" indent="0">
              <a:buNone/>
            </a:pPr>
            <a:r>
              <a:rPr lang="en-US" i="1" dirty="0" smtClean="0"/>
              <a:t>Spleen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Limbs(vein/bone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Thrombotic or non-thrombotic event?</a:t>
            </a:r>
          </a:p>
          <a:p>
            <a:pPr marL="0" indent="0">
              <a:buNone/>
            </a:pPr>
            <a:r>
              <a:rPr lang="en-US" i="1" dirty="0" err="1" smtClean="0"/>
              <a:t>Throbosis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VOC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188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Management </a:t>
            </a:r>
            <a:r>
              <a:rPr lang="en-US" b="1" i="1" dirty="0" smtClean="0">
                <a:solidFill>
                  <a:srgbClr val="FF0000"/>
                </a:solidFill>
              </a:rPr>
              <a:t>options :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Hydration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Exchange transfusion</a:t>
            </a:r>
          </a:p>
          <a:p>
            <a:pPr marL="0" indent="0">
              <a:buNone/>
            </a:pPr>
            <a:r>
              <a:rPr lang="en-US" i="1" dirty="0"/>
              <a:t>Anticoagulant drug</a:t>
            </a:r>
          </a:p>
          <a:p>
            <a:pPr marL="0" indent="0">
              <a:buNone/>
            </a:pPr>
            <a:r>
              <a:rPr lang="en-US" i="1" dirty="0" err="1"/>
              <a:t>Hydroxiurea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8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Thrombotic perfusion defect  in liver(vital organ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Without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infarction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AntiCOA</a:t>
            </a:r>
            <a:r>
              <a:rPr lang="en-US" dirty="0" smtClean="0">
                <a:sym typeface="Wingdings" panose="05000000000000000000" pitchFamily="2" charset="2"/>
              </a:rPr>
              <a:t>(long </a:t>
            </a:r>
            <a:r>
              <a:rPr lang="en-US" dirty="0" smtClean="0">
                <a:sym typeface="Wingdings" panose="05000000000000000000" pitchFamily="2" charset="2"/>
              </a:rPr>
              <a:t>term</a:t>
            </a:r>
            <a:r>
              <a:rPr lang="en-US" dirty="0" smtClean="0">
                <a:sym typeface="Wingdings" panose="05000000000000000000" pitchFamily="2" charset="2"/>
              </a:rPr>
              <a:t>)+</a:t>
            </a:r>
            <a:r>
              <a:rPr lang="en-US" dirty="0" err="1" smtClean="0">
                <a:sym typeface="Wingdings" panose="05000000000000000000" pitchFamily="2" charset="2"/>
              </a:rPr>
              <a:t>Hydroxiurea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Portal thrombosis--LMWH(UFH)+Warfarin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Hepatic artery </a:t>
            </a:r>
            <a:r>
              <a:rPr lang="en-US" dirty="0">
                <a:sym typeface="Wingdings" panose="05000000000000000000" pitchFamily="2" charset="2"/>
              </a:rPr>
              <a:t>thrombosis--</a:t>
            </a:r>
            <a:r>
              <a:rPr lang="en-US" dirty="0" smtClean="0">
                <a:sym typeface="Wingdings" panose="05000000000000000000" pitchFamily="2" charset="2"/>
              </a:rPr>
              <a:t>ASA(anti-</a:t>
            </a:r>
            <a:r>
              <a:rPr lang="en-US" dirty="0" err="1" smtClean="0">
                <a:sym typeface="Wingdings" panose="05000000000000000000" pitchFamily="2" charset="2"/>
              </a:rPr>
              <a:t>plt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1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Thrombotic perfusion defect  in liver(vital organ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With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infarction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Exchange </a:t>
            </a:r>
            <a:r>
              <a:rPr lang="en-US" dirty="0" err="1" smtClean="0">
                <a:sym typeface="Wingdings" panose="05000000000000000000" pitchFamily="2" charset="2"/>
              </a:rPr>
              <a:t>transfusion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+</a:t>
            </a:r>
            <a:r>
              <a:rPr lang="en-US" dirty="0" err="1" smtClean="0">
                <a:sym typeface="Wingdings" panose="05000000000000000000" pitchFamily="2" charset="2"/>
              </a:rPr>
              <a:t>AntiCOA</a:t>
            </a:r>
            <a:r>
              <a:rPr lang="en-US" dirty="0" smtClean="0">
                <a:sym typeface="Wingdings" panose="05000000000000000000" pitchFamily="2" charset="2"/>
              </a:rPr>
              <a:t>(long term)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+</a:t>
            </a:r>
            <a:r>
              <a:rPr lang="en-US" dirty="0" err="1" smtClean="0">
                <a:sym typeface="Wingdings" panose="05000000000000000000" pitchFamily="2" charset="2"/>
              </a:rPr>
              <a:t>Hydration+Hydroxiurea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Portal thrombosis--LMWH(UFH)+Warfarin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Hepatic artery </a:t>
            </a:r>
            <a:r>
              <a:rPr lang="en-US" dirty="0">
                <a:sym typeface="Wingdings" panose="05000000000000000000" pitchFamily="2" charset="2"/>
              </a:rPr>
              <a:t>thrombosis--</a:t>
            </a:r>
            <a:r>
              <a:rPr lang="en-US" dirty="0" smtClean="0">
                <a:sym typeface="Wingdings" panose="05000000000000000000" pitchFamily="2" charset="2"/>
              </a:rPr>
              <a:t>ASA(anti-</a:t>
            </a:r>
            <a:r>
              <a:rPr lang="en-US" dirty="0" err="1" smtClean="0">
                <a:sym typeface="Wingdings" panose="05000000000000000000" pitchFamily="2" charset="2"/>
              </a:rPr>
              <a:t>plt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6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Non-Thrombotic perfusion </a:t>
            </a:r>
            <a:r>
              <a:rPr lang="en-US" b="1" dirty="0" smtClean="0">
                <a:solidFill>
                  <a:srgbClr val="FF0000"/>
                </a:solidFill>
              </a:rPr>
              <a:t>defect(</a:t>
            </a:r>
            <a:r>
              <a:rPr lang="en-US" b="1" dirty="0" err="1" smtClean="0">
                <a:solidFill>
                  <a:srgbClr val="FF0000"/>
                </a:solidFill>
              </a:rPr>
              <a:t>voc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FF0000"/>
                </a:solidFill>
              </a:rPr>
              <a:t>in liver(vital organ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With infarction: </a:t>
            </a: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Exchange </a:t>
            </a:r>
            <a:r>
              <a:rPr lang="en-US" dirty="0" err="1">
                <a:sym typeface="Wingdings" panose="05000000000000000000" pitchFamily="2" charset="2"/>
              </a:rPr>
              <a:t>transfusion+Hydration+Hydroxiurea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Without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infarction: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Hydration+Hydroxiurea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8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Thrombotic </a:t>
            </a:r>
            <a:r>
              <a:rPr lang="en-US" b="1" dirty="0" smtClean="0">
                <a:solidFill>
                  <a:srgbClr val="FF0000"/>
                </a:solidFill>
              </a:rPr>
              <a:t>perfusion defect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</a:rPr>
              <a:t>accsesory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organ(limb)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AntiCOA</a:t>
            </a:r>
            <a:r>
              <a:rPr lang="en-US" dirty="0" smtClean="0">
                <a:sym typeface="Wingdings" panose="05000000000000000000" pitchFamily="2" charset="2"/>
              </a:rPr>
              <a:t>(short term)</a:t>
            </a:r>
            <a:r>
              <a:rPr lang="en-U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+</a:t>
            </a:r>
            <a:r>
              <a:rPr lang="en-US" dirty="0" err="1" smtClean="0">
                <a:sym typeface="Wingdings" panose="05000000000000000000" pitchFamily="2" charset="2"/>
              </a:rPr>
              <a:t>Hydration+Hydroxiurea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vein </a:t>
            </a:r>
            <a:r>
              <a:rPr lang="en-US" dirty="0">
                <a:sym typeface="Wingdings" panose="05000000000000000000" pitchFamily="2" charset="2"/>
              </a:rPr>
              <a:t>thrombosis--LMWH(UFH)+Warfarin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arterial </a:t>
            </a:r>
            <a:r>
              <a:rPr lang="en-US" dirty="0">
                <a:sym typeface="Wingdings" panose="05000000000000000000" pitchFamily="2" charset="2"/>
              </a:rPr>
              <a:t>thrombosis--ASA(anti-</a:t>
            </a:r>
            <a:r>
              <a:rPr lang="en-US" dirty="0" err="1">
                <a:sym typeface="Wingdings" panose="05000000000000000000" pitchFamily="2" charset="2"/>
              </a:rPr>
              <a:t>plt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Non-Thrombotic perfusion defect( VOC)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</a:rPr>
              <a:t>accsesory</a:t>
            </a:r>
            <a:r>
              <a:rPr lang="en-US" b="1" dirty="0" smtClean="0">
                <a:solidFill>
                  <a:srgbClr val="FF0000"/>
                </a:solidFill>
              </a:rPr>
              <a:t> organ(bone)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Hydration</a:t>
            </a:r>
            <a:r>
              <a:rPr lang="en-US" dirty="0" err="1">
                <a:sym typeface="Wingdings" panose="05000000000000000000" pitchFamily="2" charset="2"/>
              </a:rPr>
              <a:t>+Hydroxiurea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Case presentation: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A case </a:t>
            </a:r>
            <a:r>
              <a:rPr lang="en-US" dirty="0"/>
              <a:t>of 19 years old </a:t>
            </a:r>
            <a:r>
              <a:rPr lang="en-US" b="1" dirty="0">
                <a:solidFill>
                  <a:srgbClr val="FF0000"/>
                </a:solidFill>
              </a:rPr>
              <a:t>sickle cell carrier </a:t>
            </a:r>
            <a:r>
              <a:rPr lang="en-US" dirty="0"/>
              <a:t>male that presented </a:t>
            </a:r>
            <a:r>
              <a:rPr lang="en-US" dirty="0" smtClean="0"/>
              <a:t>with </a:t>
            </a:r>
            <a:r>
              <a:rPr lang="en-US" b="1" dirty="0">
                <a:solidFill>
                  <a:srgbClr val="FF0000"/>
                </a:solidFill>
              </a:rPr>
              <a:t>bilateral upper extremities swelling after exercising </a:t>
            </a:r>
            <a:r>
              <a:rPr lang="en-US" dirty="0"/>
              <a:t>at the gym.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Initial </a:t>
            </a:r>
            <a:r>
              <a:rPr lang="en-US" b="1" dirty="0"/>
              <a:t>Blood </a:t>
            </a:r>
            <a:r>
              <a:rPr lang="en-US" b="1" dirty="0" smtClean="0"/>
              <a:t>TESTS: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D-dimer </a:t>
            </a:r>
            <a:r>
              <a:rPr lang="en-US" dirty="0"/>
              <a:t>of 2.72 </a:t>
            </a:r>
            <a:r>
              <a:rPr lang="en-US" dirty="0" err="1" smtClean="0"/>
              <a:t>ng</a:t>
            </a:r>
            <a:r>
              <a:rPr lang="en-US" dirty="0" smtClean="0"/>
              <a:t>/ml(+)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sickling test: </a:t>
            </a:r>
            <a:r>
              <a:rPr lang="en-US" dirty="0" smtClean="0"/>
              <a:t>+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Upper </a:t>
            </a:r>
            <a:r>
              <a:rPr lang="en-US" b="1" i="1" dirty="0">
                <a:solidFill>
                  <a:srgbClr val="FF0000"/>
                </a:solidFill>
              </a:rPr>
              <a:t>extremities Doppler </a:t>
            </a:r>
            <a:r>
              <a:rPr lang="en-US" b="1" i="1" dirty="0">
                <a:solidFill>
                  <a:srgbClr val="FF0000"/>
                </a:solidFill>
              </a:rPr>
              <a:t>ultrasound 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no evidence of deep venous thrombosis (DVT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Chest </a:t>
            </a:r>
            <a:r>
              <a:rPr lang="en-US" b="1" i="1" dirty="0">
                <a:solidFill>
                  <a:srgbClr val="FF0000"/>
                </a:solidFill>
              </a:rPr>
              <a:t>CT scans 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/>
              <a:t>SVC  thrombosis </a:t>
            </a:r>
            <a:r>
              <a:rPr lang="en-US" dirty="0"/>
              <a:t>involving the right </a:t>
            </a:r>
            <a:r>
              <a:rPr lang="en-US" dirty="0" err="1"/>
              <a:t>subclavian</a:t>
            </a:r>
            <a:r>
              <a:rPr lang="en-US" dirty="0"/>
              <a:t> vein and extending to the right </a:t>
            </a:r>
            <a:r>
              <a:rPr lang="en-US" dirty="0" err="1"/>
              <a:t>basilic</a:t>
            </a:r>
            <a:r>
              <a:rPr lang="en-US" dirty="0"/>
              <a:t> vein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 descr="C:\Users\Karimi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66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Patient </a:t>
            </a:r>
            <a:r>
              <a:rPr lang="en-US" b="1" i="1" dirty="0" err="1" smtClean="0">
                <a:solidFill>
                  <a:srgbClr val="FF0000"/>
                </a:solidFill>
              </a:rPr>
              <a:t>evaluations:</a:t>
            </a:r>
            <a:r>
              <a:rPr lang="en-US" dirty="0" err="1" smtClean="0"/>
              <a:t>Normal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Factor V Leiden mutation </a:t>
            </a:r>
            <a:r>
              <a:rPr lang="en-US" dirty="0" smtClean="0"/>
              <a:t>(PCR)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Prothrombin</a:t>
            </a:r>
            <a:r>
              <a:rPr lang="en-US" dirty="0" smtClean="0"/>
              <a:t> mutation</a:t>
            </a:r>
          </a:p>
          <a:p>
            <a:r>
              <a:rPr lang="en-US" dirty="0" smtClean="0"/>
              <a:t>ANA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Anti-thrombin </a:t>
            </a:r>
            <a:r>
              <a:rPr lang="en-US" dirty="0" smtClean="0"/>
              <a:t>assay</a:t>
            </a:r>
          </a:p>
          <a:p>
            <a:r>
              <a:rPr lang="en-US" dirty="0" smtClean="0"/>
              <a:t>Protein C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Fibrinogen</a:t>
            </a:r>
          </a:p>
          <a:p>
            <a:r>
              <a:rPr lang="en-US" dirty="0" smtClean="0"/>
              <a:t>HIV test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anti-Ds </a:t>
            </a:r>
            <a:r>
              <a:rPr lang="en-US" dirty="0"/>
              <a:t>DNA </a:t>
            </a:r>
            <a:r>
              <a:rPr lang="en-US" dirty="0" smtClean="0"/>
              <a:t>(</a:t>
            </a:r>
            <a:r>
              <a:rPr lang="en-US" dirty="0"/>
              <a:t>ELISA) </a:t>
            </a:r>
            <a:endParaRPr lang="en-US" dirty="0" smtClean="0"/>
          </a:p>
          <a:p>
            <a:r>
              <a:rPr lang="en-US" dirty="0" smtClean="0"/>
              <a:t>Janus </a:t>
            </a:r>
            <a:r>
              <a:rPr lang="en-US" dirty="0"/>
              <a:t>Kinase (JAK2) </a:t>
            </a:r>
            <a:r>
              <a:rPr lang="en-US" dirty="0" smtClean="0"/>
              <a:t>mutation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Patient management: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b="1" dirty="0">
                <a:solidFill>
                  <a:srgbClr val="FF0000"/>
                </a:solidFill>
              </a:rPr>
              <a:t>Systemic anti-coagulation therapy </a:t>
            </a:r>
            <a:r>
              <a:rPr lang="en-US" sz="7400" b="1" dirty="0" smtClean="0"/>
              <a:t>: LMWH(5 d) +Warfarin </a:t>
            </a:r>
          </a:p>
          <a:p>
            <a:endParaRPr lang="en-US" sz="7400" b="1" dirty="0"/>
          </a:p>
          <a:p>
            <a:r>
              <a:rPr lang="en-US" sz="7400" b="1" dirty="0" smtClean="0"/>
              <a:t>RESULT:</a:t>
            </a:r>
            <a:r>
              <a:rPr lang="en-US" sz="7400" dirty="0" smtClean="0"/>
              <a:t> </a:t>
            </a:r>
            <a:r>
              <a:rPr lang="en-US" sz="7400" dirty="0"/>
              <a:t>good recovery without needing an endovascular </a:t>
            </a:r>
            <a:r>
              <a:rPr lang="en-US" sz="7400" dirty="0" smtClean="0"/>
              <a:t>treatment</a:t>
            </a:r>
          </a:p>
          <a:p>
            <a:endParaRPr lang="en-US" sz="7400" dirty="0"/>
          </a:p>
          <a:p>
            <a:r>
              <a:rPr lang="en-US" sz="7400" dirty="0" smtClean="0"/>
              <a:t>repeat </a:t>
            </a:r>
            <a:r>
              <a:rPr lang="en-US" sz="7400" b="1" dirty="0"/>
              <a:t>CT scan </a:t>
            </a:r>
            <a:r>
              <a:rPr lang="en-US" sz="7400" dirty="0" smtClean="0"/>
              <a:t>:</a:t>
            </a:r>
            <a:r>
              <a:rPr lang="en-US" sz="7400" dirty="0"/>
              <a:t>residual thrombus in the right </a:t>
            </a:r>
            <a:r>
              <a:rPr lang="en-US" sz="7400" dirty="0" err="1"/>
              <a:t>basilic</a:t>
            </a:r>
            <a:r>
              <a:rPr lang="en-US" sz="7400" dirty="0"/>
              <a:t> vein</a:t>
            </a:r>
            <a:r>
              <a:rPr lang="en-US" sz="7400" dirty="0" smtClean="0"/>
              <a:t>.</a:t>
            </a:r>
            <a:r>
              <a:rPr lang="en-US" sz="7400" dirty="0"/>
              <a:t/>
            </a:r>
            <a:br>
              <a:rPr lang="en-US" sz="7400" dirty="0"/>
            </a:br>
            <a:r>
              <a:rPr lang="en-US" sz="7400" dirty="0"/>
              <a:t/>
            </a:r>
            <a:br>
              <a:rPr lang="en-US" sz="7400" dirty="0"/>
            </a:br>
            <a:endParaRPr lang="en-US" sz="7400" dirty="0"/>
          </a:p>
          <a:p>
            <a:r>
              <a:rPr lang="en-US" sz="7400" dirty="0" smtClean="0"/>
              <a:t> </a:t>
            </a:r>
            <a:r>
              <a:rPr lang="en-US" sz="7400" dirty="0" smtClean="0"/>
              <a:t>follow up: day 9 after hospitalization</a:t>
            </a:r>
            <a:endParaRPr lang="en-US" sz="7400" dirty="0" smtClean="0"/>
          </a:p>
          <a:p>
            <a:r>
              <a:rPr lang="en-US" sz="11100" b="1" dirty="0" smtClean="0">
                <a:solidFill>
                  <a:srgbClr val="FF0000"/>
                </a:solidFill>
              </a:rPr>
              <a:t> </a:t>
            </a:r>
            <a:r>
              <a:rPr lang="en-US" sz="11100" b="1" dirty="0">
                <a:solidFill>
                  <a:srgbClr val="FF0000"/>
                </a:solidFill>
              </a:rPr>
              <a:t/>
            </a:r>
            <a:br>
              <a:rPr lang="en-US" sz="11100" b="1" dirty="0">
                <a:solidFill>
                  <a:srgbClr val="FF0000"/>
                </a:solidFill>
              </a:rPr>
            </a:br>
            <a:endParaRPr lang="en-US" sz="1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6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lost </a:t>
            </a:r>
            <a:r>
              <a:rPr lang="en-US" dirty="0" smtClean="0"/>
              <a:t>follow-up: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SCT </a:t>
            </a:r>
            <a:r>
              <a:rPr lang="en-US" sz="2400" b="1" dirty="0"/>
              <a:t>is not a benign disease phenotype, exercise-related sudden death and thrombosis are possible, lethal complications in SCT carriers.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SVC </a:t>
            </a:r>
            <a:r>
              <a:rPr lang="en-US" sz="2800" b="1" dirty="0">
                <a:solidFill>
                  <a:srgbClr val="FF0000"/>
                </a:solidFill>
              </a:rPr>
              <a:t>thrombosis (SVCT) was believed to be secondary to sickle cell trait in the absence of </a:t>
            </a:r>
            <a:r>
              <a:rPr lang="en-US" sz="2800" b="1" dirty="0" smtClean="0"/>
              <a:t>malignancy</a:t>
            </a:r>
            <a:r>
              <a:rPr lang="en-US" sz="2800" b="1" dirty="0" smtClean="0">
                <a:solidFill>
                  <a:srgbClr val="FF0000"/>
                </a:solidFill>
              </a:rPr>
              <a:t> and </a:t>
            </a:r>
            <a:r>
              <a:rPr lang="en-US" sz="2800" b="1" dirty="0" smtClean="0"/>
              <a:t>thrombophilia underlying causes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en-US" sz="2800" b="1" dirty="0">
                <a:solidFill>
                  <a:srgbClr val="FF0000"/>
                </a:solidFill>
              </a:rPr>
              <a:t/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16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Clinical questions: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Dose he need for:</a:t>
            </a:r>
          </a:p>
          <a:p>
            <a:r>
              <a:rPr lang="en-US" dirty="0" smtClean="0"/>
              <a:t>1.</a:t>
            </a:r>
            <a:r>
              <a:rPr lang="en-US" dirty="0" smtClean="0"/>
              <a:t> </a:t>
            </a:r>
            <a:r>
              <a:rPr lang="en-US" dirty="0" smtClean="0"/>
              <a:t>thrombophilia </a:t>
            </a:r>
            <a:r>
              <a:rPr lang="en-US" dirty="0" smtClean="0"/>
              <a:t>panel(acquired OR  </a:t>
            </a:r>
            <a:r>
              <a:rPr lang="en-US" dirty="0" err="1" smtClean="0"/>
              <a:t>heriditary</a:t>
            </a:r>
            <a:r>
              <a:rPr lang="en-US" dirty="0" smtClean="0"/>
              <a:t>) evaluations?</a:t>
            </a:r>
          </a:p>
          <a:p>
            <a:r>
              <a:rPr lang="en-US" dirty="0" smtClean="0"/>
              <a:t>2.</a:t>
            </a:r>
            <a:r>
              <a:rPr lang="en-US" dirty="0"/>
              <a:t> </a:t>
            </a:r>
            <a:r>
              <a:rPr lang="en-US" dirty="0" smtClean="0"/>
              <a:t>anticoagulant agent administration?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exchange transfusion administration?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Perfusion defect in SCD: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arimi\Desktop\Screensho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480720" cy="42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rimi\Desktop\Screenshot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6858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rimi\Desktop\Screenshot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13176"/>
            <a:ext cx="5905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1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Karimi\Desktop\Screenshot0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23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Progress phase: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3078" name="Picture 6" descr="C:\Users\Karimi\Desktop\Screenshot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164" y="4860607"/>
            <a:ext cx="6858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Karimi\Desktop\Screenshot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89157"/>
            <a:ext cx="6858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Karimi\Desktop\Screenshot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4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1306488" cy="1726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0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343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Superior vena cava thrombosis in sickle cell trait patient  Case study </vt:lpstr>
      <vt:lpstr>Case presentation:</vt:lpstr>
      <vt:lpstr>Patient evaluations:Normal results</vt:lpstr>
      <vt:lpstr>Patient management:</vt:lpstr>
      <vt:lpstr>After lost follow-up:</vt:lpstr>
      <vt:lpstr>Clinical questions:</vt:lpstr>
      <vt:lpstr>Perfusion defect in SCD: </vt:lpstr>
      <vt:lpstr>PowerPoint Presentation</vt:lpstr>
      <vt:lpstr>Progress phase:</vt:lpstr>
      <vt:lpstr>Key Questions:</vt:lpstr>
      <vt:lpstr>Management options : </vt:lpstr>
      <vt:lpstr>Thrombotic perfusion defect  in liver(vital organ)</vt:lpstr>
      <vt:lpstr>Thrombotic perfusion defect  in liver(vital organ)</vt:lpstr>
      <vt:lpstr>Non-Thrombotic perfusion defect(voc) in liver(vital organ)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Karimi</dc:creator>
  <cp:lastModifiedBy>Karimi</cp:lastModifiedBy>
  <cp:revision>53</cp:revision>
  <dcterms:created xsi:type="dcterms:W3CDTF">2018-02-17T05:35:55Z</dcterms:created>
  <dcterms:modified xsi:type="dcterms:W3CDTF">2018-02-21T23:35:27Z</dcterms:modified>
</cp:coreProperties>
</file>