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79" r:id="rId2"/>
    <p:sldId id="326" r:id="rId3"/>
    <p:sldId id="328" r:id="rId4"/>
    <p:sldId id="329" r:id="rId5"/>
    <p:sldId id="323" r:id="rId6"/>
    <p:sldId id="330" r:id="rId7"/>
    <p:sldId id="310" r:id="rId8"/>
    <p:sldId id="331" r:id="rId9"/>
    <p:sldId id="332" r:id="rId10"/>
    <p:sldId id="333" r:id="rId11"/>
    <p:sldId id="334" r:id="rId12"/>
    <p:sldId id="335" r:id="rId13"/>
    <p:sldId id="336" r:id="rId14"/>
    <p:sldId id="283" r:id="rId15"/>
    <p:sldId id="306" r:id="rId16"/>
    <p:sldId id="307" r:id="rId17"/>
    <p:sldId id="308" r:id="rId18"/>
    <p:sldId id="309" r:id="rId19"/>
    <p:sldId id="311" r:id="rId20"/>
    <p:sldId id="319" r:id="rId21"/>
    <p:sldId id="320" r:id="rId22"/>
    <p:sldId id="321" r:id="rId23"/>
    <p:sldId id="322" r:id="rId24"/>
    <p:sldId id="284" r:id="rId25"/>
    <p:sldId id="287" r:id="rId26"/>
    <p:sldId id="288" r:id="rId27"/>
    <p:sldId id="289" r:id="rId28"/>
    <p:sldId id="292" r:id="rId29"/>
    <p:sldId id="296" r:id="rId30"/>
    <p:sldId id="297" r:id="rId31"/>
    <p:sldId id="298" r:id="rId32"/>
    <p:sldId id="299" r:id="rId33"/>
    <p:sldId id="305" r:id="rId34"/>
    <p:sldId id="338" r:id="rId35"/>
    <p:sldId id="324" r:id="rId36"/>
    <p:sldId id="2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D60"/>
    <a:srgbClr val="616365"/>
    <a:srgbClr val="FFFFFF"/>
    <a:srgbClr val="009A44"/>
    <a:srgbClr val="FF7900"/>
    <a:srgbClr val="A0A1A3"/>
    <a:srgbClr val="EFEFEF"/>
    <a:srgbClr val="C0C0C1"/>
    <a:srgbClr val="F8F8F6"/>
    <a:srgbClr val="76D750"/>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0" d="100"/>
          <a:sy n="70" d="100"/>
        </p:scale>
        <p:origin x="-1374" y="-72"/>
      </p:cViewPr>
      <p:guideLst>
        <p:guide orient="horz" pos="2532"/>
        <p:guide orient="horz" pos="249"/>
        <p:guide orient="horz" pos="909"/>
        <p:guide orient="horz" pos="2448"/>
        <p:guide orient="horz" pos="3823"/>
        <p:guide orient="horz" pos="4009"/>
        <p:guide orient="horz" pos="1163"/>
        <p:guide pos="262"/>
        <p:guide pos="1500"/>
        <p:guide pos="1594"/>
        <p:guide pos="2928"/>
        <p:guide pos="4166"/>
        <p:guide pos="4262"/>
        <p:guide pos="5495"/>
        <p:guide pos="2832"/>
      </p:guideLst>
    </p:cSldViewPr>
  </p:slideViewPr>
  <p:notesTextViewPr>
    <p:cViewPr>
      <p:scale>
        <a:sx n="1" d="1"/>
        <a:sy n="1" d="1"/>
      </p:scale>
      <p:origin x="0" y="0"/>
    </p:cViewPr>
  </p:notesTextViewPr>
  <p:sorterViewPr>
    <p:cViewPr>
      <p:scale>
        <a:sx n="66" d="100"/>
        <a:sy n="66" d="100"/>
      </p:scale>
      <p:origin x="0" y="1386"/>
    </p:cViewPr>
  </p:sorterViewPr>
  <p:notesViewPr>
    <p:cSldViewPr snapToGrid="0" showGuides="1">
      <p:cViewPr varScale="1">
        <p:scale>
          <a:sx n="83" d="100"/>
          <a:sy n="83" d="100"/>
        </p:scale>
        <p:origin x="-250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94CB8C-C604-4A51-A23C-AF429E252BB5}" type="datetimeFigureOut">
              <a:rPr lang="en-US" smtClean="0"/>
              <a:pPr/>
              <a:t>4/3/2015</a:t>
            </a:fld>
            <a:endParaRPr lang="da-DK"/>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F2B419-AA7A-43E5-BEFB-049EE5C3513B}" type="slidenum">
              <a:rPr lang="da-DK" smtClean="0"/>
              <a:pPr/>
              <a:t>‹#›</a:t>
            </a:fld>
            <a:endParaRPr lang="da-DK"/>
          </a:p>
        </p:txBody>
      </p:sp>
    </p:spTree>
    <p:extLst>
      <p:ext uri="{BB962C8B-B14F-4D97-AF65-F5344CB8AC3E}">
        <p14:creationId xmlns="" xmlns:p14="http://schemas.microsoft.com/office/powerpoint/2010/main" xmlns:mv="urn:schemas-microsoft-com:mac:vml" xmlns:mc="http://schemas.openxmlformats.org/markup-compatibility/2006" val="133850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1C96FB-3816-4E86-A023-B134B0C05632}" type="datetimeFigureOut">
              <a:rPr lang="en-US" smtClean="0"/>
              <a:pPr/>
              <a:t>4/3/2015</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ACA03-F5D6-4990-840E-F8D7C94AB58C}" type="slidenum">
              <a:rPr lang="da-DK" smtClean="0"/>
              <a:pPr/>
              <a:t>‹#›</a:t>
            </a:fld>
            <a:endParaRPr lang="da-DK"/>
          </a:p>
        </p:txBody>
      </p:sp>
    </p:spTree>
    <p:extLst>
      <p:ext uri="{BB962C8B-B14F-4D97-AF65-F5344CB8AC3E}">
        <p14:creationId xmlns="" xmlns:p14="http://schemas.microsoft.com/office/powerpoint/2010/main" xmlns:mv="urn:schemas-microsoft-com:mac:vml" xmlns:mc="http://schemas.openxmlformats.org/markup-compatibility/2006" val="265355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30D6250-0634-451E-A126-5F63F33D8108}" type="slidenum">
              <a:rPr lang="en-GB" smtClean="0">
                <a:latin typeface="Arial" charset="0"/>
              </a:rPr>
              <a:pPr/>
              <a:t>4</a:t>
            </a:fld>
            <a:endParaRPr lang="en-GB" smtClean="0">
              <a:latin typeface="Arial" charset="0"/>
            </a:endParaRPr>
          </a:p>
        </p:txBody>
      </p:sp>
      <p:sp>
        <p:nvSpPr>
          <p:cNvPr id="100355"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100356" name="Rectangle 3"/>
          <p:cNvSpPr>
            <a:spLocks noGrp="1" noChangeArrowheads="1"/>
          </p:cNvSpPr>
          <p:nvPr>
            <p:ph type="body" idx="1"/>
          </p:nvPr>
        </p:nvSpPr>
        <p:spPr>
          <a:xfrm>
            <a:off x="304801" y="4343400"/>
            <a:ext cx="6248400" cy="4114800"/>
          </a:xfrm>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33C5DB-68A3-4F8C-831D-299C9D1B840B}" type="slidenum">
              <a:rPr lang="en-GB" smtClean="0"/>
              <a:pPr/>
              <a:t>29</a:t>
            </a:fld>
            <a:endParaRPr lang="en-GB" smtClean="0"/>
          </a:p>
        </p:txBody>
      </p:sp>
      <p:sp>
        <p:nvSpPr>
          <p:cNvPr id="96259" name="Rectangle 2050"/>
          <p:cNvSpPr>
            <a:spLocks noGrp="1" noRot="1" noChangeAspect="1" noChangeArrowheads="1" noTextEdit="1"/>
          </p:cNvSpPr>
          <p:nvPr>
            <p:ph type="sldImg"/>
          </p:nvPr>
        </p:nvSpPr>
        <p:spPr>
          <a:ln/>
        </p:spPr>
      </p:sp>
      <p:sp>
        <p:nvSpPr>
          <p:cNvPr id="96260" name="Rectangle 2051"/>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33C5DB-68A3-4F8C-831D-299C9D1B840B}" type="slidenum">
              <a:rPr lang="en-GB" smtClean="0"/>
              <a:pPr/>
              <a:t>31</a:t>
            </a:fld>
            <a:endParaRPr lang="en-GB" smtClean="0"/>
          </a:p>
        </p:txBody>
      </p:sp>
      <p:sp>
        <p:nvSpPr>
          <p:cNvPr id="96259" name="Rectangle 2050"/>
          <p:cNvSpPr>
            <a:spLocks noGrp="1" noRot="1" noChangeAspect="1" noChangeArrowheads="1" noTextEdit="1"/>
          </p:cNvSpPr>
          <p:nvPr>
            <p:ph type="sldImg"/>
          </p:nvPr>
        </p:nvSpPr>
        <p:spPr>
          <a:ln/>
        </p:spPr>
      </p:sp>
      <p:sp>
        <p:nvSpPr>
          <p:cNvPr id="96260" name="Rectangle 2051"/>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33C5DB-68A3-4F8C-831D-299C9D1B840B}" type="slidenum">
              <a:rPr lang="en-GB" smtClean="0"/>
              <a:pPr/>
              <a:t>32</a:t>
            </a:fld>
            <a:endParaRPr lang="en-GB" smtClean="0"/>
          </a:p>
        </p:txBody>
      </p:sp>
      <p:sp>
        <p:nvSpPr>
          <p:cNvPr id="96259" name="Rectangle 2050"/>
          <p:cNvSpPr>
            <a:spLocks noGrp="1" noRot="1" noChangeAspect="1" noChangeArrowheads="1" noTextEdit="1"/>
          </p:cNvSpPr>
          <p:nvPr>
            <p:ph type="sldImg"/>
          </p:nvPr>
        </p:nvSpPr>
        <p:spPr>
          <a:ln/>
        </p:spPr>
      </p:sp>
      <p:sp>
        <p:nvSpPr>
          <p:cNvPr id="96260" name="Rectangle 2051"/>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2E8C93AE-089D-4021-933F-5133AA3A651A}" type="slidenum">
              <a:rPr lang="en-GB"/>
              <a:pPr/>
              <a:t>33</a:t>
            </a:fld>
            <a:endParaRPr lang="en-GB" dirty="0"/>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endParaRPr lang="en-US" dirty="0"/>
          </a:p>
        </p:txBody>
      </p:sp>
      <p:sp>
        <p:nvSpPr>
          <p:cNvPr id="27650" name="Rectangle 2"/>
          <p:cNvSpPr txBox="1">
            <a:spLocks noGrp="1" noChangeArrowheads="1"/>
          </p:cNvSpPr>
          <p:nvPr>
            <p:ph type="body"/>
          </p:nvPr>
        </p:nvSpPr>
        <p:spPr bwMode="auto">
          <a:xfrm>
            <a:off x="685801" y="4343400"/>
            <a:ext cx="5478463" cy="4114800"/>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FF5F6-8239-4DC5-8A12-0B3FBC2E14FE}" type="slidenum">
              <a:rPr lang="en-US"/>
              <a:pPr/>
              <a:t>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30D6250-0634-451E-A126-5F63F33D8108}" type="slidenum">
              <a:rPr lang="en-GB" smtClean="0">
                <a:latin typeface="Arial" charset="0"/>
              </a:rPr>
              <a:pPr/>
              <a:t>14</a:t>
            </a:fld>
            <a:endParaRPr lang="en-GB" smtClean="0">
              <a:latin typeface="Arial" charset="0"/>
            </a:endParaRPr>
          </a:p>
        </p:txBody>
      </p:sp>
      <p:sp>
        <p:nvSpPr>
          <p:cNvPr id="100355"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100356" name="Rectangle 3"/>
          <p:cNvSpPr>
            <a:spLocks noGrp="1" noChangeArrowheads="1"/>
          </p:cNvSpPr>
          <p:nvPr>
            <p:ph type="body" idx="1"/>
          </p:nvPr>
        </p:nvSpPr>
        <p:spPr>
          <a:xfrm>
            <a:off x="304801" y="4343400"/>
            <a:ext cx="6248400" cy="4114800"/>
          </a:xfrm>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Abbreviations and Acronyms</a:t>
            </a:r>
          </a:p>
          <a:p>
            <a:r>
              <a:rPr lang="en-GB" sz="1200" kern="1200" baseline="0" dirty="0" smtClean="0">
                <a:solidFill>
                  <a:schemeClr val="tx1"/>
                </a:solidFill>
                <a:latin typeface="+mn-lt"/>
                <a:ea typeface="+mn-ea"/>
                <a:cs typeface="+mn-cs"/>
              </a:rPr>
              <a:t>CVC central venous catheter</a:t>
            </a:r>
          </a:p>
          <a:p>
            <a:r>
              <a:rPr lang="en-GB" sz="1200" kern="1200" baseline="0" dirty="0" smtClean="0">
                <a:solidFill>
                  <a:schemeClr val="tx1"/>
                </a:solidFill>
                <a:latin typeface="+mn-lt"/>
                <a:ea typeface="+mn-ea"/>
                <a:cs typeface="+mn-cs"/>
              </a:rPr>
              <a:t>FV  femoral vein</a:t>
            </a:r>
          </a:p>
          <a:p>
            <a:r>
              <a:rPr lang="en-GB" sz="1200" kern="1200" baseline="0" dirty="0" smtClean="0">
                <a:solidFill>
                  <a:schemeClr val="tx1"/>
                </a:solidFill>
                <a:latin typeface="+mn-lt"/>
                <a:ea typeface="+mn-ea"/>
                <a:cs typeface="+mn-cs"/>
              </a:rPr>
              <a:t>IJV  internal jugular vein</a:t>
            </a:r>
          </a:p>
          <a:p>
            <a:r>
              <a:rPr lang="en-GB" sz="1200" kern="1200" baseline="0" dirty="0" smtClean="0">
                <a:solidFill>
                  <a:schemeClr val="tx1"/>
                </a:solidFill>
                <a:latin typeface="+mn-lt"/>
                <a:ea typeface="+mn-ea"/>
                <a:cs typeface="+mn-cs"/>
              </a:rPr>
              <a:t>SCV  </a:t>
            </a:r>
            <a:r>
              <a:rPr lang="en-GB" sz="1200" kern="1200" baseline="0" dirty="0" err="1" smtClean="0">
                <a:solidFill>
                  <a:schemeClr val="tx1"/>
                </a:solidFill>
                <a:latin typeface="+mn-lt"/>
                <a:ea typeface="+mn-ea"/>
                <a:cs typeface="+mn-cs"/>
              </a:rPr>
              <a:t>subclavian</a:t>
            </a:r>
            <a:r>
              <a:rPr lang="en-GB" sz="1200" kern="1200" baseline="0" dirty="0" smtClean="0">
                <a:solidFill>
                  <a:schemeClr val="tx1"/>
                </a:solidFill>
                <a:latin typeface="+mn-lt"/>
                <a:ea typeface="+mn-ea"/>
                <a:cs typeface="+mn-cs"/>
              </a:rPr>
              <a:t> vein</a:t>
            </a:r>
          </a:p>
          <a:p>
            <a:r>
              <a:rPr lang="en-GB" sz="1200" kern="1200" baseline="0" dirty="0" smtClean="0">
                <a:solidFill>
                  <a:schemeClr val="tx1"/>
                </a:solidFill>
                <a:latin typeface="+mn-lt"/>
                <a:ea typeface="+mn-ea"/>
                <a:cs typeface="+mn-cs"/>
              </a:rPr>
              <a:t>UAI  </a:t>
            </a:r>
            <a:r>
              <a:rPr lang="en-GB" sz="1200" kern="1200" baseline="0" dirty="0" err="1" smtClean="0">
                <a:solidFill>
                  <a:schemeClr val="tx1"/>
                </a:solidFill>
                <a:latin typeface="+mn-lt"/>
                <a:ea typeface="+mn-ea"/>
                <a:cs typeface="+mn-cs"/>
              </a:rPr>
              <a:t>ultrasonography</a:t>
            </a:r>
            <a:r>
              <a:rPr lang="en-GB" sz="1200" kern="1200" baseline="0" dirty="0" smtClean="0">
                <a:solidFill>
                  <a:schemeClr val="tx1"/>
                </a:solidFill>
                <a:latin typeface="+mn-lt"/>
                <a:ea typeface="+mn-ea"/>
                <a:cs typeface="+mn-cs"/>
              </a:rPr>
              <a:t>-assisted insertion</a:t>
            </a:r>
            <a:endParaRPr lang="en-GB" dirty="0"/>
          </a:p>
        </p:txBody>
      </p:sp>
      <p:sp>
        <p:nvSpPr>
          <p:cNvPr id="4" name="Slide Number Placeholder 3"/>
          <p:cNvSpPr>
            <a:spLocks noGrp="1"/>
          </p:cNvSpPr>
          <p:nvPr>
            <p:ph type="sldNum" sz="quarter" idx="10"/>
          </p:nvPr>
        </p:nvSpPr>
        <p:spPr/>
        <p:txBody>
          <a:bodyPr/>
          <a:lstStyle/>
          <a:p>
            <a:fld id="{CD2255AD-FC03-44EA-99AF-8D9B0F138D1D}" type="slidenum">
              <a:rPr lang="en-GB" smtClean="0"/>
              <a:pPr/>
              <a:t>23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33C5DB-68A3-4F8C-831D-299C9D1B840B}" type="slidenum">
              <a:rPr lang="en-GB" smtClean="0"/>
              <a:pPr/>
              <a:t>24</a:t>
            </a:fld>
            <a:endParaRPr lang="en-GB" smtClean="0"/>
          </a:p>
        </p:txBody>
      </p:sp>
      <p:sp>
        <p:nvSpPr>
          <p:cNvPr id="96259" name="Rectangle 2050"/>
          <p:cNvSpPr>
            <a:spLocks noGrp="1" noRot="1" noChangeAspect="1" noChangeArrowheads="1" noTextEdit="1"/>
          </p:cNvSpPr>
          <p:nvPr>
            <p:ph type="sldImg"/>
          </p:nvPr>
        </p:nvSpPr>
        <p:spPr>
          <a:ln/>
        </p:spPr>
      </p:sp>
      <p:sp>
        <p:nvSpPr>
          <p:cNvPr id="96260" name="Rectangle 2051"/>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33C5DB-68A3-4F8C-831D-299C9D1B840B}" type="slidenum">
              <a:rPr lang="en-GB" smtClean="0"/>
              <a:pPr/>
              <a:t>25</a:t>
            </a:fld>
            <a:endParaRPr lang="en-GB" smtClean="0"/>
          </a:p>
        </p:txBody>
      </p:sp>
      <p:sp>
        <p:nvSpPr>
          <p:cNvPr id="96259" name="Rectangle 2050"/>
          <p:cNvSpPr>
            <a:spLocks noGrp="1" noRot="1" noChangeAspect="1" noChangeArrowheads="1" noTextEdit="1"/>
          </p:cNvSpPr>
          <p:nvPr>
            <p:ph type="sldImg"/>
          </p:nvPr>
        </p:nvSpPr>
        <p:spPr>
          <a:ln/>
        </p:spPr>
      </p:sp>
      <p:sp>
        <p:nvSpPr>
          <p:cNvPr id="96260" name="Rectangle 2051"/>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3DAB293-2D34-4487-B929-378F88033D30}" type="slidenum">
              <a:rPr lang="en-GB" smtClean="0">
                <a:latin typeface="Arial" charset="0"/>
              </a:rPr>
              <a:pPr/>
              <a:t>26</a:t>
            </a:fld>
            <a:endParaRPr lang="en-GB" smtClean="0">
              <a:latin typeface="Arial" charset="0"/>
            </a:endParaRPr>
          </a:p>
        </p:txBody>
      </p:sp>
      <p:sp>
        <p:nvSpPr>
          <p:cNvPr id="101379" name="Rectangle 2"/>
          <p:cNvSpPr>
            <a:spLocks noGrp="1" noRot="1" noChangeAspect="1" noChangeArrowheads="1" noTextEdit="1"/>
          </p:cNvSpPr>
          <p:nvPr>
            <p:ph type="sldImg"/>
          </p:nvPr>
        </p:nvSpPr>
        <p:spPr>
          <a:xfrm>
            <a:off x="1144588" y="687388"/>
            <a:ext cx="4568825" cy="3425825"/>
          </a:xfrm>
          <a:solidFill>
            <a:srgbClr val="FFFFFF"/>
          </a:solidFill>
          <a:ln/>
        </p:spPr>
      </p:sp>
      <p:sp>
        <p:nvSpPr>
          <p:cNvPr id="101380" name="Rectangle 3"/>
          <p:cNvSpPr>
            <a:spLocks noGrp="1" noChangeArrowheads="1"/>
          </p:cNvSpPr>
          <p:nvPr>
            <p:ph type="body" idx="1"/>
          </p:nvPr>
        </p:nvSpPr>
        <p:spPr>
          <a:xfrm>
            <a:off x="228601" y="4343401"/>
            <a:ext cx="6324600" cy="4460875"/>
          </a:xfrm>
          <a:solidFill>
            <a:srgbClr val="FFFFFF"/>
          </a:solidFill>
          <a:ln>
            <a:solidFill>
              <a:srgbClr val="000000"/>
            </a:solidFill>
          </a:ln>
        </p:spPr>
        <p:txBody>
          <a:bodyPr/>
          <a:lstStyle/>
          <a:p>
            <a:pPr eaLnBrk="1" hangingPunct="1"/>
            <a:r>
              <a:rPr lang="en-US" smtClean="0">
                <a:latin typeface="Arial" charset="0"/>
              </a:rPr>
              <a:t>Increased recirculation may occur when the ports are reversed or if the total blood flow is reduced within the vessel for any reason, such as development of thrombus, or of a fibrin sheath and/or tail on the tip of the catheter.</a:t>
            </a:r>
          </a:p>
          <a:p>
            <a:pPr eaLnBrk="1" hangingPunct="1"/>
            <a:r>
              <a:rPr lang="en-US" smtClean="0">
                <a:latin typeface="Arial" charset="0"/>
              </a:rPr>
              <a:t>When the ports are reversed, recirculation may be 20% of total flow, depending on the size and style of catheter, machine flow rates, and blood flow in the vein being used.</a:t>
            </a:r>
          </a:p>
          <a:p>
            <a:pPr eaLnBrk="1" hangingPunct="1"/>
            <a:r>
              <a:rPr lang="en-US" smtClean="0">
                <a:latin typeface="Arial" charset="0"/>
              </a:rPr>
              <a:t>If, at the start of the procedure, the return saline is observed entering the draw line (clear or dilute input line), or if an RBC interface fails to develop, recirculation is the most likely explanation.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421B69EA-7790-493A-8BCA-DBC6B66D062A}" type="slidenum">
              <a:rPr lang="en-GB"/>
              <a:pPr/>
              <a:t>27</a:t>
            </a:fld>
            <a:endParaRPr lang="en-GB"/>
          </a:p>
        </p:txBody>
      </p:sp>
      <p:sp>
        <p:nvSpPr>
          <p:cNvPr id="317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endParaRPr lang="en-US"/>
          </a:p>
        </p:txBody>
      </p:sp>
      <p:sp>
        <p:nvSpPr>
          <p:cNvPr id="31746" name="Rectangle 2"/>
          <p:cNvSpPr txBox="1">
            <a:spLocks noGrp="1" noChangeArrowheads="1"/>
          </p:cNvSpPr>
          <p:nvPr>
            <p:ph type="body"/>
          </p:nvPr>
        </p:nvSpPr>
        <p:spPr bwMode="auto">
          <a:xfrm>
            <a:off x="685801" y="4343400"/>
            <a:ext cx="5478463"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828E71B1-2903-4DE1-885B-CDA0A84A5500}" type="slidenum">
              <a:rPr lang="en-GB"/>
              <a:pPr/>
              <a:t>28</a:t>
            </a:fld>
            <a:endParaRPr lang="en-GB"/>
          </a:p>
        </p:txBody>
      </p:sp>
      <p:sp>
        <p:nvSpPr>
          <p:cNvPr id="296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lIns="91430" tIns="45715" rIns="91430" bIns="45715" anchor="ctr"/>
          <a:lstStyle/>
          <a:p>
            <a:endParaRPr lang="en-US"/>
          </a:p>
        </p:txBody>
      </p:sp>
      <p:sp>
        <p:nvSpPr>
          <p:cNvPr id="29698" name="Rectangle 2"/>
          <p:cNvSpPr txBox="1">
            <a:spLocks noGrp="1" noChangeArrowheads="1"/>
          </p:cNvSpPr>
          <p:nvPr>
            <p:ph type="body"/>
          </p:nvPr>
        </p:nvSpPr>
        <p:spPr bwMode="auto">
          <a:xfrm>
            <a:off x="685801" y="4343400"/>
            <a:ext cx="5478463"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52149" y="6704448"/>
            <a:ext cx="6167438" cy="167200"/>
          </a:xfrm>
        </p:spPr>
        <p:txBody>
          <a:bodyPr/>
          <a:lstStyle/>
          <a:p>
            <a:endParaRPr lang="en-US" noProof="0"/>
          </a:p>
        </p:txBody>
      </p:sp>
      <p:sp>
        <p:nvSpPr>
          <p:cNvPr id="4" name="Footer Placeholder 3"/>
          <p:cNvSpPr>
            <a:spLocks noGrp="1"/>
          </p:cNvSpPr>
          <p:nvPr>
            <p:ph type="ftr" sz="quarter" idx="11"/>
          </p:nvPr>
        </p:nvSpPr>
        <p:spPr>
          <a:xfrm>
            <a:off x="582329" y="6536583"/>
            <a:ext cx="5837258" cy="167866"/>
          </a:xfrm>
        </p:spPr>
        <p:txBody>
          <a:bodyPr/>
          <a:lstStyle/>
          <a:p>
            <a:r>
              <a:rPr lang="en-GB" noProof="0" dirty="0" smtClean="0"/>
              <a:t>Presentation title, Month #, Year. Confidential</a:t>
            </a:r>
            <a:endParaRPr lang="en-US" noProof="0" dirty="0"/>
          </a:p>
        </p:txBody>
      </p:sp>
      <p:sp>
        <p:nvSpPr>
          <p:cNvPr id="5" name="Slide Number Placeholder 4"/>
          <p:cNvSpPr>
            <a:spLocks noGrp="1"/>
          </p:cNvSpPr>
          <p:nvPr>
            <p:ph type="sldNum" sz="quarter" idx="12"/>
          </p:nvPr>
        </p:nvSpPr>
        <p:spPr>
          <a:xfrm>
            <a:off x="252149" y="6536583"/>
            <a:ext cx="234814" cy="167866"/>
          </a:xfrm>
        </p:spPr>
        <p:txBody>
          <a:bodyPr/>
          <a:lstStyle/>
          <a:p>
            <a:fld id="{7EBBB2D2-0CD1-4A4F-A33F-73F5586AA3CD}" type="slidenum">
              <a:rPr lang="en-US" noProof="0" smtClean="0"/>
              <a:pPr/>
              <a:t>‹#›</a:t>
            </a:fld>
            <a:endParaRPr lang="en-US" noProof="0" dirty="0"/>
          </a:p>
        </p:txBody>
      </p:sp>
      <p:sp>
        <p:nvSpPr>
          <p:cNvPr id="7" name="Rectangle 6"/>
          <p:cNvSpPr/>
          <p:nvPr userDrawn="1"/>
        </p:nvSpPr>
        <p:spPr>
          <a:xfrm>
            <a:off x="7355321" y="5048964"/>
            <a:ext cx="295210" cy="296256"/>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8" name="Rectangle 7"/>
          <p:cNvSpPr/>
          <p:nvPr userDrawn="1"/>
        </p:nvSpPr>
        <p:spPr>
          <a:xfrm>
            <a:off x="7650266" y="4621647"/>
            <a:ext cx="427828" cy="429344"/>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9" name="Rectangle 8"/>
          <p:cNvSpPr/>
          <p:nvPr userDrawn="1"/>
        </p:nvSpPr>
        <p:spPr>
          <a:xfrm>
            <a:off x="7650531" y="5345394"/>
            <a:ext cx="1493471" cy="1524964"/>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10" name="Rectangle 9"/>
          <p:cNvSpPr/>
          <p:nvPr userDrawn="1"/>
        </p:nvSpPr>
        <p:spPr>
          <a:xfrm>
            <a:off x="8212776" y="4352925"/>
            <a:ext cx="112302" cy="112700"/>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pic>
        <p:nvPicPr>
          <p:cNvPr id="11" name="Picture 10"/>
          <p:cNvPicPr>
            <a:picLocks noChangeAspect="1"/>
          </p:cNvPicPr>
          <p:nvPr userDrawn="1"/>
        </p:nvPicPr>
        <p:blipFill>
          <a:blip r:embed="rId2" cstate="print"/>
          <a:stretch>
            <a:fillRect/>
          </a:stretch>
        </p:blipFill>
        <p:spPr>
          <a:xfrm>
            <a:off x="7754122" y="5990380"/>
            <a:ext cx="1292697" cy="252445"/>
          </a:xfrm>
          <a:prstGeom prst="rect">
            <a:avLst/>
          </a:prstGeom>
        </p:spPr>
      </p:pic>
      <p:sp>
        <p:nvSpPr>
          <p:cNvPr id="13" name="Rectangle 12"/>
          <p:cNvSpPr/>
          <p:nvPr userDrawn="1"/>
        </p:nvSpPr>
        <p:spPr>
          <a:xfrm>
            <a:off x="0" y="2565780"/>
            <a:ext cx="7342496" cy="2497540"/>
          </a:xfrm>
          <a:prstGeom prst="rect">
            <a:avLst/>
          </a:prstGeom>
          <a:solidFill>
            <a:srgbClr val="5C5D6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smtClean="0">
              <a:solidFill>
                <a:srgbClr val="616365"/>
              </a:solidFill>
            </a:endParaRPr>
          </a:p>
        </p:txBody>
      </p:sp>
      <p:sp>
        <p:nvSpPr>
          <p:cNvPr id="12" name="TextBox 11"/>
          <p:cNvSpPr txBox="1"/>
          <p:nvPr userDrawn="1"/>
        </p:nvSpPr>
        <p:spPr>
          <a:xfrm>
            <a:off x="252341" y="2729259"/>
            <a:ext cx="2259273" cy="276999"/>
          </a:xfrm>
          <a:prstGeom prst="rect">
            <a:avLst/>
          </a:prstGeom>
          <a:noFill/>
        </p:spPr>
        <p:txBody>
          <a:bodyPr wrap="none" lIns="0" tIns="0" rIns="0" bIns="0" rtlCol="0">
            <a:spAutoFit/>
          </a:bodyPr>
          <a:lstStyle/>
          <a:p>
            <a:pPr>
              <a:lnSpc>
                <a:spcPct val="90000"/>
              </a:lnSpc>
            </a:pPr>
            <a:r>
              <a:rPr lang="en-US" sz="2000" dirty="0" smtClean="0">
                <a:solidFill>
                  <a:schemeClr val="tx1">
                    <a:lumMod val="40000"/>
                    <a:lumOff val="60000"/>
                  </a:schemeClr>
                </a:solidFill>
              </a:rPr>
              <a:t>MEDICAL</a:t>
            </a:r>
            <a:r>
              <a:rPr lang="en-US" sz="2000" baseline="0" dirty="0" smtClean="0">
                <a:solidFill>
                  <a:schemeClr val="tx1">
                    <a:lumMod val="40000"/>
                    <a:lumOff val="60000"/>
                  </a:schemeClr>
                </a:solidFill>
              </a:rPr>
              <a:t> AFFAIRS</a:t>
            </a:r>
            <a:endParaRPr lang="en-US" sz="2000" dirty="0" smtClean="0">
              <a:solidFill>
                <a:schemeClr val="tx1">
                  <a:lumMod val="40000"/>
                  <a:lumOff val="60000"/>
                </a:schemeClr>
              </a:solidFill>
            </a:endParaRPr>
          </a:p>
        </p:txBody>
      </p:sp>
      <p:sp>
        <p:nvSpPr>
          <p:cNvPr id="2" name="Title 1"/>
          <p:cNvSpPr>
            <a:spLocks noGrp="1"/>
          </p:cNvSpPr>
          <p:nvPr userDrawn="1">
            <p:ph type="title"/>
          </p:nvPr>
        </p:nvSpPr>
        <p:spPr>
          <a:xfrm>
            <a:off x="238504" y="3234519"/>
            <a:ext cx="6790449" cy="1091821"/>
          </a:xfrm>
        </p:spPr>
        <p:txBody>
          <a:bodyPr/>
          <a:lstStyle>
            <a:lvl1pPr>
              <a:defRPr>
                <a:solidFill>
                  <a:schemeClr val="bg1"/>
                </a:solidFill>
              </a:defRPr>
            </a:lvl1pPr>
          </a:lstStyle>
          <a:p>
            <a:r>
              <a:rPr lang="en-US" dirty="0" smtClean="0"/>
              <a:t>Click to edit Master title style</a:t>
            </a:r>
            <a:endParaRPr lang="en-US" dirty="0"/>
          </a:p>
        </p:txBody>
      </p:sp>
      <p:sp>
        <p:nvSpPr>
          <p:cNvPr id="14" name="Rectangle 13"/>
          <p:cNvSpPr/>
          <p:nvPr userDrawn="1"/>
        </p:nvSpPr>
        <p:spPr>
          <a:xfrm>
            <a:off x="274206" y="3066618"/>
            <a:ext cx="345955" cy="49794"/>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15" name="Subtitle 2"/>
          <p:cNvSpPr>
            <a:spLocks noGrp="1"/>
          </p:cNvSpPr>
          <p:nvPr>
            <p:ph type="subTitle" idx="1" hasCustomPrompt="1"/>
          </p:nvPr>
        </p:nvSpPr>
        <p:spPr>
          <a:xfrm>
            <a:off x="236005" y="4333720"/>
            <a:ext cx="6792592" cy="292871"/>
          </a:xfrm>
        </p:spPr>
        <p:txBody>
          <a:bodyPr anchor="b" anchorCtr="0">
            <a:noAutofit/>
          </a:bodyPr>
          <a:lstStyle>
            <a:lvl1pPr marL="0" indent="0" algn="l">
              <a:buNone/>
              <a:defRPr sz="1800" b="1" cap="all" baseline="0">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PRESENTER’S NAME</a:t>
            </a:r>
            <a:endParaRPr lang="en-US" noProof="0" dirty="0"/>
          </a:p>
        </p:txBody>
      </p:sp>
      <p:sp>
        <p:nvSpPr>
          <p:cNvPr id="16" name="Content Placeholder 14"/>
          <p:cNvSpPr>
            <a:spLocks noGrp="1"/>
          </p:cNvSpPr>
          <p:nvPr>
            <p:ph sz="quarter" idx="15" hasCustomPrompt="1"/>
          </p:nvPr>
        </p:nvSpPr>
        <p:spPr>
          <a:xfrm>
            <a:off x="236005" y="4645986"/>
            <a:ext cx="6792592" cy="308152"/>
          </a:xfrm>
        </p:spPr>
        <p:txBody>
          <a:bodyPr>
            <a:noAutofit/>
          </a:bodyPr>
          <a:lstStyle>
            <a:lvl1pPr marL="0" indent="0">
              <a:buNone/>
              <a:defRPr sz="1800" cap="all" baseline="0">
                <a:solidFill>
                  <a:schemeClr val="tx1">
                    <a:lumMod val="20000"/>
                    <a:lumOff val="80000"/>
                  </a:schemeClr>
                </a:solidFill>
              </a:defRPr>
            </a:lvl1pPr>
          </a:lstStyle>
          <a:p>
            <a:pPr lvl="0"/>
            <a:r>
              <a:rPr lang="en-US" noProof="0" dirty="0" smtClean="0"/>
              <a:t>PLACE, Month #, YEAR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 xmlns:p14="http://schemas.microsoft.com/office/powerpoint/2010/main" val="248682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18" name="Rectangle 17"/>
          <p:cNvSpPr/>
          <p:nvPr userDrawn="1"/>
        </p:nvSpPr>
        <p:spPr>
          <a:xfrm>
            <a:off x="0" y="0"/>
            <a:ext cx="9144000" cy="1450428"/>
          </a:xfrm>
          <a:prstGeom prst="rect">
            <a:avLst/>
          </a:prstGeom>
          <a:solidFill>
            <a:srgbClr val="5C5D6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smtClean="0">
              <a:solidFill>
                <a:srgbClr val="616365"/>
              </a:solidFill>
            </a:endParaRPr>
          </a:p>
        </p:txBody>
      </p:sp>
      <p:sp>
        <p:nvSpPr>
          <p:cNvPr id="20" name="TextBox 19"/>
          <p:cNvSpPr txBox="1"/>
          <p:nvPr userDrawn="1"/>
        </p:nvSpPr>
        <p:spPr>
          <a:xfrm>
            <a:off x="7623810" y="152049"/>
            <a:ext cx="1375516" cy="166199"/>
          </a:xfrm>
          <a:prstGeom prst="rect">
            <a:avLst/>
          </a:prstGeom>
          <a:noFill/>
        </p:spPr>
        <p:txBody>
          <a:bodyPr wrap="square" lIns="0" tIns="0" rIns="0" bIns="0" rtlCol="0">
            <a:spAutoFit/>
          </a:bodyPr>
          <a:lstStyle/>
          <a:p>
            <a:pPr algn="r">
              <a:lnSpc>
                <a:spcPct val="90000"/>
              </a:lnSpc>
            </a:pPr>
            <a:r>
              <a:rPr lang="en-US" sz="1200" dirty="0" smtClean="0">
                <a:solidFill>
                  <a:schemeClr val="tx1">
                    <a:lumMod val="40000"/>
                    <a:lumOff val="60000"/>
                  </a:schemeClr>
                </a:solidFill>
              </a:rPr>
              <a:t>MEDICAL</a:t>
            </a:r>
            <a:r>
              <a:rPr lang="en-US" sz="1200" baseline="0" dirty="0" smtClean="0">
                <a:solidFill>
                  <a:schemeClr val="tx1">
                    <a:lumMod val="40000"/>
                    <a:lumOff val="60000"/>
                  </a:schemeClr>
                </a:solidFill>
              </a:rPr>
              <a:t> AFFAIRS</a:t>
            </a:r>
            <a:endParaRPr lang="en-US" sz="1200" dirty="0" smtClean="0">
              <a:solidFill>
                <a:schemeClr val="tx1">
                  <a:lumMod val="40000"/>
                  <a:lumOff val="60000"/>
                </a:schemeClr>
              </a:solidFill>
            </a:endParaRPr>
          </a:p>
        </p:txBody>
      </p:sp>
      <p:cxnSp>
        <p:nvCxnSpPr>
          <p:cNvPr id="21" name="Straight Connector 20"/>
          <p:cNvCxnSpPr/>
          <p:nvPr userDrawn="1"/>
        </p:nvCxnSpPr>
        <p:spPr>
          <a:xfrm>
            <a:off x="7673340" y="110490"/>
            <a:ext cx="20955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924" y="359415"/>
            <a:ext cx="8304995" cy="1083623"/>
          </a:xfrm>
        </p:spPr>
        <p:txBody>
          <a:body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415925" y="1844675"/>
            <a:ext cx="6197600" cy="4224338"/>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r>
              <a:rPr lang="en-GB" noProof="0" smtClean="0"/>
              <a:t>Presentation title, Month #, Year. Confidential</a:t>
            </a:r>
            <a:endParaRPr lang="en-US" noProof="0" dirty="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cxnSp>
        <p:nvCxnSpPr>
          <p:cNvPr id="15" name="Straight Connector 14"/>
          <p:cNvCxnSpPr/>
          <p:nvPr userDrawn="1"/>
        </p:nvCxnSpPr>
        <p:spPr>
          <a:xfrm>
            <a:off x="647934" y="6522506"/>
            <a:ext cx="0" cy="168294"/>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15924" y="1443038"/>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6613525" y="3308902"/>
            <a:ext cx="2530477" cy="3561456"/>
            <a:chOff x="6613525" y="3308902"/>
            <a:chExt cx="2530477" cy="3561456"/>
          </a:xfrm>
        </p:grpSpPr>
        <p:sp>
          <p:nvSpPr>
            <p:cNvPr id="7" name="Rectangle 6"/>
            <p:cNvSpPr/>
            <p:nvPr userDrawn="1"/>
          </p:nvSpPr>
          <p:spPr>
            <a:xfrm>
              <a:off x="6613525" y="4293600"/>
              <a:ext cx="417639" cy="419119"/>
            </a:xfrm>
            <a:prstGeom prst="rect">
              <a:avLst/>
            </a:prstGeom>
            <a:solidFill>
              <a:srgbClr val="FF7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8" name="Rectangle 7"/>
            <p:cNvSpPr/>
            <p:nvPr userDrawn="1"/>
          </p:nvSpPr>
          <p:spPr>
            <a:xfrm>
              <a:off x="7030788" y="3689068"/>
              <a:ext cx="605256" cy="607401"/>
            </a:xfrm>
            <a:prstGeom prst="rect">
              <a:avLst/>
            </a:prstGeom>
            <a:solidFill>
              <a:srgbClr val="6163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10" name="Rectangle 9"/>
            <p:cNvSpPr/>
            <p:nvPr userDrawn="1"/>
          </p:nvSpPr>
          <p:spPr>
            <a:xfrm>
              <a:off x="7031164" y="4712965"/>
              <a:ext cx="2112838" cy="2157393"/>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12" name="Rectangle 11"/>
            <p:cNvSpPr/>
            <p:nvPr userDrawn="1"/>
          </p:nvSpPr>
          <p:spPr>
            <a:xfrm>
              <a:off x="7826581" y="3308902"/>
              <a:ext cx="158876" cy="159439"/>
            </a:xfrm>
            <a:prstGeom prst="rect">
              <a:avLst/>
            </a:prstGeom>
            <a:solidFill>
              <a:srgbClr val="009A4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pic>
          <p:nvPicPr>
            <p:cNvPr id="17" name="Picture 16"/>
            <p:cNvPicPr>
              <a:picLocks noChangeAspect="1"/>
            </p:cNvPicPr>
            <p:nvPr userDrawn="1"/>
          </p:nvPicPr>
          <p:blipFill>
            <a:blip r:embed="rId2" cstate="print"/>
            <a:stretch>
              <a:fillRect/>
            </a:stretch>
          </p:blipFill>
          <p:spPr>
            <a:xfrm>
              <a:off x="7177716" y="5625438"/>
              <a:ext cx="1828800" cy="357139"/>
            </a:xfrm>
            <a:prstGeom prst="rect">
              <a:avLst/>
            </a:prstGeom>
          </p:spPr>
        </p:pic>
      </p:grpSp>
    </p:spTree>
    <p:extLst>
      <p:ext uri="{BB962C8B-B14F-4D97-AF65-F5344CB8AC3E}">
        <p14:creationId xmlns="" xmlns:p14="http://schemas.microsoft.com/office/powerpoint/2010/main" xmlns:mv="urn:schemas-microsoft-com:mac:vml" xmlns:mc="http://schemas.openxmlformats.org/markup-compatibility/2006" val="757875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r>
              <a:rPr lang="en-GB" noProof="0" smtClean="0"/>
              <a:t>Presentation title, Month #, Year. Confidential</a:t>
            </a:r>
            <a:endParaRPr lang="en-US" noProof="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grpSp>
        <p:nvGrpSpPr>
          <p:cNvPr id="7" name="Group 26"/>
          <p:cNvGrpSpPr>
            <a:grpSpLocks/>
          </p:cNvGrpSpPr>
          <p:nvPr userDrawn="1"/>
        </p:nvGrpSpPr>
        <p:grpSpPr bwMode="auto">
          <a:xfrm>
            <a:off x="-2327275" y="1849438"/>
            <a:ext cx="2197100" cy="738187"/>
            <a:chOff x="-1466" y="861"/>
            <a:chExt cx="1384" cy="465"/>
          </a:xfrm>
        </p:grpSpPr>
        <p:pic>
          <p:nvPicPr>
            <p:cNvPr id="8" name="Picture 27"/>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86" y="1188"/>
              <a:ext cx="300" cy="1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ctr">
                  <a:solidFill>
                    <a:srgbClr val="000000"/>
                  </a:solidFill>
                  <a:miter lim="800000"/>
                  <a:headEnd/>
                  <a:tailEnd/>
                </a14:hiddenLine>
              </a:ext>
            </a:extLst>
          </p:spPr>
        </p:pic>
        <p:sp>
          <p:nvSpPr>
            <p:cNvPr id="9" name="Text Box 28"/>
            <p:cNvSpPr txBox="1">
              <a:spLocks noChangeArrowheads="1"/>
            </p:cNvSpPr>
            <p:nvPr/>
          </p:nvSpPr>
          <p:spPr bwMode="auto">
            <a:xfrm>
              <a:off x="-1466" y="861"/>
              <a:ext cx="1384" cy="2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1000" dirty="0">
                  <a:solidFill>
                    <a:srgbClr val="FFFFFF"/>
                  </a:solidFill>
                </a:rPr>
                <a:t>To add pre-formatted bullets please use the increase/decrease indent buttons found in the PowerPoint menu </a:t>
              </a:r>
            </a:p>
          </p:txBody>
        </p:sp>
      </p:grpSp>
    </p:spTree>
    <p:extLst>
      <p:ext uri="{BB962C8B-B14F-4D97-AF65-F5344CB8AC3E}">
        <p14:creationId xmlns="" xmlns:p14="http://schemas.microsoft.com/office/powerpoint/2010/main" xmlns:mv="urn:schemas-microsoft-com:mac:vml" xmlns:mc="http://schemas.openxmlformats.org/markup-compatibility/2006" val="15327317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1pPr marL="0" indent="0">
              <a:spcAft>
                <a:spcPts val="0"/>
              </a:spcAft>
              <a:buNone/>
              <a:defRPr b="1">
                <a:solidFill>
                  <a:srgbClr val="616365"/>
                </a:solidFill>
              </a:defRPr>
            </a:lvl1pPr>
            <a:lvl2pPr marL="0" indent="0">
              <a:spcAft>
                <a:spcPts val="0"/>
              </a:spcAft>
              <a:buNone/>
              <a:defRPr sz="2000"/>
            </a:lvl2pPr>
            <a:lvl3pPr marL="342000" indent="-342000">
              <a:defRPr sz="2000"/>
            </a:lvl3pPr>
            <a:lvl4pPr marL="666000" indent="-324000">
              <a:defRPr sz="1800"/>
            </a:lvl4pPr>
            <a:lvl5pPr marL="972000" indent="-306000">
              <a:defRPr sz="16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r>
              <a:rPr lang="en-GB" noProof="0" smtClean="0"/>
              <a:t>Presentation title, Month #, Year. Confidential</a:t>
            </a:r>
            <a:endParaRPr lang="en-US" noProof="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sp>
        <p:nvSpPr>
          <p:cNvPr id="7" name="TextBox 17"/>
          <p:cNvSpPr txBox="1">
            <a:spLocks noChangeArrowheads="1"/>
          </p:cNvSpPr>
          <p:nvPr userDrawn="1"/>
        </p:nvSpPr>
        <p:spPr bwMode="auto">
          <a:xfrm>
            <a:off x="-1711325" y="1851025"/>
            <a:ext cx="1617662" cy="2286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1000" b="1" dirty="0">
                <a:solidFill>
                  <a:schemeClr val="bg1"/>
                </a:solidFill>
                <a:cs typeface="Arial" charset="0"/>
              </a:rPr>
              <a:t>Text starts with no bullet</a:t>
            </a: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Click once on </a:t>
            </a:r>
            <a:br>
              <a:rPr lang="da-DK" sz="1000" dirty="0">
                <a:solidFill>
                  <a:schemeClr val="bg1"/>
                </a:solidFill>
                <a:cs typeface="Arial" charset="0"/>
              </a:rPr>
            </a:br>
            <a:r>
              <a:rPr lang="da-DK" sz="1000" dirty="0">
                <a:solidFill>
                  <a:schemeClr val="bg1"/>
                </a:solidFill>
                <a:cs typeface="Arial" charset="0"/>
              </a:rPr>
              <a:t>’Increase Indent’</a:t>
            </a:r>
          </a:p>
          <a:p>
            <a:pPr algn="r" eaLnBrk="1" hangingPunct="1"/>
            <a:r>
              <a:rPr lang="da-DK" sz="1000" dirty="0">
                <a:solidFill>
                  <a:schemeClr val="bg1"/>
                </a:solidFill>
                <a:cs typeface="Arial" charset="0"/>
              </a:rPr>
              <a:t>for bullet </a:t>
            </a:r>
            <a:br>
              <a:rPr lang="da-DK" sz="1000" dirty="0">
                <a:solidFill>
                  <a:schemeClr val="bg1"/>
                </a:solidFill>
                <a:cs typeface="Arial" charset="0"/>
              </a:rPr>
            </a:b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and click uptill three times for more bulletdesign</a:t>
            </a:r>
          </a:p>
          <a:p>
            <a:pPr algn="r" eaLnBrk="1" hangingPunct="1"/>
            <a:endParaRPr lang="da-DK" sz="1000" dirty="0">
              <a:solidFill>
                <a:schemeClr val="bg1"/>
              </a:solidFill>
              <a:cs typeface="Arial" charset="0"/>
            </a:endParaRPr>
          </a:p>
          <a:p>
            <a:pPr algn="r" eaLnBrk="1" hangingPunct="1"/>
            <a:r>
              <a:rPr lang="da-DK" sz="1000" dirty="0">
                <a:solidFill>
                  <a:schemeClr val="bg1"/>
                </a:solidFill>
                <a:cs typeface="Arial" charset="0"/>
              </a:rPr>
              <a:t>To get previous design  back, click on </a:t>
            </a:r>
            <a:br>
              <a:rPr lang="da-DK" sz="1000" dirty="0">
                <a:solidFill>
                  <a:schemeClr val="bg1"/>
                </a:solidFill>
                <a:cs typeface="Arial" charset="0"/>
              </a:rPr>
            </a:br>
            <a:r>
              <a:rPr lang="da-DK" sz="1000" dirty="0">
                <a:solidFill>
                  <a:schemeClr val="bg1"/>
                </a:solidFill>
                <a:cs typeface="Arial" charset="0"/>
              </a:rPr>
              <a:t>’Decrease Indent’</a:t>
            </a: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p:txBody>
      </p:sp>
      <p:grpSp>
        <p:nvGrpSpPr>
          <p:cNvPr id="8" name="Group 13"/>
          <p:cNvGrpSpPr>
            <a:grpSpLocks/>
          </p:cNvGrpSpPr>
          <p:nvPr userDrawn="1"/>
        </p:nvGrpSpPr>
        <p:grpSpPr bwMode="auto">
          <a:xfrm>
            <a:off x="-598488" y="3709988"/>
            <a:ext cx="452438" cy="469900"/>
            <a:chOff x="-318" y="2953"/>
            <a:chExt cx="285" cy="296"/>
          </a:xfrm>
        </p:grpSpPr>
        <p:sp>
          <p:nvSpPr>
            <p:cNvPr id="9" name="Line 14"/>
            <p:cNvSpPr>
              <a:spLocks noChangeShapeType="1"/>
            </p:cNvSpPr>
            <p:nvPr/>
          </p:nvSpPr>
          <p:spPr bwMode="auto">
            <a:xfrm flipV="1">
              <a:off x="-266" y="3113"/>
              <a:ext cx="0" cy="136"/>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nvGrpSpPr>
            <p:cNvPr id="10" name="Group 15"/>
            <p:cNvGrpSpPr>
              <a:grpSpLocks/>
            </p:cNvGrpSpPr>
            <p:nvPr/>
          </p:nvGrpSpPr>
          <p:grpSpPr bwMode="auto">
            <a:xfrm>
              <a:off x="-318" y="2953"/>
              <a:ext cx="285" cy="161"/>
              <a:chOff x="-318" y="2953"/>
              <a:chExt cx="285" cy="161"/>
            </a:xfrm>
          </p:grpSpPr>
          <p:pic>
            <p:nvPicPr>
              <p:cNvPr id="11" name="Picture 16"/>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18" y="2953"/>
                <a:ext cx="285" cy="1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 name="Line 17"/>
              <p:cNvSpPr>
                <a:spLocks noChangeShapeType="1"/>
              </p:cNvSpPr>
              <p:nvPr/>
            </p:nvSpPr>
            <p:spPr bwMode="auto">
              <a:xfrm>
                <a:off x="-165" y="2954"/>
                <a:ext cx="113"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3" name="Line 18"/>
              <p:cNvSpPr>
                <a:spLocks noChangeShapeType="1"/>
              </p:cNvSpPr>
              <p:nvPr/>
            </p:nvSpPr>
            <p:spPr bwMode="auto">
              <a:xfrm flipH="1">
                <a:off x="-159" y="2954"/>
                <a:ext cx="91"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grpSp>
      <p:grpSp>
        <p:nvGrpSpPr>
          <p:cNvPr id="14" name="Group 19"/>
          <p:cNvGrpSpPr>
            <a:grpSpLocks/>
          </p:cNvGrpSpPr>
          <p:nvPr userDrawn="1"/>
        </p:nvGrpSpPr>
        <p:grpSpPr bwMode="auto">
          <a:xfrm>
            <a:off x="-830263" y="2463800"/>
            <a:ext cx="684213" cy="263525"/>
            <a:chOff x="-464" y="2256"/>
            <a:chExt cx="431" cy="166"/>
          </a:xfrm>
        </p:grpSpPr>
        <p:pic>
          <p:nvPicPr>
            <p:cNvPr id="15" name="Picture 14" descr="fke3b.jpg"/>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64" y="2274"/>
              <a:ext cx="260" cy="1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6" name="Line 21"/>
            <p:cNvSpPr>
              <a:spLocks noChangeShapeType="1"/>
            </p:cNvSpPr>
            <p:nvPr/>
          </p:nvSpPr>
          <p:spPr bwMode="auto">
            <a:xfrm>
              <a:off x="-464" y="2261"/>
              <a:ext cx="120" cy="161"/>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7" name="Line 22"/>
            <p:cNvSpPr>
              <a:spLocks noChangeShapeType="1"/>
            </p:cNvSpPr>
            <p:nvPr/>
          </p:nvSpPr>
          <p:spPr bwMode="auto">
            <a:xfrm flipH="1">
              <a:off x="-454" y="2256"/>
              <a:ext cx="116" cy="159"/>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8" name="Line 23"/>
            <p:cNvSpPr>
              <a:spLocks noChangeShapeType="1"/>
            </p:cNvSpPr>
            <p:nvPr/>
          </p:nvSpPr>
          <p:spPr bwMode="auto">
            <a:xfrm flipH="1">
              <a:off x="-169" y="2332"/>
              <a:ext cx="136" cy="0"/>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spTree>
    <p:extLst>
      <p:ext uri="{BB962C8B-B14F-4D97-AF65-F5344CB8AC3E}">
        <p14:creationId xmlns="" xmlns:p14="http://schemas.microsoft.com/office/powerpoint/2010/main" xmlns:mv="urn:schemas-microsoft-com:mac:vml" xmlns:mc="http://schemas.openxmlformats.org/markup-compatibility/2006" val="2385320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415925" y="1844676"/>
            <a:ext cx="4079875" cy="4224338"/>
          </a:xfrm>
        </p:spPr>
        <p:txBody>
          <a:bodyPr/>
          <a:lstStyle>
            <a:lvl1pPr marL="0" indent="0">
              <a:spcAft>
                <a:spcPts val="0"/>
              </a:spcAft>
              <a:buNone/>
              <a:defRPr sz="1600" b="1">
                <a:solidFill>
                  <a:srgbClr val="616365"/>
                </a:solidFill>
              </a:defRPr>
            </a:lvl1pPr>
            <a:lvl2pPr marL="0" indent="0">
              <a:spcAft>
                <a:spcPts val="0"/>
              </a:spcAft>
              <a:buNone/>
              <a:defRPr sz="1600"/>
            </a:lvl2pPr>
            <a:lvl3pPr marL="342000" indent="-342000">
              <a:spcAft>
                <a:spcPts val="0"/>
              </a:spcAft>
              <a:defRPr sz="1600"/>
            </a:lvl3pPr>
            <a:lvl4pPr marL="666000" indent="-324000">
              <a:defRPr sz="1400"/>
            </a:lvl4pPr>
            <a:lvl5pPr marL="972000" indent="-306000">
              <a:defRPr lang="en-US" sz="1200" kern="1200" dirty="0" smtClean="0">
                <a:solidFill>
                  <a:srgbClr val="616365"/>
                </a:solidFill>
                <a:latin typeface="+mn-lt"/>
                <a:ea typeface="+mn-ea"/>
                <a:cs typeface="+mn-cs"/>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Date Placeholder 4"/>
          <p:cNvSpPr>
            <a:spLocks noGrp="1"/>
          </p:cNvSpPr>
          <p:nvPr>
            <p:ph type="dt" sz="half" idx="10"/>
          </p:nvPr>
        </p:nvSpPr>
        <p:spPr/>
        <p:txBody>
          <a:bodyPr/>
          <a:lstStyle/>
          <a:p>
            <a:endParaRPr lang="en-US" noProof="0"/>
          </a:p>
        </p:txBody>
      </p:sp>
      <p:sp>
        <p:nvSpPr>
          <p:cNvPr id="6" name="Footer Placeholder 5"/>
          <p:cNvSpPr>
            <a:spLocks noGrp="1"/>
          </p:cNvSpPr>
          <p:nvPr>
            <p:ph type="ftr" sz="quarter" idx="11"/>
          </p:nvPr>
        </p:nvSpPr>
        <p:spPr/>
        <p:txBody>
          <a:bodyPr/>
          <a:lstStyle/>
          <a:p>
            <a:r>
              <a:rPr lang="en-GB" noProof="0" smtClean="0"/>
              <a:t>Presentation title, Month #, Year. Confidential</a:t>
            </a:r>
            <a:endParaRPr lang="en-US" noProof="0"/>
          </a:p>
        </p:txBody>
      </p:sp>
      <p:sp>
        <p:nvSpPr>
          <p:cNvPr id="7" name="Slide Number Placeholder 6"/>
          <p:cNvSpPr>
            <a:spLocks noGrp="1"/>
          </p:cNvSpPr>
          <p:nvPr>
            <p:ph type="sldNum" sz="quarter" idx="12"/>
          </p:nvPr>
        </p:nvSpPr>
        <p:spPr/>
        <p:txBody>
          <a:bodyPr/>
          <a:lstStyle/>
          <a:p>
            <a:fld id="{7EBBB2D2-0CD1-4A4F-A33F-73F5586AA3CD}" type="slidenum">
              <a:rPr lang="en-US" noProof="0" smtClean="0"/>
              <a:pPr/>
              <a:t>‹#›</a:t>
            </a:fld>
            <a:endParaRPr lang="en-US" noProof="0"/>
          </a:p>
        </p:txBody>
      </p:sp>
      <p:sp>
        <p:nvSpPr>
          <p:cNvPr id="8" name="Content Placeholder 2"/>
          <p:cNvSpPr>
            <a:spLocks noGrp="1"/>
          </p:cNvSpPr>
          <p:nvPr>
            <p:ph sz="half" idx="13"/>
          </p:nvPr>
        </p:nvSpPr>
        <p:spPr>
          <a:xfrm>
            <a:off x="4643438" y="1844675"/>
            <a:ext cx="4079875" cy="4224338"/>
          </a:xfrm>
        </p:spPr>
        <p:txBody>
          <a:bodyPr/>
          <a:lstStyle>
            <a:lvl1pPr marL="0" indent="0">
              <a:spcAft>
                <a:spcPts val="0"/>
              </a:spcAft>
              <a:buNone/>
              <a:defRPr sz="1600" b="1">
                <a:solidFill>
                  <a:srgbClr val="616365"/>
                </a:solidFill>
              </a:defRPr>
            </a:lvl1pPr>
            <a:lvl2pPr marL="0" indent="0">
              <a:spcAft>
                <a:spcPts val="0"/>
              </a:spcAft>
              <a:buNone/>
              <a:defRPr sz="1600"/>
            </a:lvl2pPr>
            <a:lvl3pPr marL="342000" indent="-342000">
              <a:spcAft>
                <a:spcPts val="0"/>
              </a:spcAft>
              <a:defRPr sz="1600"/>
            </a:lvl3pPr>
            <a:lvl4pPr marL="666000" indent="-324000">
              <a:defRPr sz="1400"/>
            </a:lvl4pPr>
            <a:lvl5pPr marL="972000" indent="-306000">
              <a:defRPr lang="en-US" sz="1200" kern="1200" dirty="0" smtClean="0">
                <a:solidFill>
                  <a:srgbClr val="616365"/>
                </a:solidFill>
                <a:latin typeface="+mn-lt"/>
                <a:ea typeface="+mn-ea"/>
                <a:cs typeface="+mn-cs"/>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17"/>
          <p:cNvSpPr txBox="1">
            <a:spLocks noChangeArrowheads="1"/>
          </p:cNvSpPr>
          <p:nvPr userDrawn="1"/>
        </p:nvSpPr>
        <p:spPr bwMode="auto">
          <a:xfrm>
            <a:off x="-1711325" y="1851025"/>
            <a:ext cx="1617662" cy="2286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1000" b="1" dirty="0">
                <a:solidFill>
                  <a:schemeClr val="bg1"/>
                </a:solidFill>
                <a:cs typeface="Arial" charset="0"/>
              </a:rPr>
              <a:t>Text starts with no bullet</a:t>
            </a: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Click once on </a:t>
            </a:r>
            <a:br>
              <a:rPr lang="da-DK" sz="1000" dirty="0">
                <a:solidFill>
                  <a:schemeClr val="bg1"/>
                </a:solidFill>
                <a:cs typeface="Arial" charset="0"/>
              </a:rPr>
            </a:br>
            <a:r>
              <a:rPr lang="da-DK" sz="1000" dirty="0">
                <a:solidFill>
                  <a:schemeClr val="bg1"/>
                </a:solidFill>
                <a:cs typeface="Arial" charset="0"/>
              </a:rPr>
              <a:t>’Increase Indent’</a:t>
            </a:r>
          </a:p>
          <a:p>
            <a:pPr algn="r" eaLnBrk="1" hangingPunct="1"/>
            <a:r>
              <a:rPr lang="da-DK" sz="1000" dirty="0">
                <a:solidFill>
                  <a:schemeClr val="bg1"/>
                </a:solidFill>
                <a:cs typeface="Arial" charset="0"/>
              </a:rPr>
              <a:t>for bullet </a:t>
            </a:r>
            <a:br>
              <a:rPr lang="da-DK" sz="1000" dirty="0">
                <a:solidFill>
                  <a:schemeClr val="bg1"/>
                </a:solidFill>
                <a:cs typeface="Arial" charset="0"/>
              </a:rPr>
            </a:b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and click uptill three times for more bulletdesign</a:t>
            </a:r>
          </a:p>
          <a:p>
            <a:pPr algn="r" eaLnBrk="1" hangingPunct="1"/>
            <a:endParaRPr lang="da-DK" sz="1000" dirty="0">
              <a:solidFill>
                <a:schemeClr val="bg1"/>
              </a:solidFill>
              <a:cs typeface="Arial" charset="0"/>
            </a:endParaRPr>
          </a:p>
          <a:p>
            <a:pPr algn="r" eaLnBrk="1" hangingPunct="1"/>
            <a:r>
              <a:rPr lang="da-DK" sz="1000" dirty="0">
                <a:solidFill>
                  <a:schemeClr val="bg1"/>
                </a:solidFill>
                <a:cs typeface="Arial" charset="0"/>
              </a:rPr>
              <a:t>To get previous design  back, click on </a:t>
            </a:r>
            <a:br>
              <a:rPr lang="da-DK" sz="1000" dirty="0">
                <a:solidFill>
                  <a:schemeClr val="bg1"/>
                </a:solidFill>
                <a:cs typeface="Arial" charset="0"/>
              </a:rPr>
            </a:br>
            <a:r>
              <a:rPr lang="da-DK" sz="1000" dirty="0">
                <a:solidFill>
                  <a:schemeClr val="bg1"/>
                </a:solidFill>
                <a:cs typeface="Arial" charset="0"/>
              </a:rPr>
              <a:t>’Decrease Indent’</a:t>
            </a: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p:txBody>
      </p:sp>
      <p:grpSp>
        <p:nvGrpSpPr>
          <p:cNvPr id="10" name="Group 13"/>
          <p:cNvGrpSpPr>
            <a:grpSpLocks/>
          </p:cNvGrpSpPr>
          <p:nvPr userDrawn="1"/>
        </p:nvGrpSpPr>
        <p:grpSpPr bwMode="auto">
          <a:xfrm>
            <a:off x="-598488" y="3709988"/>
            <a:ext cx="452438" cy="469900"/>
            <a:chOff x="-318" y="2953"/>
            <a:chExt cx="285" cy="296"/>
          </a:xfrm>
        </p:grpSpPr>
        <p:sp>
          <p:nvSpPr>
            <p:cNvPr id="11" name="Line 14"/>
            <p:cNvSpPr>
              <a:spLocks noChangeShapeType="1"/>
            </p:cNvSpPr>
            <p:nvPr/>
          </p:nvSpPr>
          <p:spPr bwMode="auto">
            <a:xfrm flipV="1">
              <a:off x="-266" y="3113"/>
              <a:ext cx="0" cy="136"/>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nvGrpSpPr>
            <p:cNvPr id="12" name="Group 15"/>
            <p:cNvGrpSpPr>
              <a:grpSpLocks/>
            </p:cNvGrpSpPr>
            <p:nvPr/>
          </p:nvGrpSpPr>
          <p:grpSpPr bwMode="auto">
            <a:xfrm>
              <a:off x="-318" y="2953"/>
              <a:ext cx="285" cy="161"/>
              <a:chOff x="-318" y="2953"/>
              <a:chExt cx="285" cy="161"/>
            </a:xfrm>
          </p:grpSpPr>
          <p:pic>
            <p:nvPicPr>
              <p:cNvPr id="13" name="Picture 16"/>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18" y="2953"/>
                <a:ext cx="285" cy="1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4" name="Line 17"/>
              <p:cNvSpPr>
                <a:spLocks noChangeShapeType="1"/>
              </p:cNvSpPr>
              <p:nvPr/>
            </p:nvSpPr>
            <p:spPr bwMode="auto">
              <a:xfrm>
                <a:off x="-165" y="2954"/>
                <a:ext cx="113"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5" name="Line 18"/>
              <p:cNvSpPr>
                <a:spLocks noChangeShapeType="1"/>
              </p:cNvSpPr>
              <p:nvPr/>
            </p:nvSpPr>
            <p:spPr bwMode="auto">
              <a:xfrm flipH="1">
                <a:off x="-159" y="2954"/>
                <a:ext cx="91"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grpSp>
      <p:grpSp>
        <p:nvGrpSpPr>
          <p:cNvPr id="16" name="Group 19"/>
          <p:cNvGrpSpPr>
            <a:grpSpLocks/>
          </p:cNvGrpSpPr>
          <p:nvPr userDrawn="1"/>
        </p:nvGrpSpPr>
        <p:grpSpPr bwMode="auto">
          <a:xfrm>
            <a:off x="-830263" y="2463800"/>
            <a:ext cx="684213" cy="263525"/>
            <a:chOff x="-464" y="2256"/>
            <a:chExt cx="431" cy="166"/>
          </a:xfrm>
        </p:grpSpPr>
        <p:pic>
          <p:nvPicPr>
            <p:cNvPr id="17" name="Picture 16" descr="fke3b.jpg"/>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64" y="2274"/>
              <a:ext cx="260" cy="1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8" name="Line 21"/>
            <p:cNvSpPr>
              <a:spLocks noChangeShapeType="1"/>
            </p:cNvSpPr>
            <p:nvPr/>
          </p:nvSpPr>
          <p:spPr bwMode="auto">
            <a:xfrm>
              <a:off x="-464" y="2261"/>
              <a:ext cx="120" cy="161"/>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9" name="Line 22"/>
            <p:cNvSpPr>
              <a:spLocks noChangeShapeType="1"/>
            </p:cNvSpPr>
            <p:nvPr/>
          </p:nvSpPr>
          <p:spPr bwMode="auto">
            <a:xfrm flipH="1">
              <a:off x="-454" y="2256"/>
              <a:ext cx="116" cy="159"/>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0" name="Line 23"/>
            <p:cNvSpPr>
              <a:spLocks noChangeShapeType="1"/>
            </p:cNvSpPr>
            <p:nvPr/>
          </p:nvSpPr>
          <p:spPr bwMode="auto">
            <a:xfrm flipH="1">
              <a:off x="-169" y="2332"/>
              <a:ext cx="136" cy="0"/>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spTree>
    <p:extLst>
      <p:ext uri="{BB962C8B-B14F-4D97-AF65-F5344CB8AC3E}">
        <p14:creationId xmlns="" xmlns:p14="http://schemas.microsoft.com/office/powerpoint/2010/main" xmlns:mv="urn:schemas-microsoft-com:mac:vml" xmlns:mc="http://schemas.openxmlformats.org/markup-compatibility/2006" val="2323199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415925" y="1844675"/>
            <a:ext cx="8291512" cy="2039938"/>
          </a:xfrm>
        </p:spPr>
        <p:txBody>
          <a:bodyPr/>
          <a:lstStyle>
            <a:lvl1pPr marL="0" indent="0">
              <a:spcAft>
                <a:spcPts val="0"/>
              </a:spcAft>
              <a:buNone/>
              <a:defRPr b="1">
                <a:solidFill>
                  <a:srgbClr val="616365"/>
                </a:solidFill>
              </a:defRPr>
            </a:lvl1pPr>
            <a:lvl2pPr marL="0" indent="0">
              <a:spcAft>
                <a:spcPts val="0"/>
              </a:spcAft>
              <a:buNone/>
              <a:defRPr sz="2000"/>
            </a:lvl2pPr>
            <a:lvl3pPr marL="342000" indent="-342000">
              <a:defRPr sz="2000"/>
            </a:lvl3pPr>
            <a:lvl4pPr marL="666000" indent="-324000">
              <a:defRPr sz="1800"/>
            </a:lvl4pPr>
            <a:lvl5pPr marL="972000" indent="-306000">
              <a:defRPr sz="16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10"/>
          </p:nvPr>
        </p:nvSpPr>
        <p:spPr/>
        <p:txBody>
          <a:bodyPr/>
          <a:lstStyle/>
          <a:p>
            <a:endParaRPr lang="en-US" noProof="0"/>
          </a:p>
        </p:txBody>
      </p:sp>
      <p:sp>
        <p:nvSpPr>
          <p:cNvPr id="5" name="Footer Placeholder 4"/>
          <p:cNvSpPr>
            <a:spLocks noGrp="1"/>
          </p:cNvSpPr>
          <p:nvPr>
            <p:ph type="ftr" sz="quarter" idx="11"/>
          </p:nvPr>
        </p:nvSpPr>
        <p:spPr/>
        <p:txBody>
          <a:bodyPr/>
          <a:lstStyle/>
          <a:p>
            <a:r>
              <a:rPr lang="en-GB" noProof="0" smtClean="0"/>
              <a:t>Presentation title, Month #, Year. Confidential</a:t>
            </a:r>
            <a:endParaRPr lang="en-US" noProof="0"/>
          </a:p>
        </p:txBody>
      </p:sp>
      <p:sp>
        <p:nvSpPr>
          <p:cNvPr id="6" name="Slide Number Placeholder 5"/>
          <p:cNvSpPr>
            <a:spLocks noGrp="1"/>
          </p:cNvSpPr>
          <p:nvPr>
            <p:ph type="sldNum" sz="quarter" idx="12"/>
          </p:nvPr>
        </p:nvSpPr>
        <p:spPr/>
        <p:txBody>
          <a:bodyPr/>
          <a:lstStyle/>
          <a:p>
            <a:fld id="{7EBBB2D2-0CD1-4A4F-A33F-73F5586AA3CD}" type="slidenum">
              <a:rPr lang="en-US" noProof="0" smtClean="0"/>
              <a:pPr/>
              <a:t>‹#›</a:t>
            </a:fld>
            <a:endParaRPr lang="en-US" noProof="0"/>
          </a:p>
        </p:txBody>
      </p:sp>
      <p:sp>
        <p:nvSpPr>
          <p:cNvPr id="8" name="Content Placeholder 7"/>
          <p:cNvSpPr>
            <a:spLocks noGrp="1"/>
          </p:cNvSpPr>
          <p:nvPr>
            <p:ph sz="quarter" idx="13"/>
          </p:nvPr>
        </p:nvSpPr>
        <p:spPr>
          <a:xfrm>
            <a:off x="415924" y="4019549"/>
            <a:ext cx="1965325" cy="2049463"/>
          </a:xfrm>
        </p:spPr>
        <p:txBody>
          <a:bodyPr/>
          <a:lstStyle>
            <a:lvl1pPr>
              <a:defRPr sz="1400"/>
            </a:lvl1pPr>
            <a:lvl2pPr>
              <a:defRPr sz="1200"/>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Content Placeholder 7"/>
          <p:cNvSpPr>
            <a:spLocks noGrp="1"/>
          </p:cNvSpPr>
          <p:nvPr>
            <p:ph sz="quarter" idx="14"/>
          </p:nvPr>
        </p:nvSpPr>
        <p:spPr>
          <a:xfrm>
            <a:off x="2530475"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Content Placeholder 7"/>
          <p:cNvSpPr>
            <a:spLocks noGrp="1"/>
          </p:cNvSpPr>
          <p:nvPr>
            <p:ph sz="quarter" idx="15"/>
          </p:nvPr>
        </p:nvSpPr>
        <p:spPr>
          <a:xfrm>
            <a:off x="4648200"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7"/>
          <p:cNvSpPr>
            <a:spLocks noGrp="1"/>
          </p:cNvSpPr>
          <p:nvPr>
            <p:ph sz="quarter" idx="16"/>
          </p:nvPr>
        </p:nvSpPr>
        <p:spPr>
          <a:xfrm>
            <a:off x="6765925" y="4019550"/>
            <a:ext cx="1965325" cy="2049463"/>
          </a:xfrm>
        </p:spPr>
        <p:txBody>
          <a:bodyPr/>
          <a:lstStyle>
            <a:lvl1pPr>
              <a:defRPr sz="1400"/>
            </a:lvl1pPr>
            <a:lvl2pPr>
              <a:defRPr sz="1200"/>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Box 17"/>
          <p:cNvSpPr txBox="1">
            <a:spLocks noChangeArrowheads="1"/>
          </p:cNvSpPr>
          <p:nvPr userDrawn="1"/>
        </p:nvSpPr>
        <p:spPr bwMode="auto">
          <a:xfrm>
            <a:off x="-1711325" y="1851025"/>
            <a:ext cx="1617662" cy="2286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1000" b="1" dirty="0">
                <a:solidFill>
                  <a:schemeClr val="bg1"/>
                </a:solidFill>
                <a:cs typeface="Arial" charset="0"/>
              </a:rPr>
              <a:t>Text starts with no bullet</a:t>
            </a: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Click once on </a:t>
            </a:r>
            <a:br>
              <a:rPr lang="da-DK" sz="1000" dirty="0">
                <a:solidFill>
                  <a:schemeClr val="bg1"/>
                </a:solidFill>
                <a:cs typeface="Arial" charset="0"/>
              </a:rPr>
            </a:br>
            <a:r>
              <a:rPr lang="da-DK" sz="1000" dirty="0">
                <a:solidFill>
                  <a:schemeClr val="bg1"/>
                </a:solidFill>
                <a:cs typeface="Arial" charset="0"/>
              </a:rPr>
              <a:t>’Increase Indent’</a:t>
            </a:r>
          </a:p>
          <a:p>
            <a:pPr algn="r" eaLnBrk="1" hangingPunct="1"/>
            <a:r>
              <a:rPr lang="da-DK" sz="1000" dirty="0">
                <a:solidFill>
                  <a:schemeClr val="bg1"/>
                </a:solidFill>
                <a:cs typeface="Arial" charset="0"/>
              </a:rPr>
              <a:t>for bullet </a:t>
            </a:r>
            <a:br>
              <a:rPr lang="da-DK" sz="1000" dirty="0">
                <a:solidFill>
                  <a:schemeClr val="bg1"/>
                </a:solidFill>
                <a:cs typeface="Arial" charset="0"/>
              </a:rPr>
            </a:b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
            </a:r>
            <a:br>
              <a:rPr lang="da-DK" sz="1000" dirty="0">
                <a:solidFill>
                  <a:schemeClr val="bg1"/>
                </a:solidFill>
                <a:cs typeface="Arial" charset="0"/>
              </a:rPr>
            </a:br>
            <a:r>
              <a:rPr lang="da-DK" sz="1000" dirty="0">
                <a:solidFill>
                  <a:schemeClr val="bg1"/>
                </a:solidFill>
                <a:cs typeface="Arial" charset="0"/>
              </a:rPr>
              <a:t>and click uptill three times for more bulletdesign</a:t>
            </a:r>
          </a:p>
          <a:p>
            <a:pPr algn="r" eaLnBrk="1" hangingPunct="1"/>
            <a:endParaRPr lang="da-DK" sz="1000" dirty="0">
              <a:solidFill>
                <a:schemeClr val="bg1"/>
              </a:solidFill>
              <a:cs typeface="Arial" charset="0"/>
            </a:endParaRPr>
          </a:p>
          <a:p>
            <a:pPr algn="r" eaLnBrk="1" hangingPunct="1"/>
            <a:r>
              <a:rPr lang="da-DK" sz="1000" dirty="0">
                <a:solidFill>
                  <a:schemeClr val="bg1"/>
                </a:solidFill>
                <a:cs typeface="Arial" charset="0"/>
              </a:rPr>
              <a:t>To get previous design  back, click on </a:t>
            </a:r>
            <a:br>
              <a:rPr lang="da-DK" sz="1000" dirty="0">
                <a:solidFill>
                  <a:schemeClr val="bg1"/>
                </a:solidFill>
                <a:cs typeface="Arial" charset="0"/>
              </a:rPr>
            </a:br>
            <a:r>
              <a:rPr lang="da-DK" sz="1000" dirty="0">
                <a:solidFill>
                  <a:schemeClr val="bg1"/>
                </a:solidFill>
                <a:cs typeface="Arial" charset="0"/>
              </a:rPr>
              <a:t>’Decrease Indent’</a:t>
            </a: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a:p>
            <a:pPr algn="r" eaLnBrk="1" hangingPunct="1"/>
            <a:endParaRPr lang="da-DK" sz="1000" dirty="0">
              <a:solidFill>
                <a:schemeClr val="bg1"/>
              </a:solidFill>
              <a:cs typeface="Arial" charset="0"/>
            </a:endParaRPr>
          </a:p>
        </p:txBody>
      </p:sp>
      <p:grpSp>
        <p:nvGrpSpPr>
          <p:cNvPr id="13" name="Group 13"/>
          <p:cNvGrpSpPr>
            <a:grpSpLocks/>
          </p:cNvGrpSpPr>
          <p:nvPr userDrawn="1"/>
        </p:nvGrpSpPr>
        <p:grpSpPr bwMode="auto">
          <a:xfrm>
            <a:off x="-598488" y="3709988"/>
            <a:ext cx="452438" cy="469900"/>
            <a:chOff x="-318" y="2953"/>
            <a:chExt cx="285" cy="296"/>
          </a:xfrm>
        </p:grpSpPr>
        <p:sp>
          <p:nvSpPr>
            <p:cNvPr id="14" name="Line 14"/>
            <p:cNvSpPr>
              <a:spLocks noChangeShapeType="1"/>
            </p:cNvSpPr>
            <p:nvPr/>
          </p:nvSpPr>
          <p:spPr bwMode="auto">
            <a:xfrm flipV="1">
              <a:off x="-266" y="3113"/>
              <a:ext cx="0" cy="136"/>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nvGrpSpPr>
            <p:cNvPr id="15" name="Group 15"/>
            <p:cNvGrpSpPr>
              <a:grpSpLocks/>
            </p:cNvGrpSpPr>
            <p:nvPr/>
          </p:nvGrpSpPr>
          <p:grpSpPr bwMode="auto">
            <a:xfrm>
              <a:off x="-318" y="2953"/>
              <a:ext cx="285" cy="161"/>
              <a:chOff x="-318" y="2953"/>
              <a:chExt cx="285" cy="161"/>
            </a:xfrm>
          </p:grpSpPr>
          <p:pic>
            <p:nvPicPr>
              <p:cNvPr id="16" name="Picture 16"/>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18" y="2953"/>
                <a:ext cx="285" cy="14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7" name="Line 17"/>
              <p:cNvSpPr>
                <a:spLocks noChangeShapeType="1"/>
              </p:cNvSpPr>
              <p:nvPr/>
            </p:nvSpPr>
            <p:spPr bwMode="auto">
              <a:xfrm>
                <a:off x="-165" y="2954"/>
                <a:ext cx="113"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18" name="Line 18"/>
              <p:cNvSpPr>
                <a:spLocks noChangeShapeType="1"/>
              </p:cNvSpPr>
              <p:nvPr/>
            </p:nvSpPr>
            <p:spPr bwMode="auto">
              <a:xfrm flipH="1">
                <a:off x="-159" y="2954"/>
                <a:ext cx="91" cy="160"/>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grpSp>
      <p:grpSp>
        <p:nvGrpSpPr>
          <p:cNvPr id="19" name="Group 19"/>
          <p:cNvGrpSpPr>
            <a:grpSpLocks/>
          </p:cNvGrpSpPr>
          <p:nvPr userDrawn="1"/>
        </p:nvGrpSpPr>
        <p:grpSpPr bwMode="auto">
          <a:xfrm>
            <a:off x="-830263" y="2463800"/>
            <a:ext cx="684213" cy="263525"/>
            <a:chOff x="-464" y="2256"/>
            <a:chExt cx="431" cy="166"/>
          </a:xfrm>
        </p:grpSpPr>
        <p:pic>
          <p:nvPicPr>
            <p:cNvPr id="20" name="Picture 19" descr="fke3b.jpg"/>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64" y="2274"/>
              <a:ext cx="260" cy="1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1" name="Line 21"/>
            <p:cNvSpPr>
              <a:spLocks noChangeShapeType="1"/>
            </p:cNvSpPr>
            <p:nvPr/>
          </p:nvSpPr>
          <p:spPr bwMode="auto">
            <a:xfrm>
              <a:off x="-464" y="2261"/>
              <a:ext cx="120" cy="161"/>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2" name="Line 22"/>
            <p:cNvSpPr>
              <a:spLocks noChangeShapeType="1"/>
            </p:cNvSpPr>
            <p:nvPr/>
          </p:nvSpPr>
          <p:spPr bwMode="auto">
            <a:xfrm flipH="1">
              <a:off x="-454" y="2256"/>
              <a:ext cx="116" cy="159"/>
            </a:xfrm>
            <a:prstGeom prst="line">
              <a:avLst/>
            </a:prstGeom>
            <a:noFill/>
            <a:ln w="19050">
              <a:solidFill>
                <a:schemeClr val="tx1"/>
              </a:solidFill>
              <a:round/>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sp>
          <p:nvSpPr>
            <p:cNvPr id="23" name="Line 23"/>
            <p:cNvSpPr>
              <a:spLocks noChangeShapeType="1"/>
            </p:cNvSpPr>
            <p:nvPr/>
          </p:nvSpPr>
          <p:spPr bwMode="auto">
            <a:xfrm flipH="1">
              <a:off x="-169" y="2332"/>
              <a:ext cx="136" cy="0"/>
            </a:xfrm>
            <a:prstGeom prst="line">
              <a:avLst/>
            </a:prstGeom>
            <a:noFill/>
            <a:ln w="38100">
              <a:solidFill>
                <a:schemeClr val="bg1"/>
              </a:solidFill>
              <a:round/>
              <a:headEnd/>
              <a:tailEnd type="triangle" w="med" len="me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a:lstStyle/>
            <a:p>
              <a:endParaRPr lang="en-US"/>
            </a:p>
          </p:txBody>
        </p:sp>
      </p:grpSp>
    </p:spTree>
    <p:extLst>
      <p:ext uri="{BB962C8B-B14F-4D97-AF65-F5344CB8AC3E}">
        <p14:creationId xmlns="" xmlns:p14="http://schemas.microsoft.com/office/powerpoint/2010/main" xmlns:mv="urn:schemas-microsoft-com:mac:vml" xmlns:mc="http://schemas.openxmlformats.org/markup-compatibility/2006" val="1778451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endParaRPr lang="en-US" noProof="0"/>
          </a:p>
        </p:txBody>
      </p:sp>
      <p:sp>
        <p:nvSpPr>
          <p:cNvPr id="4" name="Footer Placeholder 3"/>
          <p:cNvSpPr>
            <a:spLocks noGrp="1"/>
          </p:cNvSpPr>
          <p:nvPr>
            <p:ph type="ftr" sz="quarter" idx="11"/>
          </p:nvPr>
        </p:nvSpPr>
        <p:spPr/>
        <p:txBody>
          <a:bodyPr/>
          <a:lstStyle/>
          <a:p>
            <a:r>
              <a:rPr lang="en-GB" noProof="0" smtClean="0"/>
              <a:t>Presentation title, Month #, Year. Confidential</a:t>
            </a:r>
            <a:endParaRPr lang="en-US" noProof="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a:t>
            </a:fld>
            <a:endParaRPr lang="en-US" noProof="0"/>
          </a:p>
        </p:txBody>
      </p:sp>
    </p:spTree>
    <p:extLst>
      <p:ext uri="{BB962C8B-B14F-4D97-AF65-F5344CB8AC3E}">
        <p14:creationId xmlns="" xmlns:p14="http://schemas.microsoft.com/office/powerpoint/2010/main" xmlns:mv="urn:schemas-microsoft-com:mac:vml" xmlns:mc="http://schemas.openxmlformats.org/markup-compatibility/2006" val="29399608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smtClean="0"/>
          </a:p>
        </p:txBody>
      </p:sp>
      <p:sp>
        <p:nvSpPr>
          <p:cNvPr id="2" name="Date Placeholder 1"/>
          <p:cNvSpPr>
            <a:spLocks noGrp="1"/>
          </p:cNvSpPr>
          <p:nvPr>
            <p:ph type="dt" sz="half" idx="10"/>
          </p:nvPr>
        </p:nvSpPr>
        <p:spPr/>
        <p:txBody>
          <a:bodyPr/>
          <a:lstStyle/>
          <a:p>
            <a:endParaRPr lang="en-US" noProof="0"/>
          </a:p>
        </p:txBody>
      </p:sp>
      <p:sp>
        <p:nvSpPr>
          <p:cNvPr id="3" name="Footer Placeholder 2"/>
          <p:cNvSpPr>
            <a:spLocks noGrp="1"/>
          </p:cNvSpPr>
          <p:nvPr>
            <p:ph type="ftr" sz="quarter" idx="11"/>
          </p:nvPr>
        </p:nvSpPr>
        <p:spPr/>
        <p:txBody>
          <a:bodyPr/>
          <a:lstStyle/>
          <a:p>
            <a:r>
              <a:rPr lang="en-GB" noProof="0" smtClean="0"/>
              <a:t>Presentation title, Month #, Year. Confidential</a:t>
            </a:r>
            <a:endParaRPr lang="en-US" noProof="0"/>
          </a:p>
        </p:txBody>
      </p:sp>
      <p:sp>
        <p:nvSpPr>
          <p:cNvPr id="4" name="Slide Number Placeholder 3"/>
          <p:cNvSpPr>
            <a:spLocks noGrp="1"/>
          </p:cNvSpPr>
          <p:nvPr>
            <p:ph type="sldNum" sz="quarter" idx="12"/>
          </p:nvPr>
        </p:nvSpPr>
        <p:spPr/>
        <p:txBody>
          <a:bodyPr/>
          <a:lstStyle/>
          <a:p>
            <a:fld id="{7EBBB2D2-0CD1-4A4F-A33F-73F5586AA3CD}" type="slidenum">
              <a:rPr lang="en-US" noProof="0" smtClean="0"/>
              <a:pPr/>
              <a:t>‹#›</a:t>
            </a:fld>
            <a:endParaRPr lang="en-US" noProof="0"/>
          </a:p>
        </p:txBody>
      </p:sp>
      <p:cxnSp>
        <p:nvCxnSpPr>
          <p:cNvPr id="7" name="Straight Connector 6"/>
          <p:cNvCxnSpPr/>
          <p:nvPr userDrawn="1"/>
        </p:nvCxnSpPr>
        <p:spPr>
          <a:xfrm>
            <a:off x="415925" y="6347333"/>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405368" y="6484036"/>
            <a:ext cx="1346400" cy="144654"/>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237013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50"/>
            <a:ext cx="82296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0013"/>
            <a:ext cx="8229600" cy="209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16325"/>
            <a:ext cx="8229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1450428"/>
          </a:xfrm>
          <a:prstGeom prst="rect">
            <a:avLst/>
          </a:prstGeom>
          <a:solidFill>
            <a:srgbClr val="5C5D6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noProof="0" dirty="0" err="1" smtClean="0">
              <a:solidFill>
                <a:srgbClr val="616365"/>
              </a:solidFill>
            </a:endParaRPr>
          </a:p>
        </p:txBody>
      </p:sp>
      <p:sp>
        <p:nvSpPr>
          <p:cNvPr id="13" name="TextBox 12"/>
          <p:cNvSpPr txBox="1"/>
          <p:nvPr userDrawn="1"/>
        </p:nvSpPr>
        <p:spPr>
          <a:xfrm>
            <a:off x="7610164" y="220286"/>
            <a:ext cx="1375516" cy="166199"/>
          </a:xfrm>
          <a:prstGeom prst="rect">
            <a:avLst/>
          </a:prstGeom>
          <a:noFill/>
        </p:spPr>
        <p:txBody>
          <a:bodyPr wrap="square" lIns="0" tIns="0" rIns="0" bIns="0" rtlCol="0">
            <a:spAutoFit/>
          </a:bodyPr>
          <a:lstStyle/>
          <a:p>
            <a:pPr algn="r">
              <a:lnSpc>
                <a:spcPct val="90000"/>
              </a:lnSpc>
            </a:pPr>
            <a:r>
              <a:rPr lang="en-US" sz="1200" dirty="0" smtClean="0">
                <a:solidFill>
                  <a:schemeClr val="tx1">
                    <a:lumMod val="40000"/>
                    <a:lumOff val="60000"/>
                  </a:schemeClr>
                </a:solidFill>
              </a:rPr>
              <a:t>MEDICAL</a:t>
            </a:r>
            <a:r>
              <a:rPr lang="en-US" sz="1200" baseline="0" dirty="0" smtClean="0">
                <a:solidFill>
                  <a:schemeClr val="tx1">
                    <a:lumMod val="40000"/>
                    <a:lumOff val="60000"/>
                  </a:schemeClr>
                </a:solidFill>
              </a:rPr>
              <a:t> AFFAIRS</a:t>
            </a:r>
            <a:endParaRPr lang="en-US" sz="1200" dirty="0" smtClean="0">
              <a:solidFill>
                <a:schemeClr val="tx1">
                  <a:lumMod val="40000"/>
                  <a:lumOff val="60000"/>
                </a:schemeClr>
              </a:solidFill>
            </a:endParaRPr>
          </a:p>
        </p:txBody>
      </p:sp>
      <p:pic>
        <p:nvPicPr>
          <p:cNvPr id="29" name="Picture 28"/>
          <p:cNvPicPr>
            <a:picLocks noChangeAspect="1"/>
          </p:cNvPicPr>
          <p:nvPr/>
        </p:nvPicPr>
        <p:blipFill>
          <a:blip r:embed="rId12" cstate="print"/>
          <a:stretch>
            <a:fillRect/>
          </a:stretch>
        </p:blipFill>
        <p:spPr>
          <a:xfrm>
            <a:off x="7405368" y="6484036"/>
            <a:ext cx="1346400" cy="144654"/>
          </a:xfrm>
          <a:prstGeom prst="rect">
            <a:avLst/>
          </a:prstGeom>
        </p:spPr>
      </p:pic>
      <p:sp>
        <p:nvSpPr>
          <p:cNvPr id="2" name="Title Placeholder 1"/>
          <p:cNvSpPr>
            <a:spLocks noGrp="1"/>
          </p:cNvSpPr>
          <p:nvPr>
            <p:ph type="title"/>
          </p:nvPr>
        </p:nvSpPr>
        <p:spPr>
          <a:xfrm>
            <a:off x="415924" y="359415"/>
            <a:ext cx="8291513" cy="1083623"/>
          </a:xfrm>
          <a:prstGeom prst="rect">
            <a:avLst/>
          </a:prstGeom>
        </p:spPr>
        <p:txBody>
          <a:bodyPr vert="horz" lIns="0" tIns="0" rIns="0" bIns="0" rtlCol="0" anchor="t" anchorCtr="0">
            <a:norm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15925" y="1846263"/>
            <a:ext cx="8291512" cy="4222749"/>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2"/>
          </p:nvPr>
        </p:nvSpPr>
        <p:spPr>
          <a:xfrm>
            <a:off x="415925" y="6690800"/>
            <a:ext cx="6167438" cy="167200"/>
          </a:xfrm>
          <a:prstGeom prst="rect">
            <a:avLst/>
          </a:prstGeom>
        </p:spPr>
        <p:txBody>
          <a:bodyPr vert="horz" lIns="0" tIns="0" rIns="0" bIns="0" rtlCol="0" anchor="ctr"/>
          <a:lstStyle>
            <a:lvl1pPr algn="l">
              <a:defRPr sz="1000">
                <a:solidFill>
                  <a:schemeClr val="bg1"/>
                </a:solidFill>
              </a:defRPr>
            </a:lvl1pPr>
          </a:lstStyle>
          <a:p>
            <a:endParaRPr lang="en-US" noProof="0"/>
          </a:p>
        </p:txBody>
      </p:sp>
      <p:sp>
        <p:nvSpPr>
          <p:cNvPr id="5" name="Footer Placeholder 4"/>
          <p:cNvSpPr>
            <a:spLocks noGrp="1"/>
          </p:cNvSpPr>
          <p:nvPr>
            <p:ph type="ftr" sz="quarter" idx="3"/>
          </p:nvPr>
        </p:nvSpPr>
        <p:spPr>
          <a:xfrm>
            <a:off x="746105" y="6522935"/>
            <a:ext cx="5837258" cy="167866"/>
          </a:xfrm>
          <a:prstGeom prst="rect">
            <a:avLst/>
          </a:prstGeom>
        </p:spPr>
        <p:txBody>
          <a:bodyPr vert="horz" lIns="0" tIns="0" rIns="0" bIns="0" rtlCol="0" anchor="t" anchorCtr="0"/>
          <a:lstStyle>
            <a:lvl1pPr algn="l">
              <a:defRPr sz="1000">
                <a:solidFill>
                  <a:srgbClr val="009A44"/>
                </a:solidFill>
              </a:defRPr>
            </a:lvl1pPr>
          </a:lstStyle>
          <a:p>
            <a:r>
              <a:rPr lang="en-GB" noProof="0" smtClean="0"/>
              <a:t>Presentation title, Month #, Year. Confidential</a:t>
            </a:r>
            <a:endParaRPr lang="en-US" noProof="0" dirty="0"/>
          </a:p>
        </p:txBody>
      </p:sp>
      <p:sp>
        <p:nvSpPr>
          <p:cNvPr id="6" name="Slide Number Placeholder 5"/>
          <p:cNvSpPr>
            <a:spLocks noGrp="1"/>
          </p:cNvSpPr>
          <p:nvPr>
            <p:ph type="sldNum" sz="quarter" idx="4"/>
          </p:nvPr>
        </p:nvSpPr>
        <p:spPr>
          <a:xfrm>
            <a:off x="415925" y="6522935"/>
            <a:ext cx="234814" cy="167866"/>
          </a:xfrm>
          <a:prstGeom prst="rect">
            <a:avLst/>
          </a:prstGeom>
        </p:spPr>
        <p:txBody>
          <a:bodyPr vert="horz" lIns="0" tIns="0" rIns="0" bIns="0" rtlCol="0" anchor="t" anchorCtr="0"/>
          <a:lstStyle>
            <a:lvl1pPr algn="l">
              <a:defRPr sz="1000">
                <a:solidFill>
                  <a:srgbClr val="009A44"/>
                </a:solidFill>
              </a:defRPr>
            </a:lvl1pPr>
          </a:lstStyle>
          <a:p>
            <a:fld id="{7EBBB2D2-0CD1-4A4F-A33F-73F5586AA3CD}" type="slidenum">
              <a:rPr lang="en-US" noProof="0" smtClean="0"/>
              <a:pPr/>
              <a:t>‹#›</a:t>
            </a:fld>
            <a:endParaRPr lang="en-US" noProof="0" dirty="0"/>
          </a:p>
        </p:txBody>
      </p:sp>
      <p:cxnSp>
        <p:nvCxnSpPr>
          <p:cNvPr id="12" name="Straight Connector 11"/>
          <p:cNvCxnSpPr/>
          <p:nvPr/>
        </p:nvCxnSpPr>
        <p:spPr>
          <a:xfrm>
            <a:off x="415925" y="6347333"/>
            <a:ext cx="8291513" cy="0"/>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934" y="6522506"/>
            <a:ext cx="0" cy="168294"/>
          </a:xfrm>
          <a:prstGeom prst="line">
            <a:avLst/>
          </a:prstGeom>
          <a:ln w="19050">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1450428"/>
            <a:ext cx="9144000" cy="15765"/>
          </a:xfrm>
          <a:prstGeom prst="line">
            <a:avLst/>
          </a:prstGeom>
          <a:ln w="3175">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7675598" y="159383"/>
            <a:ext cx="202425"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xmlns:mv="urn:schemas-microsoft-com:mac:vml" xmlns:mc="http://schemas.openxmlformats.org/markup-compatibility/2006" val="1848034053"/>
      </p:ext>
    </p:extLst>
  </p:cSld>
  <p:clrMap bg1="lt1" tx1="dk1" bg2="lt2" tx2="dk2" accent1="accent1" accent2="accent2" accent3="accent3" accent4="accent4" accent5="accent5" accent6="accent6" hlink="hlink" folHlink="folHlink"/>
  <p:sldLayoutIdLst>
    <p:sldLayoutId id="2147483670" r:id="rId1"/>
    <p:sldLayoutId id="2147483665" r:id="rId2"/>
    <p:sldLayoutId id="2147483650" r:id="rId3"/>
    <p:sldLayoutId id="2147483661" r:id="rId4"/>
    <p:sldLayoutId id="2147483652" r:id="rId5"/>
    <p:sldLayoutId id="2147483662" r:id="rId6"/>
    <p:sldLayoutId id="2147483654" r:id="rId7"/>
    <p:sldLayoutId id="2147483655" r:id="rId8"/>
    <p:sldLayoutId id="2147483671" r:id="rId9"/>
    <p:sldLayoutId id="2147483673" r:id="rId1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lnSpc>
          <a:spcPct val="100000"/>
        </a:lnSpc>
        <a:spcBef>
          <a:spcPts val="600"/>
        </a:spcBef>
        <a:buClr>
          <a:srgbClr val="009A44"/>
        </a:buClr>
        <a:buFont typeface="Wingdings" pitchFamily="2" charset="2"/>
        <a:buChar char="§"/>
        <a:defRPr sz="2000" kern="1200">
          <a:solidFill>
            <a:srgbClr val="616365"/>
          </a:solidFill>
          <a:latin typeface="+mn-lt"/>
          <a:ea typeface="+mn-ea"/>
          <a:cs typeface="+mn-cs"/>
        </a:defRPr>
      </a:lvl1pPr>
      <a:lvl2pPr marL="666000" indent="-324000" algn="l" defTabSz="914400" rtl="0" eaLnBrk="1" latinLnBrk="0" hangingPunct="1">
        <a:lnSpc>
          <a:spcPct val="100000"/>
        </a:lnSpc>
        <a:spcBef>
          <a:spcPts val="600"/>
        </a:spcBef>
        <a:buClr>
          <a:srgbClr val="009A44"/>
        </a:buClr>
        <a:buFont typeface="Wingdings" pitchFamily="2" charset="2"/>
        <a:buChar char="§"/>
        <a:defRPr sz="1800" kern="1200">
          <a:solidFill>
            <a:srgbClr val="616365"/>
          </a:solidFill>
          <a:latin typeface="+mn-lt"/>
          <a:ea typeface="+mn-ea"/>
          <a:cs typeface="+mn-cs"/>
        </a:defRPr>
      </a:lvl2pPr>
      <a:lvl3pPr marL="972000" indent="-306000" algn="l" defTabSz="914400" rtl="0" eaLnBrk="1" latinLnBrk="0" hangingPunct="1">
        <a:lnSpc>
          <a:spcPct val="100000"/>
        </a:lnSpc>
        <a:spcBef>
          <a:spcPts val="600"/>
        </a:spcBef>
        <a:buClr>
          <a:srgbClr val="009A44"/>
        </a:buClr>
        <a:buFont typeface="Wingdings" pitchFamily="2" charset="2"/>
        <a:buChar char="§"/>
        <a:defRPr sz="1600" kern="1200">
          <a:solidFill>
            <a:srgbClr val="616365"/>
          </a:solidFill>
          <a:latin typeface="+mn-lt"/>
          <a:ea typeface="+mn-ea"/>
          <a:cs typeface="+mn-cs"/>
        </a:defRPr>
      </a:lvl3pPr>
      <a:lvl4pPr marL="1260000" indent="-288000" algn="l" defTabSz="914400" rtl="0" eaLnBrk="1" latinLnBrk="0" hangingPunct="1">
        <a:lnSpc>
          <a:spcPct val="100000"/>
        </a:lnSpc>
        <a:spcBef>
          <a:spcPts val="600"/>
        </a:spcBef>
        <a:buClr>
          <a:srgbClr val="009A44"/>
        </a:buClr>
        <a:buFont typeface="Wingdings" pitchFamily="2" charset="2"/>
        <a:buChar char="§"/>
        <a:defRPr sz="1400" kern="1200">
          <a:solidFill>
            <a:srgbClr val="616365"/>
          </a:solidFill>
          <a:latin typeface="+mn-lt"/>
          <a:ea typeface="+mn-ea"/>
          <a:cs typeface="+mn-cs"/>
        </a:defRPr>
      </a:lvl4pPr>
      <a:lvl5pPr marL="1530000" indent="-270000" algn="l" defTabSz="914400" rtl="0" eaLnBrk="1" latinLnBrk="0" hangingPunct="1">
        <a:lnSpc>
          <a:spcPct val="100000"/>
        </a:lnSpc>
        <a:spcBef>
          <a:spcPts val="600"/>
        </a:spcBef>
        <a:buClr>
          <a:srgbClr val="009A44"/>
        </a:buClr>
        <a:buFont typeface="Wingdings" pitchFamily="2" charset="2"/>
        <a:buChar char="§"/>
        <a:defRPr sz="1200" kern="1200">
          <a:solidFill>
            <a:srgbClr val="6163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BBB2D2-0CD1-4A4F-A33F-73F5586AA3CD}" type="slidenum">
              <a:rPr lang="en-US" smtClean="0"/>
              <a:pPr/>
              <a:t>1</a:t>
            </a:fld>
            <a:endParaRPr lang="en-US"/>
          </a:p>
        </p:txBody>
      </p:sp>
      <p:sp>
        <p:nvSpPr>
          <p:cNvPr id="7" name="Title 6"/>
          <p:cNvSpPr>
            <a:spLocks noGrp="1"/>
          </p:cNvSpPr>
          <p:nvPr>
            <p:ph type="title"/>
          </p:nvPr>
        </p:nvSpPr>
        <p:spPr/>
        <p:txBody>
          <a:bodyPr/>
          <a:lstStyle/>
          <a:p>
            <a:r>
              <a:rPr lang="en-US" dirty="0" smtClean="0"/>
              <a:t>Vascular Access for Therapeutic </a:t>
            </a:r>
            <a:r>
              <a:rPr lang="en-US" dirty="0" err="1" smtClean="0"/>
              <a:t>Apheresis</a:t>
            </a:r>
            <a:r>
              <a:rPr lang="en-US" dirty="0" smtClean="0"/>
              <a:t>: A review of literature</a:t>
            </a:r>
            <a:endParaRPr lang="en-US" dirty="0"/>
          </a:p>
        </p:txBody>
      </p:sp>
      <p:sp>
        <p:nvSpPr>
          <p:cNvPr id="8" name="Subtitle 7"/>
          <p:cNvSpPr>
            <a:spLocks noGrp="1"/>
          </p:cNvSpPr>
          <p:nvPr>
            <p:ph type="subTitle" idx="1"/>
          </p:nvPr>
        </p:nvSpPr>
        <p:spPr/>
        <p:txBody>
          <a:bodyPr/>
          <a:lstStyle/>
          <a:p>
            <a:r>
              <a:rPr lang="en-US" dirty="0" smtClean="0"/>
              <a:t>Najib Khalife, MD</a:t>
            </a:r>
            <a:endParaRPr lang="en-US" dirty="0"/>
          </a:p>
        </p:txBody>
      </p:sp>
      <p:sp>
        <p:nvSpPr>
          <p:cNvPr id="6" name="Content Placeholder 5"/>
          <p:cNvSpPr>
            <a:spLocks noGrp="1"/>
          </p:cNvSpPr>
          <p:nvPr>
            <p:ph sz="quarter" idx="15"/>
          </p:nvPr>
        </p:nvSpPr>
        <p:spPr/>
        <p:txBody>
          <a:bodyPr/>
          <a:lstStyle/>
          <a:p>
            <a:r>
              <a:rPr lang="en-US" dirty="0" smtClean="0"/>
              <a:t>Medical Affairs, Terumo BCT, Belgium</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3200" dirty="0" smtClean="0">
                <a:solidFill>
                  <a:schemeClr val="accent2">
                    <a:lumMod val="10000"/>
                  </a:schemeClr>
                </a:solidFill>
              </a:rPr>
              <a:t>Pros</a:t>
            </a:r>
            <a:endParaRPr lang="en-US" sz="3200" dirty="0">
              <a:solidFill>
                <a:schemeClr val="accent2">
                  <a:lumMod val="10000"/>
                </a:schemeClr>
              </a:solidFill>
            </a:endParaRPr>
          </a:p>
        </p:txBody>
      </p:sp>
      <p:sp>
        <p:nvSpPr>
          <p:cNvPr id="3" name="Content Placeholder 2"/>
          <p:cNvSpPr>
            <a:spLocks noGrp="1"/>
          </p:cNvSpPr>
          <p:nvPr>
            <p:ph sz="half" idx="2"/>
          </p:nvPr>
        </p:nvSpPr>
        <p:spPr>
          <a:effectLst>
            <a:outerShdw blurRad="40000" dist="23000" dir="5400000" rotWithShape="0">
              <a:srgbClr val="000000">
                <a:alpha val="35000"/>
              </a:srgbClr>
            </a:outerShdw>
            <a:reflection blurRad="6350" stA="75000" endA="300" endPos="15000" dir="5400000" sy="-100000" algn="bl" rotWithShape="0"/>
          </a:effectLst>
        </p:spPr>
        <p:style>
          <a:lnRef idx="0">
            <a:schemeClr val="accent6"/>
          </a:lnRef>
          <a:fillRef idx="3">
            <a:schemeClr val="accent6"/>
          </a:fillRef>
          <a:effectRef idx="3">
            <a:schemeClr val="accent6"/>
          </a:effectRef>
          <a:fontRef idx="minor">
            <a:schemeClr val="lt1"/>
          </a:fontRef>
        </p:style>
        <p:txBody>
          <a:bodyPr>
            <a:normAutofit/>
          </a:bodyPr>
          <a:lstStyle/>
          <a:p>
            <a:pPr marL="0" indent="0">
              <a:buNone/>
            </a:pPr>
            <a:endParaRPr lang="en-US" b="1" u="sng" dirty="0">
              <a:solidFill>
                <a:srgbClr val="6F664C"/>
              </a:solidFill>
            </a:endParaRPr>
          </a:p>
          <a:p>
            <a:pPr lvl="0"/>
            <a:r>
              <a:rPr lang="en-GB" dirty="0">
                <a:solidFill>
                  <a:schemeClr val="tx1">
                    <a:lumMod val="50000"/>
                  </a:schemeClr>
                </a:solidFill>
              </a:rPr>
              <a:t>Solution to compromised venous access</a:t>
            </a:r>
            <a:endParaRPr lang="en-US" dirty="0">
              <a:solidFill>
                <a:schemeClr val="tx1">
                  <a:lumMod val="50000"/>
                </a:schemeClr>
              </a:solidFill>
            </a:endParaRPr>
          </a:p>
          <a:p>
            <a:pPr lvl="0"/>
            <a:r>
              <a:rPr lang="en-GB" dirty="0">
                <a:solidFill>
                  <a:schemeClr val="tx1">
                    <a:lumMod val="50000"/>
                  </a:schemeClr>
                </a:solidFill>
              </a:rPr>
              <a:t>Can be used immediately after insertion</a:t>
            </a:r>
            <a:endParaRPr lang="en-US" dirty="0">
              <a:solidFill>
                <a:schemeClr val="tx1">
                  <a:lumMod val="50000"/>
                </a:schemeClr>
              </a:solidFill>
            </a:endParaRPr>
          </a:p>
          <a:p>
            <a:pPr lvl="0"/>
            <a:r>
              <a:rPr lang="en-GB" dirty="0">
                <a:solidFill>
                  <a:schemeClr val="tx1">
                    <a:lumMod val="50000"/>
                  </a:schemeClr>
                </a:solidFill>
              </a:rPr>
              <a:t>Adequate blood flow </a:t>
            </a:r>
            <a:r>
              <a:rPr lang="en-GB" dirty="0" smtClean="0">
                <a:solidFill>
                  <a:schemeClr val="tx1">
                    <a:lumMod val="50000"/>
                  </a:schemeClr>
                </a:solidFill>
              </a:rPr>
              <a:t>rates</a:t>
            </a:r>
          </a:p>
          <a:p>
            <a:pPr marL="0" lvl="0" indent="0">
              <a:buNone/>
            </a:pPr>
            <a:endParaRPr lang="en-US" dirty="0">
              <a:solidFill>
                <a:schemeClr val="tx1">
                  <a:lumMod val="50000"/>
                </a:schemeClr>
              </a:solidFill>
            </a:endParaRPr>
          </a:p>
          <a:p>
            <a:pPr marL="0" lvl="0" indent="0">
              <a:buNone/>
            </a:pPr>
            <a:endParaRPr lang="en-US" dirty="0">
              <a:solidFill>
                <a:schemeClr val="tx1">
                  <a:lumMod val="50000"/>
                </a:schemeClr>
              </a:solidFill>
            </a:endParaRPr>
          </a:p>
          <a:p>
            <a:endParaRPr lang="en-US" dirty="0">
              <a:solidFill>
                <a:schemeClr val="tx1">
                  <a:lumMod val="50000"/>
                </a:schemeClr>
              </a:solidFill>
            </a:endParaRPr>
          </a:p>
        </p:txBody>
      </p:sp>
      <p:sp>
        <p:nvSpPr>
          <p:cNvPr id="6" name="Text Placeholder 5"/>
          <p:cNvSpPr>
            <a:spLocks noGrp="1"/>
          </p:cNvSpPr>
          <p:nvPr>
            <p:ph type="body" sz="quarter" idx="3"/>
          </p:nvPr>
        </p:nvSpPr>
        <p:spPr/>
        <p:txBody>
          <a:bodyPr>
            <a:normAutofit/>
          </a:bodyPr>
          <a:lstStyle/>
          <a:p>
            <a:pPr algn="ctr"/>
            <a:r>
              <a:rPr lang="en-US" sz="3200" dirty="0" smtClean="0">
                <a:solidFill>
                  <a:schemeClr val="accent2">
                    <a:lumMod val="10000"/>
                  </a:schemeClr>
                </a:solidFill>
              </a:rPr>
              <a:t>Cons</a:t>
            </a:r>
            <a:endParaRPr lang="en-US" sz="3200" dirty="0">
              <a:solidFill>
                <a:schemeClr val="accent2">
                  <a:lumMod val="10000"/>
                </a:schemeClr>
              </a:solidFill>
            </a:endParaRPr>
          </a:p>
        </p:txBody>
      </p:sp>
      <p:sp>
        <p:nvSpPr>
          <p:cNvPr id="7" name="Content Placeholder 6"/>
          <p:cNvSpPr>
            <a:spLocks noGrp="1"/>
          </p:cNvSpPr>
          <p:nvPr>
            <p:ph sz="quarter" idx="4"/>
          </p:nvPr>
        </p:nvSpPr>
        <p:spPr>
          <a:solidFill>
            <a:schemeClr val="bg2"/>
          </a:solidFill>
          <a:effectLst>
            <a:outerShdw blurRad="40000" dist="23000" dir="5400000" rotWithShape="0">
              <a:srgbClr val="000000">
                <a:alpha val="35000"/>
              </a:srgbClr>
            </a:outerShdw>
            <a:reflection blurRad="6350" stA="74000" endA="300" endPos="15000" dir="5400000" sy="-100000" algn="bl" rotWithShape="0"/>
          </a:effectLst>
        </p:spPr>
        <p:style>
          <a:lnRef idx="0">
            <a:schemeClr val="accent4"/>
          </a:lnRef>
          <a:fillRef idx="3">
            <a:schemeClr val="accent4"/>
          </a:fillRef>
          <a:effectRef idx="3">
            <a:schemeClr val="accent4"/>
          </a:effectRef>
          <a:fontRef idx="minor">
            <a:schemeClr val="lt1"/>
          </a:fontRef>
        </p:style>
        <p:txBody>
          <a:bodyPr/>
          <a:lstStyle/>
          <a:p>
            <a:pPr marL="0" lvl="0" indent="0">
              <a:buNone/>
            </a:pPr>
            <a:endParaRPr lang="en-US" b="1" u="sng" dirty="0">
              <a:solidFill>
                <a:schemeClr val="accent4">
                  <a:lumMod val="75000"/>
                </a:schemeClr>
              </a:solidFill>
            </a:endParaRPr>
          </a:p>
          <a:p>
            <a:pPr lvl="0"/>
            <a:r>
              <a:rPr lang="en-GB" dirty="0">
                <a:solidFill>
                  <a:schemeClr val="tx1">
                    <a:lumMod val="50000"/>
                  </a:schemeClr>
                </a:solidFill>
              </a:rPr>
              <a:t>Short term solution</a:t>
            </a:r>
            <a:endParaRPr lang="en-US" dirty="0">
              <a:solidFill>
                <a:schemeClr val="tx1">
                  <a:lumMod val="50000"/>
                </a:schemeClr>
              </a:solidFill>
            </a:endParaRPr>
          </a:p>
          <a:p>
            <a:pPr lvl="0"/>
            <a:r>
              <a:rPr lang="en-GB" dirty="0">
                <a:solidFill>
                  <a:schemeClr val="tx1">
                    <a:lumMod val="50000"/>
                  </a:schemeClr>
                </a:solidFill>
              </a:rPr>
              <a:t>Risk of infection</a:t>
            </a:r>
            <a:endParaRPr lang="en-US" dirty="0">
              <a:solidFill>
                <a:schemeClr val="tx1">
                  <a:lumMod val="50000"/>
                </a:schemeClr>
              </a:solidFill>
            </a:endParaRPr>
          </a:p>
          <a:p>
            <a:pPr lvl="0"/>
            <a:r>
              <a:rPr lang="en-GB" dirty="0">
                <a:solidFill>
                  <a:schemeClr val="tx1">
                    <a:lumMod val="50000"/>
                  </a:schemeClr>
                </a:solidFill>
              </a:rPr>
              <a:t>Effect on quality of life / mobility</a:t>
            </a:r>
            <a:endParaRPr lang="en-US" dirty="0">
              <a:solidFill>
                <a:schemeClr val="tx1">
                  <a:lumMod val="50000"/>
                </a:schemeClr>
              </a:solidFill>
            </a:endParaRPr>
          </a:p>
          <a:p>
            <a:pPr lvl="0"/>
            <a:r>
              <a:rPr lang="en-GB" dirty="0">
                <a:solidFill>
                  <a:schemeClr val="tx1">
                    <a:lumMod val="50000"/>
                  </a:schemeClr>
                </a:solidFill>
              </a:rPr>
              <a:t>Maintenance / heparin packing and dressing</a:t>
            </a:r>
            <a:endParaRPr lang="en-US" dirty="0">
              <a:solidFill>
                <a:schemeClr val="tx1">
                  <a:lumMod val="50000"/>
                </a:schemeClr>
              </a:solidFill>
            </a:endParaRPr>
          </a:p>
          <a:p>
            <a:pPr lvl="0"/>
            <a:r>
              <a:rPr lang="en-GB" dirty="0">
                <a:solidFill>
                  <a:schemeClr val="tx1">
                    <a:lumMod val="50000"/>
                  </a:schemeClr>
                </a:solidFill>
              </a:rPr>
              <a:t>Risk of venous stenosis</a:t>
            </a:r>
            <a:endParaRPr lang="en-US" dirty="0">
              <a:solidFill>
                <a:schemeClr val="tx1">
                  <a:lumMod val="50000"/>
                </a:schemeClr>
              </a:solidFill>
            </a:endParaRPr>
          </a:p>
          <a:p>
            <a:pPr lvl="0"/>
            <a:r>
              <a:rPr lang="en-GB" dirty="0">
                <a:solidFill>
                  <a:schemeClr val="tx1">
                    <a:lumMod val="50000"/>
                  </a:schemeClr>
                </a:solidFill>
              </a:rPr>
              <a:t>Risk of </a:t>
            </a:r>
            <a:r>
              <a:rPr lang="en-GB" dirty="0" err="1">
                <a:solidFill>
                  <a:schemeClr val="tx1">
                    <a:lumMod val="50000"/>
                  </a:schemeClr>
                </a:solidFill>
              </a:rPr>
              <a:t>pneunothorax</a:t>
            </a:r>
            <a:endParaRPr lang="en-US" dirty="0">
              <a:solidFill>
                <a:schemeClr val="tx1">
                  <a:lumMod val="50000"/>
                </a:schemeClr>
              </a:solidFill>
            </a:endParaRPr>
          </a:p>
          <a:p>
            <a:endParaRPr lang="en-US" dirty="0"/>
          </a:p>
        </p:txBody>
      </p:sp>
      <p:sp>
        <p:nvSpPr>
          <p:cNvPr id="8" name="Title 7"/>
          <p:cNvSpPr>
            <a:spLocks noGrp="1"/>
          </p:cNvSpPr>
          <p:nvPr>
            <p:ph type="title"/>
          </p:nvPr>
        </p:nvSpPr>
        <p:spPr/>
        <p:txBody>
          <a:bodyPr/>
          <a:lstStyle/>
          <a:p>
            <a:r>
              <a:rPr lang="en-US" dirty="0" smtClean="0"/>
              <a:t>Ultrasound guided deep veins </a:t>
            </a:r>
            <a:r>
              <a:rPr lang="en-US" dirty="0" err="1" smtClean="0"/>
              <a:t>cannulation</a:t>
            </a:r>
            <a:endParaRPr lang="en-US" dirty="0"/>
          </a:p>
        </p:txBody>
      </p:sp>
    </p:spTree>
    <p:extLst>
      <p:ext uri="{BB962C8B-B14F-4D97-AF65-F5344CB8AC3E}">
        <p14:creationId xmlns="" xmlns:p14="http://schemas.microsoft.com/office/powerpoint/2010/main" val="408975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0" y="559559"/>
            <a:ext cx="9144000" cy="3642520"/>
          </a:xfrm>
          <a:prstGeom prst="rect">
            <a:avLst/>
          </a:prstGeom>
        </p:spPr>
      </p:pic>
      <p:sp>
        <p:nvSpPr>
          <p:cNvPr id="11" name="Rectangle 10"/>
          <p:cNvSpPr/>
          <p:nvPr/>
        </p:nvSpPr>
        <p:spPr>
          <a:xfrm>
            <a:off x="151800" y="4264140"/>
            <a:ext cx="8992200" cy="3416320"/>
          </a:xfrm>
          <a:prstGeom prst="rect">
            <a:avLst/>
          </a:prstGeom>
        </p:spPr>
        <p:txBody>
          <a:bodyPr wrap="square">
            <a:spAutoFit/>
          </a:bodyPr>
          <a:lstStyle/>
          <a:p>
            <a:r>
              <a:rPr lang="en-US" dirty="0"/>
              <a:t>Recommendations of the American Society of Echocardiography and the Society of</a:t>
            </a:r>
          </a:p>
          <a:p>
            <a:r>
              <a:rPr lang="en-US" dirty="0"/>
              <a:t>Cardiovascular Anesthesiologists (8)(</a:t>
            </a:r>
            <a:r>
              <a:rPr lang="en-US" dirty="0" err="1"/>
              <a:t>Troianos</a:t>
            </a:r>
            <a:r>
              <a:rPr lang="en-US" dirty="0"/>
              <a:t> et al;2011) included</a:t>
            </a:r>
            <a:r>
              <a:rPr lang="en-US" dirty="0" smtClean="0"/>
              <a:t>:</a:t>
            </a:r>
          </a:p>
          <a:p>
            <a:endParaRPr lang="en-US" dirty="0"/>
          </a:p>
          <a:p>
            <a:pPr marL="285750" indent="-285750">
              <a:buFontTx/>
              <a:buChar char="-"/>
            </a:pPr>
            <a:r>
              <a:rPr lang="en-GB" dirty="0" smtClean="0">
                <a:solidFill>
                  <a:schemeClr val="accent2">
                    <a:lumMod val="10000"/>
                  </a:schemeClr>
                </a:solidFill>
              </a:rPr>
              <a:t>Use </a:t>
            </a:r>
            <a:r>
              <a:rPr lang="en-GB" dirty="0">
                <a:solidFill>
                  <a:schemeClr val="accent2">
                    <a:lumMod val="10000"/>
                  </a:schemeClr>
                </a:solidFill>
              </a:rPr>
              <a:t>real-time ultrasound during IJ </a:t>
            </a:r>
            <a:r>
              <a:rPr lang="en-GB" dirty="0" err="1">
                <a:solidFill>
                  <a:schemeClr val="accent2">
                    <a:lumMod val="10000"/>
                  </a:schemeClr>
                </a:solidFill>
              </a:rPr>
              <a:t>cannulation</a:t>
            </a:r>
            <a:r>
              <a:rPr lang="en-GB" dirty="0">
                <a:solidFill>
                  <a:schemeClr val="accent2">
                    <a:lumMod val="10000"/>
                  </a:schemeClr>
                </a:solidFill>
              </a:rPr>
              <a:t> </a:t>
            </a:r>
            <a:r>
              <a:rPr lang="en-GB" dirty="0" smtClean="0">
                <a:solidFill>
                  <a:schemeClr val="accent2">
                    <a:lumMod val="10000"/>
                  </a:schemeClr>
                </a:solidFill>
              </a:rPr>
              <a:t>to </a:t>
            </a:r>
            <a:r>
              <a:rPr lang="en-GB" dirty="0">
                <a:solidFill>
                  <a:schemeClr val="accent2">
                    <a:lumMod val="10000"/>
                  </a:schemeClr>
                </a:solidFill>
              </a:rPr>
              <a:t>reduce the incidence of complications </a:t>
            </a:r>
            <a:endParaRPr lang="en-GB" dirty="0" smtClean="0">
              <a:solidFill>
                <a:schemeClr val="accent2">
                  <a:lumMod val="10000"/>
                </a:schemeClr>
              </a:solidFill>
            </a:endParaRPr>
          </a:p>
          <a:p>
            <a:pPr marL="285750" indent="-285750">
              <a:buFontTx/>
              <a:buChar char="-"/>
            </a:pPr>
            <a:r>
              <a:rPr lang="en-GB" dirty="0">
                <a:solidFill>
                  <a:schemeClr val="accent2">
                    <a:lumMod val="10000"/>
                  </a:schemeClr>
                </a:solidFill>
              </a:rPr>
              <a:t>Use of real-time ultrasound for the </a:t>
            </a:r>
            <a:r>
              <a:rPr lang="en-GB" dirty="0" err="1">
                <a:solidFill>
                  <a:schemeClr val="accent2">
                    <a:lumMod val="10000"/>
                  </a:schemeClr>
                </a:solidFill>
              </a:rPr>
              <a:t>cannulation</a:t>
            </a:r>
            <a:r>
              <a:rPr lang="en-GB" dirty="0">
                <a:solidFill>
                  <a:schemeClr val="accent2">
                    <a:lumMod val="10000"/>
                  </a:schemeClr>
                </a:solidFill>
              </a:rPr>
              <a:t> of the IJ and FV in paediatric </a:t>
            </a:r>
            <a:r>
              <a:rPr lang="en-GB" dirty="0" smtClean="0">
                <a:solidFill>
                  <a:schemeClr val="accent2">
                    <a:lumMod val="10000"/>
                  </a:schemeClr>
                </a:solidFill>
              </a:rPr>
              <a:t>patients</a:t>
            </a:r>
          </a:p>
          <a:p>
            <a:pPr marL="285750" indent="-285750">
              <a:buFontTx/>
              <a:buChar char="-"/>
            </a:pPr>
            <a:r>
              <a:rPr lang="en-GB" dirty="0">
                <a:solidFill>
                  <a:schemeClr val="accent2">
                    <a:lumMod val="10000"/>
                  </a:schemeClr>
                </a:solidFill>
              </a:rPr>
              <a:t>Obese and </a:t>
            </a:r>
            <a:r>
              <a:rPr lang="en-GB" dirty="0" err="1">
                <a:solidFill>
                  <a:schemeClr val="accent2">
                    <a:lumMod val="10000"/>
                  </a:schemeClr>
                </a:solidFill>
              </a:rPr>
              <a:t>coagulopathic</a:t>
            </a:r>
            <a:r>
              <a:rPr lang="en-GB" dirty="0">
                <a:solidFill>
                  <a:schemeClr val="accent2">
                    <a:lumMod val="10000"/>
                  </a:schemeClr>
                </a:solidFill>
              </a:rPr>
              <a:t> patients should have ultrasound screening of the SC vein before attempted </a:t>
            </a:r>
            <a:r>
              <a:rPr lang="en-GB" dirty="0" err="1">
                <a:solidFill>
                  <a:schemeClr val="accent2">
                    <a:lumMod val="10000"/>
                  </a:schemeClr>
                </a:solidFill>
              </a:rPr>
              <a:t>cannulation</a:t>
            </a:r>
            <a:r>
              <a:rPr lang="en-GB" dirty="0">
                <a:solidFill>
                  <a:schemeClr val="accent2">
                    <a:lumMod val="10000"/>
                  </a:schemeClr>
                </a:solidFill>
              </a:rPr>
              <a:t> to identify vessel location and patency</a:t>
            </a:r>
            <a:r>
              <a:rPr lang="en-US" dirty="0">
                <a:solidFill>
                  <a:schemeClr val="accent2">
                    <a:lumMod val="10000"/>
                  </a:schemeClr>
                </a:solidFill>
              </a:rPr>
              <a:t> </a:t>
            </a:r>
            <a:endParaRPr lang="en-US" dirty="0" smtClean="0">
              <a:solidFill>
                <a:schemeClr val="accent2">
                  <a:lumMod val="10000"/>
                </a:schemeClr>
              </a:solidFill>
            </a:endParaRPr>
          </a:p>
          <a:p>
            <a:pPr marL="285750" indent="-285750">
              <a:buFontTx/>
              <a:buChar char="-"/>
            </a:pPr>
            <a:r>
              <a:rPr lang="en-US" dirty="0" smtClean="0">
                <a:solidFill>
                  <a:schemeClr val="accent2">
                    <a:lumMod val="10000"/>
                  </a:schemeClr>
                </a:solidFill>
              </a:rPr>
              <a:t> </a:t>
            </a:r>
            <a:r>
              <a:rPr lang="en-GB" dirty="0">
                <a:solidFill>
                  <a:schemeClr val="accent2">
                    <a:lumMod val="10000"/>
                  </a:schemeClr>
                </a:solidFill>
              </a:rPr>
              <a:t>Understand the limitations of the ultrasound-guided technique</a:t>
            </a:r>
            <a:r>
              <a:rPr lang="en-US" dirty="0">
                <a:solidFill>
                  <a:schemeClr val="accent2">
                    <a:lumMod val="10000"/>
                  </a:schemeClr>
                </a:solidFill>
              </a:rPr>
              <a:t> </a:t>
            </a:r>
            <a:endParaRPr lang="en-US" dirty="0" smtClean="0">
              <a:solidFill>
                <a:schemeClr val="accent2">
                  <a:lumMod val="10000"/>
                </a:schemeClr>
              </a:solidFill>
            </a:endParaRPr>
          </a:p>
          <a:p>
            <a:pPr marL="285750" indent="-285750">
              <a:buFontTx/>
              <a:buChar char="-"/>
            </a:pPr>
            <a:endParaRPr lang="en-GB" dirty="0" smtClean="0">
              <a:solidFill>
                <a:schemeClr val="accent2">
                  <a:lumMod val="10000"/>
                </a:schemeClr>
              </a:solidFill>
            </a:endParaRPr>
          </a:p>
          <a:p>
            <a:pPr marL="285750" indent="-285750">
              <a:buFontTx/>
              <a:buChar char="-"/>
            </a:pPr>
            <a:endParaRPr lang="en-GB" dirty="0" smtClean="0">
              <a:solidFill>
                <a:schemeClr val="accent2">
                  <a:lumMod val="10000"/>
                </a:schemeClr>
              </a:solidFill>
            </a:endParaRPr>
          </a:p>
          <a:p>
            <a:endParaRPr lang="en-US" dirty="0">
              <a:solidFill>
                <a:schemeClr val="accent2">
                  <a:lumMod val="10000"/>
                </a:schemeClr>
              </a:solidFill>
            </a:endParaRPr>
          </a:p>
        </p:txBody>
      </p:sp>
      <p:sp>
        <p:nvSpPr>
          <p:cNvPr id="6" name="Title 7"/>
          <p:cNvSpPr>
            <a:spLocks noGrp="1"/>
          </p:cNvSpPr>
          <p:nvPr>
            <p:ph type="title"/>
          </p:nvPr>
        </p:nvSpPr>
        <p:spPr>
          <a:xfrm>
            <a:off x="361333" y="0"/>
            <a:ext cx="8291513" cy="1083623"/>
          </a:xfrm>
        </p:spPr>
        <p:txBody>
          <a:bodyPr/>
          <a:lstStyle/>
          <a:p>
            <a:r>
              <a:rPr lang="en-US" dirty="0" smtClean="0"/>
              <a:t>Ultrasound guided deep veins </a:t>
            </a:r>
            <a:r>
              <a:rPr lang="en-US" dirty="0" err="1" smtClean="0"/>
              <a:t>cannulation</a:t>
            </a:r>
            <a:endParaRPr lang="en-US" dirty="0"/>
          </a:p>
        </p:txBody>
      </p:sp>
    </p:spTree>
    <p:extLst>
      <p:ext uri="{BB962C8B-B14F-4D97-AF65-F5344CB8AC3E}">
        <p14:creationId xmlns="" xmlns:p14="http://schemas.microsoft.com/office/powerpoint/2010/main" val="316599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b="0" dirty="0">
                <a:solidFill>
                  <a:schemeClr val="tx1">
                    <a:lumMod val="50000"/>
                  </a:schemeClr>
                </a:solidFill>
              </a:rPr>
              <a:t>Conventional P</a:t>
            </a:r>
            <a:r>
              <a:rPr lang="en-US" sz="2400" b="0" dirty="0" smtClean="0">
                <a:solidFill>
                  <a:schemeClr val="tx1">
                    <a:lumMod val="50000"/>
                  </a:schemeClr>
                </a:solidFill>
              </a:rPr>
              <a:t>orts:</a:t>
            </a:r>
          </a:p>
          <a:p>
            <a:pPr marL="0" indent="0" algn="ctr">
              <a:buNone/>
            </a:pPr>
            <a:r>
              <a:rPr lang="en-US" sz="2400" b="0" dirty="0">
                <a:solidFill>
                  <a:schemeClr val="tx1">
                    <a:lumMod val="50000"/>
                  </a:schemeClr>
                </a:solidFill>
              </a:rPr>
              <a:t>H</a:t>
            </a:r>
            <a:r>
              <a:rPr lang="en-US" sz="2400" b="0" dirty="0" smtClean="0">
                <a:solidFill>
                  <a:schemeClr val="tx1">
                    <a:lumMod val="50000"/>
                  </a:schemeClr>
                </a:solidFill>
              </a:rPr>
              <a:t>ave </a:t>
            </a:r>
            <a:r>
              <a:rPr lang="en-US" sz="2400" b="0" dirty="0">
                <a:solidFill>
                  <a:schemeClr val="tx1">
                    <a:lumMod val="50000"/>
                  </a:schemeClr>
                </a:solidFill>
              </a:rPr>
              <a:t>cylindrical geometry with square corners at the base and septum and an exit stem placed perpendicularly to the chamber. This design results in dead spaces behind the needle and in corners </a:t>
            </a:r>
            <a:endParaRPr lang="en-US" sz="2400" b="0" dirty="0" smtClean="0">
              <a:solidFill>
                <a:schemeClr val="tx1">
                  <a:lumMod val="50000"/>
                </a:schemeClr>
              </a:solidFill>
            </a:endParaRPr>
          </a:p>
          <a:p>
            <a:pPr marL="0" indent="0" algn="ctr">
              <a:buNone/>
            </a:pPr>
            <a:endParaRPr lang="en-US" sz="2400" b="0" dirty="0">
              <a:solidFill>
                <a:schemeClr val="tx1">
                  <a:lumMod val="50000"/>
                </a:schemeClr>
              </a:solidFill>
            </a:endParaRPr>
          </a:p>
          <a:p>
            <a:pPr marL="0" indent="0" algn="ctr">
              <a:buNone/>
            </a:pPr>
            <a:r>
              <a:rPr lang="en-US" sz="2400" b="0" dirty="0">
                <a:solidFill>
                  <a:schemeClr val="tx1">
                    <a:lumMod val="50000"/>
                  </a:schemeClr>
                </a:solidFill>
              </a:rPr>
              <a:t>Vortex P</a:t>
            </a:r>
            <a:r>
              <a:rPr lang="en-US" sz="2400" b="0" dirty="0" smtClean="0">
                <a:solidFill>
                  <a:schemeClr val="tx1">
                    <a:lumMod val="50000"/>
                  </a:schemeClr>
                </a:solidFill>
              </a:rPr>
              <a:t>orts:</a:t>
            </a:r>
          </a:p>
          <a:p>
            <a:pPr marL="0" indent="0" algn="ctr">
              <a:buNone/>
            </a:pPr>
            <a:r>
              <a:rPr lang="en-US" sz="2400" b="0" dirty="0" smtClean="0">
                <a:solidFill>
                  <a:schemeClr val="tx1">
                    <a:lumMod val="50000"/>
                  </a:schemeClr>
                </a:solidFill>
              </a:rPr>
              <a:t> </a:t>
            </a:r>
            <a:r>
              <a:rPr lang="en-US" sz="2400" b="0" dirty="0">
                <a:solidFill>
                  <a:schemeClr val="tx1">
                    <a:lumMod val="50000"/>
                  </a:schemeClr>
                </a:solidFill>
              </a:rPr>
              <a:t>H</a:t>
            </a:r>
            <a:r>
              <a:rPr lang="en-US" sz="2400" b="0" dirty="0" smtClean="0">
                <a:solidFill>
                  <a:schemeClr val="tx1">
                    <a:lumMod val="50000"/>
                  </a:schemeClr>
                </a:solidFill>
              </a:rPr>
              <a:t>ave </a:t>
            </a:r>
            <a:r>
              <a:rPr lang="en-US" sz="2400" b="0" dirty="0">
                <a:solidFill>
                  <a:schemeClr val="tx1">
                    <a:lumMod val="50000"/>
                  </a:schemeClr>
                </a:solidFill>
              </a:rPr>
              <a:t>elliptical geometry with no internal corners and the exit placed tangentially to the chamber. Dead space is virtually eliminated regardless of needle position or orientation </a:t>
            </a:r>
          </a:p>
        </p:txBody>
      </p:sp>
    </p:spTree>
    <p:extLst>
      <p:ext uri="{BB962C8B-B14F-4D97-AF65-F5344CB8AC3E}">
        <p14:creationId xmlns="" xmlns:p14="http://schemas.microsoft.com/office/powerpoint/2010/main" val="706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Vortex Ports </a:t>
            </a:r>
            <a:r>
              <a:rPr lang="en-US" dirty="0" err="1" smtClean="0"/>
              <a:t>vs</a:t>
            </a:r>
            <a:r>
              <a:rPr lang="en-US" dirty="0" smtClean="0"/>
              <a:t> conventional ports</a:t>
            </a:r>
            <a:endParaRPr lang="en-US" dirty="0"/>
          </a:p>
        </p:txBody>
      </p:sp>
      <p:sp>
        <p:nvSpPr>
          <p:cNvPr id="5" name="Text Placeholder 4"/>
          <p:cNvSpPr>
            <a:spLocks noGrp="1"/>
          </p:cNvSpPr>
          <p:nvPr>
            <p:ph type="body" idx="1"/>
          </p:nvPr>
        </p:nvSpPr>
        <p:spPr/>
        <p:txBody>
          <a:bodyPr/>
          <a:lstStyle/>
          <a:p>
            <a:pPr algn="ctr"/>
            <a:r>
              <a:rPr lang="en-US" dirty="0" smtClean="0"/>
              <a:t>PROS</a:t>
            </a:r>
            <a:endParaRPr lang="en-US" dirty="0"/>
          </a:p>
        </p:txBody>
      </p:sp>
      <p:sp>
        <p:nvSpPr>
          <p:cNvPr id="6" name="Content Placeholder 5"/>
          <p:cNvSpPr>
            <a:spLocks noGrp="1"/>
          </p:cNvSpPr>
          <p:nvPr>
            <p:ph sz="half" idx="2"/>
          </p:nvPr>
        </p:nvSpPr>
        <p:spPr/>
        <p:style>
          <a:lnRef idx="0">
            <a:schemeClr val="accent6"/>
          </a:lnRef>
          <a:fillRef idx="3">
            <a:schemeClr val="accent6"/>
          </a:fillRef>
          <a:effectRef idx="3">
            <a:schemeClr val="accent6"/>
          </a:effectRef>
          <a:fontRef idx="minor">
            <a:schemeClr val="lt1"/>
          </a:fontRef>
        </p:style>
        <p:txBody>
          <a:bodyPr>
            <a:normAutofit/>
          </a:bodyPr>
          <a:lstStyle/>
          <a:p>
            <a:pPr lvl="0"/>
            <a:endParaRPr lang="en-US" sz="2000" dirty="0" smtClean="0"/>
          </a:p>
          <a:p>
            <a:pPr lvl="0"/>
            <a:endParaRPr lang="en-US" sz="2000" dirty="0">
              <a:solidFill>
                <a:srgbClr val="6F664C"/>
              </a:solidFill>
            </a:endParaRPr>
          </a:p>
          <a:p>
            <a:pPr lvl="0" algn="ctr"/>
            <a:r>
              <a:rPr lang="en-US" sz="2000" dirty="0" smtClean="0">
                <a:solidFill>
                  <a:schemeClr val="accent2">
                    <a:lumMod val="10000"/>
                  </a:schemeClr>
                </a:solidFill>
              </a:rPr>
              <a:t>Decrease </a:t>
            </a:r>
            <a:r>
              <a:rPr lang="en-US" sz="2000" dirty="0">
                <a:solidFill>
                  <a:schemeClr val="accent2">
                    <a:lumMod val="10000"/>
                  </a:schemeClr>
                </a:solidFill>
              </a:rPr>
              <a:t>risk of </a:t>
            </a:r>
            <a:r>
              <a:rPr lang="en-US" sz="2000" dirty="0" smtClean="0">
                <a:solidFill>
                  <a:schemeClr val="accent2">
                    <a:lumMod val="10000"/>
                  </a:schemeClr>
                </a:solidFill>
              </a:rPr>
              <a:t>infection</a:t>
            </a:r>
            <a:endParaRPr lang="en-US" sz="2000" dirty="0">
              <a:solidFill>
                <a:schemeClr val="accent2">
                  <a:lumMod val="10000"/>
                </a:schemeClr>
              </a:solidFill>
            </a:endParaRPr>
          </a:p>
          <a:p>
            <a:pPr lvl="0" algn="ctr"/>
            <a:r>
              <a:rPr lang="en-US" sz="2000" dirty="0">
                <a:solidFill>
                  <a:schemeClr val="accent2">
                    <a:lumMod val="10000"/>
                  </a:schemeClr>
                </a:solidFill>
              </a:rPr>
              <a:t>Minimal effect on patients self </a:t>
            </a:r>
            <a:endParaRPr lang="en-US" sz="2000" dirty="0" smtClean="0">
              <a:solidFill>
                <a:schemeClr val="accent2">
                  <a:lumMod val="10000"/>
                </a:schemeClr>
              </a:solidFill>
            </a:endParaRPr>
          </a:p>
          <a:p>
            <a:pPr lvl="0" algn="ctr"/>
            <a:r>
              <a:rPr lang="en-US" sz="2000" dirty="0" smtClean="0">
                <a:solidFill>
                  <a:schemeClr val="accent2">
                    <a:lumMod val="10000"/>
                  </a:schemeClr>
                </a:solidFill>
              </a:rPr>
              <a:t>esteem</a:t>
            </a:r>
            <a:r>
              <a:rPr lang="en-US" sz="2000" dirty="0">
                <a:solidFill>
                  <a:schemeClr val="accent2">
                    <a:lumMod val="10000"/>
                  </a:schemeClr>
                </a:solidFill>
              </a:rPr>
              <a:t>/quality of life/</a:t>
            </a:r>
            <a:r>
              <a:rPr lang="en-US" sz="2000" dirty="0" smtClean="0">
                <a:solidFill>
                  <a:schemeClr val="accent2">
                    <a:lumMod val="10000"/>
                  </a:schemeClr>
                </a:solidFill>
              </a:rPr>
              <a:t>mobility</a:t>
            </a:r>
            <a:endParaRPr lang="en-US" sz="2000" dirty="0">
              <a:solidFill>
                <a:schemeClr val="accent2">
                  <a:lumMod val="10000"/>
                </a:schemeClr>
              </a:solidFill>
            </a:endParaRPr>
          </a:p>
          <a:p>
            <a:pPr lvl="0" algn="ctr"/>
            <a:r>
              <a:rPr lang="en-US" sz="2000" dirty="0">
                <a:solidFill>
                  <a:schemeClr val="accent2">
                    <a:lumMod val="10000"/>
                  </a:schemeClr>
                </a:solidFill>
              </a:rPr>
              <a:t>Fewer blood flow problems</a:t>
            </a:r>
          </a:p>
          <a:p>
            <a:pPr lvl="0" algn="ctr"/>
            <a:r>
              <a:rPr lang="en-US" sz="2000" dirty="0">
                <a:solidFill>
                  <a:schemeClr val="accent2">
                    <a:lumMod val="10000"/>
                  </a:schemeClr>
                </a:solidFill>
              </a:rPr>
              <a:t>Supports adequate blood flow rates for phototherapy</a:t>
            </a:r>
          </a:p>
          <a:p>
            <a:pPr lvl="0" algn="ctr"/>
            <a:r>
              <a:rPr lang="en-US" sz="2000" dirty="0">
                <a:solidFill>
                  <a:schemeClr val="accent2">
                    <a:lumMod val="10000"/>
                  </a:schemeClr>
                </a:solidFill>
              </a:rPr>
              <a:t>Rated for over 1000 punctures</a:t>
            </a:r>
          </a:p>
          <a:p>
            <a:endParaRPr lang="en-US" sz="2000" dirty="0">
              <a:solidFill>
                <a:schemeClr val="accent2">
                  <a:lumMod val="10000"/>
                </a:schemeClr>
              </a:solidFill>
            </a:endParaRPr>
          </a:p>
        </p:txBody>
      </p:sp>
      <p:sp>
        <p:nvSpPr>
          <p:cNvPr id="7" name="Text Placeholder 6"/>
          <p:cNvSpPr>
            <a:spLocks noGrp="1"/>
          </p:cNvSpPr>
          <p:nvPr>
            <p:ph type="body" sz="quarter" idx="3"/>
          </p:nvPr>
        </p:nvSpPr>
        <p:spPr/>
        <p:txBody>
          <a:bodyPr/>
          <a:lstStyle/>
          <a:p>
            <a:pPr algn="ctr"/>
            <a:r>
              <a:rPr lang="en-US" dirty="0" smtClean="0"/>
              <a:t>CONS</a:t>
            </a:r>
            <a:endParaRPr lang="en-US" dirty="0"/>
          </a:p>
        </p:txBody>
      </p:sp>
      <p:sp>
        <p:nvSpPr>
          <p:cNvPr id="8" name="Content Placeholder 7"/>
          <p:cNvSpPr>
            <a:spLocks noGrp="1"/>
          </p:cNvSpPr>
          <p:nvPr>
            <p:ph sz="quarter" idx="4"/>
          </p:nvPr>
        </p:nvSpPr>
        <p:spPr>
          <a:solidFill>
            <a:schemeClr val="bg2"/>
          </a:solidFill>
        </p:spPr>
        <p:style>
          <a:lnRef idx="0">
            <a:schemeClr val="accent4"/>
          </a:lnRef>
          <a:fillRef idx="3">
            <a:schemeClr val="accent4"/>
          </a:fillRef>
          <a:effectRef idx="3">
            <a:schemeClr val="accent4"/>
          </a:effectRef>
          <a:fontRef idx="minor">
            <a:schemeClr val="lt1"/>
          </a:fontRef>
        </p:style>
        <p:txBody>
          <a:bodyPr>
            <a:normAutofit fontScale="92500" lnSpcReduction="20000"/>
          </a:bodyPr>
          <a:lstStyle/>
          <a:p>
            <a:pPr marL="0" indent="0" algn="ctr">
              <a:buNone/>
            </a:pPr>
            <a:endParaRPr lang="en-US" dirty="0"/>
          </a:p>
          <a:p>
            <a:pPr lvl="0" algn="ctr"/>
            <a:r>
              <a:rPr lang="en-US" dirty="0">
                <a:solidFill>
                  <a:schemeClr val="accent2">
                    <a:lumMod val="10000"/>
                  </a:schemeClr>
                </a:solidFill>
              </a:rPr>
              <a:t>Risk of infection</a:t>
            </a:r>
          </a:p>
          <a:p>
            <a:pPr lvl="0" algn="ctr"/>
            <a:r>
              <a:rPr lang="en-US" dirty="0">
                <a:solidFill>
                  <a:schemeClr val="accent2">
                    <a:lumMod val="10000"/>
                  </a:schemeClr>
                </a:solidFill>
              </a:rPr>
              <a:t>Risk of thrombosis</a:t>
            </a:r>
          </a:p>
          <a:p>
            <a:pPr lvl="0" algn="ctr"/>
            <a:r>
              <a:rPr lang="en-US" dirty="0">
                <a:solidFill>
                  <a:schemeClr val="accent2">
                    <a:lumMod val="10000"/>
                  </a:schemeClr>
                </a:solidFill>
              </a:rPr>
              <a:t>Requires surgery</a:t>
            </a:r>
          </a:p>
          <a:p>
            <a:pPr lvl="0" algn="ctr"/>
            <a:r>
              <a:rPr lang="en-US" dirty="0">
                <a:solidFill>
                  <a:schemeClr val="accent2">
                    <a:lumMod val="10000"/>
                  </a:schemeClr>
                </a:solidFill>
              </a:rPr>
              <a:t>Discomfort with needle insertion</a:t>
            </a:r>
          </a:p>
          <a:p>
            <a:pPr lvl="0" algn="ctr"/>
            <a:r>
              <a:rPr lang="en-US" dirty="0">
                <a:solidFill>
                  <a:schemeClr val="accent2">
                    <a:lumMod val="10000"/>
                  </a:schemeClr>
                </a:solidFill>
              </a:rPr>
              <a:t>Maintenance required</a:t>
            </a:r>
          </a:p>
          <a:p>
            <a:pPr lvl="0" algn="ctr"/>
            <a:r>
              <a:rPr lang="en-US" dirty="0">
                <a:solidFill>
                  <a:schemeClr val="accent2">
                    <a:lumMod val="10000"/>
                  </a:schemeClr>
                </a:solidFill>
              </a:rPr>
              <a:t>Decreased patency without strict heparin protocol</a:t>
            </a:r>
          </a:p>
          <a:p>
            <a:pPr lvl="0" algn="ctr"/>
            <a:r>
              <a:rPr lang="en-US" dirty="0">
                <a:solidFill>
                  <a:schemeClr val="accent2">
                    <a:lumMod val="10000"/>
                  </a:schemeClr>
                </a:solidFill>
              </a:rPr>
              <a:t>Not supported by manufacturer for apheresis use</a:t>
            </a:r>
          </a:p>
          <a:p>
            <a:pPr algn="ctr"/>
            <a:endParaRPr lang="en-US" dirty="0">
              <a:solidFill>
                <a:schemeClr val="accent2">
                  <a:lumMod val="10000"/>
                </a:schemeClr>
              </a:solidFill>
            </a:endParaRPr>
          </a:p>
        </p:txBody>
      </p:sp>
    </p:spTree>
    <p:extLst>
      <p:ext uri="{BB962C8B-B14F-4D97-AF65-F5344CB8AC3E}">
        <p14:creationId xmlns="" xmlns:p14="http://schemas.microsoft.com/office/powerpoint/2010/main" val="282003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spect="1" noChangeArrowheads="1"/>
          </p:cNvSpPr>
          <p:nvPr>
            <p:ph type="title"/>
          </p:nvPr>
        </p:nvSpPr>
        <p:spPr/>
        <p:txBody>
          <a:bodyPr lIns="92075" tIns="46038" rIns="92075" bIns="46038" anchor="ctr"/>
          <a:lstStyle/>
          <a:p>
            <a:pPr eaLnBrk="1" hangingPunct="1"/>
            <a:r>
              <a:rPr lang="en-US" dirty="0" smtClean="0"/>
              <a:t>Types of vascular access</a:t>
            </a:r>
          </a:p>
        </p:txBody>
      </p:sp>
      <p:sp>
        <p:nvSpPr>
          <p:cNvPr id="2052" name="Rectangle 3"/>
          <p:cNvSpPr>
            <a:spLocks noGrp="1" noChangeArrowheads="1"/>
          </p:cNvSpPr>
          <p:nvPr>
            <p:ph type="body" idx="1"/>
          </p:nvPr>
        </p:nvSpPr>
        <p:spPr>
          <a:xfrm>
            <a:off x="233363" y="1749081"/>
            <a:ext cx="7804150" cy="4221162"/>
          </a:xfrm>
        </p:spPr>
        <p:txBody>
          <a:bodyPr lIns="92075" tIns="46038" rIns="92075" bIns="46038">
            <a:normAutofit/>
          </a:bodyPr>
          <a:lstStyle/>
          <a:p>
            <a:pPr eaLnBrk="1" hangingPunct="1">
              <a:buFont typeface="Wingdings" pitchFamily="2" charset="2"/>
              <a:buChar char="§"/>
            </a:pPr>
            <a:r>
              <a:rPr lang="en-US" sz="2800" b="0" dirty="0" smtClean="0"/>
              <a:t> Peripheral access: Brachial / </a:t>
            </a:r>
            <a:r>
              <a:rPr lang="en-US" sz="2800" b="0" dirty="0" err="1" smtClean="0"/>
              <a:t>Antecubital</a:t>
            </a:r>
            <a:endParaRPr lang="en-US" sz="2800" b="0" dirty="0" smtClean="0"/>
          </a:p>
          <a:p>
            <a:pPr eaLnBrk="1" hangingPunct="1">
              <a:buFont typeface="Wingdings" pitchFamily="2" charset="2"/>
              <a:buChar char="§"/>
            </a:pPr>
            <a:r>
              <a:rPr lang="en-US" sz="2800" b="0" dirty="0" smtClean="0"/>
              <a:t>Ultrasound guided deep veins access</a:t>
            </a:r>
          </a:p>
          <a:p>
            <a:pPr eaLnBrk="1" hangingPunct="1">
              <a:buFont typeface="Wingdings" pitchFamily="2" charset="2"/>
              <a:buChar char="§"/>
            </a:pPr>
            <a:r>
              <a:rPr lang="en-US" sz="2800" b="0" dirty="0" smtClean="0"/>
              <a:t>Femoral catheter</a:t>
            </a:r>
          </a:p>
          <a:p>
            <a:pPr>
              <a:buFont typeface="Wingdings" pitchFamily="2" charset="2"/>
              <a:buChar char="§"/>
            </a:pPr>
            <a:r>
              <a:rPr lang="en-US" sz="2800" b="0" dirty="0" smtClean="0"/>
              <a:t>Jugular access</a:t>
            </a:r>
          </a:p>
          <a:p>
            <a:pPr eaLnBrk="1" hangingPunct="1">
              <a:buFont typeface="Wingdings" pitchFamily="2" charset="2"/>
              <a:buChar char="§"/>
            </a:pPr>
            <a:r>
              <a:rPr lang="en-US" sz="2800" b="0" dirty="0" err="1" smtClean="0"/>
              <a:t>Subclavian</a:t>
            </a:r>
            <a:r>
              <a:rPr lang="en-US" sz="2800" b="0" dirty="0" smtClean="0"/>
              <a:t> catheter</a:t>
            </a:r>
          </a:p>
          <a:p>
            <a:pPr eaLnBrk="1" hangingPunct="1">
              <a:buFont typeface="Wingdings" pitchFamily="2" charset="2"/>
              <a:buChar char="§"/>
            </a:pPr>
            <a:r>
              <a:rPr lang="en-US" sz="2800" b="0" dirty="0" err="1" smtClean="0"/>
              <a:t>Arteriovenous</a:t>
            </a:r>
            <a:r>
              <a:rPr lang="en-US" sz="2800" b="0" dirty="0" smtClean="0"/>
              <a:t> fistula or graft</a:t>
            </a:r>
          </a:p>
          <a:p>
            <a:pPr eaLnBrk="1" hangingPunct="1">
              <a:buFont typeface="Wingdings" pitchFamily="2" charset="2"/>
              <a:buChar char="§"/>
            </a:pPr>
            <a:r>
              <a:rPr lang="en-US" sz="2800" b="0" dirty="0" smtClean="0"/>
              <a:t>Ports</a:t>
            </a:r>
          </a:p>
        </p:txBody>
      </p:sp>
      <p:graphicFrame>
        <p:nvGraphicFramePr>
          <p:cNvPr id="2050" name="Object 2"/>
          <p:cNvGraphicFramePr>
            <a:graphicFrameLocks noChangeAspect="1"/>
          </p:cNvGraphicFramePr>
          <p:nvPr/>
        </p:nvGraphicFramePr>
        <p:xfrm>
          <a:off x="6176393" y="3948272"/>
          <a:ext cx="2967607" cy="2711117"/>
        </p:xfrm>
        <a:graphic>
          <a:graphicData uri="http://schemas.openxmlformats.org/presentationml/2006/ole">
            <p:oleObj spid="_x0000_s1026" name="Photo Editor Photo" r:id="rId4" imgW="13076190" imgH="10333333" progId="">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noProof="0" smtClean="0"/>
              <a:t>Presentation title, Month #, Year. Confidential</a:t>
            </a:r>
            <a:endParaRPr lang="en-US" noProof="0"/>
          </a:p>
        </p:txBody>
      </p:sp>
      <p:sp>
        <p:nvSpPr>
          <p:cNvPr id="3" name="Slide Number Placeholder 2"/>
          <p:cNvSpPr>
            <a:spLocks noGrp="1"/>
          </p:cNvSpPr>
          <p:nvPr>
            <p:ph type="sldNum" sz="quarter" idx="12"/>
          </p:nvPr>
        </p:nvSpPr>
        <p:spPr/>
        <p:txBody>
          <a:bodyPr/>
          <a:lstStyle/>
          <a:p>
            <a:fld id="{7EBBB2D2-0CD1-4A4F-A33F-73F5586AA3CD}" type="slidenum">
              <a:rPr lang="en-US" noProof="0" smtClean="0"/>
              <a:pPr/>
              <a:t>15</a:t>
            </a:fld>
            <a:endParaRPr lang="en-US" noProof="0"/>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noProof="0" smtClean="0"/>
              <a:t>Presentation title, Month #, Year. Confidential</a:t>
            </a:r>
            <a:endParaRPr lang="en-US" noProof="0"/>
          </a:p>
        </p:txBody>
      </p:sp>
      <p:sp>
        <p:nvSpPr>
          <p:cNvPr id="3" name="Slide Number Placeholder 2"/>
          <p:cNvSpPr>
            <a:spLocks noGrp="1"/>
          </p:cNvSpPr>
          <p:nvPr>
            <p:ph type="sldNum" sz="quarter" idx="12"/>
          </p:nvPr>
        </p:nvSpPr>
        <p:spPr/>
        <p:txBody>
          <a:bodyPr/>
          <a:lstStyle/>
          <a:p>
            <a:fld id="{7EBBB2D2-0CD1-4A4F-A33F-73F5586AA3CD}" type="slidenum">
              <a:rPr lang="en-US" noProof="0" smtClean="0"/>
              <a:pPr/>
              <a:t>16</a:t>
            </a:fld>
            <a:endParaRPr lang="en-US" noProof="0"/>
          </a:p>
        </p:txBody>
      </p:sp>
      <p:pic>
        <p:nvPicPr>
          <p:cNvPr id="3074" name="Picture 2"/>
          <p:cNvPicPr>
            <a:picLocks noChangeAspect="1" noChangeArrowheads="1"/>
          </p:cNvPicPr>
          <p:nvPr/>
        </p:nvPicPr>
        <p:blipFill>
          <a:blip r:embed="rId2" cstate="print"/>
          <a:srcRect/>
          <a:stretch>
            <a:fillRect/>
          </a:stretch>
        </p:blipFill>
        <p:spPr bwMode="auto">
          <a:xfrm>
            <a:off x="3862316" y="996287"/>
            <a:ext cx="5281684" cy="5861713"/>
          </a:xfrm>
          <a:prstGeom prst="rect">
            <a:avLst/>
          </a:prstGeom>
          <a:noFill/>
          <a:ln w="9525">
            <a:solidFill>
              <a:schemeClr val="bg2"/>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0"/>
            <a:ext cx="9144000" cy="77792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0" y="1132764"/>
            <a:ext cx="3370997" cy="5090615"/>
          </a:xfrm>
          <a:prstGeom prst="rect">
            <a:avLst/>
          </a:prstGeom>
          <a:noFill/>
          <a:ln w="9525">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Presentation title, Month #, Year. Confidential</a:t>
            </a:r>
            <a:endParaRPr lang="en-US"/>
          </a:p>
        </p:txBody>
      </p:sp>
      <p:sp>
        <p:nvSpPr>
          <p:cNvPr id="5" name="Slide Number Placeholder 4"/>
          <p:cNvSpPr>
            <a:spLocks noGrp="1"/>
          </p:cNvSpPr>
          <p:nvPr>
            <p:ph type="sldNum" sz="quarter" idx="12"/>
          </p:nvPr>
        </p:nvSpPr>
        <p:spPr/>
        <p:txBody>
          <a:bodyPr/>
          <a:lstStyle/>
          <a:p>
            <a:pPr>
              <a:defRPr/>
            </a:pPr>
            <a:fld id="{5F315F3E-5322-4F48-8326-F63F7405FED4}" type="slidenum">
              <a:rPr lang="en-US" smtClean="0"/>
              <a:pPr>
                <a:defRPr/>
              </a:pPr>
              <a:t>17</a:t>
            </a:fld>
            <a:endParaRPr lang="en-US"/>
          </a:p>
        </p:txBody>
      </p:sp>
      <p:sp>
        <p:nvSpPr>
          <p:cNvPr id="8" name="Title 7"/>
          <p:cNvSpPr>
            <a:spLocks noGrp="1"/>
          </p:cNvSpPr>
          <p:nvPr>
            <p:ph type="title"/>
          </p:nvPr>
        </p:nvSpPr>
        <p:spPr/>
        <p:txBody>
          <a:bodyPr/>
          <a:lstStyle/>
          <a:p>
            <a:endParaRPr lang="en-US"/>
          </a:p>
        </p:txBody>
      </p:sp>
      <p:pic>
        <p:nvPicPr>
          <p:cNvPr id="9" name="Picture 8" descr="Catheter in children.PNG"/>
          <p:cNvPicPr>
            <a:picLocks noChangeAspect="1"/>
          </p:cNvPicPr>
          <p:nvPr/>
        </p:nvPicPr>
        <p:blipFill>
          <a:blip r:embed="rId2" cstate="print"/>
          <a:stretch>
            <a:fillRect/>
          </a:stretch>
        </p:blipFill>
        <p:spPr>
          <a:xfrm>
            <a:off x="283388" y="95819"/>
            <a:ext cx="4696576" cy="1426062"/>
          </a:xfrm>
          <a:prstGeom prst="rect">
            <a:avLst/>
          </a:prstGeom>
        </p:spPr>
      </p:pic>
      <p:sp>
        <p:nvSpPr>
          <p:cNvPr id="10" name="Content Placeholder 9"/>
          <p:cNvSpPr>
            <a:spLocks noGrp="1"/>
          </p:cNvSpPr>
          <p:nvPr>
            <p:ph idx="1"/>
          </p:nvPr>
        </p:nvSpPr>
        <p:spPr>
          <a:xfrm>
            <a:off x="415925" y="1663379"/>
            <a:ext cx="8432653" cy="4681150"/>
          </a:xfrm>
        </p:spPr>
        <p:txBody>
          <a:bodyPr/>
          <a:lstStyle/>
          <a:p>
            <a:pPr algn="just">
              <a:buNone/>
            </a:pPr>
            <a:r>
              <a:rPr lang="en-US" sz="1400" b="1" dirty="0" smtClean="0"/>
              <a:t>Purpose: Evaluate placement of an 8-F catheter in the </a:t>
            </a:r>
            <a:r>
              <a:rPr lang="en-US" sz="1400" b="1" dirty="0" err="1" smtClean="0"/>
              <a:t>basilic</a:t>
            </a:r>
            <a:r>
              <a:rPr lang="en-US" sz="1400" b="1" dirty="0" smtClean="0"/>
              <a:t> vein of children for PBSC collection.</a:t>
            </a:r>
          </a:p>
          <a:p>
            <a:pPr algn="just"/>
            <a:r>
              <a:rPr lang="en-US" sz="1500" dirty="0" smtClean="0"/>
              <a:t>Catheter was placed with imaging-guided </a:t>
            </a:r>
            <a:r>
              <a:rPr lang="en-US" sz="1500" dirty="0" err="1" smtClean="0"/>
              <a:t>percutaneous</a:t>
            </a:r>
            <a:r>
              <a:rPr lang="en-US" sz="1500" dirty="0" smtClean="0"/>
              <a:t> technique in 15 children for collection of </a:t>
            </a:r>
            <a:r>
              <a:rPr lang="en-US" sz="1500" dirty="0" err="1" smtClean="0"/>
              <a:t>autologous</a:t>
            </a:r>
            <a:r>
              <a:rPr lang="en-US" sz="1500" dirty="0" smtClean="0"/>
              <a:t> PBSC.</a:t>
            </a:r>
          </a:p>
          <a:p>
            <a:r>
              <a:rPr lang="en-US" sz="1500" dirty="0" smtClean="0"/>
              <a:t>Due to low CD34 positive cell yield per kg in two of the larger patients (77 and 56 kg), they decide to increase the size and length of the </a:t>
            </a:r>
            <a:r>
              <a:rPr lang="en-US" sz="1500" dirty="0" err="1" smtClean="0"/>
              <a:t>apheresis</a:t>
            </a:r>
            <a:r>
              <a:rPr lang="en-US" sz="1500" dirty="0" smtClean="0"/>
              <a:t> catheter.  8-F catheter in the right arm was exchanged for a 12.5-F 32-cm-long silicone catheter. There were no complications related to the 15 original placement procedures and the two subsequent catheter revisions.</a:t>
            </a:r>
          </a:p>
          <a:p>
            <a:r>
              <a:rPr lang="en-US" sz="1500" dirty="0" smtClean="0"/>
              <a:t>A total of 46 sessions of </a:t>
            </a:r>
            <a:r>
              <a:rPr lang="en-US" sz="1500" dirty="0" err="1" smtClean="0"/>
              <a:t>apheresis</a:t>
            </a:r>
            <a:r>
              <a:rPr lang="en-US" sz="1500" dirty="0" smtClean="0"/>
              <a:t> were necessary for PBSC collection</a:t>
            </a:r>
            <a:r>
              <a:rPr lang="fr-FR" sz="1500" dirty="0" smtClean="0"/>
              <a:t>. </a:t>
            </a:r>
            <a:r>
              <a:rPr lang="en-US" sz="1500" dirty="0" smtClean="0"/>
              <a:t>The mean sustained maximum flow rate was 60 </a:t>
            </a:r>
            <a:r>
              <a:rPr lang="en-US" sz="1500" dirty="0" err="1" smtClean="0"/>
              <a:t>mL</a:t>
            </a:r>
            <a:r>
              <a:rPr lang="en-US" sz="1500" dirty="0" smtClean="0"/>
              <a:t>/min . There were a total of 54 catheter days. No signs or symptoms of arm or neck swelling were reported, and there was no decrease in catheter function to suggest clot formation or decreased venous inflow.</a:t>
            </a:r>
          </a:p>
          <a:p>
            <a:r>
              <a:rPr lang="en-US" sz="1500" dirty="0" smtClean="0"/>
              <a:t>The flow rates achieved with peripherally placed </a:t>
            </a:r>
            <a:r>
              <a:rPr lang="en-US" sz="1500" dirty="0" err="1" smtClean="0"/>
              <a:t>apheresis</a:t>
            </a:r>
            <a:r>
              <a:rPr lang="en-US" sz="1500" dirty="0" smtClean="0"/>
              <a:t> catheters compared favorably with rates for those placed surgically from internal jugular or </a:t>
            </a:r>
            <a:r>
              <a:rPr lang="en-US" sz="1500" dirty="0" err="1" smtClean="0"/>
              <a:t>subclavian</a:t>
            </a:r>
            <a:r>
              <a:rPr lang="en-US" sz="1500" dirty="0" smtClean="0"/>
              <a:t> sites.</a:t>
            </a:r>
          </a:p>
          <a:p>
            <a:r>
              <a:rPr lang="en-US" sz="1500" dirty="0" smtClean="0"/>
              <a:t>Our experience with the 8-F central catheter placed from a peripheral approach suggests that it can be successfully and safely used in patients older than 8 years who weigh at least 30 kg</a:t>
            </a:r>
          </a:p>
          <a:p>
            <a:pPr algn="just"/>
            <a:r>
              <a:rPr lang="en-US" sz="1500" dirty="0" smtClean="0"/>
              <a:t>There were no immediate or long term complications. This is a low morbidity procedure requiring minimal sedation that results in successful collection of peripheral blood stem cells and allows flow rates comparable to those with surgically placed central catheters.</a:t>
            </a:r>
            <a:endParaRPr lang="en-US" sz="15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400" dirty="0" smtClean="0"/>
              <a:t>The choice of VA for TA depends partly on the indication, the anticipated duration of treatment, and availability of suitable peripheral veins. </a:t>
            </a:r>
          </a:p>
          <a:p>
            <a:r>
              <a:rPr lang="en-US" sz="1400" dirty="0" smtClean="0"/>
              <a:t>If large peripheral veins are available, they should be considered as the first choice for VA. </a:t>
            </a:r>
          </a:p>
          <a:p>
            <a:r>
              <a:rPr lang="en-US" sz="1400" dirty="0" smtClean="0"/>
              <a:t>Other options for vascular access (VA) include central venous catheters (temporary or tunneled), totally implantable ports, and </a:t>
            </a:r>
            <a:r>
              <a:rPr lang="en-US" sz="1400" dirty="0" err="1" smtClean="0"/>
              <a:t>arteriovenous</a:t>
            </a:r>
            <a:r>
              <a:rPr lang="en-US" sz="1400" dirty="0" smtClean="0"/>
              <a:t> fistulae (AVF) or grafts (AVG). </a:t>
            </a:r>
          </a:p>
          <a:p>
            <a:r>
              <a:rPr lang="en-US" sz="1400" dirty="0" err="1" smtClean="0"/>
              <a:t>Nontunneled</a:t>
            </a:r>
            <a:r>
              <a:rPr lang="en-US" sz="1400" dirty="0" smtClean="0"/>
              <a:t> catheters should be considered as the choice of VA for relatively short-term  (5-7) treatments mainly in the inpatient settings. </a:t>
            </a:r>
          </a:p>
          <a:p>
            <a:r>
              <a:rPr lang="en-US" sz="1400" dirty="0" smtClean="0"/>
              <a:t>For long-term treatments, ports and tunneled catheters should be considered because of lower rates of infections compared to </a:t>
            </a:r>
            <a:r>
              <a:rPr lang="en-US" sz="1400" dirty="0" err="1" smtClean="0"/>
              <a:t>nontunneled</a:t>
            </a:r>
            <a:r>
              <a:rPr lang="en-US" sz="1400" dirty="0" smtClean="0"/>
              <a:t> catheters. </a:t>
            </a:r>
          </a:p>
          <a:p>
            <a:r>
              <a:rPr lang="en-US" sz="1400" dirty="0" smtClean="0"/>
              <a:t>If TA is being considered for several years, AVG and  AVF would be the preferred options of VA. Studies in </a:t>
            </a:r>
            <a:r>
              <a:rPr lang="en-US" sz="1400" dirty="0" err="1" smtClean="0"/>
              <a:t>HemoDialysis</a:t>
            </a:r>
            <a:r>
              <a:rPr lang="en-US" sz="1400" dirty="0" smtClean="0"/>
              <a:t> (HD) population indicate far better outcomes with the use of AVF as compared to AVG.</a:t>
            </a:r>
          </a:p>
          <a:p>
            <a:r>
              <a:rPr lang="en-US" sz="1400" dirty="0" smtClean="0"/>
              <a:t>if AVF is considered for TA, special preparations should be considered in advance. Specific considerations, slightly different than those recommended for HD, are required for the care of AVF for chronic TA. These changes are required mainly because of the differences in the frequency of TA when compared with HD treatments, blood flows required for these procedures and the physicians in charge of patient care.</a:t>
            </a:r>
            <a:endParaRPr lang="en-US" sz="1400" dirty="0"/>
          </a:p>
        </p:txBody>
      </p:sp>
      <p:sp>
        <p:nvSpPr>
          <p:cNvPr id="4" name="Footer Placeholder 3"/>
          <p:cNvSpPr>
            <a:spLocks noGrp="1"/>
          </p:cNvSpPr>
          <p:nvPr>
            <p:ph type="ftr" sz="quarter" idx="11"/>
          </p:nvPr>
        </p:nvSpPr>
        <p:spPr/>
        <p:txBody>
          <a:bodyPr/>
          <a:lstStyle/>
          <a:p>
            <a:pPr>
              <a:defRPr/>
            </a:pPr>
            <a:r>
              <a:rPr lang="en-GB" dirty="0" smtClean="0"/>
              <a:t>Presentation title, Month #, Year. Confidential</a:t>
            </a:r>
            <a:endParaRPr lang="en-US" dirty="0"/>
          </a:p>
        </p:txBody>
      </p:sp>
      <p:sp>
        <p:nvSpPr>
          <p:cNvPr id="5" name="Slide Number Placeholder 4"/>
          <p:cNvSpPr>
            <a:spLocks noGrp="1"/>
          </p:cNvSpPr>
          <p:nvPr>
            <p:ph type="sldNum" sz="quarter" idx="12"/>
          </p:nvPr>
        </p:nvSpPr>
        <p:spPr/>
        <p:txBody>
          <a:bodyPr/>
          <a:lstStyle/>
          <a:p>
            <a:pPr>
              <a:defRPr/>
            </a:pPr>
            <a:fld id="{BF019D4C-EC77-459F-92EB-9FB4A5814379}" type="slidenum">
              <a:rPr lang="en-US" smtClean="0"/>
              <a:pPr>
                <a:defRPr/>
              </a:pPr>
              <a:t>18</a:t>
            </a:fld>
            <a:endParaRPr lang="en-US"/>
          </a:p>
        </p:txBody>
      </p:sp>
      <p:sp>
        <p:nvSpPr>
          <p:cNvPr id="6" name="Title 5"/>
          <p:cNvSpPr>
            <a:spLocks noGrp="1"/>
          </p:cNvSpPr>
          <p:nvPr>
            <p:ph type="title"/>
          </p:nvPr>
        </p:nvSpPr>
        <p:spPr/>
        <p:txBody>
          <a:bodyPr/>
          <a:lstStyle/>
          <a:p>
            <a:endParaRPr lang="en-US"/>
          </a:p>
        </p:txBody>
      </p:sp>
      <p:pic>
        <p:nvPicPr>
          <p:cNvPr id="7" name="Picture 6" descr="kambiz.PNG"/>
          <p:cNvPicPr>
            <a:picLocks noChangeAspect="1"/>
          </p:cNvPicPr>
          <p:nvPr/>
        </p:nvPicPr>
        <p:blipFill>
          <a:blip r:embed="rId2" cstate="print"/>
          <a:stretch>
            <a:fillRect/>
          </a:stretch>
        </p:blipFill>
        <p:spPr>
          <a:xfrm>
            <a:off x="1716296" y="112544"/>
            <a:ext cx="5556738" cy="1326447"/>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Presentation title, Month #, Year. Confidential</a:t>
            </a:r>
            <a:endParaRPr lang="en-US"/>
          </a:p>
        </p:txBody>
      </p:sp>
      <p:sp>
        <p:nvSpPr>
          <p:cNvPr id="5" name="Slide Number Placeholder 4"/>
          <p:cNvSpPr>
            <a:spLocks noGrp="1"/>
          </p:cNvSpPr>
          <p:nvPr>
            <p:ph type="sldNum" sz="quarter" idx="12"/>
          </p:nvPr>
        </p:nvSpPr>
        <p:spPr/>
        <p:txBody>
          <a:bodyPr/>
          <a:lstStyle/>
          <a:p>
            <a:pPr>
              <a:defRPr/>
            </a:pPr>
            <a:fld id="{BF019D4C-EC77-459F-92EB-9FB4A5814379}" type="slidenum">
              <a:rPr lang="en-US" smtClean="0"/>
              <a:pPr>
                <a:defRPr/>
              </a:pPr>
              <a:t>19</a:t>
            </a:fld>
            <a:endParaRPr lang="en-US"/>
          </a:p>
        </p:txBody>
      </p:sp>
      <p:sp>
        <p:nvSpPr>
          <p:cNvPr id="6" name="Title 5"/>
          <p:cNvSpPr>
            <a:spLocks noGrp="1"/>
          </p:cNvSpPr>
          <p:nvPr>
            <p:ph type="title"/>
          </p:nvPr>
        </p:nvSpPr>
        <p:spPr/>
        <p:txBody>
          <a:bodyPr/>
          <a:lstStyle/>
          <a:p>
            <a:endParaRPr lang="en-US"/>
          </a:p>
        </p:txBody>
      </p:sp>
      <p:pic>
        <p:nvPicPr>
          <p:cNvPr id="7" name="Picture 6" descr="kambiz.PNG"/>
          <p:cNvPicPr>
            <a:picLocks noChangeAspect="1"/>
          </p:cNvPicPr>
          <p:nvPr/>
        </p:nvPicPr>
        <p:blipFill>
          <a:blip r:embed="rId2" cstate="print"/>
          <a:srcRect r="1462" b="24056"/>
          <a:stretch>
            <a:fillRect/>
          </a:stretch>
        </p:blipFill>
        <p:spPr>
          <a:xfrm>
            <a:off x="56272" y="112544"/>
            <a:ext cx="4740811" cy="872194"/>
          </a:xfrm>
          <a:prstGeom prst="rect">
            <a:avLst/>
          </a:prstGeom>
        </p:spPr>
      </p:pic>
      <p:pic>
        <p:nvPicPr>
          <p:cNvPr id="10" name="Content Placeholder 9" descr="tableIII.PNG"/>
          <p:cNvPicPr>
            <a:picLocks noGrp="1" noChangeAspect="1"/>
          </p:cNvPicPr>
          <p:nvPr>
            <p:ph idx="1"/>
          </p:nvPr>
        </p:nvPicPr>
        <p:blipFill>
          <a:blip r:embed="rId3" cstate="print"/>
          <a:stretch>
            <a:fillRect/>
          </a:stretch>
        </p:blipFill>
        <p:spPr>
          <a:xfrm>
            <a:off x="4121839" y="427883"/>
            <a:ext cx="4825219" cy="6442112"/>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14901"/>
            <a:ext cx="8331958" cy="5240168"/>
          </a:xfrm>
        </p:spPr>
        <p:txBody>
          <a:bodyPr>
            <a:normAutofit fontScale="92500" lnSpcReduction="10000"/>
          </a:bodyPr>
          <a:lstStyle/>
          <a:p>
            <a:pPr marL="0" indent="0">
              <a:buFont typeface="Wingdings" pitchFamily="2" charset="2"/>
              <a:buChar char="§"/>
            </a:pPr>
            <a:r>
              <a:rPr lang="en-GB" sz="2000" b="0" dirty="0">
                <a:solidFill>
                  <a:srgbClr val="6F664C"/>
                </a:solidFill>
              </a:rPr>
              <a:t>Vascular access is an essential requirement for any Therapeutic Apheresis procedure</a:t>
            </a:r>
          </a:p>
          <a:p>
            <a:pPr marL="0" indent="0">
              <a:buFont typeface="Wingdings" pitchFamily="2" charset="2"/>
              <a:buChar char="§"/>
            </a:pPr>
            <a:endParaRPr lang="en-GB" sz="2000" b="0" dirty="0">
              <a:solidFill>
                <a:srgbClr val="6F664C"/>
              </a:solidFill>
            </a:endParaRPr>
          </a:p>
          <a:p>
            <a:pPr marL="0" indent="0">
              <a:buFont typeface="Wingdings" pitchFamily="2" charset="2"/>
              <a:buChar char="§"/>
            </a:pPr>
            <a:r>
              <a:rPr lang="en-US" sz="2000" b="0" dirty="0" err="1">
                <a:solidFill>
                  <a:srgbClr val="6F664C"/>
                </a:solidFill>
              </a:rPr>
              <a:t>Therepautic</a:t>
            </a:r>
            <a:r>
              <a:rPr lang="en-US" sz="2000" b="0" dirty="0">
                <a:solidFill>
                  <a:srgbClr val="6F664C"/>
                </a:solidFill>
              </a:rPr>
              <a:t> Apheresis treatments require a stable and functioning vascular access with minimal complications. The choice of access is dependent on the duration for which the apheresis procedure is </a:t>
            </a:r>
            <a:r>
              <a:rPr lang="en-US" sz="2000" b="0" dirty="0" smtClean="0">
                <a:solidFill>
                  <a:srgbClr val="6F664C"/>
                </a:solidFill>
              </a:rPr>
              <a:t>indicated</a:t>
            </a:r>
            <a:r>
              <a:rPr lang="en-US" sz="1400" b="0" baseline="30000" dirty="0" smtClean="0">
                <a:solidFill>
                  <a:srgbClr val="6F664C"/>
                </a:solidFill>
              </a:rPr>
              <a:t>(</a:t>
            </a:r>
            <a:r>
              <a:rPr lang="en-US" sz="1400" b="0" baseline="30000" dirty="0">
                <a:solidFill>
                  <a:srgbClr val="6F664C"/>
                </a:solidFill>
              </a:rPr>
              <a:t>1)</a:t>
            </a:r>
          </a:p>
          <a:p>
            <a:pPr marL="0" indent="0">
              <a:buFont typeface="Wingdings" pitchFamily="2" charset="2"/>
              <a:buChar char="§"/>
            </a:pPr>
            <a:endParaRPr lang="en-US" sz="1400" b="0" baseline="30000" dirty="0">
              <a:solidFill>
                <a:srgbClr val="6F664C"/>
              </a:solidFill>
            </a:endParaRPr>
          </a:p>
          <a:p>
            <a:pPr marL="0" indent="0">
              <a:buFont typeface="Wingdings" pitchFamily="2" charset="2"/>
              <a:buChar char="§"/>
            </a:pPr>
            <a:r>
              <a:rPr lang="en-US" sz="2000" b="0" dirty="0">
                <a:solidFill>
                  <a:srgbClr val="6F664C"/>
                </a:solidFill>
              </a:rPr>
              <a:t>Initial use of the </a:t>
            </a:r>
            <a:r>
              <a:rPr lang="en-US" sz="2000" b="0" dirty="0" err="1">
                <a:solidFill>
                  <a:srgbClr val="6F664C"/>
                </a:solidFill>
              </a:rPr>
              <a:t>antecubital</a:t>
            </a:r>
            <a:r>
              <a:rPr lang="en-US" sz="2000" b="0" dirty="0">
                <a:solidFill>
                  <a:srgbClr val="6F664C"/>
                </a:solidFill>
              </a:rPr>
              <a:t> veins is sufficient </a:t>
            </a:r>
          </a:p>
          <a:p>
            <a:pPr marL="0" indent="0">
              <a:buFont typeface="Wingdings" pitchFamily="2" charset="2"/>
              <a:buChar char="§"/>
            </a:pPr>
            <a:endParaRPr lang="en-US" sz="2000" b="0" dirty="0">
              <a:solidFill>
                <a:srgbClr val="6F664C"/>
              </a:solidFill>
            </a:endParaRPr>
          </a:p>
          <a:p>
            <a:pPr marL="0" indent="0">
              <a:buFont typeface="Wingdings" pitchFamily="2" charset="2"/>
              <a:buChar char="§"/>
            </a:pPr>
            <a:r>
              <a:rPr lang="en-US" sz="2000" b="0" dirty="0">
                <a:solidFill>
                  <a:srgbClr val="6F664C"/>
                </a:solidFill>
              </a:rPr>
              <a:t>If required over a prolonged period of time, it is common practice to abandon the ante-</a:t>
            </a:r>
            <a:r>
              <a:rPr lang="en-US" sz="2000" b="0" dirty="0" err="1">
                <a:solidFill>
                  <a:srgbClr val="6F664C"/>
                </a:solidFill>
              </a:rPr>
              <a:t>cubital</a:t>
            </a:r>
            <a:r>
              <a:rPr lang="en-US" sz="2000" b="0" dirty="0">
                <a:solidFill>
                  <a:srgbClr val="6F664C"/>
                </a:solidFill>
              </a:rPr>
              <a:t> veins and establish other means of vascular </a:t>
            </a:r>
            <a:r>
              <a:rPr lang="en-US" sz="2000" b="0" dirty="0" smtClean="0">
                <a:solidFill>
                  <a:srgbClr val="6F664C"/>
                </a:solidFill>
              </a:rPr>
              <a:t>access</a:t>
            </a:r>
            <a:r>
              <a:rPr lang="en-US" sz="1400" b="0" baseline="30000" dirty="0" smtClean="0">
                <a:solidFill>
                  <a:srgbClr val="6F664C"/>
                </a:solidFill>
              </a:rPr>
              <a:t>(</a:t>
            </a:r>
            <a:r>
              <a:rPr lang="en-US" sz="1400" b="0" baseline="30000" dirty="0">
                <a:solidFill>
                  <a:srgbClr val="6F664C"/>
                </a:solidFill>
              </a:rPr>
              <a:t>2)</a:t>
            </a:r>
          </a:p>
          <a:p>
            <a:pPr marL="0" indent="0">
              <a:buFont typeface="Wingdings" pitchFamily="2" charset="2"/>
              <a:buChar char="§"/>
            </a:pPr>
            <a:endParaRPr lang="en-US" sz="2000" b="0" baseline="30000" dirty="0">
              <a:solidFill>
                <a:srgbClr val="6F664C"/>
              </a:solidFill>
            </a:endParaRPr>
          </a:p>
          <a:p>
            <a:pPr marL="0" indent="0">
              <a:buFont typeface="Wingdings" pitchFamily="2" charset="2"/>
              <a:buChar char="§"/>
            </a:pPr>
            <a:r>
              <a:rPr lang="en-US" sz="2000" b="0" dirty="0">
                <a:solidFill>
                  <a:srgbClr val="6F664C"/>
                </a:solidFill>
              </a:rPr>
              <a:t>The apheresis operator needs to have a strong grasp of the principles of underlying vascular access</a:t>
            </a:r>
            <a:r>
              <a:rPr lang="en-US" sz="2000" dirty="0">
                <a:solidFill>
                  <a:srgbClr val="6F664C"/>
                </a:solidFill>
              </a:rPr>
              <a:t>, </a:t>
            </a:r>
            <a:r>
              <a:rPr lang="en-US" sz="2000" b="0" dirty="0">
                <a:solidFill>
                  <a:srgbClr val="6F664C"/>
                </a:solidFill>
              </a:rPr>
              <a:t>and knowledge of the vascular access options at their </a:t>
            </a:r>
            <a:r>
              <a:rPr lang="en-US" sz="2000" b="0" dirty="0" smtClean="0">
                <a:solidFill>
                  <a:srgbClr val="6F664C"/>
                </a:solidFill>
              </a:rPr>
              <a:t>disposal</a:t>
            </a:r>
            <a:endParaRPr lang="en-US" sz="2000" b="0" dirty="0">
              <a:solidFill>
                <a:srgbClr val="6F664C"/>
              </a:solidFill>
            </a:endParaRPr>
          </a:p>
          <a:p>
            <a:pPr marL="0" indent="0">
              <a:buNone/>
            </a:pPr>
            <a:endParaRPr lang="en-US" sz="2000" dirty="0">
              <a:solidFill>
                <a:schemeClr val="accent4">
                  <a:lumMod val="60000"/>
                  <a:lumOff val="40000"/>
                </a:schemeClr>
              </a:solidFill>
            </a:endParaRPr>
          </a:p>
          <a:p>
            <a:pPr marL="228600" lvl="0" indent="-228600">
              <a:buAutoNum type="arabicParenBoth"/>
            </a:pPr>
            <a:r>
              <a:rPr lang="en-US" sz="1100" dirty="0">
                <a:solidFill>
                  <a:schemeClr val="tx1">
                    <a:lumMod val="50000"/>
                  </a:schemeClr>
                </a:solidFill>
              </a:rPr>
              <a:t>Okafor C, </a:t>
            </a:r>
            <a:r>
              <a:rPr lang="en-US" sz="1100" dirty="0" err="1">
                <a:solidFill>
                  <a:schemeClr val="tx1">
                    <a:lumMod val="50000"/>
                  </a:schemeClr>
                </a:solidFill>
              </a:rPr>
              <a:t>Kalantarinia</a:t>
            </a:r>
            <a:r>
              <a:rPr lang="en-US" sz="1100" dirty="0">
                <a:solidFill>
                  <a:schemeClr val="tx1">
                    <a:lumMod val="50000"/>
                  </a:schemeClr>
                </a:solidFill>
              </a:rPr>
              <a:t> ;  Vascular access considerations for therapeutic apheresis procedures. Seminars Dialysis, 2012; 25:140-4</a:t>
            </a:r>
          </a:p>
          <a:p>
            <a:pPr marL="228600" lvl="0" indent="-228600">
              <a:buAutoNum type="arabicParenBoth"/>
            </a:pPr>
            <a:r>
              <a:rPr lang="en-US" sz="1100" dirty="0" err="1">
                <a:solidFill>
                  <a:schemeClr val="tx1">
                    <a:lumMod val="50000"/>
                  </a:schemeClr>
                </a:solidFill>
              </a:rPr>
              <a:t>Noseworthy</a:t>
            </a:r>
            <a:r>
              <a:rPr lang="en-US" sz="1100" dirty="0">
                <a:solidFill>
                  <a:schemeClr val="tx1">
                    <a:lumMod val="50000"/>
                  </a:schemeClr>
                </a:solidFill>
              </a:rPr>
              <a:t> JH, </a:t>
            </a:r>
            <a:r>
              <a:rPr lang="en-US" sz="1100" dirty="0" err="1">
                <a:solidFill>
                  <a:schemeClr val="tx1">
                    <a:lumMod val="50000"/>
                  </a:schemeClr>
                </a:solidFill>
              </a:rPr>
              <a:t>Shumak</a:t>
            </a:r>
            <a:r>
              <a:rPr lang="en-US" sz="1100" dirty="0">
                <a:solidFill>
                  <a:schemeClr val="tx1">
                    <a:lumMod val="50000"/>
                  </a:schemeClr>
                </a:solidFill>
              </a:rPr>
              <a:t> KH, </a:t>
            </a:r>
            <a:r>
              <a:rPr lang="en-US" sz="1100" dirty="0" err="1">
                <a:solidFill>
                  <a:schemeClr val="tx1">
                    <a:lumMod val="50000"/>
                  </a:schemeClr>
                </a:solidFill>
              </a:rPr>
              <a:t>Vandervoort</a:t>
            </a:r>
            <a:r>
              <a:rPr lang="en-US" sz="1100" dirty="0">
                <a:solidFill>
                  <a:schemeClr val="tx1">
                    <a:lumMod val="50000"/>
                  </a:schemeClr>
                </a:solidFill>
              </a:rPr>
              <a:t> MK; Long Term use of </a:t>
            </a:r>
            <a:r>
              <a:rPr lang="en-US" sz="1100" dirty="0" err="1">
                <a:solidFill>
                  <a:schemeClr val="tx1">
                    <a:lumMod val="50000"/>
                  </a:schemeClr>
                </a:solidFill>
              </a:rPr>
              <a:t>antecubital</a:t>
            </a:r>
            <a:r>
              <a:rPr lang="en-US" sz="1100" dirty="0">
                <a:solidFill>
                  <a:schemeClr val="tx1">
                    <a:lumMod val="50000"/>
                  </a:schemeClr>
                </a:solidFill>
              </a:rPr>
              <a:t> veins for plasma exchange. The Canadian Cooperative Multiple Sclerosis Study group; Transfusion;1989; 29:610-13</a:t>
            </a:r>
          </a:p>
          <a:p>
            <a:pPr marL="0" indent="0">
              <a:buNone/>
            </a:pPr>
            <a:endParaRPr lang="en-GB" sz="2000" dirty="0" smtClean="0">
              <a:solidFill>
                <a:srgbClr val="48544F"/>
              </a:solidFill>
            </a:endParaRPr>
          </a:p>
          <a:p>
            <a:pPr marL="0" indent="0">
              <a:buNone/>
            </a:pPr>
            <a:endParaRPr lang="en-GB" sz="2000" dirty="0" smtClean="0">
              <a:solidFill>
                <a:srgbClr val="48544F"/>
              </a:solidFill>
            </a:endParaRPr>
          </a:p>
        </p:txBody>
      </p:sp>
      <p:sp>
        <p:nvSpPr>
          <p:cNvPr id="6" name="Title 5"/>
          <p:cNvSpPr>
            <a:spLocks noGrp="1"/>
          </p:cNvSpPr>
          <p:nvPr>
            <p:ph type="title"/>
          </p:nvPr>
        </p:nvSpPr>
        <p:spPr/>
        <p:txBody>
          <a:bodyPr/>
          <a:lstStyle/>
          <a:p>
            <a:r>
              <a:rPr lang="en-US" dirty="0" smtClean="0"/>
              <a:t>Introduction</a:t>
            </a:r>
            <a:endParaRPr lang="en-US" dirty="0"/>
          </a:p>
        </p:txBody>
      </p:sp>
      <p:pic>
        <p:nvPicPr>
          <p:cNvPr id="13313" name="Picture 1"/>
          <p:cNvPicPr>
            <a:picLocks noChangeAspect="1" noChangeArrowheads="1"/>
          </p:cNvPicPr>
          <p:nvPr/>
        </p:nvPicPr>
        <p:blipFill>
          <a:blip r:embed="rId2" cstate="print"/>
          <a:srcRect/>
          <a:stretch>
            <a:fillRect/>
          </a:stretch>
        </p:blipFill>
        <p:spPr bwMode="auto">
          <a:xfrm>
            <a:off x="1" y="0"/>
            <a:ext cx="9144000" cy="1419367"/>
          </a:xfrm>
          <a:prstGeom prst="rect">
            <a:avLst/>
          </a:prstGeom>
          <a:noFill/>
          <a:ln w="9525">
            <a:noFill/>
            <a:miter lim="800000"/>
            <a:headEnd/>
            <a:tailEnd/>
          </a:ln>
        </p:spPr>
      </p:pic>
    </p:spTree>
    <p:extLst>
      <p:ext uri="{BB962C8B-B14F-4D97-AF65-F5344CB8AC3E}">
        <p14:creationId xmlns="" xmlns:p14="http://schemas.microsoft.com/office/powerpoint/2010/main" val="216461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84"/>
            <a:ext cx="8229600" cy="1143000"/>
          </a:xfrm>
        </p:spPr>
        <p:txBody>
          <a:bodyPr>
            <a:noAutofit/>
          </a:bodyPr>
          <a:lstStyle/>
          <a:p>
            <a:pPr algn="l"/>
            <a:r>
              <a:rPr lang="en-GB" sz="1800" b="1" dirty="0" smtClean="0">
                <a:latin typeface="Arial" pitchFamily="34" charset="0"/>
                <a:cs typeface="Arial" pitchFamily="34" charset="0"/>
              </a:rPr>
              <a:t>Inpatient costs, mortality and 30-day re-admission in patients with central-line-associated bloodstream infections</a:t>
            </a:r>
            <a:r>
              <a:rPr lang="en-GB" sz="1800" dirty="0" smtClean="0">
                <a:latin typeface="Arial" pitchFamily="34" charset="0"/>
                <a:cs typeface="Arial" pitchFamily="34" charset="0"/>
              </a:rPr>
              <a:t>. </a:t>
            </a:r>
            <a:r>
              <a:rPr lang="en-GB" sz="1400" dirty="0" smtClean="0">
                <a:latin typeface="Arial" pitchFamily="34" charset="0"/>
                <a:cs typeface="Arial" pitchFamily="34" charset="0"/>
              </a:rPr>
              <a:t>Stevens </a:t>
            </a:r>
            <a:r>
              <a:rPr lang="en-GB" sz="1400" i="1" dirty="0" smtClean="0">
                <a:latin typeface="Arial" pitchFamily="34" charset="0"/>
                <a:cs typeface="Arial" pitchFamily="34" charset="0"/>
              </a:rPr>
              <a:t>et al</a:t>
            </a:r>
            <a:r>
              <a:rPr lang="en-GB" sz="1400" dirty="0" smtClean="0">
                <a:latin typeface="Arial" pitchFamily="34" charset="0"/>
                <a:cs typeface="Arial" pitchFamily="34" charset="0"/>
              </a:rPr>
              <a:t>., </a:t>
            </a:r>
            <a:r>
              <a:rPr lang="pt-BR" sz="1400" dirty="0" smtClean="0">
                <a:latin typeface="Arial" pitchFamily="34" charset="0"/>
                <a:cs typeface="Arial" pitchFamily="34" charset="0"/>
              </a:rPr>
              <a:t>Clin Microbiol Infect 2014; 20: O318–O324</a:t>
            </a:r>
            <a:endParaRPr lang="en-GB" sz="1400" dirty="0">
              <a:latin typeface="Arial" pitchFamily="34" charset="0"/>
              <a:cs typeface="Arial" pitchFamily="34" charset="0"/>
            </a:endParaRPr>
          </a:p>
        </p:txBody>
      </p:sp>
      <p:sp>
        <p:nvSpPr>
          <p:cNvPr id="7" name="Content Placeholder 6"/>
          <p:cNvSpPr>
            <a:spLocks noGrp="1"/>
          </p:cNvSpPr>
          <p:nvPr>
            <p:ph idx="1"/>
          </p:nvPr>
        </p:nvSpPr>
        <p:spPr>
          <a:xfrm>
            <a:off x="107504" y="1063277"/>
            <a:ext cx="8892480" cy="4525963"/>
          </a:xfrm>
        </p:spPr>
        <p:txBody>
          <a:bodyPr>
            <a:noAutofit/>
          </a:bodyPr>
          <a:lstStyle/>
          <a:p>
            <a:r>
              <a:rPr lang="en-GB" sz="1700" dirty="0" smtClean="0">
                <a:solidFill>
                  <a:schemeClr val="tx1">
                    <a:lumMod val="50000"/>
                  </a:schemeClr>
                </a:solidFill>
                <a:latin typeface="Arial" pitchFamily="34" charset="0"/>
                <a:cs typeface="Arial" pitchFamily="34" charset="0"/>
              </a:rPr>
              <a:t>Previous reports suggest central-line associated bloodstream infection (CLABSI) associated with increased costs and mortality.</a:t>
            </a:r>
          </a:p>
          <a:p>
            <a:r>
              <a:rPr lang="en-GB" sz="1700" dirty="0" smtClean="0">
                <a:solidFill>
                  <a:schemeClr val="tx1">
                    <a:lumMod val="50000"/>
                  </a:schemeClr>
                </a:solidFill>
                <a:latin typeface="Arial" pitchFamily="34" charset="0"/>
                <a:cs typeface="Arial" pitchFamily="34" charset="0"/>
              </a:rPr>
              <a:t>No studies have assessed both total and variable costs, and data on outcomes outside of the intensive-care unit (ICU) is rare.</a:t>
            </a:r>
          </a:p>
          <a:p>
            <a:r>
              <a:rPr lang="en-GB" sz="1700" dirty="0" smtClean="0">
                <a:solidFill>
                  <a:schemeClr val="tx1">
                    <a:lumMod val="50000"/>
                  </a:schemeClr>
                </a:solidFill>
                <a:latin typeface="Arial" pitchFamily="34" charset="0"/>
                <a:cs typeface="Arial" pitchFamily="34" charset="0"/>
              </a:rPr>
              <a:t>This paper describes the excess in-hospital mortality and costs attributable to CLABSI in both ICU and non-ICU patients.</a:t>
            </a:r>
          </a:p>
          <a:p>
            <a:r>
              <a:rPr lang="en-GB" sz="1700" dirty="0" smtClean="0">
                <a:solidFill>
                  <a:schemeClr val="tx1">
                    <a:lumMod val="50000"/>
                  </a:schemeClr>
                </a:solidFill>
                <a:latin typeface="Arial" pitchFamily="34" charset="0"/>
                <a:cs typeface="Arial" pitchFamily="34" charset="0"/>
              </a:rPr>
              <a:t>Retrospective cohort and cost-of-illness reported (from a hospital perspective) of 398 </a:t>
            </a:r>
            <a:r>
              <a:rPr lang="en-GB" sz="1700" dirty="0" smtClean="0">
                <a:latin typeface="Arial" pitchFamily="34" charset="0"/>
                <a:cs typeface="Arial" pitchFamily="34" charset="0"/>
              </a:rPr>
              <a:t>patients in a tertiary-care academic hospital over 3 years (Jan 08 – Dec 10).  All CLABSI patients and a simple random sample drawn from a list of all central lines inserted during the timeframe were included. </a:t>
            </a:r>
          </a:p>
          <a:p>
            <a:r>
              <a:rPr lang="en-GB" sz="1700" dirty="0" smtClean="0">
                <a:latin typeface="Arial" pitchFamily="34" charset="0"/>
                <a:cs typeface="Arial" pitchFamily="34" charset="0"/>
              </a:rPr>
              <a:t>Patients with CLABSI (both ICU and non-ICU) costs were c. $32k higher on average than for patients without CLABSI (Costs adjusted to 2010 US $ date).</a:t>
            </a:r>
          </a:p>
          <a:p>
            <a:r>
              <a:rPr lang="en-GB" sz="1700" dirty="0" smtClean="0">
                <a:latin typeface="Arial" pitchFamily="34" charset="0"/>
                <a:cs typeface="Arial" pitchFamily="34" charset="0"/>
              </a:rPr>
              <a:t>Once data was controlled for severity of illness and other healthcare-associated infections, </a:t>
            </a:r>
            <a:r>
              <a:rPr lang="en-GB" sz="1700" b="1" dirty="0" smtClean="0">
                <a:latin typeface="Arial" pitchFamily="34" charset="0"/>
                <a:cs typeface="Arial" pitchFamily="34" charset="0"/>
              </a:rPr>
              <a:t>CLABSI was associated with a 2.27-fold increased risk of mortality.</a:t>
            </a:r>
            <a:r>
              <a:rPr lang="en-GB" sz="1700" dirty="0" smtClean="0">
                <a:latin typeface="Arial" pitchFamily="34" charset="0"/>
                <a:cs typeface="Arial" pitchFamily="34" charset="0"/>
              </a:rPr>
              <a:t> </a:t>
            </a:r>
          </a:p>
          <a:p>
            <a:r>
              <a:rPr lang="en-GB" sz="1700" dirty="0" smtClean="0">
                <a:latin typeface="Arial" pitchFamily="34" charset="0"/>
                <a:cs typeface="Arial" pitchFamily="34" charset="0"/>
              </a:rPr>
              <a:t>Other healthcare-associated infections were also significantly associated with greater costs and mortality. (</a:t>
            </a:r>
            <a:r>
              <a:rPr lang="en-GB" sz="1700" b="1" dirty="0" smtClean="0">
                <a:latin typeface="Arial" pitchFamily="34" charset="0"/>
                <a:cs typeface="Arial" pitchFamily="34" charset="0"/>
              </a:rPr>
              <a:t>N.B.</a:t>
            </a:r>
            <a:r>
              <a:rPr lang="en-GB" sz="1700" dirty="0" smtClean="0">
                <a:latin typeface="Arial" pitchFamily="34" charset="0"/>
                <a:cs typeface="Arial" pitchFamily="34" charset="0"/>
              </a:rPr>
              <a:t> Highlighting the fact that if you have a central/femoral line inserted you invariably have overnight hospital stays.  Peripheral venous access will reduce this).</a:t>
            </a:r>
          </a:p>
          <a:p>
            <a:r>
              <a:rPr lang="en-GB" sz="1700" dirty="0" smtClean="0">
                <a:latin typeface="Arial" pitchFamily="34" charset="0"/>
                <a:cs typeface="Arial" pitchFamily="34" charset="0"/>
              </a:rPr>
              <a:t> Overall, CLABSI was associated with significantly higher adjusted in-hospital mortality and total and variable costs than those for patients without CLABSI.</a:t>
            </a:r>
          </a:p>
          <a:p>
            <a:endParaRPr lang="en-GB" sz="17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1143000"/>
          </a:xfrm>
        </p:spPr>
        <p:txBody>
          <a:bodyPr>
            <a:noAutofit/>
          </a:bodyPr>
          <a:lstStyle/>
          <a:p>
            <a:pPr algn="l"/>
            <a:r>
              <a:rPr lang="en-GB" sz="1800" b="1" dirty="0">
                <a:latin typeface="Arial" pitchFamily="34" charset="0"/>
                <a:cs typeface="Arial" pitchFamily="34" charset="0"/>
              </a:rPr>
              <a:t>Guidelines for Performing Ultrasound </a:t>
            </a:r>
            <a:r>
              <a:rPr lang="en-GB" sz="1800" b="1" dirty="0" smtClean="0">
                <a:latin typeface="Arial" pitchFamily="34" charset="0"/>
                <a:cs typeface="Arial" pitchFamily="34" charset="0"/>
              </a:rPr>
              <a:t>Guided Vascular </a:t>
            </a:r>
            <a:r>
              <a:rPr lang="en-GB" sz="1800" b="1" dirty="0" err="1" smtClean="0">
                <a:latin typeface="Arial" pitchFamily="34" charset="0"/>
                <a:cs typeface="Arial" pitchFamily="34" charset="0"/>
              </a:rPr>
              <a:t>Cannulation</a:t>
            </a:r>
            <a:r>
              <a:rPr lang="en-GB" sz="1800" b="1" dirty="0">
                <a:latin typeface="Arial" pitchFamily="34" charset="0"/>
                <a:cs typeface="Arial" pitchFamily="34" charset="0"/>
              </a:rPr>
              <a:t>: </a:t>
            </a:r>
            <a:r>
              <a:rPr lang="en-GB" sz="1800" b="1" dirty="0" smtClean="0">
                <a:latin typeface="Arial" pitchFamily="34" charset="0"/>
                <a:cs typeface="Arial" pitchFamily="34" charset="0"/>
              </a:rPr>
              <a:t>Recommendations </a:t>
            </a:r>
            <a:r>
              <a:rPr lang="en-GB" sz="1800" b="1" dirty="0">
                <a:latin typeface="Arial" pitchFamily="34" charset="0"/>
                <a:cs typeface="Arial" pitchFamily="34" charset="0"/>
              </a:rPr>
              <a:t>of the </a:t>
            </a:r>
            <a:r>
              <a:rPr lang="en-GB" sz="1800" b="1" dirty="0" smtClean="0">
                <a:latin typeface="Arial" pitchFamily="34" charset="0"/>
                <a:cs typeface="Arial" pitchFamily="34" charset="0"/>
              </a:rPr>
              <a:t>American Society </a:t>
            </a:r>
            <a:r>
              <a:rPr lang="en-GB" sz="1800" b="1" dirty="0">
                <a:latin typeface="Arial" pitchFamily="34" charset="0"/>
                <a:cs typeface="Arial" pitchFamily="34" charset="0"/>
              </a:rPr>
              <a:t>of Echocardiography and the </a:t>
            </a:r>
            <a:r>
              <a:rPr lang="en-GB" sz="1800" b="1" dirty="0" smtClean="0">
                <a:latin typeface="Arial" pitchFamily="34" charset="0"/>
                <a:cs typeface="Arial" pitchFamily="34" charset="0"/>
              </a:rPr>
              <a:t>Society of Cardiovascular </a:t>
            </a:r>
            <a:r>
              <a:rPr lang="en-GB" sz="1800" b="1" dirty="0" err="1" smtClean="0">
                <a:latin typeface="Arial" pitchFamily="34" charset="0"/>
                <a:cs typeface="Arial" pitchFamily="34" charset="0"/>
              </a:rPr>
              <a:t>Anesthesiologists</a:t>
            </a:r>
            <a:r>
              <a:rPr lang="en-GB" sz="1800" dirty="0" smtClean="0">
                <a:latin typeface="Arial" pitchFamily="34" charset="0"/>
                <a:cs typeface="Arial" pitchFamily="34" charset="0"/>
              </a:rPr>
              <a:t>. </a:t>
            </a:r>
            <a:r>
              <a:rPr lang="en-GB" sz="1600" dirty="0" err="1" smtClean="0">
                <a:latin typeface="Arial" pitchFamily="34" charset="0"/>
                <a:cs typeface="Arial" pitchFamily="34" charset="0"/>
              </a:rPr>
              <a:t>Troianos</a:t>
            </a:r>
            <a:r>
              <a:rPr lang="en-GB" sz="1600" dirty="0" smtClean="0">
                <a:latin typeface="Arial" pitchFamily="34" charset="0"/>
                <a:cs typeface="Arial" pitchFamily="34" charset="0"/>
              </a:rPr>
              <a:t> </a:t>
            </a:r>
            <a:r>
              <a:rPr lang="en-GB" sz="1600" i="1" dirty="0" smtClean="0">
                <a:latin typeface="Arial" pitchFamily="34" charset="0"/>
                <a:cs typeface="Arial" pitchFamily="34" charset="0"/>
              </a:rPr>
              <a:t>et al., </a:t>
            </a:r>
            <a:r>
              <a:rPr lang="pl-PL" sz="1600" dirty="0" smtClean="0">
                <a:latin typeface="Arial" pitchFamily="34" charset="0"/>
                <a:cs typeface="Arial" pitchFamily="34" charset="0"/>
              </a:rPr>
              <a:t>J </a:t>
            </a:r>
            <a:r>
              <a:rPr lang="pl-PL" sz="1600" dirty="0">
                <a:latin typeface="Arial" pitchFamily="34" charset="0"/>
                <a:cs typeface="Arial" pitchFamily="34" charset="0"/>
              </a:rPr>
              <a:t>Am Soc Echocardiogr 2011;24:1291-318</a:t>
            </a:r>
            <a:endParaRPr lang="en-GB" sz="1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t>Review of recommended use of </a:t>
            </a:r>
            <a:r>
              <a:rPr lang="en-GB" dirty="0"/>
              <a:t>ultrasound for the </a:t>
            </a:r>
            <a:r>
              <a:rPr lang="en-GB" dirty="0" smtClean="0"/>
              <a:t>placement of </a:t>
            </a:r>
            <a:r>
              <a:rPr lang="en-GB" dirty="0"/>
              <a:t>all central venous </a:t>
            </a:r>
            <a:r>
              <a:rPr lang="en-GB" dirty="0" smtClean="0"/>
              <a:t>catheters – to improve patient care</a:t>
            </a:r>
          </a:p>
          <a:p>
            <a:r>
              <a:rPr lang="en-GB" dirty="0" smtClean="0"/>
              <a:t>Recommendations are </a:t>
            </a:r>
            <a:r>
              <a:rPr lang="en-GB" dirty="0"/>
              <a:t>made for </a:t>
            </a:r>
            <a:r>
              <a:rPr lang="en-GB" dirty="0" smtClean="0"/>
              <a:t>ultrasound-guided central </a:t>
            </a:r>
            <a:r>
              <a:rPr lang="en-GB" dirty="0"/>
              <a:t>venous access of the </a:t>
            </a:r>
            <a:r>
              <a:rPr lang="en-GB" dirty="0" smtClean="0"/>
              <a:t>internal jugular </a:t>
            </a:r>
            <a:r>
              <a:rPr lang="en-GB" dirty="0"/>
              <a:t>(IJ) vein, </a:t>
            </a:r>
            <a:r>
              <a:rPr lang="en-GB" dirty="0" err="1" smtClean="0"/>
              <a:t>subclavian</a:t>
            </a:r>
            <a:r>
              <a:rPr lang="en-GB" dirty="0" smtClean="0"/>
              <a:t> (SC</a:t>
            </a:r>
            <a:r>
              <a:rPr lang="en-GB" dirty="0"/>
              <a:t>) vein, and femoral vein (</a:t>
            </a:r>
            <a:r>
              <a:rPr lang="en-GB" dirty="0" smtClean="0"/>
              <a:t>FV) on </a:t>
            </a:r>
            <a:r>
              <a:rPr lang="en-GB" dirty="0"/>
              <a:t>the basis of the strength of </a:t>
            </a:r>
            <a:r>
              <a:rPr lang="en-GB" dirty="0" smtClean="0"/>
              <a:t>the scientific </a:t>
            </a:r>
            <a:r>
              <a:rPr lang="en-GB" dirty="0"/>
              <a:t>evidence present in </a:t>
            </a:r>
            <a:r>
              <a:rPr lang="en-GB" dirty="0" smtClean="0"/>
              <a:t>the literature.  </a:t>
            </a:r>
          </a:p>
          <a:p>
            <a:r>
              <a:rPr lang="en-GB" dirty="0" smtClean="0"/>
              <a:t>The </a:t>
            </a:r>
            <a:r>
              <a:rPr lang="en-GB" dirty="0"/>
              <a:t>role </a:t>
            </a:r>
            <a:r>
              <a:rPr lang="en-GB" dirty="0" smtClean="0"/>
              <a:t>of ultrasound </a:t>
            </a:r>
            <a:r>
              <a:rPr lang="en-GB" dirty="0"/>
              <a:t>for vascular </a:t>
            </a:r>
            <a:r>
              <a:rPr lang="en-GB" dirty="0" err="1" smtClean="0"/>
              <a:t>cannulation</a:t>
            </a:r>
            <a:r>
              <a:rPr lang="en-GB" dirty="0" smtClean="0"/>
              <a:t> of paediatric </a:t>
            </a:r>
            <a:r>
              <a:rPr lang="en-GB" dirty="0"/>
              <a:t>patients is </a:t>
            </a:r>
            <a:r>
              <a:rPr lang="en-GB" dirty="0" smtClean="0"/>
              <a:t>discussed specifically</a:t>
            </a:r>
          </a:p>
          <a:p>
            <a:r>
              <a:rPr lang="en-GB" dirty="0"/>
              <a:t>T</a:t>
            </a:r>
            <a:r>
              <a:rPr lang="en-GB" dirty="0" smtClean="0"/>
              <a:t>he use of </a:t>
            </a:r>
            <a:r>
              <a:rPr lang="en-GB" dirty="0"/>
              <a:t>ultrasound to facilitate </a:t>
            </a:r>
            <a:r>
              <a:rPr lang="en-GB" dirty="0" smtClean="0"/>
              <a:t>arterial </a:t>
            </a:r>
            <a:r>
              <a:rPr lang="en-GB" dirty="0" err="1" smtClean="0"/>
              <a:t>cannulation</a:t>
            </a:r>
            <a:r>
              <a:rPr lang="en-GB" dirty="0" smtClean="0"/>
              <a:t> </a:t>
            </a:r>
            <a:r>
              <a:rPr lang="en-GB" dirty="0"/>
              <a:t>and peripheral venous access is also </a:t>
            </a:r>
            <a:r>
              <a:rPr lang="en-GB" dirty="0" smtClean="0"/>
              <a:t>discussed.</a:t>
            </a:r>
          </a:p>
          <a:p>
            <a:r>
              <a:rPr lang="en-GB" dirty="0" smtClean="0"/>
              <a:t>Recommendations </a:t>
            </a:r>
            <a:r>
              <a:rPr lang="en-GB" dirty="0"/>
              <a:t>are made for training, including the role </a:t>
            </a:r>
            <a:r>
              <a:rPr lang="en-GB" dirty="0" smtClean="0"/>
              <a:t>of simulation</a:t>
            </a:r>
            <a:r>
              <a:rPr lang="en-GB" dirty="0"/>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4808" y="-315416"/>
            <a:ext cx="8229600" cy="1143000"/>
          </a:xfrm>
        </p:spPr>
        <p:txBody>
          <a:bodyPr>
            <a:noAutofit/>
          </a:bodyPr>
          <a:lstStyle/>
          <a:p>
            <a:pPr algn="l"/>
            <a:r>
              <a:rPr lang="en-GB" sz="1800" b="1" dirty="0" err="1" smtClean="0">
                <a:latin typeface="Arial" pitchFamily="34" charset="0"/>
                <a:cs typeface="Arial" pitchFamily="34" charset="0"/>
              </a:rPr>
              <a:t>Troianos</a:t>
            </a:r>
            <a:r>
              <a:rPr lang="en-GB" sz="1800" b="1" dirty="0" smtClean="0">
                <a:latin typeface="Arial" pitchFamily="34" charset="0"/>
                <a:cs typeface="Arial" pitchFamily="34" charset="0"/>
              </a:rPr>
              <a:t> </a:t>
            </a:r>
            <a:r>
              <a:rPr lang="en-GB" sz="1800" b="1" i="1" dirty="0" smtClean="0">
                <a:latin typeface="Arial" pitchFamily="34" charset="0"/>
                <a:cs typeface="Arial" pitchFamily="34" charset="0"/>
              </a:rPr>
              <a:t>et al., </a:t>
            </a:r>
            <a:r>
              <a:rPr lang="pl-PL" sz="1800" b="1" dirty="0" smtClean="0">
                <a:latin typeface="Arial" pitchFamily="34" charset="0"/>
                <a:cs typeface="Arial" pitchFamily="34" charset="0"/>
              </a:rPr>
              <a:t>J </a:t>
            </a:r>
            <a:r>
              <a:rPr lang="pl-PL" sz="1800" b="1" dirty="0">
                <a:latin typeface="Arial" pitchFamily="34" charset="0"/>
                <a:cs typeface="Arial" pitchFamily="34" charset="0"/>
              </a:rPr>
              <a:t>Am Soc Echocardiogr </a:t>
            </a:r>
            <a:r>
              <a:rPr lang="pl-PL" sz="1800" b="1" dirty="0" smtClean="0">
                <a:latin typeface="Arial" pitchFamily="34" charset="0"/>
                <a:cs typeface="Arial" pitchFamily="34" charset="0"/>
              </a:rPr>
              <a:t>2011;24:1291-318</a:t>
            </a:r>
            <a:r>
              <a:rPr lang="en-GB" sz="1800" b="1" dirty="0" smtClean="0">
                <a:latin typeface="Arial" pitchFamily="34" charset="0"/>
                <a:cs typeface="Arial" pitchFamily="34" charset="0"/>
              </a:rPr>
              <a:t> continued</a:t>
            </a:r>
            <a:endParaRPr lang="en-GB" sz="18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496" y="428080"/>
            <a:ext cx="9021246" cy="3504976"/>
          </a:xfrm>
          <a:prstGeom prst="rect">
            <a:avLst/>
          </a:prstGeom>
          <a:noFill/>
          <a:ln w="9525">
            <a:noFill/>
            <a:miter lim="800000"/>
            <a:headEnd/>
            <a:tailEnd/>
          </a:ln>
        </p:spPr>
      </p:pic>
      <p:sp>
        <p:nvSpPr>
          <p:cNvPr id="7" name="Content Placeholder 2"/>
          <p:cNvSpPr>
            <a:spLocks noGrp="1"/>
          </p:cNvSpPr>
          <p:nvPr>
            <p:ph idx="1"/>
          </p:nvPr>
        </p:nvSpPr>
        <p:spPr>
          <a:xfrm>
            <a:off x="35496" y="3861048"/>
            <a:ext cx="9036496" cy="2924944"/>
          </a:xfrm>
        </p:spPr>
        <p:txBody>
          <a:bodyPr>
            <a:normAutofit/>
          </a:bodyPr>
          <a:lstStyle/>
          <a:p>
            <a:r>
              <a:rPr lang="en-GB" sz="1600" b="1" u="sng" dirty="0" smtClean="0">
                <a:latin typeface="Arial" pitchFamily="34" charset="0"/>
                <a:cs typeface="Arial" pitchFamily="34" charset="0"/>
              </a:rPr>
              <a:t>Recommendations</a:t>
            </a:r>
            <a:r>
              <a:rPr lang="en-GB" sz="1600" dirty="0" smtClean="0">
                <a:latin typeface="Arial" pitchFamily="34" charset="0"/>
                <a:cs typeface="Arial" pitchFamily="34" charset="0"/>
              </a:rPr>
              <a:t>:</a:t>
            </a:r>
          </a:p>
          <a:p>
            <a:r>
              <a:rPr lang="en-GB" sz="1600" dirty="0" smtClean="0">
                <a:latin typeface="Arial" pitchFamily="34" charset="0"/>
                <a:cs typeface="Arial" pitchFamily="34" charset="0"/>
              </a:rPr>
              <a:t>Use </a:t>
            </a:r>
            <a:r>
              <a:rPr lang="en-GB" sz="1600" dirty="0">
                <a:latin typeface="Arial" pitchFamily="34" charset="0"/>
                <a:cs typeface="Arial" pitchFamily="34" charset="0"/>
              </a:rPr>
              <a:t>real-time </a:t>
            </a:r>
            <a:r>
              <a:rPr lang="en-GB" sz="1600" dirty="0" smtClean="0">
                <a:latin typeface="Arial" pitchFamily="34" charset="0"/>
                <a:cs typeface="Arial" pitchFamily="34" charset="0"/>
              </a:rPr>
              <a:t>ultrasound during </a:t>
            </a:r>
            <a:r>
              <a:rPr lang="en-GB" sz="1600" dirty="0">
                <a:latin typeface="Arial" pitchFamily="34" charset="0"/>
                <a:cs typeface="Arial" pitchFamily="34" charset="0"/>
              </a:rPr>
              <a:t>IJ </a:t>
            </a:r>
            <a:r>
              <a:rPr lang="en-GB" sz="1600" dirty="0" err="1">
                <a:latin typeface="Arial" pitchFamily="34" charset="0"/>
                <a:cs typeface="Arial" pitchFamily="34" charset="0"/>
              </a:rPr>
              <a:t>cannulation</a:t>
            </a:r>
            <a:r>
              <a:rPr lang="en-GB" sz="1600" dirty="0">
                <a:latin typeface="Arial" pitchFamily="34" charset="0"/>
                <a:cs typeface="Arial" pitchFamily="34" charset="0"/>
              </a:rPr>
              <a:t> whenever possible to improve </a:t>
            </a:r>
            <a:r>
              <a:rPr lang="en-GB" sz="1600" dirty="0" err="1">
                <a:latin typeface="Arial" pitchFamily="34" charset="0"/>
                <a:cs typeface="Arial" pitchFamily="34" charset="0"/>
              </a:rPr>
              <a:t>cannulation</a:t>
            </a:r>
            <a:r>
              <a:rPr lang="en-GB" sz="1600" dirty="0">
                <a:latin typeface="Arial" pitchFamily="34" charset="0"/>
                <a:cs typeface="Arial" pitchFamily="34" charset="0"/>
              </a:rPr>
              <a:t> </a:t>
            </a:r>
            <a:r>
              <a:rPr lang="en-GB" sz="1600" dirty="0" smtClean="0">
                <a:latin typeface="Arial" pitchFamily="34" charset="0"/>
                <a:cs typeface="Arial" pitchFamily="34" charset="0"/>
              </a:rPr>
              <a:t>success and </a:t>
            </a:r>
            <a:r>
              <a:rPr lang="en-GB" sz="1600" dirty="0">
                <a:latin typeface="Arial" pitchFamily="34" charset="0"/>
                <a:cs typeface="Arial" pitchFamily="34" charset="0"/>
              </a:rPr>
              <a:t>reduce the incidence of complications associated with the </a:t>
            </a:r>
            <a:r>
              <a:rPr lang="en-GB" sz="1600" dirty="0" smtClean="0">
                <a:latin typeface="Arial" pitchFamily="34" charset="0"/>
                <a:cs typeface="Arial" pitchFamily="34" charset="0"/>
              </a:rPr>
              <a:t>insertion of large-bore catheters. </a:t>
            </a:r>
          </a:p>
          <a:p>
            <a:r>
              <a:rPr lang="en-GB" sz="1600" dirty="0" smtClean="0">
                <a:latin typeface="Arial" pitchFamily="34" charset="0"/>
                <a:cs typeface="Arial" pitchFamily="34" charset="0"/>
              </a:rPr>
              <a:t>Use </a:t>
            </a:r>
            <a:r>
              <a:rPr lang="en-GB" sz="1600" dirty="0">
                <a:latin typeface="Arial" pitchFamily="34" charset="0"/>
                <a:cs typeface="Arial" pitchFamily="34" charset="0"/>
              </a:rPr>
              <a:t>of real-time ultrasound for the </a:t>
            </a:r>
            <a:r>
              <a:rPr lang="en-GB" sz="1600" dirty="0" err="1" smtClean="0">
                <a:latin typeface="Arial" pitchFamily="34" charset="0"/>
                <a:cs typeface="Arial" pitchFamily="34" charset="0"/>
              </a:rPr>
              <a:t>cannulation</a:t>
            </a:r>
            <a:r>
              <a:rPr lang="en-GB" sz="1600" dirty="0" smtClean="0">
                <a:latin typeface="Arial" pitchFamily="34" charset="0"/>
                <a:cs typeface="Arial" pitchFamily="34" charset="0"/>
              </a:rPr>
              <a:t> of </a:t>
            </a:r>
            <a:r>
              <a:rPr lang="en-GB" sz="1600" dirty="0">
                <a:latin typeface="Arial" pitchFamily="34" charset="0"/>
                <a:cs typeface="Arial" pitchFamily="34" charset="0"/>
              </a:rPr>
              <a:t>the IJ and FV in </a:t>
            </a:r>
            <a:r>
              <a:rPr lang="en-GB" sz="1600" dirty="0" smtClean="0">
                <a:latin typeface="Arial" pitchFamily="34" charset="0"/>
                <a:cs typeface="Arial" pitchFamily="34" charset="0"/>
              </a:rPr>
              <a:t>paediatric patients</a:t>
            </a:r>
            <a:r>
              <a:rPr lang="en-GB" sz="1600" dirty="0">
                <a:latin typeface="Arial" pitchFamily="34" charset="0"/>
                <a:cs typeface="Arial" pitchFamily="34" charset="0"/>
              </a:rPr>
              <a:t>. </a:t>
            </a:r>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Obese </a:t>
            </a:r>
            <a:r>
              <a:rPr lang="en-GB" sz="1600" dirty="0">
                <a:latin typeface="Arial" pitchFamily="34" charset="0"/>
                <a:cs typeface="Arial" pitchFamily="34" charset="0"/>
              </a:rPr>
              <a:t>and </a:t>
            </a:r>
            <a:r>
              <a:rPr lang="en-GB" sz="1600" dirty="0" err="1">
                <a:latin typeface="Arial" pitchFamily="34" charset="0"/>
                <a:cs typeface="Arial" pitchFamily="34" charset="0"/>
              </a:rPr>
              <a:t>coagulopathic</a:t>
            </a:r>
            <a:r>
              <a:rPr lang="en-GB" sz="1600" dirty="0">
                <a:latin typeface="Arial" pitchFamily="34" charset="0"/>
                <a:cs typeface="Arial" pitchFamily="34" charset="0"/>
              </a:rPr>
              <a:t> patients </a:t>
            </a:r>
            <a:r>
              <a:rPr lang="en-GB" sz="1600" dirty="0" smtClean="0">
                <a:latin typeface="Arial" pitchFamily="34" charset="0"/>
                <a:cs typeface="Arial" pitchFamily="34" charset="0"/>
              </a:rPr>
              <a:t>should </a:t>
            </a:r>
            <a:r>
              <a:rPr lang="en-GB" sz="1600" dirty="0">
                <a:latin typeface="Arial" pitchFamily="34" charset="0"/>
                <a:cs typeface="Arial" pitchFamily="34" charset="0"/>
              </a:rPr>
              <a:t>have ultrasound screening of the SC vein before attempted </a:t>
            </a:r>
            <a:r>
              <a:rPr lang="en-GB" sz="1600" dirty="0" err="1" smtClean="0">
                <a:latin typeface="Arial" pitchFamily="34" charset="0"/>
                <a:cs typeface="Arial" pitchFamily="34" charset="0"/>
              </a:rPr>
              <a:t>cannulation</a:t>
            </a:r>
            <a:r>
              <a:rPr lang="en-GB" sz="1600" dirty="0" smtClean="0">
                <a:latin typeface="Arial" pitchFamily="34" charset="0"/>
                <a:cs typeface="Arial" pitchFamily="34" charset="0"/>
              </a:rPr>
              <a:t> to </a:t>
            </a:r>
            <a:r>
              <a:rPr lang="en-GB" sz="1600" dirty="0">
                <a:latin typeface="Arial" pitchFamily="34" charset="0"/>
                <a:cs typeface="Arial" pitchFamily="34" charset="0"/>
              </a:rPr>
              <a:t>identify vessel location and patency. </a:t>
            </a:r>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If </a:t>
            </a:r>
            <a:r>
              <a:rPr lang="en-GB" sz="1600" dirty="0">
                <a:latin typeface="Arial" pitchFamily="34" charset="0"/>
                <a:cs typeface="Arial" pitchFamily="34" charset="0"/>
              </a:rPr>
              <a:t>real-time ultrasound </a:t>
            </a:r>
            <a:r>
              <a:rPr lang="en-GB" sz="1600" dirty="0" smtClean="0">
                <a:latin typeface="Arial" pitchFamily="34" charset="0"/>
                <a:cs typeface="Arial" pitchFamily="34" charset="0"/>
              </a:rPr>
              <a:t>is not </a:t>
            </a:r>
            <a:r>
              <a:rPr lang="en-GB" sz="1600" dirty="0">
                <a:latin typeface="Arial" pitchFamily="34" charset="0"/>
                <a:cs typeface="Arial" pitchFamily="34" charset="0"/>
              </a:rPr>
              <a:t>used as the initial technique for SC vein </a:t>
            </a:r>
            <a:r>
              <a:rPr lang="en-GB" sz="1600" dirty="0" err="1">
                <a:latin typeface="Arial" pitchFamily="34" charset="0"/>
                <a:cs typeface="Arial" pitchFamily="34" charset="0"/>
              </a:rPr>
              <a:t>cannulation</a:t>
            </a:r>
            <a:r>
              <a:rPr lang="en-GB" sz="1600" dirty="0">
                <a:latin typeface="Arial" pitchFamily="34" charset="0"/>
                <a:cs typeface="Arial" pitchFamily="34" charset="0"/>
              </a:rPr>
              <a:t>, it should </a:t>
            </a:r>
            <a:r>
              <a:rPr lang="en-GB" sz="1600" dirty="0" smtClean="0">
                <a:latin typeface="Arial" pitchFamily="34" charset="0"/>
                <a:cs typeface="Arial" pitchFamily="34" charset="0"/>
              </a:rPr>
              <a:t>be used </a:t>
            </a:r>
            <a:r>
              <a:rPr lang="en-GB" sz="1600" dirty="0">
                <a:latin typeface="Arial" pitchFamily="34" charset="0"/>
                <a:cs typeface="Arial" pitchFamily="34" charset="0"/>
              </a:rPr>
              <a:t>as a rescue device. </a:t>
            </a:r>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Understand </a:t>
            </a:r>
            <a:r>
              <a:rPr lang="en-GB" sz="1600" dirty="0">
                <a:latin typeface="Arial" pitchFamily="34" charset="0"/>
                <a:cs typeface="Arial" pitchFamily="34" charset="0"/>
              </a:rPr>
              <a:t>the limitations of the ultrasound-guided </a:t>
            </a:r>
            <a:r>
              <a:rPr lang="en-GB" sz="1600" dirty="0" smtClean="0">
                <a:latin typeface="Arial" pitchFamily="34" charset="0"/>
                <a:cs typeface="Arial" pitchFamily="34" charset="0"/>
              </a:rPr>
              <a:t>technique. </a:t>
            </a:r>
            <a:endParaRPr lang="en-GB" sz="1600" dirty="0">
              <a:latin typeface="Arial" pitchFamily="34" charset="0"/>
              <a:cs typeface="Arial"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pPr algn="l"/>
            <a:r>
              <a:rPr lang="en-GB" sz="2000" dirty="0" smtClean="0">
                <a:latin typeface="Arial" pitchFamily="34" charset="0"/>
                <a:cs typeface="Arial" pitchFamily="34" charset="0"/>
              </a:rPr>
              <a:t>Complications of Central Venous Catheterization – </a:t>
            </a:r>
            <a:r>
              <a:rPr lang="en-GB" sz="2000" dirty="0" err="1" smtClean="0">
                <a:latin typeface="Arial" pitchFamily="34" charset="0"/>
                <a:cs typeface="Arial" pitchFamily="34" charset="0"/>
              </a:rPr>
              <a:t>Kusminsky</a:t>
            </a:r>
            <a:r>
              <a:rPr lang="en-GB" sz="2000" dirty="0" smtClean="0">
                <a:latin typeface="Arial" pitchFamily="34" charset="0"/>
                <a:cs typeface="Arial" pitchFamily="34" charset="0"/>
              </a:rPr>
              <a:t>., </a:t>
            </a:r>
            <a:r>
              <a:rPr lang="en-GB" sz="2000" i="1" dirty="0" smtClean="0">
                <a:latin typeface="Arial" pitchFamily="34" charset="0"/>
                <a:cs typeface="Arial" pitchFamily="34" charset="0"/>
              </a:rPr>
              <a:t>J Am </a:t>
            </a:r>
            <a:r>
              <a:rPr lang="en-GB" sz="2000" i="1" dirty="0" err="1" smtClean="0">
                <a:latin typeface="Arial" pitchFamily="34" charset="0"/>
                <a:cs typeface="Arial" pitchFamily="34" charset="0"/>
              </a:rPr>
              <a:t>Coll</a:t>
            </a:r>
            <a:r>
              <a:rPr lang="en-GB" sz="2000" i="1" dirty="0" smtClean="0">
                <a:latin typeface="Arial" pitchFamily="34" charset="0"/>
                <a:cs typeface="Arial" pitchFamily="34" charset="0"/>
              </a:rPr>
              <a:t> </a:t>
            </a:r>
            <a:r>
              <a:rPr lang="en-GB" sz="2000" i="1" dirty="0" err="1" smtClean="0">
                <a:latin typeface="Arial" pitchFamily="34" charset="0"/>
                <a:cs typeface="Arial" pitchFamily="34" charset="0"/>
              </a:rPr>
              <a:t>Surg</a:t>
            </a:r>
            <a:r>
              <a:rPr lang="en-GB" sz="2000" i="1" dirty="0" smtClean="0">
                <a:latin typeface="Arial" pitchFamily="34" charset="0"/>
                <a:cs typeface="Arial" pitchFamily="34" charset="0"/>
              </a:rPr>
              <a:t> </a:t>
            </a:r>
            <a:r>
              <a:rPr lang="en-GB" sz="2000" dirty="0" smtClean="0">
                <a:latin typeface="Arial" pitchFamily="34" charset="0"/>
                <a:cs typeface="Arial" pitchFamily="34" charset="0"/>
              </a:rPr>
              <a:t>Vol. 204, No. 4, 2007</a:t>
            </a:r>
            <a:endParaRPr lang="en-GB" sz="2000" dirty="0">
              <a:latin typeface="Arial" pitchFamily="34" charset="0"/>
              <a:cs typeface="Arial" pitchFamily="34" charset="0"/>
            </a:endParaRPr>
          </a:p>
        </p:txBody>
      </p:sp>
      <p:sp>
        <p:nvSpPr>
          <p:cNvPr id="3" name="Content Placeholder 2"/>
          <p:cNvSpPr>
            <a:spLocks noGrp="1"/>
          </p:cNvSpPr>
          <p:nvPr>
            <p:ph idx="1"/>
          </p:nvPr>
        </p:nvSpPr>
        <p:spPr>
          <a:xfrm>
            <a:off x="457200" y="1124744"/>
            <a:ext cx="8229600" cy="4525963"/>
          </a:xfrm>
        </p:spPr>
        <p:txBody>
          <a:bodyPr>
            <a:noAutofit/>
          </a:bodyPr>
          <a:lstStyle/>
          <a:p>
            <a:r>
              <a:rPr lang="en-GB" sz="1600" dirty="0" smtClean="0">
                <a:latin typeface="Arial" pitchFamily="34" charset="0"/>
                <a:cs typeface="Arial" pitchFamily="34" charset="0"/>
              </a:rPr>
              <a:t>Complications associated with CVC use important </a:t>
            </a:r>
          </a:p>
          <a:p>
            <a:r>
              <a:rPr lang="en-GB" sz="1600" dirty="0" smtClean="0">
                <a:latin typeface="Arial" pitchFamily="34" charset="0"/>
                <a:cs typeface="Arial" pitchFamily="34" charset="0"/>
              </a:rPr>
              <a:t>Efforts to minimize and prevent their occurrence should be a routine element of quality improvement programs. </a:t>
            </a:r>
          </a:p>
          <a:p>
            <a:r>
              <a:rPr lang="en-GB" sz="1600" dirty="0" smtClean="0">
                <a:latin typeface="Arial" pitchFamily="34" charset="0"/>
                <a:cs typeface="Arial" pitchFamily="34" charset="0"/>
              </a:rPr>
              <a:t>Emphasis is placed on the growing body of information that supports the use of UAI as a superior technique to decrease adverse events (from a clinical and practical point of view).</a:t>
            </a:r>
          </a:p>
          <a:p>
            <a:r>
              <a:rPr lang="en-GB" sz="1600" dirty="0" smtClean="0">
                <a:latin typeface="Arial" pitchFamily="34" charset="0"/>
                <a:cs typeface="Arial" pitchFamily="34" charset="0"/>
              </a:rPr>
              <a:t>CVC complications are best classified as secondary to insertion, indwelling, and extraction practices.</a:t>
            </a:r>
          </a:p>
          <a:p>
            <a:r>
              <a:rPr lang="en-GB" sz="1600" dirty="0" smtClean="0">
                <a:latin typeface="Arial" pitchFamily="34" charset="0"/>
                <a:cs typeface="Arial" pitchFamily="34" charset="0"/>
              </a:rPr>
              <a:t>Femoral catheterization has a higher incidence of mechanical complications than SCV or IJV access.</a:t>
            </a:r>
          </a:p>
          <a:p>
            <a:pPr lvl="1"/>
            <a:r>
              <a:rPr lang="en-GB" sz="1600" dirty="0" smtClean="0">
                <a:latin typeface="Arial" pitchFamily="34" charset="0"/>
                <a:cs typeface="Arial" pitchFamily="34" charset="0"/>
              </a:rPr>
              <a:t>Associated with severe injury if an inadvertent femoral artery puncture is too high and is followed by anticoagulation.</a:t>
            </a:r>
          </a:p>
          <a:p>
            <a:r>
              <a:rPr lang="en-GB" sz="1600" dirty="0" smtClean="0">
                <a:latin typeface="Arial" pitchFamily="34" charset="0"/>
                <a:cs typeface="Arial" pitchFamily="34" charset="0"/>
              </a:rPr>
              <a:t>IJV and SCV catheterization carry similar risks of mechanical complications, although IJV insertion has been reported to have a higher incidence of mechanical complications than SCV in elective and emergency situations</a:t>
            </a:r>
          </a:p>
          <a:p>
            <a:r>
              <a:rPr lang="en-GB" sz="1600" dirty="0" smtClean="0">
                <a:latin typeface="Arial" pitchFamily="34" charset="0"/>
                <a:cs typeface="Arial" pitchFamily="34" charset="0"/>
              </a:rPr>
              <a:t>UAI of CVCs supporting its adoption continues to expand. </a:t>
            </a:r>
          </a:p>
          <a:p>
            <a:r>
              <a:rPr lang="en-GB" sz="1600" dirty="0" smtClean="0">
                <a:latin typeface="Arial" pitchFamily="34" charset="0"/>
                <a:cs typeface="Arial" pitchFamily="34" charset="0"/>
              </a:rPr>
              <a:t>There is now abundant evidence to establish UAI as the safest method to prevent or decrease overall and specific complications of insertion. </a:t>
            </a:r>
          </a:p>
          <a:p>
            <a:r>
              <a:rPr lang="en-GB" sz="1600" dirty="0" smtClean="0">
                <a:latin typeface="Arial" pitchFamily="34" charset="0"/>
                <a:cs typeface="Arial" pitchFamily="34" charset="0"/>
              </a:rPr>
              <a:t>Reports of the advantages of </a:t>
            </a:r>
            <a:r>
              <a:rPr lang="en-GB" sz="1600" dirty="0" err="1" smtClean="0">
                <a:latin typeface="Arial" pitchFamily="34" charset="0"/>
                <a:cs typeface="Arial" pitchFamily="34" charset="0"/>
              </a:rPr>
              <a:t>ultrasonography</a:t>
            </a:r>
            <a:r>
              <a:rPr lang="en-GB" sz="1600" dirty="0" smtClean="0">
                <a:latin typeface="Arial" pitchFamily="34" charset="0"/>
                <a:cs typeface="Arial" pitchFamily="34" charset="0"/>
              </a:rPr>
              <a:t> over the anatomic landmark method support the findings of risk reduction &amp; improved </a:t>
            </a:r>
            <a:r>
              <a:rPr lang="en-GB" sz="1600" dirty="0" err="1" smtClean="0">
                <a:latin typeface="Arial" pitchFamily="34" charset="0"/>
                <a:cs typeface="Arial" pitchFamily="34" charset="0"/>
              </a:rPr>
              <a:t>cannulation</a:t>
            </a:r>
            <a:r>
              <a:rPr lang="en-GB" sz="1600" dirty="0" smtClean="0">
                <a:latin typeface="Arial" pitchFamily="34" charset="0"/>
                <a:cs typeface="Arial" pitchFamily="34" charset="0"/>
              </a:rPr>
              <a:t> success for all access sites in adults and children &amp; in different settings.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spect="1" noChangeArrowheads="1"/>
          </p:cNvSpPr>
          <p:nvPr>
            <p:ph type="title"/>
          </p:nvPr>
        </p:nvSpPr>
        <p:spPr/>
        <p:txBody>
          <a:bodyPr/>
          <a:lstStyle/>
          <a:p>
            <a:r>
              <a:rPr lang="sv-SE" smtClean="0"/>
              <a:t> </a:t>
            </a:r>
            <a:endParaRPr lang="en-GB" smtClean="0"/>
          </a:p>
        </p:txBody>
      </p:sp>
      <p:sp>
        <p:nvSpPr>
          <p:cNvPr id="30723" name="Rectangle 3"/>
          <p:cNvSpPr>
            <a:spLocks noGrp="1" noChangeArrowheads="1"/>
          </p:cNvSpPr>
          <p:nvPr>
            <p:ph type="body" idx="1"/>
          </p:nvPr>
        </p:nvSpPr>
        <p:spPr>
          <a:xfrm>
            <a:off x="152400" y="2362200"/>
            <a:ext cx="4495800" cy="3657600"/>
          </a:xfrm>
        </p:spPr>
        <p:txBody>
          <a:bodyPr/>
          <a:lstStyle/>
          <a:p>
            <a:pPr>
              <a:buFontTx/>
              <a:buNone/>
            </a:pPr>
            <a:r>
              <a:rPr lang="en-GB" sz="2400" b="1" dirty="0" smtClean="0"/>
              <a:t>Pros</a:t>
            </a:r>
          </a:p>
          <a:p>
            <a:pPr>
              <a:buFont typeface="Wingdings" pitchFamily="2" charset="2"/>
              <a:buChar char="ü"/>
            </a:pPr>
            <a:r>
              <a:rPr lang="en-GB" sz="2400" dirty="0" smtClean="0"/>
              <a:t>Decreased risk of infection</a:t>
            </a:r>
          </a:p>
          <a:p>
            <a:pPr>
              <a:buFont typeface="Wingdings" pitchFamily="2" charset="2"/>
              <a:buChar char="ü"/>
            </a:pPr>
            <a:r>
              <a:rPr lang="en-GB" sz="2400" dirty="0" smtClean="0"/>
              <a:t>Minimally invasive</a:t>
            </a:r>
          </a:p>
          <a:p>
            <a:pPr>
              <a:buFont typeface="Wingdings" pitchFamily="2" charset="2"/>
              <a:buChar char="ü"/>
            </a:pPr>
            <a:r>
              <a:rPr lang="en-GB" sz="2400" dirty="0" smtClean="0"/>
              <a:t>Removed at conclusion of each treatment</a:t>
            </a:r>
          </a:p>
          <a:p>
            <a:pPr>
              <a:buFont typeface="Wingdings" pitchFamily="2" charset="2"/>
              <a:buChar char="ü"/>
            </a:pPr>
            <a:endParaRPr lang="en-GB" sz="1800" dirty="0" smtClean="0"/>
          </a:p>
        </p:txBody>
      </p:sp>
      <p:sp>
        <p:nvSpPr>
          <p:cNvPr id="5" name="TextBox 4"/>
          <p:cNvSpPr txBox="1"/>
          <p:nvPr/>
        </p:nvSpPr>
        <p:spPr>
          <a:xfrm>
            <a:off x="4876800" y="2438400"/>
            <a:ext cx="4130233" cy="2677656"/>
          </a:xfrm>
          <a:prstGeom prst="rect">
            <a:avLst/>
          </a:prstGeom>
          <a:noFill/>
        </p:spPr>
        <p:txBody>
          <a:bodyPr wrap="square" rtlCol="0">
            <a:spAutoFit/>
          </a:bodyPr>
          <a:lstStyle/>
          <a:p>
            <a:r>
              <a:rPr lang="en-US" sz="2400" b="1" dirty="0" smtClean="0"/>
              <a:t>Cons</a:t>
            </a:r>
          </a:p>
          <a:p>
            <a:pPr>
              <a:buFont typeface="Wingdings" pitchFamily="2" charset="2"/>
              <a:buChar char="q"/>
            </a:pPr>
            <a:r>
              <a:rPr lang="en-US" sz="2400" dirty="0" smtClean="0"/>
              <a:t> Limited mobility during procedure but not with Single Needle option</a:t>
            </a:r>
          </a:p>
          <a:p>
            <a:endParaRPr lang="en-US" sz="2400" dirty="0" smtClean="0"/>
          </a:p>
          <a:p>
            <a:pPr>
              <a:buFont typeface="Wingdings" pitchFamily="2" charset="2"/>
              <a:buChar char="q"/>
            </a:pPr>
            <a:r>
              <a:rPr lang="en-US" sz="2400" dirty="0" smtClean="0"/>
              <a:t>Patient  must have adequate </a:t>
            </a:r>
            <a:r>
              <a:rPr lang="en-US" sz="2400" dirty="0" err="1" smtClean="0"/>
              <a:t>antecubital</a:t>
            </a:r>
            <a:r>
              <a:rPr lang="en-US" sz="2400" dirty="0" smtClean="0"/>
              <a:t> veins</a:t>
            </a:r>
            <a:endParaRPr lang="en-US" sz="2400" dirty="0"/>
          </a:p>
        </p:txBody>
      </p:sp>
      <p:sp>
        <p:nvSpPr>
          <p:cNvPr id="6" name="TextBox 5"/>
          <p:cNvSpPr txBox="1"/>
          <p:nvPr/>
        </p:nvSpPr>
        <p:spPr>
          <a:xfrm>
            <a:off x="0" y="353705"/>
            <a:ext cx="7410734" cy="584775"/>
          </a:xfrm>
          <a:prstGeom prst="rect">
            <a:avLst/>
          </a:prstGeom>
          <a:noFill/>
        </p:spPr>
        <p:txBody>
          <a:bodyPr wrap="square" rtlCol="0">
            <a:spAutoFit/>
          </a:bodyPr>
          <a:lstStyle/>
          <a:p>
            <a:r>
              <a:rPr lang="en-US" sz="3200" dirty="0" smtClean="0">
                <a:solidFill>
                  <a:schemeClr val="bg1"/>
                </a:solidFill>
              </a:rPr>
              <a:t>Summary of peripheral access</a:t>
            </a:r>
            <a:endParaRPr lang="en-US" sz="32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spect="1" noChangeArrowheads="1"/>
          </p:cNvSpPr>
          <p:nvPr>
            <p:ph type="title"/>
          </p:nvPr>
        </p:nvSpPr>
        <p:spPr/>
        <p:txBody>
          <a:bodyPr/>
          <a:lstStyle/>
          <a:p>
            <a:r>
              <a:rPr lang="sv-SE" smtClean="0"/>
              <a:t> </a:t>
            </a:r>
            <a:endParaRPr lang="en-GB" smtClean="0"/>
          </a:p>
        </p:txBody>
      </p:sp>
      <p:sp>
        <p:nvSpPr>
          <p:cNvPr id="30723" name="Rectangle 3"/>
          <p:cNvSpPr>
            <a:spLocks noGrp="1" noChangeArrowheads="1"/>
          </p:cNvSpPr>
          <p:nvPr>
            <p:ph type="body" idx="1"/>
          </p:nvPr>
        </p:nvSpPr>
        <p:spPr>
          <a:xfrm>
            <a:off x="1828800" y="1447800"/>
            <a:ext cx="4524375" cy="2071687"/>
          </a:xfrm>
        </p:spPr>
        <p:txBody>
          <a:bodyPr>
            <a:noAutofit/>
          </a:bodyPr>
          <a:lstStyle/>
          <a:p>
            <a:pPr>
              <a:buFontTx/>
              <a:buNone/>
            </a:pPr>
            <a:r>
              <a:rPr lang="en-GB" sz="1800" b="1" dirty="0" smtClean="0"/>
              <a:t>Pros</a:t>
            </a:r>
          </a:p>
          <a:p>
            <a:pPr>
              <a:buFont typeface="Wingdings" pitchFamily="2" charset="2"/>
              <a:buChar char="ü"/>
            </a:pPr>
            <a:r>
              <a:rPr lang="en-GB" sz="1800" dirty="0" smtClean="0"/>
              <a:t>Solution to compromised venous access</a:t>
            </a:r>
          </a:p>
          <a:p>
            <a:pPr>
              <a:buFont typeface="Wingdings" pitchFamily="2" charset="2"/>
              <a:buChar char="ü"/>
            </a:pPr>
            <a:r>
              <a:rPr lang="en-GB" sz="1800" dirty="0" smtClean="0"/>
              <a:t>Can be used immediately after insertion</a:t>
            </a:r>
          </a:p>
          <a:p>
            <a:pPr>
              <a:buFont typeface="Wingdings" pitchFamily="2" charset="2"/>
              <a:buChar char="ü"/>
            </a:pPr>
            <a:r>
              <a:rPr lang="en-GB" sz="1800" dirty="0" smtClean="0"/>
              <a:t>Adequate blood flow rates</a:t>
            </a:r>
          </a:p>
          <a:p>
            <a:pPr>
              <a:buFont typeface="Wingdings" pitchFamily="2" charset="2"/>
              <a:buChar char="ü"/>
            </a:pPr>
            <a:endParaRPr lang="en-GB" sz="1800" dirty="0" smtClean="0"/>
          </a:p>
          <a:p>
            <a:pPr>
              <a:buNone/>
            </a:pPr>
            <a:r>
              <a:rPr lang="en-GB" sz="1800" b="1" dirty="0" smtClean="0"/>
              <a:t>Cons</a:t>
            </a:r>
          </a:p>
          <a:p>
            <a:pPr>
              <a:buFont typeface="Wingdings" pitchFamily="2" charset="2"/>
              <a:buChar char="q"/>
            </a:pPr>
            <a:r>
              <a:rPr lang="en-GB" sz="1800" dirty="0" smtClean="0"/>
              <a:t>Short term solution</a:t>
            </a:r>
          </a:p>
          <a:p>
            <a:pPr>
              <a:buFont typeface="Wingdings" pitchFamily="2" charset="2"/>
              <a:buChar char="q"/>
            </a:pPr>
            <a:r>
              <a:rPr lang="en-GB" sz="1800" dirty="0" smtClean="0"/>
              <a:t>Risk of infection</a:t>
            </a:r>
          </a:p>
          <a:p>
            <a:pPr>
              <a:buFont typeface="Wingdings" pitchFamily="2" charset="2"/>
              <a:buChar char="q"/>
            </a:pPr>
            <a:r>
              <a:rPr lang="en-GB" sz="1800" dirty="0" smtClean="0"/>
              <a:t>Affect on quality of life / mobility</a:t>
            </a:r>
          </a:p>
          <a:p>
            <a:pPr>
              <a:buFont typeface="Wingdings" pitchFamily="2" charset="2"/>
              <a:buChar char="q"/>
            </a:pPr>
            <a:r>
              <a:rPr lang="en-GB" sz="1800" dirty="0" smtClean="0"/>
              <a:t>Maintenance / heparin packing and dressing</a:t>
            </a:r>
          </a:p>
          <a:p>
            <a:pPr>
              <a:buFont typeface="Wingdings" pitchFamily="2" charset="2"/>
              <a:buChar char="q"/>
            </a:pPr>
            <a:r>
              <a:rPr lang="en-GB" sz="1800" dirty="0" smtClean="0"/>
              <a:t>Risk of venous </a:t>
            </a:r>
            <a:r>
              <a:rPr lang="en-GB" sz="1800" dirty="0" err="1" smtClean="0"/>
              <a:t>stenosis</a:t>
            </a:r>
            <a:endParaRPr lang="en-GB" sz="1800" dirty="0" smtClean="0"/>
          </a:p>
          <a:p>
            <a:pPr>
              <a:buFont typeface="Wingdings" pitchFamily="2" charset="2"/>
              <a:buChar char="q"/>
            </a:pPr>
            <a:r>
              <a:rPr lang="en-GB" sz="1800" dirty="0" smtClean="0"/>
              <a:t>Risk of </a:t>
            </a:r>
            <a:r>
              <a:rPr lang="en-GB" sz="1800" dirty="0" err="1" smtClean="0"/>
              <a:t>pneunothorax</a:t>
            </a:r>
            <a:endParaRPr lang="en-GB" sz="1800" dirty="0" smtClean="0"/>
          </a:p>
        </p:txBody>
      </p:sp>
      <p:sp>
        <p:nvSpPr>
          <p:cNvPr id="5" name="TextBox 4"/>
          <p:cNvSpPr txBox="1"/>
          <p:nvPr/>
        </p:nvSpPr>
        <p:spPr>
          <a:xfrm>
            <a:off x="1676400" y="457200"/>
            <a:ext cx="5775940" cy="707886"/>
          </a:xfrm>
          <a:prstGeom prst="rect">
            <a:avLst/>
          </a:prstGeom>
          <a:noFill/>
        </p:spPr>
        <p:txBody>
          <a:bodyPr wrap="none" rtlCol="0">
            <a:spAutoFit/>
          </a:bodyPr>
          <a:lstStyle/>
          <a:p>
            <a:r>
              <a:rPr lang="en-US" sz="4000" dirty="0" smtClean="0">
                <a:solidFill>
                  <a:schemeClr val="bg1"/>
                </a:solidFill>
              </a:rPr>
              <a:t>Central  venous catheter</a:t>
            </a:r>
            <a:endParaRPr lang="en-US" sz="4000"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spect="1" noChangeArrowheads="1"/>
          </p:cNvSpPr>
          <p:nvPr>
            <p:ph type="title"/>
          </p:nvPr>
        </p:nvSpPr>
        <p:spPr/>
        <p:txBody>
          <a:bodyPr/>
          <a:lstStyle/>
          <a:p>
            <a:pPr eaLnBrk="1" hangingPunct="1"/>
            <a:r>
              <a:rPr lang="en-US" dirty="0" smtClean="0"/>
              <a:t>Risk of recirculation</a:t>
            </a:r>
          </a:p>
        </p:txBody>
      </p:sp>
      <p:sp>
        <p:nvSpPr>
          <p:cNvPr id="47107" name="Rectangle 3"/>
          <p:cNvSpPr>
            <a:spLocks noGrp="1" noChangeArrowheads="1"/>
          </p:cNvSpPr>
          <p:nvPr>
            <p:ph type="body" idx="1"/>
          </p:nvPr>
        </p:nvSpPr>
        <p:spPr/>
        <p:txBody>
          <a:bodyPr/>
          <a:lstStyle/>
          <a:p>
            <a:pPr eaLnBrk="1" hangingPunct="1"/>
            <a:r>
              <a:rPr lang="en-US" dirty="0" smtClean="0"/>
              <a:t>Recirculation</a:t>
            </a:r>
          </a:p>
          <a:p>
            <a:pPr eaLnBrk="1" hangingPunct="1"/>
            <a:r>
              <a:rPr lang="en-US" dirty="0" smtClean="0"/>
              <a:t>Some recirculation or mixing can occur with all dual-lumen catheters.</a:t>
            </a:r>
          </a:p>
          <a:p>
            <a:pPr eaLnBrk="1" hangingPunct="1"/>
            <a:r>
              <a:rPr lang="en-US" dirty="0" smtClean="0"/>
              <a:t>Increases if ports are switched, catheter tip is cut, or vein is small.</a:t>
            </a:r>
          </a:p>
        </p:txBody>
      </p:sp>
      <p:grpSp>
        <p:nvGrpSpPr>
          <p:cNvPr id="2" name="Group 4"/>
          <p:cNvGrpSpPr>
            <a:grpSpLocks/>
          </p:cNvGrpSpPr>
          <p:nvPr/>
        </p:nvGrpSpPr>
        <p:grpSpPr bwMode="auto">
          <a:xfrm>
            <a:off x="914400" y="3929063"/>
            <a:ext cx="7315200" cy="1828800"/>
            <a:chOff x="624" y="2688"/>
            <a:chExt cx="4608" cy="1152"/>
          </a:xfrm>
        </p:grpSpPr>
        <p:sp>
          <p:nvSpPr>
            <p:cNvPr id="47115" name="AutoShape 5"/>
            <p:cNvSpPr>
              <a:spLocks noChangeArrowheads="1"/>
            </p:cNvSpPr>
            <p:nvPr/>
          </p:nvSpPr>
          <p:spPr bwMode="auto">
            <a:xfrm rot="-5403411">
              <a:off x="3060" y="1398"/>
              <a:ext cx="260" cy="3507"/>
            </a:xfrm>
            <a:prstGeom prst="can">
              <a:avLst>
                <a:gd name="adj" fmla="val 31785"/>
              </a:avLst>
            </a:prstGeom>
            <a:solidFill>
              <a:srgbClr val="FFFF99"/>
            </a:solidFill>
            <a:ln w="9525">
              <a:solidFill>
                <a:srgbClr val="FFCC00"/>
              </a:solidFill>
              <a:prstDash val="sysDot"/>
              <a:round/>
              <a:headEnd type="none" w="sm" len="sm"/>
              <a:tailEnd type="none" w="sm" len="sm"/>
            </a:ln>
          </p:spPr>
          <p:txBody>
            <a:bodyPr wrap="none" anchor="ctr"/>
            <a:lstStyle/>
            <a:p>
              <a:endParaRPr lang="en-US"/>
            </a:p>
          </p:txBody>
        </p:sp>
        <p:sp>
          <p:nvSpPr>
            <p:cNvPr id="47116" name="AutoShape 6"/>
            <p:cNvSpPr>
              <a:spLocks noChangeArrowheads="1"/>
            </p:cNvSpPr>
            <p:nvPr/>
          </p:nvSpPr>
          <p:spPr bwMode="auto">
            <a:xfrm rot="-5403411">
              <a:off x="3540" y="1975"/>
              <a:ext cx="260" cy="2546"/>
            </a:xfrm>
            <a:prstGeom prst="can">
              <a:avLst>
                <a:gd name="adj" fmla="val 23075"/>
              </a:avLst>
            </a:prstGeom>
            <a:solidFill>
              <a:srgbClr val="FFFF99"/>
            </a:solidFill>
            <a:ln w="9525" cap="rnd">
              <a:solidFill>
                <a:srgbClr val="FFCC00"/>
              </a:solidFill>
              <a:prstDash val="sysDot"/>
              <a:round/>
              <a:headEnd type="none" w="sm" len="sm"/>
              <a:tailEnd type="none" w="sm" len="sm"/>
            </a:ln>
          </p:spPr>
          <p:txBody>
            <a:bodyPr wrap="none" anchor="ctr"/>
            <a:lstStyle/>
            <a:p>
              <a:endParaRPr lang="en-US"/>
            </a:p>
          </p:txBody>
        </p:sp>
        <p:sp>
          <p:nvSpPr>
            <p:cNvPr id="47117" name="Oval 7"/>
            <p:cNvSpPr>
              <a:spLocks noChangeArrowheads="1"/>
            </p:cNvSpPr>
            <p:nvPr/>
          </p:nvSpPr>
          <p:spPr bwMode="auto">
            <a:xfrm>
              <a:off x="2380" y="3112"/>
              <a:ext cx="136" cy="272"/>
            </a:xfrm>
            <a:prstGeom prst="ellipse">
              <a:avLst/>
            </a:prstGeom>
            <a:solidFill>
              <a:srgbClr val="FF0000"/>
            </a:solidFill>
            <a:ln w="6350">
              <a:solidFill>
                <a:schemeClr val="tx1"/>
              </a:solidFill>
              <a:round/>
              <a:headEnd type="none" w="sm" len="sm"/>
              <a:tailEnd type="none" w="sm" len="sm"/>
            </a:ln>
          </p:spPr>
          <p:txBody>
            <a:bodyPr wrap="none" anchor="ctr"/>
            <a:lstStyle/>
            <a:p>
              <a:endParaRPr lang="en-US"/>
            </a:p>
          </p:txBody>
        </p:sp>
        <p:sp>
          <p:nvSpPr>
            <p:cNvPr id="47118" name="Oval 8"/>
            <p:cNvSpPr>
              <a:spLocks noChangeArrowheads="1"/>
            </p:cNvSpPr>
            <p:nvPr/>
          </p:nvSpPr>
          <p:spPr bwMode="auto">
            <a:xfrm>
              <a:off x="1680" y="3120"/>
              <a:ext cx="48" cy="48"/>
            </a:xfrm>
            <a:prstGeom prst="ellipse">
              <a:avLst/>
            </a:prstGeom>
            <a:solidFill>
              <a:srgbClr val="66CCFF"/>
            </a:solidFill>
            <a:ln w="6350">
              <a:solidFill>
                <a:schemeClr val="tx1"/>
              </a:solidFill>
              <a:round/>
              <a:headEnd type="none" w="sm" len="sm"/>
              <a:tailEnd type="none" w="sm" len="sm"/>
            </a:ln>
          </p:spPr>
          <p:txBody>
            <a:bodyPr wrap="none" anchor="ctr"/>
            <a:lstStyle/>
            <a:p>
              <a:endParaRPr lang="en-US"/>
            </a:p>
          </p:txBody>
        </p:sp>
        <p:sp>
          <p:nvSpPr>
            <p:cNvPr id="47119" name="Oval 9"/>
            <p:cNvSpPr>
              <a:spLocks noChangeArrowheads="1"/>
            </p:cNvSpPr>
            <p:nvPr/>
          </p:nvSpPr>
          <p:spPr bwMode="auto">
            <a:xfrm>
              <a:off x="2640" y="3216"/>
              <a:ext cx="48" cy="48"/>
            </a:xfrm>
            <a:prstGeom prst="ellipse">
              <a:avLst/>
            </a:prstGeom>
            <a:solidFill>
              <a:srgbClr val="FF0000"/>
            </a:solidFill>
            <a:ln w="6350">
              <a:solidFill>
                <a:schemeClr val="tx1"/>
              </a:solidFill>
              <a:round/>
              <a:headEnd type="none" w="sm" len="sm"/>
              <a:tailEnd type="none" w="sm" len="sm"/>
            </a:ln>
          </p:spPr>
          <p:txBody>
            <a:bodyPr wrap="none" anchor="ctr"/>
            <a:lstStyle/>
            <a:p>
              <a:endParaRPr lang="en-US"/>
            </a:p>
          </p:txBody>
        </p:sp>
        <p:sp>
          <p:nvSpPr>
            <p:cNvPr id="47120" name="Oval 10"/>
            <p:cNvSpPr>
              <a:spLocks noChangeArrowheads="1"/>
            </p:cNvSpPr>
            <p:nvPr/>
          </p:nvSpPr>
          <p:spPr bwMode="auto">
            <a:xfrm>
              <a:off x="1400" y="3024"/>
              <a:ext cx="136" cy="272"/>
            </a:xfrm>
            <a:prstGeom prst="ellipse">
              <a:avLst/>
            </a:prstGeom>
            <a:solidFill>
              <a:srgbClr val="66CCFF"/>
            </a:solidFill>
            <a:ln w="6350">
              <a:solidFill>
                <a:schemeClr val="tx1"/>
              </a:solidFill>
              <a:round/>
              <a:headEnd type="none" w="sm" len="sm"/>
              <a:tailEnd type="none" w="sm" len="sm"/>
            </a:ln>
          </p:spPr>
          <p:txBody>
            <a:bodyPr wrap="none" anchor="ctr"/>
            <a:lstStyle/>
            <a:p>
              <a:endParaRPr lang="en-US"/>
            </a:p>
          </p:txBody>
        </p:sp>
        <p:sp>
          <p:nvSpPr>
            <p:cNvPr id="47121" name="Line 11"/>
            <p:cNvSpPr>
              <a:spLocks noChangeShapeType="1"/>
            </p:cNvSpPr>
            <p:nvPr/>
          </p:nvSpPr>
          <p:spPr bwMode="auto">
            <a:xfrm flipV="1">
              <a:off x="624" y="3840"/>
              <a:ext cx="4368" cy="0"/>
            </a:xfrm>
            <a:prstGeom prst="line">
              <a:avLst/>
            </a:prstGeom>
            <a:noFill/>
            <a:ln w="63500">
              <a:solidFill>
                <a:srgbClr val="FF6600"/>
              </a:solidFill>
              <a:round/>
              <a:headEnd type="none" w="sm" len="sm"/>
              <a:tailEnd type="none" w="sm" len="sm"/>
            </a:ln>
          </p:spPr>
          <p:txBody>
            <a:bodyPr/>
            <a:lstStyle/>
            <a:p>
              <a:endParaRPr lang="en-US"/>
            </a:p>
          </p:txBody>
        </p:sp>
        <p:sp>
          <p:nvSpPr>
            <p:cNvPr id="47122" name="Line 12"/>
            <p:cNvSpPr>
              <a:spLocks noChangeShapeType="1"/>
            </p:cNvSpPr>
            <p:nvPr/>
          </p:nvSpPr>
          <p:spPr bwMode="auto">
            <a:xfrm flipV="1">
              <a:off x="624" y="2832"/>
              <a:ext cx="4368" cy="0"/>
            </a:xfrm>
            <a:prstGeom prst="line">
              <a:avLst/>
            </a:prstGeom>
            <a:noFill/>
            <a:ln w="63500">
              <a:solidFill>
                <a:srgbClr val="FF6600"/>
              </a:solidFill>
              <a:round/>
              <a:headEnd type="none" w="sm" len="sm"/>
              <a:tailEnd type="none" w="sm" len="sm"/>
            </a:ln>
          </p:spPr>
          <p:txBody>
            <a:bodyPr/>
            <a:lstStyle/>
            <a:p>
              <a:endParaRPr lang="en-US"/>
            </a:p>
          </p:txBody>
        </p:sp>
        <p:sp>
          <p:nvSpPr>
            <p:cNvPr id="47123" name="Text Box 13"/>
            <p:cNvSpPr txBox="1">
              <a:spLocks noChangeArrowheads="1"/>
            </p:cNvSpPr>
            <p:nvPr/>
          </p:nvSpPr>
          <p:spPr bwMode="auto">
            <a:xfrm>
              <a:off x="2304" y="2688"/>
              <a:ext cx="816" cy="173"/>
            </a:xfrm>
            <a:prstGeom prst="rect">
              <a:avLst/>
            </a:prstGeom>
            <a:noFill/>
            <a:ln w="25400">
              <a:noFill/>
              <a:miter lim="800000"/>
              <a:headEnd type="none" w="sm" len="sm"/>
              <a:tailEnd type="none" w="sm" len="sm"/>
            </a:ln>
          </p:spPr>
          <p:txBody>
            <a:bodyPr>
              <a:spAutoFit/>
            </a:bodyPr>
            <a:lstStyle/>
            <a:p>
              <a:pPr algn="ctr" eaLnBrk="0" hangingPunct="0">
                <a:spcBef>
                  <a:spcPct val="50000"/>
                </a:spcBef>
              </a:pPr>
              <a:r>
                <a:rPr lang="en-US" sz="1200">
                  <a:solidFill>
                    <a:srgbClr val="FF9900"/>
                  </a:solidFill>
                  <a:latin typeface="Tahoma" pitchFamily="34" charset="0"/>
                </a:rPr>
                <a:t>VEIN WALL</a:t>
              </a:r>
            </a:p>
          </p:txBody>
        </p:sp>
        <p:sp>
          <p:nvSpPr>
            <p:cNvPr id="47124" name="Line 14"/>
            <p:cNvSpPr>
              <a:spLocks noChangeShapeType="1"/>
            </p:cNvSpPr>
            <p:nvPr/>
          </p:nvSpPr>
          <p:spPr bwMode="auto">
            <a:xfrm flipH="1">
              <a:off x="720"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25" name="Text Box 15"/>
            <p:cNvSpPr txBox="1">
              <a:spLocks noChangeArrowheads="1"/>
            </p:cNvSpPr>
            <p:nvPr/>
          </p:nvSpPr>
          <p:spPr bwMode="auto">
            <a:xfrm>
              <a:off x="4080" y="3475"/>
              <a:ext cx="1152" cy="173"/>
            </a:xfrm>
            <a:prstGeom prst="rect">
              <a:avLst/>
            </a:prstGeom>
            <a:noFill/>
            <a:ln w="25400">
              <a:noFill/>
              <a:miter lim="800000"/>
              <a:headEnd type="none" w="sm" len="sm"/>
              <a:tailEnd type="none" w="sm" len="sm"/>
            </a:ln>
          </p:spPr>
          <p:txBody>
            <a:bodyPr>
              <a:spAutoFit/>
            </a:bodyPr>
            <a:lstStyle/>
            <a:p>
              <a:pPr algn="ctr" eaLnBrk="0" hangingPunct="0">
                <a:spcBef>
                  <a:spcPct val="50000"/>
                </a:spcBef>
              </a:pPr>
              <a:r>
                <a:rPr lang="en-US" sz="1200">
                  <a:solidFill>
                    <a:srgbClr val="FF9900"/>
                  </a:solidFill>
                  <a:latin typeface="Tahoma" pitchFamily="34" charset="0"/>
                </a:rPr>
                <a:t>BLOOD FLOW</a:t>
              </a:r>
            </a:p>
          </p:txBody>
        </p:sp>
        <p:sp>
          <p:nvSpPr>
            <p:cNvPr id="47126" name="Line 16"/>
            <p:cNvSpPr>
              <a:spLocks noChangeShapeType="1"/>
            </p:cNvSpPr>
            <p:nvPr/>
          </p:nvSpPr>
          <p:spPr bwMode="auto">
            <a:xfrm flipH="1">
              <a:off x="2592"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27" name="Line 17"/>
            <p:cNvSpPr>
              <a:spLocks noChangeShapeType="1"/>
            </p:cNvSpPr>
            <p:nvPr/>
          </p:nvSpPr>
          <p:spPr bwMode="auto">
            <a:xfrm flipH="1">
              <a:off x="3072"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28" name="Line 18"/>
            <p:cNvSpPr>
              <a:spLocks noChangeShapeType="1"/>
            </p:cNvSpPr>
            <p:nvPr/>
          </p:nvSpPr>
          <p:spPr bwMode="auto">
            <a:xfrm flipH="1">
              <a:off x="3600"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29" name="Line 19"/>
            <p:cNvSpPr>
              <a:spLocks noChangeShapeType="1"/>
            </p:cNvSpPr>
            <p:nvPr/>
          </p:nvSpPr>
          <p:spPr bwMode="auto">
            <a:xfrm flipH="1">
              <a:off x="4080"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30" name="Line 20"/>
            <p:cNvSpPr>
              <a:spLocks noChangeShapeType="1"/>
            </p:cNvSpPr>
            <p:nvPr/>
          </p:nvSpPr>
          <p:spPr bwMode="auto">
            <a:xfrm flipH="1">
              <a:off x="4560"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31" name="Line 21"/>
            <p:cNvSpPr>
              <a:spLocks noChangeShapeType="1"/>
            </p:cNvSpPr>
            <p:nvPr/>
          </p:nvSpPr>
          <p:spPr bwMode="auto">
            <a:xfrm flipH="1">
              <a:off x="1152"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32" name="Line 22"/>
            <p:cNvSpPr>
              <a:spLocks noChangeShapeType="1"/>
            </p:cNvSpPr>
            <p:nvPr/>
          </p:nvSpPr>
          <p:spPr bwMode="auto">
            <a:xfrm flipH="1">
              <a:off x="1632" y="3648"/>
              <a:ext cx="288" cy="0"/>
            </a:xfrm>
            <a:prstGeom prst="line">
              <a:avLst/>
            </a:prstGeom>
            <a:noFill/>
            <a:ln w="57150">
              <a:solidFill>
                <a:srgbClr val="FF9900"/>
              </a:solidFill>
              <a:round/>
              <a:headEnd type="none" w="sm" len="sm"/>
              <a:tailEnd type="triangle" w="sm" len="sm"/>
            </a:ln>
          </p:spPr>
          <p:txBody>
            <a:bodyPr/>
            <a:lstStyle/>
            <a:p>
              <a:endParaRPr lang="en-US"/>
            </a:p>
          </p:txBody>
        </p:sp>
        <p:sp>
          <p:nvSpPr>
            <p:cNvPr id="47133" name="Line 23"/>
            <p:cNvSpPr>
              <a:spLocks noChangeShapeType="1"/>
            </p:cNvSpPr>
            <p:nvPr/>
          </p:nvSpPr>
          <p:spPr bwMode="auto">
            <a:xfrm flipH="1">
              <a:off x="2112" y="3648"/>
              <a:ext cx="288" cy="0"/>
            </a:xfrm>
            <a:prstGeom prst="line">
              <a:avLst/>
            </a:prstGeom>
            <a:noFill/>
            <a:ln w="57150">
              <a:solidFill>
                <a:srgbClr val="FF9900"/>
              </a:solidFill>
              <a:round/>
              <a:headEnd type="none" w="sm" len="sm"/>
              <a:tailEnd type="triangle" w="sm" len="sm"/>
            </a:ln>
          </p:spPr>
          <p:txBody>
            <a:bodyPr/>
            <a:lstStyle/>
            <a:p>
              <a:endParaRPr lang="en-US"/>
            </a:p>
          </p:txBody>
        </p:sp>
      </p:grpSp>
      <p:grpSp>
        <p:nvGrpSpPr>
          <p:cNvPr id="3" name="Group 24"/>
          <p:cNvGrpSpPr>
            <a:grpSpLocks/>
          </p:cNvGrpSpPr>
          <p:nvPr/>
        </p:nvGrpSpPr>
        <p:grpSpPr bwMode="auto">
          <a:xfrm>
            <a:off x="1824038" y="5029200"/>
            <a:ext cx="1985962" cy="415925"/>
            <a:chOff x="1149" y="3168"/>
            <a:chExt cx="1251" cy="262"/>
          </a:xfrm>
        </p:grpSpPr>
        <p:sp>
          <p:nvSpPr>
            <p:cNvPr id="47113" name="Freeform 25"/>
            <p:cNvSpPr>
              <a:spLocks/>
            </p:cNvSpPr>
            <p:nvPr/>
          </p:nvSpPr>
          <p:spPr bwMode="auto">
            <a:xfrm>
              <a:off x="1149" y="3168"/>
              <a:ext cx="531" cy="262"/>
            </a:xfrm>
            <a:custGeom>
              <a:avLst/>
              <a:gdLst>
                <a:gd name="T0" fmla="*/ 531 w 531"/>
                <a:gd name="T1" fmla="*/ 242 h 262"/>
                <a:gd name="T2" fmla="*/ 115 w 531"/>
                <a:gd name="T3" fmla="*/ 242 h 262"/>
                <a:gd name="T4" fmla="*/ 3 w 531"/>
                <a:gd name="T5" fmla="*/ 122 h 262"/>
                <a:gd name="T6" fmla="*/ 99 w 531"/>
                <a:gd name="T7" fmla="*/ 18 h 262"/>
                <a:gd name="T8" fmla="*/ 302 w 531"/>
                <a:gd name="T9" fmla="*/ 15 h 262"/>
                <a:gd name="T10" fmla="*/ 0 60000 65536"/>
                <a:gd name="T11" fmla="*/ 0 60000 65536"/>
                <a:gd name="T12" fmla="*/ 0 60000 65536"/>
                <a:gd name="T13" fmla="*/ 0 60000 65536"/>
                <a:gd name="T14" fmla="*/ 0 60000 65536"/>
                <a:gd name="T15" fmla="*/ 0 w 531"/>
                <a:gd name="T16" fmla="*/ 0 h 262"/>
                <a:gd name="T17" fmla="*/ 531 w 531"/>
                <a:gd name="T18" fmla="*/ 262 h 262"/>
              </a:gdLst>
              <a:ahLst/>
              <a:cxnLst>
                <a:cxn ang="T10">
                  <a:pos x="T0" y="T1"/>
                </a:cxn>
                <a:cxn ang="T11">
                  <a:pos x="T2" y="T3"/>
                </a:cxn>
                <a:cxn ang="T12">
                  <a:pos x="T4" y="T5"/>
                </a:cxn>
                <a:cxn ang="T13">
                  <a:pos x="T6" y="T7"/>
                </a:cxn>
                <a:cxn ang="T14">
                  <a:pos x="T8" y="T9"/>
                </a:cxn>
              </a:cxnLst>
              <a:rect l="T15" t="T16" r="T17" b="T18"/>
              <a:pathLst>
                <a:path w="531" h="262">
                  <a:moveTo>
                    <a:pt x="531" y="242"/>
                  </a:moveTo>
                  <a:cubicBezTo>
                    <a:pt x="462" y="242"/>
                    <a:pt x="203" y="262"/>
                    <a:pt x="115" y="242"/>
                  </a:cubicBezTo>
                  <a:cubicBezTo>
                    <a:pt x="27" y="222"/>
                    <a:pt x="6" y="159"/>
                    <a:pt x="3" y="122"/>
                  </a:cubicBezTo>
                  <a:cubicBezTo>
                    <a:pt x="0" y="85"/>
                    <a:pt x="49" y="36"/>
                    <a:pt x="99" y="18"/>
                  </a:cubicBezTo>
                  <a:cubicBezTo>
                    <a:pt x="149" y="0"/>
                    <a:pt x="260" y="16"/>
                    <a:pt x="302" y="15"/>
                  </a:cubicBezTo>
                </a:path>
              </a:pathLst>
            </a:custGeom>
            <a:noFill/>
            <a:ln w="76200">
              <a:solidFill>
                <a:srgbClr val="FF0000"/>
              </a:solidFill>
              <a:round/>
              <a:headEnd type="none" w="sm" len="sm"/>
              <a:tailEnd type="triangle" w="med" len="med"/>
            </a:ln>
          </p:spPr>
          <p:txBody>
            <a:bodyPr/>
            <a:lstStyle/>
            <a:p>
              <a:endParaRPr lang="en-US"/>
            </a:p>
          </p:txBody>
        </p:sp>
        <p:sp>
          <p:nvSpPr>
            <p:cNvPr id="47114" name="Line 26"/>
            <p:cNvSpPr>
              <a:spLocks noChangeShapeType="1"/>
            </p:cNvSpPr>
            <p:nvPr/>
          </p:nvSpPr>
          <p:spPr bwMode="auto">
            <a:xfrm flipH="1">
              <a:off x="2064" y="3264"/>
              <a:ext cx="336" cy="0"/>
            </a:xfrm>
            <a:prstGeom prst="line">
              <a:avLst/>
            </a:prstGeom>
            <a:noFill/>
            <a:ln w="76200">
              <a:solidFill>
                <a:srgbClr val="66CCFF"/>
              </a:solidFill>
              <a:round/>
              <a:headEnd type="none" w="sm" len="sm"/>
              <a:tailEnd type="triangle" w="sm" len="sm"/>
            </a:ln>
          </p:spPr>
          <p:txBody>
            <a:bodyPr/>
            <a:lstStyle/>
            <a:p>
              <a:endParaRPr lang="en-US"/>
            </a:p>
          </p:txBody>
        </p:sp>
      </p:grpSp>
      <p:grpSp>
        <p:nvGrpSpPr>
          <p:cNvPr id="4" name="Group 27"/>
          <p:cNvGrpSpPr>
            <a:grpSpLocks/>
          </p:cNvGrpSpPr>
          <p:nvPr/>
        </p:nvGrpSpPr>
        <p:grpSpPr bwMode="auto">
          <a:xfrm>
            <a:off x="1600200" y="5029200"/>
            <a:ext cx="2519363" cy="492125"/>
            <a:chOff x="1008" y="3168"/>
            <a:chExt cx="1587" cy="310"/>
          </a:xfrm>
        </p:grpSpPr>
        <p:sp>
          <p:nvSpPr>
            <p:cNvPr id="47111" name="Line 28"/>
            <p:cNvSpPr>
              <a:spLocks noChangeShapeType="1"/>
            </p:cNvSpPr>
            <p:nvPr/>
          </p:nvSpPr>
          <p:spPr bwMode="auto">
            <a:xfrm flipH="1">
              <a:off x="1008" y="3168"/>
              <a:ext cx="336" cy="0"/>
            </a:xfrm>
            <a:prstGeom prst="line">
              <a:avLst/>
            </a:prstGeom>
            <a:noFill/>
            <a:ln w="76200">
              <a:solidFill>
                <a:srgbClr val="66CCFF"/>
              </a:solidFill>
              <a:round/>
              <a:headEnd type="none" w="sm" len="sm"/>
              <a:tailEnd type="triangle" w="sm" len="sm"/>
            </a:ln>
          </p:spPr>
          <p:txBody>
            <a:bodyPr/>
            <a:lstStyle/>
            <a:p>
              <a:endParaRPr lang="en-US"/>
            </a:p>
          </p:txBody>
        </p:sp>
        <p:sp>
          <p:nvSpPr>
            <p:cNvPr id="47112" name="Freeform 29"/>
            <p:cNvSpPr>
              <a:spLocks/>
            </p:cNvSpPr>
            <p:nvPr/>
          </p:nvSpPr>
          <p:spPr bwMode="auto">
            <a:xfrm>
              <a:off x="2064" y="3216"/>
              <a:ext cx="531" cy="262"/>
            </a:xfrm>
            <a:custGeom>
              <a:avLst/>
              <a:gdLst>
                <a:gd name="T0" fmla="*/ 531 w 531"/>
                <a:gd name="T1" fmla="*/ 242 h 262"/>
                <a:gd name="T2" fmla="*/ 115 w 531"/>
                <a:gd name="T3" fmla="*/ 242 h 262"/>
                <a:gd name="T4" fmla="*/ 3 w 531"/>
                <a:gd name="T5" fmla="*/ 122 h 262"/>
                <a:gd name="T6" fmla="*/ 99 w 531"/>
                <a:gd name="T7" fmla="*/ 18 h 262"/>
                <a:gd name="T8" fmla="*/ 302 w 531"/>
                <a:gd name="T9" fmla="*/ 15 h 262"/>
                <a:gd name="T10" fmla="*/ 0 60000 65536"/>
                <a:gd name="T11" fmla="*/ 0 60000 65536"/>
                <a:gd name="T12" fmla="*/ 0 60000 65536"/>
                <a:gd name="T13" fmla="*/ 0 60000 65536"/>
                <a:gd name="T14" fmla="*/ 0 60000 65536"/>
                <a:gd name="T15" fmla="*/ 0 w 531"/>
                <a:gd name="T16" fmla="*/ 0 h 262"/>
                <a:gd name="T17" fmla="*/ 531 w 531"/>
                <a:gd name="T18" fmla="*/ 262 h 262"/>
              </a:gdLst>
              <a:ahLst/>
              <a:cxnLst>
                <a:cxn ang="T10">
                  <a:pos x="T0" y="T1"/>
                </a:cxn>
                <a:cxn ang="T11">
                  <a:pos x="T2" y="T3"/>
                </a:cxn>
                <a:cxn ang="T12">
                  <a:pos x="T4" y="T5"/>
                </a:cxn>
                <a:cxn ang="T13">
                  <a:pos x="T6" y="T7"/>
                </a:cxn>
                <a:cxn ang="T14">
                  <a:pos x="T8" y="T9"/>
                </a:cxn>
              </a:cxnLst>
              <a:rect l="T15" t="T16" r="T17" b="T18"/>
              <a:pathLst>
                <a:path w="531" h="262">
                  <a:moveTo>
                    <a:pt x="531" y="242"/>
                  </a:moveTo>
                  <a:cubicBezTo>
                    <a:pt x="462" y="242"/>
                    <a:pt x="203" y="262"/>
                    <a:pt x="115" y="242"/>
                  </a:cubicBezTo>
                  <a:cubicBezTo>
                    <a:pt x="27" y="222"/>
                    <a:pt x="6" y="159"/>
                    <a:pt x="3" y="122"/>
                  </a:cubicBezTo>
                  <a:cubicBezTo>
                    <a:pt x="0" y="85"/>
                    <a:pt x="49" y="36"/>
                    <a:pt x="99" y="18"/>
                  </a:cubicBezTo>
                  <a:cubicBezTo>
                    <a:pt x="149" y="0"/>
                    <a:pt x="260" y="16"/>
                    <a:pt x="302" y="15"/>
                  </a:cubicBezTo>
                </a:path>
              </a:pathLst>
            </a:custGeom>
            <a:noFill/>
            <a:ln w="76200">
              <a:solidFill>
                <a:srgbClr val="FF0000"/>
              </a:solidFill>
              <a:round/>
              <a:headEnd type="none" w="sm" len="sm"/>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1"/>
            <a:ext cx="9144000" cy="1473958"/>
          </a:xfrm>
          <a:prstGeom prst="rect">
            <a:avLst/>
          </a:prstGeom>
          <a:blipFill dpi="0" rotWithShape="0">
            <a:blip r:embed="rId3" cstate="print"/>
            <a:srcRect/>
            <a:stretch>
              <a:fillRect/>
            </a:stretch>
          </a:blipFill>
          <a:ln w="9360">
            <a:solidFill>
              <a:srgbClr val="000000"/>
            </a:solidFill>
            <a:miter lim="800000"/>
            <a:headEnd/>
            <a:tailEnd/>
          </a:ln>
          <a:effectLst/>
        </p:spPr>
        <p:txBody>
          <a:bodyPr wrap="none" anchor="ctr"/>
          <a:lstStyle/>
          <a:p>
            <a:endParaRPr lang="en-US"/>
          </a:p>
        </p:txBody>
      </p:sp>
      <p:sp>
        <p:nvSpPr>
          <p:cNvPr id="4" name="Rectangle 2"/>
          <p:cNvSpPr>
            <a:spLocks noChangeArrowheads="1"/>
          </p:cNvSpPr>
          <p:nvPr/>
        </p:nvSpPr>
        <p:spPr bwMode="auto">
          <a:xfrm>
            <a:off x="6141493" y="1555844"/>
            <a:ext cx="3002507" cy="5302156"/>
          </a:xfrm>
          <a:prstGeom prst="rect">
            <a:avLst/>
          </a:prstGeom>
          <a:blipFill dpi="0" rotWithShape="0">
            <a:blip r:embed="rId4" cstate="print"/>
            <a:srcRect/>
            <a:stretch>
              <a:fillRect/>
            </a:stretch>
          </a:blipFill>
          <a:ln w="9360">
            <a:solidFill>
              <a:schemeClr val="bg2"/>
            </a:solidFill>
            <a:miter lim="800000"/>
            <a:headEnd/>
            <a:tailEnd/>
          </a:ln>
          <a:effectLst/>
        </p:spPr>
        <p:txBody>
          <a:bodyPr wrap="none" anchor="ctr"/>
          <a:lstStyle/>
          <a:p>
            <a:endParaRPr lang="en-US"/>
          </a:p>
        </p:txBody>
      </p:sp>
      <p:sp>
        <p:nvSpPr>
          <p:cNvPr id="5" name="Rectangle 1"/>
          <p:cNvSpPr>
            <a:spLocks noChangeArrowheads="1"/>
          </p:cNvSpPr>
          <p:nvPr/>
        </p:nvSpPr>
        <p:spPr bwMode="auto">
          <a:xfrm>
            <a:off x="0" y="1610436"/>
            <a:ext cx="5841242" cy="5247564"/>
          </a:xfrm>
          <a:prstGeom prst="rect">
            <a:avLst/>
          </a:prstGeom>
          <a:blipFill dpi="0" rotWithShape="0">
            <a:blip r:embed="rId5" cstate="print"/>
            <a:srcRect/>
            <a:stretch>
              <a:fillRect/>
            </a:stretch>
          </a:blipFill>
          <a:ln w="9360">
            <a:solidFill>
              <a:schemeClr val="tx2"/>
            </a:solidFill>
            <a:miter lim="800000"/>
            <a:headEnd/>
            <a:tailEnd/>
          </a:ln>
          <a:effectLst/>
        </p:spPr>
        <p:txBody>
          <a:bodyPr wrap="none" anchor="ctr"/>
          <a:lstStyle/>
          <a:p>
            <a:endParaRPr lang="en-US"/>
          </a:p>
        </p:txBody>
      </p:sp>
    </p:spTree>
  </p:cSld>
  <p:clrMapOvr>
    <a:masterClrMapping/>
  </p:clrMapOvr>
  <p:transition spd="med" advTm="8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43552" y="327546"/>
            <a:ext cx="8229600" cy="815454"/>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Catheter complications</a:t>
            </a:r>
          </a:p>
        </p:txBody>
      </p:sp>
      <p:sp>
        <p:nvSpPr>
          <p:cNvPr id="7170" name="Rectangle 2"/>
          <p:cNvSpPr>
            <a:spLocks noGrp="1" noChangeArrowheads="1"/>
          </p:cNvSpPr>
          <p:nvPr>
            <p:ph type="body" idx="1"/>
          </p:nvPr>
        </p:nvSpPr>
        <p:spPr>
          <a:xfrm>
            <a:off x="457200" y="1600200"/>
            <a:ext cx="8229600" cy="4525963"/>
          </a:xfrm>
          <a:ln/>
        </p:spPr>
        <p:txBody>
          <a:bodyPr/>
          <a:lstStyle/>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Bleeding (0.5%), infection (0.1%), thrombosis </a:t>
            </a:r>
            <a:r>
              <a:rPr lang="en-GB" sz="2400" i="1" dirty="0"/>
              <a:t>(</a:t>
            </a:r>
            <a:r>
              <a:rPr lang="en-GB" sz="2400" i="1" dirty="0" err="1"/>
              <a:t>Stegmayr</a:t>
            </a:r>
            <a:r>
              <a:rPr lang="en-GB" sz="2400" i="1" dirty="0"/>
              <a:t> 2003)</a:t>
            </a:r>
            <a:r>
              <a:rPr lang="en-GB" sz="2800" dirty="0"/>
              <a:t>.</a:t>
            </a:r>
          </a:p>
          <a:p>
            <a:pPr>
              <a:lnSpc>
                <a:spcPct val="100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Experience matters (</a:t>
            </a:r>
            <a:r>
              <a:rPr lang="en-GB" sz="2800" dirty="0" err="1"/>
              <a:t>nephrologist</a:t>
            </a:r>
            <a:r>
              <a:rPr lang="en-GB" sz="2800" dirty="0"/>
              <a:t>, interventional radiologist, </a:t>
            </a:r>
            <a:r>
              <a:rPr lang="en-GB" sz="2800" dirty="0" err="1"/>
              <a:t>intensivist</a:t>
            </a:r>
            <a:r>
              <a:rPr lang="en-GB" sz="2800" dirty="0"/>
              <a:t>, surgeon)</a:t>
            </a:r>
          </a:p>
          <a:p>
            <a:pPr>
              <a:lnSpc>
                <a:spcPct val="100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Catheter: Peripheral veins 1:1 Europe,</a:t>
            </a: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   4:1 North America </a:t>
            </a:r>
            <a:r>
              <a:rPr lang="en-GB" sz="2400" i="1" dirty="0"/>
              <a:t>(</a:t>
            </a:r>
            <a:r>
              <a:rPr lang="en-GB" sz="2400" i="1" dirty="0" err="1"/>
              <a:t>Malchesky</a:t>
            </a:r>
            <a:r>
              <a:rPr lang="en-GB" sz="2400" i="1" dirty="0"/>
              <a:t> 2007)</a:t>
            </a:r>
          </a:p>
        </p:txBody>
      </p:sp>
    </p:spTree>
  </p:cSld>
  <p:clrMapOvr>
    <a:masterClrMapping/>
  </p:clrMapOvr>
  <p:transition spd="med" advTm="38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spect="1" noChangeArrowheads="1"/>
          </p:cNvSpPr>
          <p:nvPr>
            <p:ph type="title"/>
          </p:nvPr>
        </p:nvSpPr>
        <p:spPr/>
        <p:txBody>
          <a:bodyPr/>
          <a:lstStyle/>
          <a:p>
            <a:r>
              <a:rPr lang="sv-SE" smtClean="0"/>
              <a:t> </a:t>
            </a:r>
            <a:endParaRPr lang="en-GB" smtClean="0"/>
          </a:p>
        </p:txBody>
      </p:sp>
      <p:pic>
        <p:nvPicPr>
          <p:cNvPr id="102401" name="Picture 1"/>
          <p:cNvPicPr>
            <a:picLocks noChangeAspect="1" noChangeArrowheads="1"/>
          </p:cNvPicPr>
          <p:nvPr/>
        </p:nvPicPr>
        <p:blipFill>
          <a:blip r:embed="rId3" cstate="print"/>
          <a:srcRect/>
          <a:stretch>
            <a:fillRect/>
          </a:stretch>
        </p:blipFill>
        <p:spPr bwMode="auto">
          <a:xfrm>
            <a:off x="1" y="614149"/>
            <a:ext cx="8789158" cy="582759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BB2D2-0CD1-4A4F-A33F-73F5586AA3CD}" type="slidenum">
              <a:rPr lang="en-US" noProof="0" smtClean="0"/>
              <a:pPr/>
              <a:t>3</a:t>
            </a:fld>
            <a:endParaRPr lang="en-US" noProof="0"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3480179"/>
          </a:xfrm>
          <a:prstGeom prst="rect">
            <a:avLst/>
          </a:prstGeom>
          <a:noFill/>
          <a:ln w="9525">
            <a:noFill/>
            <a:miter lim="800000"/>
            <a:headEnd/>
            <a:tailEnd/>
          </a:ln>
        </p:spPr>
      </p:pic>
      <p:sp>
        <p:nvSpPr>
          <p:cNvPr id="4" name="TextBox 3"/>
          <p:cNvSpPr txBox="1"/>
          <p:nvPr/>
        </p:nvSpPr>
        <p:spPr>
          <a:xfrm>
            <a:off x="866745" y="3585309"/>
            <a:ext cx="7405417" cy="3272691"/>
          </a:xfrm>
          <a:prstGeom prst="rect">
            <a:avLst/>
          </a:prstGeom>
          <a:noFill/>
        </p:spPr>
        <p:txBody>
          <a:bodyPr wrap="square" rtlCol="0">
            <a:spAutoFit/>
          </a:bodyPr>
          <a:lstStyle/>
          <a:p>
            <a:pPr lvl="0" algn="ctr"/>
            <a:r>
              <a:rPr lang="en-US" dirty="0" err="1" smtClean="0">
                <a:solidFill>
                  <a:schemeClr val="accent2">
                    <a:lumMod val="10000"/>
                  </a:schemeClr>
                </a:solidFill>
              </a:rPr>
              <a:t>Haemodialysis</a:t>
            </a:r>
            <a:r>
              <a:rPr lang="en-US" dirty="0" smtClean="0">
                <a:solidFill>
                  <a:schemeClr val="accent2">
                    <a:lumMod val="10000"/>
                  </a:schemeClr>
                </a:solidFill>
              </a:rPr>
              <a:t> </a:t>
            </a:r>
            <a:r>
              <a:rPr lang="en-US" dirty="0">
                <a:solidFill>
                  <a:schemeClr val="accent2">
                    <a:lumMod val="10000"/>
                  </a:schemeClr>
                </a:solidFill>
              </a:rPr>
              <a:t>procedures require a much higher blood flow rate (around 300ml/min) compared to Therapeutic apheresis procedures (50-100ml/min) </a:t>
            </a:r>
            <a:r>
              <a:rPr lang="en-US" sz="1600" baseline="30000" dirty="0">
                <a:solidFill>
                  <a:schemeClr val="accent2">
                    <a:lumMod val="10000"/>
                  </a:schemeClr>
                </a:solidFill>
              </a:rPr>
              <a:t>(1</a:t>
            </a:r>
            <a:r>
              <a:rPr lang="en-US" sz="1600" baseline="30000" dirty="0" smtClean="0">
                <a:solidFill>
                  <a:schemeClr val="accent2">
                    <a:lumMod val="10000"/>
                  </a:schemeClr>
                </a:solidFill>
              </a:rPr>
              <a:t>)</a:t>
            </a:r>
          </a:p>
          <a:p>
            <a:pPr lvl="0" algn="ctr"/>
            <a:endParaRPr lang="en-US" sz="1600" dirty="0">
              <a:solidFill>
                <a:schemeClr val="accent2">
                  <a:lumMod val="10000"/>
                </a:schemeClr>
              </a:solidFill>
            </a:endParaRPr>
          </a:p>
          <a:p>
            <a:pPr lvl="0" algn="ctr"/>
            <a:r>
              <a:rPr lang="en-US" dirty="0">
                <a:solidFill>
                  <a:schemeClr val="accent2">
                    <a:lumMod val="10000"/>
                  </a:schemeClr>
                </a:solidFill>
              </a:rPr>
              <a:t>G</a:t>
            </a:r>
            <a:r>
              <a:rPr lang="en-US" dirty="0" smtClean="0">
                <a:solidFill>
                  <a:schemeClr val="accent2">
                    <a:lumMod val="10000"/>
                  </a:schemeClr>
                </a:solidFill>
              </a:rPr>
              <a:t>auge </a:t>
            </a:r>
            <a:r>
              <a:rPr lang="en-US" dirty="0">
                <a:solidFill>
                  <a:schemeClr val="accent2">
                    <a:lumMod val="10000"/>
                  </a:schemeClr>
                </a:solidFill>
              </a:rPr>
              <a:t>of </a:t>
            </a:r>
            <a:r>
              <a:rPr lang="en-US" dirty="0" smtClean="0">
                <a:solidFill>
                  <a:schemeClr val="accent2">
                    <a:lumMod val="10000"/>
                  </a:schemeClr>
                </a:solidFill>
              </a:rPr>
              <a:t>needle </a:t>
            </a:r>
            <a:r>
              <a:rPr lang="en-US" dirty="0">
                <a:solidFill>
                  <a:schemeClr val="accent2">
                    <a:lumMod val="10000"/>
                  </a:schemeClr>
                </a:solidFill>
              </a:rPr>
              <a:t>smaller than those required in </a:t>
            </a:r>
            <a:r>
              <a:rPr lang="en-US" dirty="0" err="1">
                <a:solidFill>
                  <a:schemeClr val="accent2">
                    <a:lumMod val="10000"/>
                  </a:schemeClr>
                </a:solidFill>
              </a:rPr>
              <a:t>haemodialysis</a:t>
            </a:r>
            <a:r>
              <a:rPr lang="en-US" dirty="0">
                <a:solidFill>
                  <a:schemeClr val="accent2">
                    <a:lumMod val="10000"/>
                  </a:schemeClr>
                </a:solidFill>
              </a:rPr>
              <a:t> and can be of particular importance for smaller patients &amp; </a:t>
            </a:r>
            <a:r>
              <a:rPr lang="en-US" dirty="0" err="1">
                <a:solidFill>
                  <a:schemeClr val="accent2">
                    <a:lumMod val="10000"/>
                  </a:schemeClr>
                </a:solidFill>
              </a:rPr>
              <a:t>paediatrics</a:t>
            </a:r>
            <a:r>
              <a:rPr lang="en-US" dirty="0">
                <a:solidFill>
                  <a:schemeClr val="accent2">
                    <a:lumMod val="10000"/>
                  </a:schemeClr>
                </a:solidFill>
              </a:rPr>
              <a:t> </a:t>
            </a:r>
            <a:r>
              <a:rPr lang="en-US" sz="1600" baseline="30000" dirty="0">
                <a:solidFill>
                  <a:schemeClr val="accent2">
                    <a:lumMod val="10000"/>
                  </a:schemeClr>
                </a:solidFill>
              </a:rPr>
              <a:t>(1)</a:t>
            </a:r>
            <a:endParaRPr lang="en-US" sz="1600" dirty="0" smtClean="0">
              <a:solidFill>
                <a:schemeClr val="accent2">
                  <a:lumMod val="10000"/>
                </a:schemeClr>
              </a:solidFill>
            </a:endParaRPr>
          </a:p>
          <a:p>
            <a:pPr lvl="0" algn="ctr"/>
            <a:endParaRPr lang="en-US" dirty="0">
              <a:solidFill>
                <a:schemeClr val="accent2">
                  <a:lumMod val="10000"/>
                </a:schemeClr>
              </a:solidFill>
            </a:endParaRPr>
          </a:p>
          <a:p>
            <a:pPr lvl="0" algn="ctr"/>
            <a:r>
              <a:rPr lang="en-US" dirty="0" err="1" smtClean="0">
                <a:solidFill>
                  <a:schemeClr val="accent2">
                    <a:lumMod val="10000"/>
                  </a:schemeClr>
                </a:solidFill>
              </a:rPr>
              <a:t>Haemodialysis</a:t>
            </a:r>
            <a:r>
              <a:rPr lang="en-US" dirty="0" smtClean="0">
                <a:solidFill>
                  <a:schemeClr val="accent2">
                    <a:lumMod val="10000"/>
                  </a:schemeClr>
                </a:solidFill>
              </a:rPr>
              <a:t> patients </a:t>
            </a:r>
            <a:r>
              <a:rPr lang="en-US" dirty="0">
                <a:solidFill>
                  <a:schemeClr val="accent2">
                    <a:lumMod val="10000"/>
                  </a:schemeClr>
                </a:solidFill>
              </a:rPr>
              <a:t>as a group tend to have more comorbidities </a:t>
            </a:r>
            <a:r>
              <a:rPr lang="en-US" sz="1600" baseline="30000" dirty="0">
                <a:solidFill>
                  <a:schemeClr val="accent2">
                    <a:lumMod val="10000"/>
                  </a:schemeClr>
                </a:solidFill>
              </a:rPr>
              <a:t>(1</a:t>
            </a:r>
            <a:r>
              <a:rPr lang="en-US" sz="1600" baseline="30000" dirty="0" smtClean="0">
                <a:solidFill>
                  <a:schemeClr val="accent2">
                    <a:lumMod val="10000"/>
                  </a:schemeClr>
                </a:solidFill>
              </a:rPr>
              <a:t>)</a:t>
            </a:r>
          </a:p>
          <a:p>
            <a:pPr lvl="0" algn="ctr"/>
            <a:endParaRPr lang="en-US" sz="1600" baseline="30000" dirty="0" smtClean="0">
              <a:solidFill>
                <a:schemeClr val="accent4">
                  <a:lumMod val="60000"/>
                  <a:lumOff val="40000"/>
                </a:schemeClr>
              </a:solidFill>
            </a:endParaRPr>
          </a:p>
          <a:p>
            <a:pPr algn="ctr"/>
            <a:r>
              <a:rPr lang="en-US" sz="1000" dirty="0" smtClean="0">
                <a:solidFill>
                  <a:schemeClr val="accent2">
                    <a:lumMod val="10000"/>
                  </a:schemeClr>
                </a:solidFill>
              </a:rPr>
              <a:t>(1) Okafor </a:t>
            </a:r>
            <a:r>
              <a:rPr lang="en-US" sz="1000" dirty="0">
                <a:solidFill>
                  <a:schemeClr val="accent2">
                    <a:lumMod val="10000"/>
                  </a:schemeClr>
                </a:solidFill>
              </a:rPr>
              <a:t>C, </a:t>
            </a:r>
            <a:r>
              <a:rPr lang="en-US" sz="1000" dirty="0" err="1">
                <a:solidFill>
                  <a:schemeClr val="accent2">
                    <a:lumMod val="10000"/>
                  </a:schemeClr>
                </a:solidFill>
              </a:rPr>
              <a:t>Kalantarinia</a:t>
            </a:r>
            <a:r>
              <a:rPr lang="en-US" sz="1000" dirty="0">
                <a:solidFill>
                  <a:schemeClr val="accent2">
                    <a:lumMod val="10000"/>
                  </a:schemeClr>
                </a:solidFill>
              </a:rPr>
              <a:t> ;  Vascular access considerations for therapeutic apheresis procedures. Seminars Dialysis, 2012; 25:140-4</a:t>
            </a:r>
          </a:p>
          <a:p>
            <a:pPr lvl="0" algn="ctr"/>
            <a:endParaRPr lang="en-US" sz="1600" dirty="0"/>
          </a:p>
          <a:p>
            <a:endParaRPr lang="en-US" dirty="0" smtClean="0"/>
          </a:p>
        </p:txBody>
      </p:sp>
    </p:spTree>
    <p:extLst>
      <p:ext uri="{BB962C8B-B14F-4D97-AF65-F5344CB8AC3E}">
        <p14:creationId xmlns="" xmlns:p14="http://schemas.microsoft.com/office/powerpoint/2010/main" val="30300917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4850" y="380911"/>
            <a:ext cx="8523288" cy="457200"/>
          </a:xfrm>
        </p:spPr>
        <p:txBody>
          <a:bodyPr/>
          <a:lstStyle/>
          <a:p>
            <a:r>
              <a:rPr lang="en-US" sz="2400" dirty="0" smtClean="0"/>
              <a:t> Vascular Access for pediatric </a:t>
            </a:r>
            <a:r>
              <a:rPr lang="en-US" sz="2400" dirty="0" err="1" smtClean="0"/>
              <a:t>Apheresis</a:t>
            </a:r>
            <a:r>
              <a:rPr lang="en-US" sz="2400" dirty="0" smtClean="0"/>
              <a:t>*</a:t>
            </a:r>
          </a:p>
        </p:txBody>
      </p:sp>
      <p:pic>
        <p:nvPicPr>
          <p:cNvPr id="25602" name="Picture 2"/>
          <p:cNvPicPr>
            <a:picLocks noGrp="1" noChangeAspect="1" noChangeArrowheads="1"/>
          </p:cNvPicPr>
          <p:nvPr>
            <p:ph sz="half" idx="2"/>
          </p:nvPr>
        </p:nvPicPr>
        <p:blipFill>
          <a:blip r:embed="rId2" cstate="print"/>
          <a:srcRect/>
          <a:stretch>
            <a:fillRect/>
          </a:stretch>
        </p:blipFill>
        <p:spPr bwMode="auto">
          <a:xfrm>
            <a:off x="0" y="736980"/>
            <a:ext cx="9144000" cy="3821373"/>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4271749" y="3507476"/>
            <a:ext cx="4872251" cy="3527946"/>
          </a:xfrm>
          <a:prstGeom prst="rect">
            <a:avLst/>
          </a:prstGeom>
          <a:noFill/>
          <a:ln w="9525">
            <a:solidFill>
              <a:srgbClr val="FF0000"/>
            </a:solidFill>
            <a:miter lim="800000"/>
            <a:headEnd/>
            <a:tailEnd/>
          </a:ln>
        </p:spPr>
      </p:pic>
      <p:sp>
        <p:nvSpPr>
          <p:cNvPr id="5" name="Footer Placeholder 3"/>
          <p:cNvSpPr txBox="1">
            <a:spLocks/>
          </p:cNvSpPr>
          <p:nvPr/>
        </p:nvSpPr>
        <p:spPr>
          <a:xfrm>
            <a:off x="0" y="6481991"/>
            <a:ext cx="5837258" cy="1678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Apheresis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Priciples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&amp; Practices</a:t>
            </a:r>
            <a:r>
              <a:rPr kumimoji="0" lang="en-US" sz="1200" b="0" i="0" u="none" strike="noStrike" kern="1200" cap="none" spc="0" normalizeH="0" noProof="0" dirty="0" smtClean="0">
                <a:ln>
                  <a:noFill/>
                </a:ln>
                <a:solidFill>
                  <a:schemeClr val="tx1"/>
                </a:solidFill>
                <a:effectLst/>
                <a:uLnTx/>
                <a:uFillTx/>
                <a:latin typeface="+mn-lt"/>
                <a:ea typeface="+mn-ea"/>
                <a:cs typeface="+mn-cs"/>
              </a:rPr>
              <a:t> – McLeod 2</a:t>
            </a:r>
            <a:r>
              <a:rPr kumimoji="0" lang="en-US" sz="1200" b="0" i="0" u="none" strike="noStrike" kern="1200" cap="none" spc="0" normalizeH="0" baseline="30000" noProof="0" dirty="0" smtClean="0">
                <a:ln>
                  <a:noFill/>
                </a:ln>
                <a:solidFill>
                  <a:schemeClr val="tx1"/>
                </a:solidFill>
                <a:effectLst/>
                <a:uLnTx/>
                <a:uFillTx/>
                <a:latin typeface="+mn-lt"/>
                <a:ea typeface="+mn-ea"/>
                <a:cs typeface="+mn-cs"/>
              </a:rPr>
              <a:t>nd</a:t>
            </a:r>
            <a:r>
              <a:rPr kumimoji="0" lang="en-US" sz="1200" b="0" i="0" u="none" strike="noStrike" kern="1200" cap="none" spc="0" normalizeH="0" noProof="0" dirty="0" smtClean="0">
                <a:ln>
                  <a:noFill/>
                </a:ln>
                <a:solidFill>
                  <a:schemeClr val="tx1"/>
                </a:solidFill>
                <a:effectLst/>
                <a:uLnTx/>
                <a:uFillTx/>
                <a:latin typeface="+mn-lt"/>
                <a:ea typeface="+mn-ea"/>
                <a:cs typeface="+mn-cs"/>
              </a:rPr>
              <a:t> edition 2003</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spect="1" noChangeArrowheads="1"/>
          </p:cNvSpPr>
          <p:nvPr>
            <p:ph type="title"/>
          </p:nvPr>
        </p:nvSpPr>
        <p:spPr/>
        <p:txBody>
          <a:bodyPr/>
          <a:lstStyle/>
          <a:p>
            <a:r>
              <a:rPr lang="sv-SE" smtClean="0"/>
              <a:t> </a:t>
            </a:r>
            <a:endParaRPr lang="en-GB" smtClean="0"/>
          </a:p>
        </p:txBody>
      </p:sp>
      <p:sp>
        <p:nvSpPr>
          <p:cNvPr id="30723" name="Rectangle 3"/>
          <p:cNvSpPr>
            <a:spLocks noGrp="1" noChangeArrowheads="1"/>
          </p:cNvSpPr>
          <p:nvPr>
            <p:ph type="body" idx="1"/>
          </p:nvPr>
        </p:nvSpPr>
        <p:spPr>
          <a:xfrm>
            <a:off x="581025" y="2500313"/>
            <a:ext cx="7804150" cy="2071687"/>
          </a:xfrm>
        </p:spPr>
        <p:txBody>
          <a:bodyPr/>
          <a:lstStyle/>
          <a:p>
            <a:pPr algn="ctr">
              <a:buFontTx/>
              <a:buNone/>
            </a:pPr>
            <a:endParaRPr lang="en-GB" sz="5400" dirty="0" smtClean="0">
              <a:solidFill>
                <a:srgbClr val="191B7B"/>
              </a:solidFill>
            </a:endParaRPr>
          </a:p>
        </p:txBody>
      </p:sp>
      <p:pic>
        <p:nvPicPr>
          <p:cNvPr id="117762" name="Picture 2"/>
          <p:cNvPicPr>
            <a:picLocks noChangeAspect="1" noChangeArrowheads="1"/>
          </p:cNvPicPr>
          <p:nvPr/>
        </p:nvPicPr>
        <p:blipFill>
          <a:blip r:embed="rId3" cstate="print"/>
          <a:srcRect/>
          <a:stretch>
            <a:fillRect/>
          </a:stretch>
        </p:blipFill>
        <p:spPr bwMode="auto">
          <a:xfrm>
            <a:off x="327546" y="627797"/>
            <a:ext cx="8379726" cy="566382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spect="1" noChangeArrowheads="1"/>
          </p:cNvSpPr>
          <p:nvPr>
            <p:ph type="title"/>
          </p:nvPr>
        </p:nvSpPr>
        <p:spPr/>
        <p:txBody>
          <a:bodyPr/>
          <a:lstStyle/>
          <a:p>
            <a:r>
              <a:rPr lang="sv-SE" smtClean="0"/>
              <a:t> </a:t>
            </a:r>
            <a:endParaRPr lang="en-GB" smtClean="0"/>
          </a:p>
        </p:txBody>
      </p:sp>
      <p:sp>
        <p:nvSpPr>
          <p:cNvPr id="30723" name="Rectangle 3"/>
          <p:cNvSpPr>
            <a:spLocks noGrp="1" noChangeArrowheads="1"/>
          </p:cNvSpPr>
          <p:nvPr>
            <p:ph type="body" idx="1"/>
          </p:nvPr>
        </p:nvSpPr>
        <p:spPr>
          <a:xfrm>
            <a:off x="581025" y="2500313"/>
            <a:ext cx="7804150" cy="2071687"/>
          </a:xfrm>
        </p:spPr>
        <p:txBody>
          <a:bodyPr/>
          <a:lstStyle/>
          <a:p>
            <a:pPr algn="ctr">
              <a:buFontTx/>
              <a:buNone/>
            </a:pPr>
            <a:endParaRPr lang="en-GB" sz="5400" dirty="0" smtClean="0">
              <a:solidFill>
                <a:srgbClr val="191B7B"/>
              </a:solidFill>
            </a:endParaRPr>
          </a:p>
        </p:txBody>
      </p:sp>
      <p:pic>
        <p:nvPicPr>
          <p:cNvPr id="118786" name="Picture 2"/>
          <p:cNvPicPr>
            <a:picLocks noChangeAspect="1" noChangeArrowheads="1"/>
          </p:cNvPicPr>
          <p:nvPr/>
        </p:nvPicPr>
        <p:blipFill>
          <a:blip r:embed="rId3" cstate="print"/>
          <a:srcRect/>
          <a:stretch>
            <a:fillRect/>
          </a:stretch>
        </p:blipFill>
        <p:spPr bwMode="auto">
          <a:xfrm>
            <a:off x="491318" y="614149"/>
            <a:ext cx="8215953" cy="544545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457200"/>
            <a:ext cx="8229600" cy="1143000"/>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Incidence of adverse events </a:t>
            </a:r>
            <a:r>
              <a:rPr lang="en-GB" sz="3200" dirty="0" smtClean="0"/>
              <a:t>during </a:t>
            </a:r>
            <a:r>
              <a:rPr lang="en-GB" sz="3200" dirty="0" err="1" smtClean="0"/>
              <a:t>apheresis</a:t>
            </a:r>
            <a:endParaRPr lang="en-GB" sz="3200" dirty="0"/>
          </a:p>
        </p:txBody>
      </p:sp>
      <p:sp>
        <p:nvSpPr>
          <p:cNvPr id="5122" name="Rectangle 2"/>
          <p:cNvSpPr>
            <a:spLocks noGrp="1" noChangeArrowheads="1"/>
          </p:cNvSpPr>
          <p:nvPr>
            <p:ph type="body" idx="1"/>
          </p:nvPr>
        </p:nvSpPr>
        <p:spPr>
          <a:xfrm>
            <a:off x="603913" y="1579729"/>
            <a:ext cx="7284493" cy="4862015"/>
          </a:xfrm>
          <a:ln/>
        </p:spPr>
        <p:txBody>
          <a:bodyPr/>
          <a:lstStyle/>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rPr>
              <a:t>World apheresis registry </a:t>
            </a:r>
            <a:r>
              <a:rPr lang="en-GB" sz="2400" b="0" dirty="0" smtClean="0">
                <a:solidFill>
                  <a:schemeClr val="tx1"/>
                </a:solidFill>
              </a:rPr>
              <a:t>2003-2007 </a:t>
            </a:r>
            <a:r>
              <a:rPr lang="en-GB" sz="1800" b="0" i="1" dirty="0">
                <a:solidFill>
                  <a:schemeClr val="tx1"/>
                </a:solidFill>
              </a:rPr>
              <a:t>(Stegmayr 2008)</a:t>
            </a:r>
            <a:r>
              <a:rPr lang="en-GB" sz="2400" b="0" dirty="0">
                <a:solidFill>
                  <a:schemeClr val="tx1"/>
                </a:solidFill>
              </a:rPr>
              <a:t>: </a:t>
            </a: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rPr>
              <a:t>	- 12,448 procedures in 2,013 patients, of whom 838 were undergoing TPE (7:1 centrifuge: filtration)</a:t>
            </a: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cs typeface="Times New Roman" pitchFamily="18" charset="0"/>
              </a:rPr>
              <a:t>AEs in 5.7% of </a:t>
            </a:r>
            <a:r>
              <a:rPr lang="en-GB" sz="2400" b="0" dirty="0" smtClean="0">
                <a:solidFill>
                  <a:schemeClr val="tx1"/>
                </a:solidFill>
                <a:cs typeface="Times New Roman" pitchFamily="18" charset="0"/>
              </a:rPr>
              <a:t>procedures. </a:t>
            </a:r>
            <a:endParaRPr lang="en-GB" sz="2400" b="0" dirty="0">
              <a:solidFill>
                <a:schemeClr val="tx1"/>
              </a:solidFill>
              <a:cs typeface="Times New Roman" pitchFamily="18" charset="0"/>
            </a:endParaRP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cs typeface="Times New Roman" pitchFamily="18" charset="0"/>
              </a:rPr>
              <a:t>	- </a:t>
            </a:r>
            <a:r>
              <a:rPr lang="en-GB" sz="2400" dirty="0">
                <a:solidFill>
                  <a:schemeClr val="tx1"/>
                </a:solidFill>
                <a:cs typeface="Times New Roman" pitchFamily="18" charset="0"/>
              </a:rPr>
              <a:t>29% vascular access problems</a:t>
            </a:r>
          </a:p>
          <a:p>
            <a:pPr>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cs typeface="Times New Roman" pitchFamily="18" charset="0"/>
              </a:rPr>
              <a:t>    - 20% </a:t>
            </a:r>
            <a:r>
              <a:rPr lang="en-GB" sz="2400" b="0" dirty="0" smtClean="0">
                <a:solidFill>
                  <a:schemeClr val="tx1"/>
                </a:solidFill>
                <a:cs typeface="Times New Roman" pitchFamily="18" charset="0"/>
              </a:rPr>
              <a:t>paresthesia (citrate related) </a:t>
            </a:r>
            <a:endParaRPr lang="en-GB" sz="2400" b="0" dirty="0">
              <a:solidFill>
                <a:schemeClr val="tx1"/>
              </a:solidFill>
              <a:cs typeface="Times New Roman" pitchFamily="18" charset="0"/>
            </a:endParaRP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cs typeface="Times New Roman" pitchFamily="18" charset="0"/>
              </a:rPr>
              <a:t>    - 18% hypotension</a:t>
            </a: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cs typeface="Times New Roman" pitchFamily="18" charset="0"/>
              </a:rPr>
              <a:t>    - 9% urticaria</a:t>
            </a: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0" dirty="0">
                <a:solidFill>
                  <a:schemeClr val="tx1"/>
                </a:solidFill>
                <a:cs typeface="Times New Roman" pitchFamily="18" charset="0"/>
              </a:rPr>
              <a:t>Hypotension, fever/chills more common with filtration </a:t>
            </a:r>
            <a:r>
              <a:rPr lang="en-GB" sz="2400" b="0" dirty="0" smtClean="0">
                <a:solidFill>
                  <a:schemeClr val="tx1"/>
                </a:solidFill>
                <a:cs typeface="Times New Roman" pitchFamily="18" charset="0"/>
              </a:rPr>
              <a:t> </a:t>
            </a:r>
            <a:r>
              <a:rPr lang="en-GB" sz="1800" b="0" i="1" dirty="0">
                <a:solidFill>
                  <a:schemeClr val="tx1"/>
                </a:solidFill>
                <a:cs typeface="Times New Roman" pitchFamily="18" charset="0"/>
              </a:rPr>
              <a:t>(Malchesky 2007, data from Asia)</a:t>
            </a: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b="0" i="1" dirty="0">
              <a:cs typeface="Times New Roman" pitchFamily="18" charset="0"/>
            </a:endParaRPr>
          </a:p>
          <a:p>
            <a:pPr>
              <a:lnSpc>
                <a:spcPct val="100000"/>
              </a:lnSpc>
              <a:spcBef>
                <a:spcPts val="7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b="0" i="1" dirty="0">
              <a:cs typeface="Times New Roman" pitchFamily="18" charset="0"/>
            </a:endParaRPr>
          </a:p>
        </p:txBody>
      </p:sp>
    </p:spTree>
  </p:cSld>
  <p:clrMapOvr>
    <a:masterClrMapping/>
  </p:clrMapOvr>
  <p:transition spd="med" advTm="4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450" y="240806"/>
            <a:ext cx="8405868" cy="4031873"/>
          </a:xfrm>
          <a:prstGeom prst="rect">
            <a:avLst/>
          </a:prstGeom>
        </p:spPr>
        <p:txBody>
          <a:bodyPr wrap="square">
            <a:spAutoFit/>
          </a:bodyPr>
          <a:lstStyle/>
          <a:p>
            <a:r>
              <a:rPr lang="en-US" dirty="0"/>
              <a:t> </a:t>
            </a:r>
          </a:p>
          <a:p>
            <a:r>
              <a:rPr lang="en-US" sz="1400" u="sng" dirty="0"/>
              <a:t>References </a:t>
            </a:r>
            <a:endParaRPr lang="en-US" sz="1400" dirty="0"/>
          </a:p>
          <a:p>
            <a:r>
              <a:rPr lang="en-US" sz="1400" dirty="0"/>
              <a:t> </a:t>
            </a:r>
          </a:p>
          <a:p>
            <a:pPr lvl="0"/>
            <a:r>
              <a:rPr lang="en-US" sz="1400" dirty="0" err="1"/>
              <a:t>Okafor</a:t>
            </a:r>
            <a:r>
              <a:rPr lang="en-US" sz="1400" dirty="0"/>
              <a:t> C, </a:t>
            </a:r>
            <a:r>
              <a:rPr lang="en-US" sz="1400" dirty="0" err="1"/>
              <a:t>Kalantarinia</a:t>
            </a:r>
            <a:r>
              <a:rPr lang="en-US" sz="1400" dirty="0"/>
              <a:t> ;  Vascular access considerations for therapeutic apheresis procedures. Seminars Dialysis, 2012; 25:140-4.</a:t>
            </a:r>
          </a:p>
          <a:p>
            <a:pPr lvl="0"/>
            <a:r>
              <a:rPr lang="en-US" sz="1400" dirty="0" err="1"/>
              <a:t>Noseworthy</a:t>
            </a:r>
            <a:r>
              <a:rPr lang="en-US" sz="1400" dirty="0"/>
              <a:t> JH, </a:t>
            </a:r>
            <a:r>
              <a:rPr lang="en-US" sz="1400" dirty="0" err="1"/>
              <a:t>Shumak</a:t>
            </a:r>
            <a:r>
              <a:rPr lang="en-US" sz="1400" dirty="0"/>
              <a:t> KH, </a:t>
            </a:r>
            <a:r>
              <a:rPr lang="en-US" sz="1400" dirty="0" err="1"/>
              <a:t>Vandervoort</a:t>
            </a:r>
            <a:r>
              <a:rPr lang="en-US" sz="1400" dirty="0"/>
              <a:t> MK; Long Term use of </a:t>
            </a:r>
            <a:r>
              <a:rPr lang="en-US" sz="1400" dirty="0" err="1"/>
              <a:t>antecubital</a:t>
            </a:r>
            <a:r>
              <a:rPr lang="en-US" sz="1400" dirty="0"/>
              <a:t> veins for plasma exchange. The Canadian Cooperative Multiple Sclerosis Study group; Transfusion;1989; 29:610-13</a:t>
            </a:r>
          </a:p>
          <a:p>
            <a:pPr lvl="0"/>
            <a:r>
              <a:rPr lang="en-US" sz="1400" dirty="0" err="1"/>
              <a:t>Kalantari</a:t>
            </a:r>
            <a:r>
              <a:rPr lang="en-US" sz="1400" dirty="0"/>
              <a:t> K; The choice of vascular access for therapeutic apheresis; Journal of Clinical Apheresis; 2012,27:153-9</a:t>
            </a:r>
          </a:p>
          <a:p>
            <a:pPr lvl="0"/>
            <a:r>
              <a:rPr lang="en-US" sz="1400" dirty="0"/>
              <a:t>Wang R, </a:t>
            </a:r>
            <a:r>
              <a:rPr lang="en-US" sz="1400" dirty="0" err="1"/>
              <a:t>Snoey</a:t>
            </a:r>
            <a:r>
              <a:rPr lang="en-US" sz="1400" dirty="0"/>
              <a:t> E, Frazee B; Ultrasound-Guided Deep Brachial and </a:t>
            </a:r>
            <a:r>
              <a:rPr lang="en-US" sz="1400" dirty="0" err="1"/>
              <a:t>Basilic</a:t>
            </a:r>
            <a:r>
              <a:rPr lang="en-US" sz="1400" dirty="0"/>
              <a:t> Vein </a:t>
            </a:r>
            <a:r>
              <a:rPr lang="en-US" sz="1400" dirty="0" err="1"/>
              <a:t>Cannulation</a:t>
            </a:r>
            <a:r>
              <a:rPr lang="en-US" sz="1400" dirty="0"/>
              <a:t> in the Emergency Department; Western Journal of Emergency care with Population Health; 2005, 6(2)38</a:t>
            </a:r>
          </a:p>
          <a:p>
            <a:pPr lvl="0"/>
            <a:r>
              <a:rPr lang="en-US" sz="1400" dirty="0" err="1"/>
              <a:t>Spergel</a:t>
            </a:r>
            <a:r>
              <a:rPr lang="en-US" sz="1400" dirty="0"/>
              <a:t> LM, </a:t>
            </a:r>
            <a:r>
              <a:rPr lang="en-US" sz="1400" dirty="0" err="1"/>
              <a:t>Ravani</a:t>
            </a:r>
            <a:r>
              <a:rPr lang="en-US" sz="1400" dirty="0"/>
              <a:t> P, Roy-</a:t>
            </a:r>
            <a:r>
              <a:rPr lang="en-US" sz="1400" dirty="0" err="1"/>
              <a:t>Chaudhury</a:t>
            </a:r>
            <a:r>
              <a:rPr lang="en-US" sz="1400" dirty="0"/>
              <a:t> P, </a:t>
            </a:r>
            <a:r>
              <a:rPr lang="en-US" sz="1400" dirty="0" err="1"/>
              <a:t>Besarab</a:t>
            </a:r>
            <a:r>
              <a:rPr lang="en-US" sz="1400" dirty="0"/>
              <a:t> A; </a:t>
            </a:r>
            <a:r>
              <a:rPr lang="en-US" sz="1400" dirty="0" err="1"/>
              <a:t>Autogenous</a:t>
            </a:r>
            <a:r>
              <a:rPr lang="en-US" sz="1400" dirty="0"/>
              <a:t> </a:t>
            </a:r>
            <a:r>
              <a:rPr lang="en-US" sz="1400" dirty="0" err="1"/>
              <a:t>arteriovenous</a:t>
            </a:r>
            <a:r>
              <a:rPr lang="en-US" sz="1400" dirty="0"/>
              <a:t> fistula options; Journal of Nephrology; 2007; 20: 288-298</a:t>
            </a:r>
          </a:p>
          <a:p>
            <a:pPr lvl="0"/>
            <a:r>
              <a:rPr lang="en-US" sz="1400" dirty="0" err="1"/>
              <a:t>Barbetakis</a:t>
            </a:r>
            <a:r>
              <a:rPr lang="en-US" sz="1400" dirty="0"/>
              <a:t> N, </a:t>
            </a:r>
            <a:r>
              <a:rPr lang="en-US" sz="1400" dirty="0" err="1"/>
              <a:t>Asteriou</a:t>
            </a:r>
            <a:r>
              <a:rPr lang="en-US" sz="1400" dirty="0"/>
              <a:t> C, </a:t>
            </a:r>
            <a:r>
              <a:rPr lang="en-US" sz="1400" dirty="0" err="1"/>
              <a:t>Kleontas</a:t>
            </a:r>
            <a:r>
              <a:rPr lang="en-US" sz="1400" dirty="0"/>
              <a:t> A, </a:t>
            </a:r>
            <a:r>
              <a:rPr lang="en-US" sz="1400" dirty="0" err="1"/>
              <a:t>Tsilikas</a:t>
            </a:r>
            <a:r>
              <a:rPr lang="en-US" sz="1400" dirty="0"/>
              <a:t> C. Totally implantable central venous access ports. Analysis of 700 cases. Journal of Surgical Oncology; 2011; 104:654-656</a:t>
            </a:r>
          </a:p>
          <a:p>
            <a:pPr lvl="0"/>
            <a:r>
              <a:rPr lang="en-US" sz="1400" dirty="0"/>
              <a:t>Linz W; Principles of Apheresis Technology 5th Edition; American Society for Apheresis; 2014; Vancouver </a:t>
            </a:r>
          </a:p>
          <a:p>
            <a:pPr lvl="0"/>
            <a:r>
              <a:rPr lang="en-US" sz="1400" dirty="0" err="1"/>
              <a:t>Troianos</a:t>
            </a:r>
            <a:r>
              <a:rPr lang="en-US" sz="1400" dirty="0"/>
              <a:t> CA, Hartman GS, </a:t>
            </a:r>
            <a:r>
              <a:rPr lang="en-US" sz="1400" dirty="0" err="1"/>
              <a:t>Glas</a:t>
            </a:r>
            <a:r>
              <a:rPr lang="en-US" sz="1400" dirty="0"/>
              <a:t> KE et al. Guidelines for Performing Ultrasound Guided Vascular </a:t>
            </a:r>
            <a:r>
              <a:rPr lang="en-US" sz="1400" dirty="0" err="1"/>
              <a:t>Cannulation</a:t>
            </a:r>
            <a:r>
              <a:rPr lang="en-US" sz="1400" dirty="0"/>
              <a:t>: Recommendations of the American Society of Echocardiography and the Society of Cardiovascular Anesthesiologists. Journal of American Society of Echocardiography 2011;24:1291-318</a:t>
            </a:r>
          </a:p>
        </p:txBody>
      </p:sp>
    </p:spTree>
    <p:extLst>
      <p:ext uri="{BB962C8B-B14F-4D97-AF65-F5344CB8AC3E}">
        <p14:creationId xmlns="" xmlns:p14="http://schemas.microsoft.com/office/powerpoint/2010/main" val="819864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dirty="0" smtClean="0"/>
              <a:t>Presentation title, Month #, Year. Confidential</a:t>
            </a:r>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35</a:t>
            </a:fld>
            <a:endParaRPr lang="en-US" noProof="0" dirty="0"/>
          </a:p>
        </p:txBody>
      </p:sp>
      <p:sp>
        <p:nvSpPr>
          <p:cNvPr id="7" name="Title 6"/>
          <p:cNvSpPr>
            <a:spLocks noGrp="1"/>
          </p:cNvSpPr>
          <p:nvPr>
            <p:ph type="title"/>
          </p:nvPr>
        </p:nvSpPr>
        <p:spPr/>
        <p:txBody>
          <a:bodyPr>
            <a:normAutofit/>
          </a:bodyPr>
          <a:lstStyle/>
          <a:p>
            <a:r>
              <a:rPr lang="en-US" dirty="0" smtClean="0"/>
              <a:t>Thanks for your attention</a:t>
            </a:r>
            <a:endParaRPr lang="en-US" dirty="0"/>
          </a:p>
        </p:txBody>
      </p:sp>
      <p:sp>
        <p:nvSpPr>
          <p:cNvPr id="9" name="Content Placeholder 2"/>
          <p:cNvSpPr txBox="1">
            <a:spLocks/>
          </p:cNvSpPr>
          <p:nvPr/>
        </p:nvSpPr>
        <p:spPr>
          <a:xfrm>
            <a:off x="405292" y="1579418"/>
            <a:ext cx="8291512" cy="4714504"/>
          </a:xfrm>
          <a:prstGeom prst="rect">
            <a:avLst/>
          </a:prstGeom>
        </p:spPr>
        <p:txBody>
          <a:bodyPr vert="horz" lIns="0" tIns="0" rIns="0" bIns="0" rtlCol="0">
            <a:noAutofit/>
          </a:bodyPr>
          <a:lstStyle/>
          <a:p>
            <a:pPr marL="342900" indent="-342900" algn="just">
              <a:spcBef>
                <a:spcPts val="600"/>
              </a:spcBef>
              <a:buClr>
                <a:srgbClr val="009A44"/>
              </a:buClr>
              <a:buFont typeface="Wingdings" pitchFamily="2" charset="2"/>
              <a:buChar char="§"/>
              <a:defRPr/>
            </a:pPr>
            <a:endParaRPr lang="en-US" b="1" dirty="0" smtClean="0">
              <a:solidFill>
                <a:schemeClr val="accent2">
                  <a:lumMod val="10000"/>
                </a:schemeClr>
              </a:solidFill>
            </a:endParaRPr>
          </a:p>
        </p:txBody>
      </p:sp>
      <p:pic>
        <p:nvPicPr>
          <p:cNvPr id="1026" name="Picture 2" descr="C:\Users\mberfrp\Desktop\QA.jpg"/>
          <p:cNvPicPr>
            <a:picLocks noChangeAspect="1" noChangeArrowheads="1"/>
          </p:cNvPicPr>
          <p:nvPr/>
        </p:nvPicPr>
        <p:blipFill>
          <a:blip r:embed="rId2" cstate="print"/>
          <a:srcRect/>
          <a:stretch>
            <a:fillRect/>
          </a:stretch>
        </p:blipFill>
        <p:spPr bwMode="auto">
          <a:xfrm>
            <a:off x="403320" y="2057138"/>
            <a:ext cx="8303952" cy="348469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6600" dirty="0" smtClean="0"/>
              <a:t> Thank you for participating</a:t>
            </a:r>
            <a:endParaRPr lang="en-US" sz="660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7EBBB2D2-0CD1-4A4F-A33F-73F5586AA3CD}" type="slidenum">
              <a:rPr lang="en-US" noProof="0" smtClean="0"/>
              <a:pPr/>
              <a:t>36</a:t>
            </a:fld>
            <a:endParaRPr lang="en-US" noProof="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spect="1" noChangeArrowheads="1"/>
          </p:cNvSpPr>
          <p:nvPr>
            <p:ph type="title"/>
          </p:nvPr>
        </p:nvSpPr>
        <p:spPr>
          <a:xfrm>
            <a:off x="457200" y="274638"/>
            <a:ext cx="8229600" cy="730248"/>
          </a:xfrm>
        </p:spPr>
        <p:txBody>
          <a:bodyPr lIns="92075" tIns="46038" rIns="92075" bIns="46038" anchor="ctr">
            <a:normAutofit/>
          </a:bodyPr>
          <a:lstStyle/>
          <a:p>
            <a:r>
              <a:rPr lang="en-US" dirty="0"/>
              <a:t>Common Vascular Access Options </a:t>
            </a:r>
            <a:endParaRPr lang="en-US" dirty="0" smtClean="0"/>
          </a:p>
        </p:txBody>
      </p:sp>
      <p:sp>
        <p:nvSpPr>
          <p:cNvPr id="2052" name="Rectangle 3"/>
          <p:cNvSpPr>
            <a:spLocks noGrp="1" noChangeArrowheads="1"/>
          </p:cNvSpPr>
          <p:nvPr>
            <p:ph type="body" idx="1"/>
          </p:nvPr>
        </p:nvSpPr>
        <p:spPr>
          <a:xfrm>
            <a:off x="233362" y="1473958"/>
            <a:ext cx="8781553" cy="5267154"/>
          </a:xfrm>
        </p:spPr>
        <p:txBody>
          <a:bodyPr lIns="92075" tIns="46038" rIns="92075" bIns="46038">
            <a:normAutofit fontScale="85000" lnSpcReduction="20000"/>
          </a:bodyPr>
          <a:lstStyle/>
          <a:p>
            <a:pPr marL="0" indent="0">
              <a:buNone/>
            </a:pPr>
            <a:r>
              <a:rPr lang="en-US" sz="2400" b="0" dirty="0" smtClean="0">
                <a:solidFill>
                  <a:schemeClr val="bg2"/>
                </a:solidFill>
              </a:rPr>
              <a:t>Peripheral Access:  </a:t>
            </a:r>
            <a:r>
              <a:rPr lang="en-US" sz="2000" b="0" dirty="0" smtClean="0">
                <a:solidFill>
                  <a:schemeClr val="tx1">
                    <a:lumMod val="50000"/>
                  </a:schemeClr>
                </a:solidFill>
              </a:rPr>
              <a:t>The </a:t>
            </a:r>
            <a:r>
              <a:rPr lang="en-US" sz="2000" b="0" dirty="0">
                <a:solidFill>
                  <a:schemeClr val="tx1">
                    <a:lumMod val="50000"/>
                  </a:schemeClr>
                </a:solidFill>
              </a:rPr>
              <a:t>most commonly used veins for Therapeutic </a:t>
            </a:r>
            <a:r>
              <a:rPr lang="en-US" b="0" dirty="0" err="1" smtClean="0">
                <a:solidFill>
                  <a:schemeClr val="tx1">
                    <a:lumMod val="50000"/>
                  </a:schemeClr>
                </a:solidFill>
              </a:rPr>
              <a:t>A</a:t>
            </a:r>
            <a:r>
              <a:rPr lang="en-US" sz="2000" b="0" dirty="0" err="1" smtClean="0">
                <a:solidFill>
                  <a:schemeClr val="tx1">
                    <a:lumMod val="50000"/>
                  </a:schemeClr>
                </a:solidFill>
              </a:rPr>
              <a:t>pheresis</a:t>
            </a:r>
            <a:r>
              <a:rPr lang="en-US" sz="2000" b="0" dirty="0" smtClean="0">
                <a:solidFill>
                  <a:schemeClr val="tx1">
                    <a:lumMod val="50000"/>
                  </a:schemeClr>
                </a:solidFill>
              </a:rPr>
              <a:t> </a:t>
            </a:r>
            <a:r>
              <a:rPr lang="en-US" sz="2000" b="0" dirty="0">
                <a:solidFill>
                  <a:schemeClr val="tx1">
                    <a:lumMod val="50000"/>
                  </a:schemeClr>
                </a:solidFill>
              </a:rPr>
              <a:t>procedures are the </a:t>
            </a:r>
            <a:r>
              <a:rPr lang="en-US" sz="2000" b="0" dirty="0" err="1">
                <a:solidFill>
                  <a:schemeClr val="tx1">
                    <a:lumMod val="50000"/>
                  </a:schemeClr>
                </a:solidFill>
              </a:rPr>
              <a:t>antecubital</a:t>
            </a:r>
            <a:r>
              <a:rPr lang="en-US" sz="2000" b="0" dirty="0">
                <a:solidFill>
                  <a:schemeClr val="tx1">
                    <a:lumMod val="50000"/>
                  </a:schemeClr>
                </a:solidFill>
              </a:rPr>
              <a:t> veins </a:t>
            </a:r>
            <a:r>
              <a:rPr lang="en-US" sz="1600" b="0" baseline="30000" dirty="0">
                <a:solidFill>
                  <a:schemeClr val="tx1">
                    <a:lumMod val="50000"/>
                  </a:schemeClr>
                </a:solidFill>
              </a:rPr>
              <a:t>(3)</a:t>
            </a:r>
            <a:r>
              <a:rPr lang="en-US" sz="2000" b="0" dirty="0">
                <a:solidFill>
                  <a:schemeClr val="tx1">
                    <a:lumMod val="50000"/>
                  </a:schemeClr>
                </a:solidFill>
              </a:rPr>
              <a:t> </a:t>
            </a:r>
            <a:endParaRPr lang="en-US" sz="2000" b="0" dirty="0" smtClean="0">
              <a:solidFill>
                <a:schemeClr val="tx1">
                  <a:lumMod val="50000"/>
                </a:schemeClr>
              </a:solidFill>
            </a:endParaRPr>
          </a:p>
          <a:p>
            <a:pPr marL="0" indent="0">
              <a:buNone/>
            </a:pPr>
            <a:endParaRPr lang="en-US" sz="2000" b="0" dirty="0" smtClean="0">
              <a:solidFill>
                <a:schemeClr val="tx1">
                  <a:lumMod val="50000"/>
                </a:schemeClr>
              </a:solidFill>
            </a:endParaRPr>
          </a:p>
          <a:p>
            <a:pPr marL="0" indent="0">
              <a:buNone/>
            </a:pPr>
            <a:r>
              <a:rPr lang="en-US" sz="2400" b="0" dirty="0" smtClean="0">
                <a:solidFill>
                  <a:schemeClr val="bg2"/>
                </a:solidFill>
              </a:rPr>
              <a:t>Central Venous Access</a:t>
            </a:r>
            <a:r>
              <a:rPr lang="en-US" sz="2400" b="0" dirty="0" smtClean="0">
                <a:solidFill>
                  <a:schemeClr val="tx1">
                    <a:lumMod val="50000"/>
                  </a:schemeClr>
                </a:solidFill>
              </a:rPr>
              <a:t>:</a:t>
            </a:r>
            <a:r>
              <a:rPr lang="en-US" sz="2000" b="0" dirty="0" smtClean="0">
                <a:solidFill>
                  <a:schemeClr val="tx1">
                    <a:lumMod val="50000"/>
                  </a:schemeClr>
                </a:solidFill>
              </a:rPr>
              <a:t> Non</a:t>
            </a:r>
            <a:r>
              <a:rPr lang="en-US" sz="2000" b="0" dirty="0">
                <a:solidFill>
                  <a:schemeClr val="tx1">
                    <a:lumMod val="50000"/>
                  </a:schemeClr>
                </a:solidFill>
              </a:rPr>
              <a:t>-Tunneled or </a:t>
            </a:r>
            <a:r>
              <a:rPr lang="en-US" sz="2000" b="0" dirty="0" smtClean="0">
                <a:solidFill>
                  <a:schemeClr val="tx1">
                    <a:lumMod val="50000"/>
                  </a:schemeClr>
                </a:solidFill>
              </a:rPr>
              <a:t>Tunneled</a:t>
            </a:r>
            <a:r>
              <a:rPr lang="en-US" sz="1600" b="0" baseline="30000" dirty="0" smtClean="0">
                <a:solidFill>
                  <a:schemeClr val="tx1">
                    <a:lumMod val="50000"/>
                  </a:schemeClr>
                </a:solidFill>
              </a:rPr>
              <a:t>(</a:t>
            </a:r>
            <a:r>
              <a:rPr lang="en-US" sz="1600" b="0" baseline="30000" dirty="0">
                <a:solidFill>
                  <a:schemeClr val="tx1">
                    <a:lumMod val="50000"/>
                  </a:schemeClr>
                </a:solidFill>
              </a:rPr>
              <a:t>3)</a:t>
            </a:r>
            <a:r>
              <a:rPr lang="en-US" sz="2000" b="0" dirty="0">
                <a:solidFill>
                  <a:schemeClr val="tx1">
                    <a:lumMod val="50000"/>
                  </a:schemeClr>
                </a:solidFill>
              </a:rPr>
              <a:t> </a:t>
            </a:r>
            <a:endParaRPr lang="en-US" sz="2000" b="0" dirty="0" smtClean="0">
              <a:solidFill>
                <a:schemeClr val="tx1">
                  <a:lumMod val="50000"/>
                </a:schemeClr>
              </a:solidFill>
            </a:endParaRPr>
          </a:p>
          <a:p>
            <a:pPr marL="0" indent="0">
              <a:buNone/>
            </a:pPr>
            <a:endParaRPr lang="en-US" sz="2000" b="0" dirty="0" smtClean="0">
              <a:solidFill>
                <a:schemeClr val="tx1">
                  <a:lumMod val="50000"/>
                </a:schemeClr>
              </a:solidFill>
            </a:endParaRPr>
          </a:p>
          <a:p>
            <a:pPr marL="0" indent="0">
              <a:buNone/>
            </a:pPr>
            <a:r>
              <a:rPr lang="en-US" sz="2400" b="0" dirty="0" smtClean="0">
                <a:solidFill>
                  <a:schemeClr val="bg2"/>
                </a:solidFill>
              </a:rPr>
              <a:t>AVF of AVG</a:t>
            </a:r>
            <a:r>
              <a:rPr lang="en-US" sz="2400" b="0" dirty="0" smtClean="0">
                <a:solidFill>
                  <a:schemeClr val="tx1">
                    <a:lumMod val="50000"/>
                  </a:schemeClr>
                </a:solidFill>
              </a:rPr>
              <a:t>: </a:t>
            </a:r>
            <a:r>
              <a:rPr lang="en-US" sz="2000" b="0" dirty="0" smtClean="0">
                <a:solidFill>
                  <a:schemeClr val="tx1">
                    <a:lumMod val="50000"/>
                  </a:schemeClr>
                </a:solidFill>
              </a:rPr>
              <a:t>Connecting </a:t>
            </a:r>
            <a:r>
              <a:rPr lang="en-US" sz="2000" b="0" dirty="0">
                <a:solidFill>
                  <a:schemeClr val="tx1">
                    <a:lumMod val="50000"/>
                  </a:schemeClr>
                </a:solidFill>
              </a:rPr>
              <a:t>a native artery to a vein most often in </a:t>
            </a:r>
            <a:r>
              <a:rPr lang="en-US" sz="2000" b="0" dirty="0" smtClean="0">
                <a:solidFill>
                  <a:schemeClr val="tx1">
                    <a:lumMod val="50000"/>
                  </a:schemeClr>
                </a:solidFill>
              </a:rPr>
              <a:t> the </a:t>
            </a:r>
            <a:r>
              <a:rPr lang="en-US" sz="2000" b="0" dirty="0">
                <a:solidFill>
                  <a:schemeClr val="tx1">
                    <a:lumMod val="50000"/>
                  </a:schemeClr>
                </a:solidFill>
              </a:rPr>
              <a:t>upper </a:t>
            </a:r>
            <a:r>
              <a:rPr lang="en-US" sz="2000" b="0" dirty="0" smtClean="0">
                <a:solidFill>
                  <a:schemeClr val="tx1">
                    <a:lumMod val="50000"/>
                  </a:schemeClr>
                </a:solidFill>
              </a:rPr>
              <a:t>extremity</a:t>
            </a:r>
            <a:r>
              <a:rPr lang="en-US" sz="2000" b="0" baseline="30000" dirty="0" smtClean="0">
                <a:solidFill>
                  <a:schemeClr val="tx1">
                    <a:lumMod val="50000"/>
                  </a:schemeClr>
                </a:solidFill>
              </a:rPr>
              <a:t>(5)</a:t>
            </a:r>
            <a:endParaRPr lang="en-US" sz="2000" b="0" dirty="0" smtClean="0">
              <a:solidFill>
                <a:schemeClr val="tx1">
                  <a:lumMod val="50000"/>
                </a:schemeClr>
              </a:solidFill>
            </a:endParaRPr>
          </a:p>
          <a:p>
            <a:pPr marL="0" indent="0">
              <a:buNone/>
            </a:pPr>
            <a:endParaRPr lang="en-US" sz="2000" b="0" dirty="0">
              <a:solidFill>
                <a:schemeClr val="tx1">
                  <a:lumMod val="50000"/>
                </a:schemeClr>
              </a:solidFill>
            </a:endParaRPr>
          </a:p>
          <a:p>
            <a:pPr marL="0" lvl="0" indent="0">
              <a:buNone/>
            </a:pPr>
            <a:r>
              <a:rPr lang="en-US" sz="2400" b="0" dirty="0" smtClean="0">
                <a:solidFill>
                  <a:schemeClr val="bg2"/>
                </a:solidFill>
              </a:rPr>
              <a:t>U/S </a:t>
            </a:r>
            <a:r>
              <a:rPr lang="en-US" sz="2400" b="0" dirty="0">
                <a:solidFill>
                  <a:schemeClr val="bg2"/>
                </a:solidFill>
              </a:rPr>
              <a:t>g</a:t>
            </a:r>
            <a:r>
              <a:rPr lang="en-US" sz="2400" b="0" dirty="0" smtClean="0">
                <a:solidFill>
                  <a:schemeClr val="bg2"/>
                </a:solidFill>
              </a:rPr>
              <a:t>uided deep </a:t>
            </a:r>
            <a:r>
              <a:rPr lang="en-US" sz="2400" b="0" dirty="0" err="1" smtClean="0">
                <a:solidFill>
                  <a:schemeClr val="bg2"/>
                </a:solidFill>
              </a:rPr>
              <a:t>veinous</a:t>
            </a:r>
            <a:r>
              <a:rPr lang="en-US" sz="2400" b="0" dirty="0" smtClean="0">
                <a:solidFill>
                  <a:schemeClr val="bg2"/>
                </a:solidFill>
              </a:rPr>
              <a:t> access</a:t>
            </a:r>
            <a:r>
              <a:rPr lang="en-US" sz="2400" b="0" dirty="0" smtClean="0">
                <a:solidFill>
                  <a:schemeClr val="tx1">
                    <a:lumMod val="50000"/>
                  </a:schemeClr>
                </a:solidFill>
              </a:rPr>
              <a:t>: </a:t>
            </a:r>
            <a:r>
              <a:rPr lang="en-US" sz="1900" b="0" dirty="0" smtClean="0">
                <a:solidFill>
                  <a:schemeClr val="tx1">
                    <a:lumMod val="50000"/>
                  </a:schemeClr>
                </a:solidFill>
              </a:rPr>
              <a:t>Deep brachial </a:t>
            </a:r>
            <a:r>
              <a:rPr lang="en-US" sz="1900" b="0" dirty="0" err="1" smtClean="0">
                <a:solidFill>
                  <a:schemeClr val="tx1">
                    <a:lumMod val="50000"/>
                  </a:schemeClr>
                </a:solidFill>
              </a:rPr>
              <a:t>cannulation</a:t>
            </a:r>
            <a:r>
              <a:rPr lang="en-US" sz="1900" b="0" dirty="0" smtClean="0">
                <a:solidFill>
                  <a:schemeClr val="tx1">
                    <a:lumMod val="50000"/>
                  </a:schemeClr>
                </a:solidFill>
              </a:rPr>
              <a:t> offers an </a:t>
            </a:r>
            <a:r>
              <a:rPr lang="en-US" sz="2000" b="0" dirty="0" smtClean="0">
                <a:solidFill>
                  <a:schemeClr val="tx1">
                    <a:lumMod val="50000"/>
                  </a:schemeClr>
                </a:solidFill>
              </a:rPr>
              <a:t> alternative of </a:t>
            </a:r>
            <a:r>
              <a:rPr lang="en-US" sz="2000" b="0" dirty="0">
                <a:solidFill>
                  <a:schemeClr val="tx1">
                    <a:lumMod val="50000"/>
                  </a:schemeClr>
                </a:solidFill>
              </a:rPr>
              <a:t>obtaining IV access </a:t>
            </a:r>
            <a:r>
              <a:rPr lang="en-US" sz="2000" b="0" baseline="30000" dirty="0" smtClean="0">
                <a:solidFill>
                  <a:schemeClr val="tx1">
                    <a:lumMod val="50000"/>
                  </a:schemeClr>
                </a:solidFill>
              </a:rPr>
              <a:t>(4)</a:t>
            </a:r>
          </a:p>
          <a:p>
            <a:pPr marL="0" lvl="0" indent="0">
              <a:buNone/>
            </a:pPr>
            <a:endParaRPr lang="en-US" sz="2000" b="0" baseline="30000" dirty="0">
              <a:solidFill>
                <a:schemeClr val="tx1">
                  <a:lumMod val="50000"/>
                </a:schemeClr>
              </a:solidFill>
            </a:endParaRPr>
          </a:p>
          <a:p>
            <a:pPr marL="0" lvl="0" indent="0">
              <a:buNone/>
            </a:pPr>
            <a:r>
              <a:rPr lang="en-US" sz="2400" b="0" dirty="0">
                <a:solidFill>
                  <a:schemeClr val="bg2"/>
                </a:solidFill>
              </a:rPr>
              <a:t>Venous Access </a:t>
            </a:r>
            <a:r>
              <a:rPr lang="en-US" sz="2400" b="0" dirty="0" smtClean="0">
                <a:solidFill>
                  <a:schemeClr val="bg2"/>
                </a:solidFill>
              </a:rPr>
              <a:t>ports: </a:t>
            </a:r>
            <a:r>
              <a:rPr lang="en-US" sz="2000" b="0" dirty="0" smtClean="0">
                <a:solidFill>
                  <a:schemeClr val="tx1">
                    <a:lumMod val="50000"/>
                  </a:schemeClr>
                </a:solidFill>
              </a:rPr>
              <a:t>The </a:t>
            </a:r>
            <a:r>
              <a:rPr lang="en-US" sz="2000" b="0" dirty="0">
                <a:solidFill>
                  <a:schemeClr val="tx1">
                    <a:lumMod val="50000"/>
                  </a:schemeClr>
                </a:solidFill>
              </a:rPr>
              <a:t>port has been a welcome alternative </a:t>
            </a:r>
            <a:r>
              <a:rPr lang="en-US" sz="2000" b="0" dirty="0" smtClean="0">
                <a:solidFill>
                  <a:schemeClr val="tx1">
                    <a:lumMod val="50000"/>
                  </a:schemeClr>
                </a:solidFill>
              </a:rPr>
              <a:t>for 	 some </a:t>
            </a:r>
            <a:r>
              <a:rPr lang="en-US" sz="2000" b="0" dirty="0">
                <a:solidFill>
                  <a:schemeClr val="tx1">
                    <a:lumMod val="50000"/>
                  </a:schemeClr>
                </a:solidFill>
              </a:rPr>
              <a:t>chronic apheresis procedures </a:t>
            </a:r>
            <a:r>
              <a:rPr lang="en-US" sz="1700" b="0" baseline="30000" dirty="0">
                <a:solidFill>
                  <a:schemeClr val="tx1">
                    <a:lumMod val="50000"/>
                  </a:schemeClr>
                </a:solidFill>
              </a:rPr>
              <a:t>(6)</a:t>
            </a:r>
            <a:r>
              <a:rPr lang="en-US" sz="2000" b="0" dirty="0">
                <a:solidFill>
                  <a:schemeClr val="tx1">
                    <a:lumMod val="50000"/>
                  </a:schemeClr>
                </a:solidFill>
              </a:rPr>
              <a:t> </a:t>
            </a:r>
            <a:endParaRPr lang="en-US" sz="2000" b="0" dirty="0" smtClean="0">
              <a:solidFill>
                <a:schemeClr val="tx1">
                  <a:lumMod val="50000"/>
                </a:schemeClr>
              </a:solidFill>
            </a:endParaRPr>
          </a:p>
          <a:p>
            <a:pPr marL="0" lvl="0" indent="0">
              <a:buNone/>
            </a:pPr>
            <a:endParaRPr lang="en-US" sz="2000" b="0" dirty="0">
              <a:solidFill>
                <a:schemeClr val="tx1">
                  <a:lumMod val="50000"/>
                </a:schemeClr>
              </a:solidFill>
            </a:endParaRPr>
          </a:p>
          <a:p>
            <a:pPr marL="0" lvl="0" indent="0">
              <a:buNone/>
            </a:pPr>
            <a:r>
              <a:rPr lang="en-US" sz="1300" b="0" dirty="0" smtClean="0">
                <a:solidFill>
                  <a:schemeClr val="tx1">
                    <a:lumMod val="50000"/>
                  </a:schemeClr>
                </a:solidFill>
              </a:rPr>
              <a:t>(3)</a:t>
            </a:r>
            <a:r>
              <a:rPr lang="en-US" sz="1300" b="0" dirty="0" err="1" smtClean="0">
                <a:solidFill>
                  <a:schemeClr val="tx1">
                    <a:lumMod val="50000"/>
                  </a:schemeClr>
                </a:solidFill>
              </a:rPr>
              <a:t>Kalantari</a:t>
            </a:r>
            <a:r>
              <a:rPr lang="en-US" sz="1300" b="0" dirty="0" smtClean="0">
                <a:solidFill>
                  <a:schemeClr val="tx1">
                    <a:lumMod val="50000"/>
                  </a:schemeClr>
                </a:solidFill>
              </a:rPr>
              <a:t> </a:t>
            </a:r>
            <a:r>
              <a:rPr lang="en-US" sz="1300" b="0" dirty="0">
                <a:solidFill>
                  <a:schemeClr val="tx1">
                    <a:lumMod val="50000"/>
                  </a:schemeClr>
                </a:solidFill>
              </a:rPr>
              <a:t>K; The choice of vascular access for therapeutic apheresis; Journal of Clinical Apheresis; 2012,27:153-</a:t>
            </a:r>
            <a:r>
              <a:rPr lang="en-US" sz="1300" b="0" dirty="0" smtClean="0">
                <a:solidFill>
                  <a:schemeClr val="tx1">
                    <a:lumMod val="50000"/>
                  </a:schemeClr>
                </a:solidFill>
              </a:rPr>
              <a:t>9</a:t>
            </a:r>
          </a:p>
          <a:p>
            <a:pPr marL="0" lvl="0" indent="0">
              <a:buNone/>
            </a:pPr>
            <a:r>
              <a:rPr lang="en-US" sz="1300" b="0" dirty="0" smtClean="0">
                <a:solidFill>
                  <a:schemeClr val="tx1">
                    <a:lumMod val="50000"/>
                  </a:schemeClr>
                </a:solidFill>
              </a:rPr>
              <a:t>(4)Wang </a:t>
            </a:r>
            <a:r>
              <a:rPr lang="en-US" sz="1300" b="0" dirty="0">
                <a:solidFill>
                  <a:schemeClr val="tx1">
                    <a:lumMod val="50000"/>
                  </a:schemeClr>
                </a:solidFill>
              </a:rPr>
              <a:t>R, </a:t>
            </a:r>
            <a:r>
              <a:rPr lang="en-US" sz="1300" b="0" dirty="0" err="1">
                <a:solidFill>
                  <a:schemeClr val="tx1">
                    <a:lumMod val="50000"/>
                  </a:schemeClr>
                </a:solidFill>
              </a:rPr>
              <a:t>Snoey</a:t>
            </a:r>
            <a:r>
              <a:rPr lang="en-US" sz="1300" b="0" dirty="0">
                <a:solidFill>
                  <a:schemeClr val="tx1">
                    <a:lumMod val="50000"/>
                  </a:schemeClr>
                </a:solidFill>
              </a:rPr>
              <a:t> E, Frazee B; Ultrasound-Guided Deep Brachial and </a:t>
            </a:r>
            <a:r>
              <a:rPr lang="en-US" sz="1300" b="0" dirty="0" err="1">
                <a:solidFill>
                  <a:schemeClr val="tx1">
                    <a:lumMod val="50000"/>
                  </a:schemeClr>
                </a:solidFill>
              </a:rPr>
              <a:t>Basilic</a:t>
            </a:r>
            <a:r>
              <a:rPr lang="en-US" sz="1300" b="0" dirty="0">
                <a:solidFill>
                  <a:schemeClr val="tx1">
                    <a:lumMod val="50000"/>
                  </a:schemeClr>
                </a:solidFill>
              </a:rPr>
              <a:t> Vein </a:t>
            </a:r>
            <a:r>
              <a:rPr lang="en-US" sz="1300" b="0" dirty="0" err="1">
                <a:solidFill>
                  <a:schemeClr val="tx1">
                    <a:lumMod val="50000"/>
                  </a:schemeClr>
                </a:solidFill>
              </a:rPr>
              <a:t>Cannulation</a:t>
            </a:r>
            <a:r>
              <a:rPr lang="en-US" sz="1300" b="0" dirty="0">
                <a:solidFill>
                  <a:schemeClr val="tx1">
                    <a:lumMod val="50000"/>
                  </a:schemeClr>
                </a:solidFill>
              </a:rPr>
              <a:t> in the Emergency Department; Western Journal of Emergency care with Population Health; 2005, 6(2)</a:t>
            </a:r>
            <a:r>
              <a:rPr lang="en-US" sz="1300" b="0" dirty="0" smtClean="0">
                <a:solidFill>
                  <a:schemeClr val="tx1">
                    <a:lumMod val="50000"/>
                  </a:schemeClr>
                </a:solidFill>
              </a:rPr>
              <a:t>38</a:t>
            </a:r>
          </a:p>
          <a:p>
            <a:pPr marL="0" lvl="0" indent="0">
              <a:buNone/>
            </a:pPr>
            <a:r>
              <a:rPr lang="en-US" sz="1300" b="0" dirty="0" smtClean="0">
                <a:solidFill>
                  <a:schemeClr val="tx1">
                    <a:lumMod val="50000"/>
                  </a:schemeClr>
                </a:solidFill>
              </a:rPr>
              <a:t>(5)</a:t>
            </a:r>
            <a:r>
              <a:rPr lang="en-US" sz="1300" b="0" dirty="0" err="1" smtClean="0">
                <a:solidFill>
                  <a:schemeClr val="tx1">
                    <a:lumMod val="50000"/>
                  </a:schemeClr>
                </a:solidFill>
              </a:rPr>
              <a:t>Spergel</a:t>
            </a:r>
            <a:r>
              <a:rPr lang="en-US" sz="1300" b="0" dirty="0" smtClean="0">
                <a:solidFill>
                  <a:schemeClr val="tx1">
                    <a:lumMod val="50000"/>
                  </a:schemeClr>
                </a:solidFill>
              </a:rPr>
              <a:t> </a:t>
            </a:r>
            <a:r>
              <a:rPr lang="en-US" sz="1300" b="0" dirty="0">
                <a:solidFill>
                  <a:schemeClr val="tx1">
                    <a:lumMod val="50000"/>
                  </a:schemeClr>
                </a:solidFill>
              </a:rPr>
              <a:t>LM, </a:t>
            </a:r>
            <a:r>
              <a:rPr lang="en-US" sz="1300" b="0" dirty="0" err="1">
                <a:solidFill>
                  <a:schemeClr val="tx1">
                    <a:lumMod val="50000"/>
                  </a:schemeClr>
                </a:solidFill>
              </a:rPr>
              <a:t>Ravani</a:t>
            </a:r>
            <a:r>
              <a:rPr lang="en-US" sz="1300" b="0" dirty="0">
                <a:solidFill>
                  <a:schemeClr val="tx1">
                    <a:lumMod val="50000"/>
                  </a:schemeClr>
                </a:solidFill>
              </a:rPr>
              <a:t> P, Roy-</a:t>
            </a:r>
            <a:r>
              <a:rPr lang="en-US" sz="1300" b="0" dirty="0" err="1">
                <a:solidFill>
                  <a:schemeClr val="tx1">
                    <a:lumMod val="50000"/>
                  </a:schemeClr>
                </a:solidFill>
              </a:rPr>
              <a:t>Chaudhury</a:t>
            </a:r>
            <a:r>
              <a:rPr lang="en-US" sz="1300" b="0" dirty="0">
                <a:solidFill>
                  <a:schemeClr val="tx1">
                    <a:lumMod val="50000"/>
                  </a:schemeClr>
                </a:solidFill>
              </a:rPr>
              <a:t> P, </a:t>
            </a:r>
            <a:r>
              <a:rPr lang="en-US" sz="1300" b="0" dirty="0" err="1">
                <a:solidFill>
                  <a:schemeClr val="tx1">
                    <a:lumMod val="50000"/>
                  </a:schemeClr>
                </a:solidFill>
              </a:rPr>
              <a:t>Besarab</a:t>
            </a:r>
            <a:r>
              <a:rPr lang="en-US" sz="1300" b="0" dirty="0">
                <a:solidFill>
                  <a:schemeClr val="tx1">
                    <a:lumMod val="50000"/>
                  </a:schemeClr>
                </a:solidFill>
              </a:rPr>
              <a:t> A; </a:t>
            </a:r>
            <a:r>
              <a:rPr lang="en-US" sz="1300" b="0" dirty="0" err="1">
                <a:solidFill>
                  <a:schemeClr val="tx1">
                    <a:lumMod val="50000"/>
                  </a:schemeClr>
                </a:solidFill>
              </a:rPr>
              <a:t>Autogenous</a:t>
            </a:r>
            <a:r>
              <a:rPr lang="en-US" sz="1300" b="0" dirty="0">
                <a:solidFill>
                  <a:schemeClr val="tx1">
                    <a:lumMod val="50000"/>
                  </a:schemeClr>
                </a:solidFill>
              </a:rPr>
              <a:t> </a:t>
            </a:r>
            <a:r>
              <a:rPr lang="en-US" sz="1300" b="0" dirty="0" err="1">
                <a:solidFill>
                  <a:schemeClr val="tx1">
                    <a:lumMod val="50000"/>
                  </a:schemeClr>
                </a:solidFill>
              </a:rPr>
              <a:t>arteriovenous</a:t>
            </a:r>
            <a:r>
              <a:rPr lang="en-US" sz="1300" b="0" dirty="0">
                <a:solidFill>
                  <a:schemeClr val="tx1">
                    <a:lumMod val="50000"/>
                  </a:schemeClr>
                </a:solidFill>
              </a:rPr>
              <a:t> fistula options; Journal of Nephrology; 2007; 20: 288-</a:t>
            </a:r>
            <a:r>
              <a:rPr lang="en-US" sz="1300" b="0" dirty="0" smtClean="0">
                <a:solidFill>
                  <a:schemeClr val="tx1">
                    <a:lumMod val="50000"/>
                  </a:schemeClr>
                </a:solidFill>
              </a:rPr>
              <a:t>298</a:t>
            </a:r>
          </a:p>
          <a:p>
            <a:pPr marL="0" lvl="0" indent="0">
              <a:buNone/>
            </a:pPr>
            <a:r>
              <a:rPr lang="en-US" sz="1300" b="0" dirty="0" smtClean="0">
                <a:solidFill>
                  <a:schemeClr val="tx1">
                    <a:lumMod val="50000"/>
                  </a:schemeClr>
                </a:solidFill>
              </a:rPr>
              <a:t>(6)</a:t>
            </a:r>
            <a:r>
              <a:rPr lang="en-US" sz="1300" b="0" dirty="0" err="1" smtClean="0">
                <a:solidFill>
                  <a:schemeClr val="tx1">
                    <a:lumMod val="50000"/>
                  </a:schemeClr>
                </a:solidFill>
              </a:rPr>
              <a:t>Barbetakis</a:t>
            </a:r>
            <a:r>
              <a:rPr lang="en-US" sz="1300" b="0" dirty="0" smtClean="0">
                <a:solidFill>
                  <a:schemeClr val="tx1">
                    <a:lumMod val="50000"/>
                  </a:schemeClr>
                </a:solidFill>
              </a:rPr>
              <a:t> </a:t>
            </a:r>
            <a:r>
              <a:rPr lang="en-US" sz="1300" b="0" dirty="0">
                <a:solidFill>
                  <a:schemeClr val="tx1">
                    <a:lumMod val="50000"/>
                  </a:schemeClr>
                </a:solidFill>
              </a:rPr>
              <a:t>N, </a:t>
            </a:r>
            <a:r>
              <a:rPr lang="en-US" sz="1300" b="0" dirty="0" err="1">
                <a:solidFill>
                  <a:schemeClr val="tx1">
                    <a:lumMod val="50000"/>
                  </a:schemeClr>
                </a:solidFill>
              </a:rPr>
              <a:t>Asteriou</a:t>
            </a:r>
            <a:r>
              <a:rPr lang="en-US" sz="1300" b="0" dirty="0">
                <a:solidFill>
                  <a:schemeClr val="tx1">
                    <a:lumMod val="50000"/>
                  </a:schemeClr>
                </a:solidFill>
              </a:rPr>
              <a:t> C, </a:t>
            </a:r>
            <a:r>
              <a:rPr lang="en-US" sz="1300" b="0" dirty="0" err="1">
                <a:solidFill>
                  <a:schemeClr val="tx1">
                    <a:lumMod val="50000"/>
                  </a:schemeClr>
                </a:solidFill>
              </a:rPr>
              <a:t>Kleontas</a:t>
            </a:r>
            <a:r>
              <a:rPr lang="en-US" sz="1300" b="0" dirty="0">
                <a:solidFill>
                  <a:schemeClr val="tx1">
                    <a:lumMod val="50000"/>
                  </a:schemeClr>
                </a:solidFill>
              </a:rPr>
              <a:t> A, </a:t>
            </a:r>
            <a:r>
              <a:rPr lang="en-US" sz="1300" b="0" dirty="0" err="1">
                <a:solidFill>
                  <a:schemeClr val="tx1">
                    <a:lumMod val="50000"/>
                  </a:schemeClr>
                </a:solidFill>
              </a:rPr>
              <a:t>Tsilikas</a:t>
            </a:r>
            <a:r>
              <a:rPr lang="en-US" sz="1300" b="0" dirty="0">
                <a:solidFill>
                  <a:schemeClr val="tx1">
                    <a:lumMod val="50000"/>
                  </a:schemeClr>
                </a:solidFill>
              </a:rPr>
              <a:t> C. Totally implantable central venous access ports. Analysis of 700 cases. Journal of Surgical Oncology; 2011; 104:654-656</a:t>
            </a:r>
          </a:p>
          <a:p>
            <a:pPr marL="0" lvl="0" indent="0">
              <a:buNone/>
            </a:pPr>
            <a:r>
              <a:rPr lang="en-US" sz="2000" b="0" dirty="0" smtClean="0">
                <a:solidFill>
                  <a:srgbClr val="6D7D76"/>
                </a:solidFill>
              </a:rPr>
              <a:t>					</a:t>
            </a:r>
          </a:p>
          <a:p>
            <a:pPr marL="0" lvl="0" indent="0">
              <a:buNone/>
            </a:pPr>
            <a:endParaRPr lang="en-US" sz="800" dirty="0" smtClean="0">
              <a:solidFill>
                <a:srgbClr val="6D7D76"/>
              </a:solidFill>
            </a:endParaRPr>
          </a:p>
          <a:p>
            <a:pPr marL="0" lvl="0" indent="0">
              <a:buNone/>
            </a:pPr>
            <a:endParaRPr lang="en-US" sz="2000" dirty="0">
              <a:solidFill>
                <a:srgbClr val="6D7D76"/>
              </a:solidFill>
            </a:endParaRPr>
          </a:p>
          <a:p>
            <a:pPr marL="0" lvl="0" indent="0">
              <a:buNone/>
            </a:pPr>
            <a:endParaRPr lang="en-US" sz="2000" dirty="0" smtClean="0">
              <a:solidFill>
                <a:srgbClr val="6D7D76"/>
              </a:solidFill>
            </a:endParaRPr>
          </a:p>
          <a:p>
            <a:pPr marL="0" lvl="0" indent="0">
              <a:buNone/>
            </a:pPr>
            <a:endParaRPr lang="en-US" sz="2000" dirty="0">
              <a:solidFill>
                <a:srgbClr val="6D7D76"/>
              </a:solidFill>
            </a:endParaRPr>
          </a:p>
          <a:p>
            <a:pPr marL="0" lvl="0" indent="0">
              <a:buNone/>
            </a:pPr>
            <a:endParaRPr lang="en-US" sz="2000" dirty="0" smtClean="0">
              <a:solidFill>
                <a:srgbClr val="6D7D76"/>
              </a:solidFill>
            </a:endParaRPr>
          </a:p>
          <a:p>
            <a:pPr marL="0" lvl="0" indent="0">
              <a:buNone/>
            </a:pPr>
            <a:endParaRPr lang="en-US" sz="2000" dirty="0" smtClean="0">
              <a:solidFill>
                <a:srgbClr val="6D7D76"/>
              </a:solidFill>
            </a:endParaRPr>
          </a:p>
          <a:p>
            <a:pPr marL="0" lvl="0" indent="0">
              <a:buNone/>
            </a:pPr>
            <a:endParaRPr lang="en-US" sz="2000" dirty="0">
              <a:solidFill>
                <a:srgbClr val="6D7D76"/>
              </a:solidFill>
            </a:endParaRPr>
          </a:p>
          <a:p>
            <a:pPr marL="0" indent="0">
              <a:buNone/>
            </a:pPr>
            <a:endParaRPr lang="en-US" sz="2000" dirty="0">
              <a:solidFill>
                <a:srgbClr val="6D7D76"/>
              </a:solidFill>
            </a:endParaRPr>
          </a:p>
          <a:p>
            <a:pPr marL="0" indent="0" eaLnBrk="1" hangingPunct="1">
              <a:buNone/>
            </a:pPr>
            <a:endParaRPr lang="en-US" sz="2400" b="1" dirty="0" smtClean="0"/>
          </a:p>
        </p:txBody>
      </p:sp>
    </p:spTree>
    <p:extLst>
      <p:ext uri="{BB962C8B-B14F-4D97-AF65-F5344CB8AC3E}">
        <p14:creationId xmlns="" xmlns:p14="http://schemas.microsoft.com/office/powerpoint/2010/main" val="19283650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381000" y="1524000"/>
            <a:ext cx="7789863" cy="549275"/>
          </a:xfrm>
        </p:spPr>
        <p:txBody>
          <a:bodyPr/>
          <a:lstStyle/>
          <a:p>
            <a:pPr algn="ctr"/>
            <a:r>
              <a:rPr lang="en-GB" sz="2000" dirty="0" smtClean="0"/>
              <a:t>*</a:t>
            </a:r>
            <a:r>
              <a:rPr lang="en-GB" sz="2000" dirty="0" err="1" smtClean="0">
                <a:solidFill>
                  <a:schemeClr val="tx1"/>
                </a:solidFill>
              </a:rPr>
              <a:t>Noseworthy</a:t>
            </a:r>
            <a:r>
              <a:rPr lang="en-GB" sz="2000" dirty="0" smtClean="0">
                <a:solidFill>
                  <a:schemeClr val="tx1"/>
                </a:solidFill>
              </a:rPr>
              <a:t> J. H. The Canadian Cooperative Multiple Sclerosis Study Group. Transfusion 1989; 29:610 - 613</a:t>
            </a:r>
            <a:endParaRPr lang="en-GB" sz="2000" dirty="0">
              <a:solidFill>
                <a:schemeClr val="tx1"/>
              </a:solidFill>
            </a:endParaRPr>
          </a:p>
        </p:txBody>
      </p:sp>
      <p:sp>
        <p:nvSpPr>
          <p:cNvPr id="3" name="AutoShape 2"/>
          <p:cNvSpPr txBox="1">
            <a:spLocks noChangeArrowheads="1"/>
          </p:cNvSpPr>
          <p:nvPr/>
        </p:nvSpPr>
        <p:spPr bwMode="auto">
          <a:xfrm>
            <a:off x="533400" y="533400"/>
            <a:ext cx="7789863"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Calibri" pitchFamily="34" charset="0"/>
                <a:ea typeface="ＭＳ Ｐゴシック" pitchFamily="-112" charset="-128"/>
                <a:cs typeface="Calibri" pitchFamily="34" charset="0"/>
              </a:rPr>
              <a:t>Long – term use of </a:t>
            </a:r>
            <a:r>
              <a:rPr kumimoji="0" lang="en-GB" sz="3200" b="0" i="0" u="none" strike="noStrike" kern="0" cap="none" spc="0" normalizeH="0" baseline="0" noProof="0" dirty="0" err="1" smtClean="0">
                <a:ln>
                  <a:noFill/>
                </a:ln>
                <a:solidFill>
                  <a:schemeClr val="bg1"/>
                </a:solidFill>
                <a:effectLst/>
                <a:uLnTx/>
                <a:uFillTx/>
                <a:latin typeface="Calibri" pitchFamily="34" charset="0"/>
                <a:ea typeface="ＭＳ Ｐゴシック" pitchFamily="-112" charset="-128"/>
                <a:cs typeface="Calibri" pitchFamily="34" charset="0"/>
              </a:rPr>
              <a:t>Antecubital</a:t>
            </a:r>
            <a:r>
              <a:rPr kumimoji="0" lang="en-GB" sz="3200" b="0" i="0" u="none" strike="noStrike" kern="0" cap="none" spc="0" normalizeH="0" baseline="0" noProof="0" dirty="0" smtClean="0">
                <a:ln>
                  <a:noFill/>
                </a:ln>
                <a:solidFill>
                  <a:schemeClr val="bg1"/>
                </a:solidFill>
                <a:effectLst/>
                <a:uLnTx/>
                <a:uFillTx/>
                <a:latin typeface="Calibri" pitchFamily="34" charset="0"/>
                <a:ea typeface="ＭＳ Ｐゴシック" pitchFamily="-112" charset="-128"/>
                <a:cs typeface="Calibri" pitchFamily="34" charset="0"/>
              </a:rPr>
              <a:t> veins for TPE</a:t>
            </a:r>
            <a:endParaRPr kumimoji="0" lang="en-GB" sz="3200" b="0" i="0" u="none" strike="noStrike" kern="0" cap="none" spc="0" normalizeH="0" baseline="0" noProof="0" dirty="0">
              <a:ln>
                <a:noFill/>
              </a:ln>
              <a:solidFill>
                <a:schemeClr val="bg1"/>
              </a:solidFill>
              <a:effectLst/>
              <a:uLnTx/>
              <a:uFillTx/>
              <a:latin typeface="Calibri" pitchFamily="34" charset="0"/>
              <a:ea typeface="ＭＳ Ｐゴシック" pitchFamily="-112" charset="-128"/>
              <a:cs typeface="Calibri" pitchFamily="34" charset="0"/>
            </a:endParaRPr>
          </a:p>
        </p:txBody>
      </p:sp>
      <p:sp>
        <p:nvSpPr>
          <p:cNvPr id="4" name="TextBox 3"/>
          <p:cNvSpPr txBox="1"/>
          <p:nvPr/>
        </p:nvSpPr>
        <p:spPr>
          <a:xfrm>
            <a:off x="304800" y="2438400"/>
            <a:ext cx="8981946" cy="3970318"/>
          </a:xfrm>
          <a:prstGeom prst="rect">
            <a:avLst/>
          </a:prstGeom>
          <a:noFill/>
        </p:spPr>
        <p:txBody>
          <a:bodyPr wrap="none" rtlCol="0">
            <a:spAutoFit/>
          </a:bodyPr>
          <a:lstStyle/>
          <a:p>
            <a:r>
              <a:rPr lang="en-US" dirty="0" smtClean="0"/>
              <a:t>Patients n= 294</a:t>
            </a:r>
          </a:p>
          <a:p>
            <a:r>
              <a:rPr lang="en-US" dirty="0" smtClean="0"/>
              <a:t>Weekly TPE for up to 20 weeks</a:t>
            </a:r>
          </a:p>
          <a:p>
            <a:r>
              <a:rPr lang="en-US" dirty="0" smtClean="0"/>
              <a:t>Total TPE sessions = 1207</a:t>
            </a:r>
          </a:p>
          <a:p>
            <a:endParaRPr lang="en-US" dirty="0" smtClean="0"/>
          </a:p>
          <a:p>
            <a:endParaRPr lang="en-US" dirty="0" smtClean="0"/>
          </a:p>
          <a:p>
            <a:r>
              <a:rPr lang="en-US" b="1" dirty="0" smtClean="0"/>
              <a:t>Result:</a:t>
            </a:r>
          </a:p>
          <a:p>
            <a:pPr>
              <a:buFont typeface="Arial" pitchFamily="34" charset="0"/>
              <a:buChar char="•"/>
            </a:pPr>
            <a:r>
              <a:rPr lang="en-US" dirty="0" smtClean="0"/>
              <a:t> 79.3 % of all TPE procedure required no interventions related to vascular access </a:t>
            </a:r>
          </a:p>
          <a:p>
            <a:pPr>
              <a:buFont typeface="Arial" pitchFamily="34" charset="0"/>
              <a:buChar char="•"/>
            </a:pPr>
            <a:r>
              <a:rPr lang="en-US" dirty="0" smtClean="0"/>
              <a:t>5.4 % procedures were terminated prematurely due to inadequate vascular access</a:t>
            </a:r>
          </a:p>
          <a:p>
            <a:pPr>
              <a:buFont typeface="Arial" pitchFamily="34" charset="0"/>
              <a:buChar char="•"/>
            </a:pPr>
            <a:endParaRPr lang="en-US" dirty="0" smtClean="0"/>
          </a:p>
          <a:p>
            <a:r>
              <a:rPr lang="en-US" b="1" dirty="0" smtClean="0"/>
              <a:t>Conclusion:</a:t>
            </a:r>
          </a:p>
          <a:p>
            <a:r>
              <a:rPr lang="en-US" dirty="0" smtClean="0"/>
              <a:t>Our experience suggests that it is possible to use only upper limb veins for venous</a:t>
            </a:r>
          </a:p>
          <a:p>
            <a:r>
              <a:rPr lang="en-US" dirty="0" smtClean="0"/>
              <a:t> access in the majority of ambulatory patients requiring long – term plasma exchange. </a:t>
            </a:r>
          </a:p>
          <a:p>
            <a:endParaRPr lang="en-US" dirty="0" smtClean="0"/>
          </a:p>
          <a:p>
            <a:pPr>
              <a:buFont typeface="Arial" pitchFamily="34" charset="0"/>
              <a:buChar char="•"/>
            </a:pP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Content Placeholder 6"/>
          <p:cNvSpPr>
            <a:spLocks noGrp="1"/>
          </p:cNvSpPr>
          <p:nvPr>
            <p:ph sz="half" idx="2"/>
          </p:nvPr>
        </p:nvSpPr>
        <p:spPr>
          <a:xfrm>
            <a:off x="116775" y="1702225"/>
            <a:ext cx="4040188" cy="4936450"/>
          </a:xfrm>
        </p:spPr>
        <p:txBody>
          <a:bodyPr>
            <a:normAutofit/>
          </a:bodyPr>
          <a:lstStyle/>
          <a:p>
            <a:pPr marL="0" indent="0" algn="ctr">
              <a:buNone/>
            </a:pPr>
            <a:r>
              <a:rPr lang="en-US" dirty="0">
                <a:solidFill>
                  <a:srgbClr val="6F664C"/>
                </a:solidFill>
              </a:rPr>
              <a:t> </a:t>
            </a:r>
            <a:r>
              <a:rPr lang="en-US" dirty="0" smtClean="0">
                <a:solidFill>
                  <a:schemeClr val="accent2">
                    <a:lumMod val="10000"/>
                  </a:schemeClr>
                </a:solidFill>
              </a:rPr>
              <a:t>Short </a:t>
            </a:r>
            <a:r>
              <a:rPr lang="en-US" dirty="0">
                <a:solidFill>
                  <a:schemeClr val="accent2">
                    <a:lumMod val="10000"/>
                  </a:schemeClr>
                </a:solidFill>
              </a:rPr>
              <a:t>term </a:t>
            </a:r>
            <a:r>
              <a:rPr lang="en-US" dirty="0" smtClean="0">
                <a:solidFill>
                  <a:schemeClr val="accent2">
                    <a:lumMod val="10000"/>
                  </a:schemeClr>
                </a:solidFill>
              </a:rPr>
              <a:t>Therapy</a:t>
            </a:r>
          </a:p>
          <a:p>
            <a:pPr marL="0" indent="0" algn="ctr">
              <a:buNone/>
            </a:pPr>
            <a:r>
              <a:rPr lang="en-US" sz="1800" dirty="0">
                <a:solidFill>
                  <a:schemeClr val="accent2">
                    <a:lumMod val="10000"/>
                  </a:schemeClr>
                </a:solidFill>
              </a:rPr>
              <a:t>C</a:t>
            </a:r>
            <a:r>
              <a:rPr lang="en-US" sz="1800" dirty="0" smtClean="0">
                <a:solidFill>
                  <a:schemeClr val="accent2">
                    <a:lumMod val="10000"/>
                  </a:schemeClr>
                </a:solidFill>
              </a:rPr>
              <a:t>arried </a:t>
            </a:r>
            <a:r>
              <a:rPr lang="en-US" sz="1800" dirty="0">
                <a:solidFill>
                  <a:schemeClr val="accent2">
                    <a:lumMod val="10000"/>
                  </a:schemeClr>
                </a:solidFill>
              </a:rPr>
              <a:t>out using a temporary vascular access such as peripheral venous access or a temporary central venous line </a:t>
            </a:r>
            <a:r>
              <a:rPr lang="en-US" sz="1800" baseline="30000" dirty="0">
                <a:solidFill>
                  <a:schemeClr val="accent2">
                    <a:lumMod val="10000"/>
                  </a:schemeClr>
                </a:solidFill>
              </a:rPr>
              <a:t>(</a:t>
            </a:r>
            <a:r>
              <a:rPr lang="en-US" sz="1800" baseline="30000" dirty="0" smtClean="0">
                <a:solidFill>
                  <a:schemeClr val="accent2">
                    <a:lumMod val="10000"/>
                  </a:schemeClr>
                </a:solidFill>
              </a:rPr>
              <a:t>1)</a:t>
            </a:r>
          </a:p>
          <a:p>
            <a:pPr marL="0" indent="0" algn="ctr">
              <a:buNone/>
            </a:pPr>
            <a:r>
              <a:rPr lang="en-US" sz="1800" dirty="0" smtClean="0">
                <a:solidFill>
                  <a:schemeClr val="accent2">
                    <a:lumMod val="10000"/>
                  </a:schemeClr>
                </a:solidFill>
              </a:rPr>
              <a:t>Treatment usually days to weeks</a:t>
            </a:r>
          </a:p>
          <a:p>
            <a:pPr marL="0" indent="0" algn="ctr">
              <a:buNone/>
            </a:pPr>
            <a:endParaRPr lang="en-US" sz="1800" dirty="0">
              <a:solidFill>
                <a:schemeClr val="accent2">
                  <a:lumMod val="10000"/>
                </a:schemeClr>
              </a:solidFill>
            </a:endParaRPr>
          </a:p>
          <a:p>
            <a:pPr marL="0" lvl="0" indent="0" algn="ctr">
              <a:buNone/>
            </a:pPr>
            <a:r>
              <a:rPr lang="en-US" dirty="0">
                <a:solidFill>
                  <a:schemeClr val="accent2">
                    <a:lumMod val="10000"/>
                  </a:schemeClr>
                </a:solidFill>
              </a:rPr>
              <a:t>Long term </a:t>
            </a:r>
            <a:r>
              <a:rPr lang="en-US" dirty="0" smtClean="0">
                <a:solidFill>
                  <a:schemeClr val="accent2">
                    <a:lumMod val="10000"/>
                  </a:schemeClr>
                </a:solidFill>
              </a:rPr>
              <a:t>Therapy</a:t>
            </a:r>
          </a:p>
          <a:p>
            <a:pPr marL="0" lvl="0" indent="0" algn="ctr">
              <a:buNone/>
            </a:pPr>
            <a:r>
              <a:rPr lang="en-US" sz="1800" dirty="0">
                <a:solidFill>
                  <a:schemeClr val="accent2">
                    <a:lumMod val="10000"/>
                  </a:schemeClr>
                </a:solidFill>
              </a:rPr>
              <a:t>In certain </a:t>
            </a:r>
            <a:r>
              <a:rPr lang="en-US" sz="1800" dirty="0" smtClean="0">
                <a:solidFill>
                  <a:schemeClr val="accent2">
                    <a:lumMod val="10000"/>
                  </a:schemeClr>
                </a:solidFill>
              </a:rPr>
              <a:t>situations, apheresis </a:t>
            </a:r>
            <a:r>
              <a:rPr lang="en-US" sz="1800" dirty="0">
                <a:solidFill>
                  <a:schemeClr val="accent2">
                    <a:lumMod val="10000"/>
                  </a:schemeClr>
                </a:solidFill>
              </a:rPr>
              <a:t>is required for months or even years </a:t>
            </a:r>
          </a:p>
          <a:p>
            <a:pPr marL="0" indent="0" algn="ctr">
              <a:buNone/>
            </a:pPr>
            <a:r>
              <a:rPr lang="en-US" sz="1800" dirty="0">
                <a:solidFill>
                  <a:schemeClr val="accent2">
                    <a:lumMod val="10000"/>
                  </a:schemeClr>
                </a:solidFill>
              </a:rPr>
              <a:t>Creation of a permanent vascular access becomes more favorable in these situations </a:t>
            </a:r>
            <a:r>
              <a:rPr lang="en-US" sz="1800" baseline="30000" dirty="0">
                <a:solidFill>
                  <a:schemeClr val="accent2">
                    <a:lumMod val="10000"/>
                  </a:schemeClr>
                </a:solidFill>
              </a:rPr>
              <a:t>(1</a:t>
            </a:r>
            <a:r>
              <a:rPr lang="en-US" sz="1800" baseline="30000" dirty="0" smtClean="0">
                <a:solidFill>
                  <a:schemeClr val="accent2">
                    <a:lumMod val="10000"/>
                  </a:schemeClr>
                </a:solidFill>
              </a:rPr>
              <a:t>)</a:t>
            </a:r>
          </a:p>
          <a:p>
            <a:pPr marL="0" indent="0" algn="ctr">
              <a:buNone/>
            </a:pPr>
            <a:endParaRPr lang="en-US" sz="1800" baseline="30000" dirty="0">
              <a:solidFill>
                <a:schemeClr val="accent2">
                  <a:lumMod val="10000"/>
                </a:schemeClr>
              </a:solidFill>
            </a:endParaRPr>
          </a:p>
          <a:p>
            <a:pPr marL="0" indent="0" algn="ctr">
              <a:buNone/>
            </a:pPr>
            <a:r>
              <a:rPr lang="en-US" sz="900" dirty="0" smtClean="0">
                <a:solidFill>
                  <a:schemeClr val="accent2">
                    <a:lumMod val="10000"/>
                  </a:schemeClr>
                </a:solidFill>
              </a:rPr>
              <a:t>1.Okafor </a:t>
            </a:r>
            <a:r>
              <a:rPr lang="en-US" sz="900" dirty="0">
                <a:solidFill>
                  <a:schemeClr val="accent2">
                    <a:lumMod val="10000"/>
                  </a:schemeClr>
                </a:solidFill>
              </a:rPr>
              <a:t>C, </a:t>
            </a:r>
            <a:r>
              <a:rPr lang="en-US" sz="900" dirty="0" err="1">
                <a:solidFill>
                  <a:schemeClr val="accent2">
                    <a:lumMod val="10000"/>
                  </a:schemeClr>
                </a:solidFill>
              </a:rPr>
              <a:t>Kalantarinia</a:t>
            </a:r>
            <a:r>
              <a:rPr lang="en-US" sz="900" dirty="0">
                <a:solidFill>
                  <a:schemeClr val="accent2">
                    <a:lumMod val="10000"/>
                  </a:schemeClr>
                </a:solidFill>
              </a:rPr>
              <a:t> ;  Vascular access considerations for therapeutic apheresis procedures. Seminars Dialysis, 2012; 25:140-4 </a:t>
            </a:r>
            <a:endParaRPr lang="en-US" sz="900" dirty="0" smtClean="0">
              <a:solidFill>
                <a:schemeClr val="accent2">
                  <a:lumMod val="10000"/>
                </a:schemeClr>
              </a:solidFill>
            </a:endParaRPr>
          </a:p>
          <a:p>
            <a:pPr marL="0" indent="0">
              <a:buNone/>
            </a:pPr>
            <a:endParaRPr lang="en-US" sz="1800" dirty="0">
              <a:solidFill>
                <a:schemeClr val="accent2">
                  <a:lumMod val="10000"/>
                </a:schemeClr>
              </a:solidFill>
            </a:endParaRPr>
          </a:p>
          <a:p>
            <a:pPr marL="0" indent="0">
              <a:buNone/>
            </a:pPr>
            <a:endParaRPr lang="en-US" dirty="0">
              <a:solidFill>
                <a:schemeClr val="accent2">
                  <a:lumMod val="10000"/>
                </a:schemeClr>
              </a:solidFill>
            </a:endParaRPr>
          </a:p>
          <a:p>
            <a:endParaRPr lang="en-US" dirty="0">
              <a:solidFill>
                <a:schemeClr val="accent2">
                  <a:lumMod val="10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0" y="222597"/>
            <a:ext cx="9144000" cy="1099899"/>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4268399" y="1463382"/>
            <a:ext cx="4757761" cy="5280254"/>
          </a:xfrm>
          <a:prstGeom prst="rect">
            <a:avLst/>
          </a:prstGeom>
          <a:noFill/>
          <a:ln w="9525">
            <a:solidFill>
              <a:schemeClr val="bg2"/>
            </a:solidFill>
            <a:miter lim="800000"/>
            <a:headEnd/>
            <a:tailEnd/>
          </a:ln>
        </p:spPr>
      </p:pic>
    </p:spTree>
    <p:extLst>
      <p:ext uri="{BB962C8B-B14F-4D97-AF65-F5344CB8AC3E}">
        <p14:creationId xmlns="" xmlns:p14="http://schemas.microsoft.com/office/powerpoint/2010/main" val="1910411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Presentation title, Month #, Year. Confidential</a:t>
            </a:r>
            <a:endParaRPr lang="en-US"/>
          </a:p>
        </p:txBody>
      </p:sp>
      <p:sp>
        <p:nvSpPr>
          <p:cNvPr id="5" name="Slide Number Placeholder 4"/>
          <p:cNvSpPr>
            <a:spLocks noGrp="1"/>
          </p:cNvSpPr>
          <p:nvPr>
            <p:ph type="sldNum" sz="quarter" idx="12"/>
          </p:nvPr>
        </p:nvSpPr>
        <p:spPr/>
        <p:txBody>
          <a:bodyPr/>
          <a:lstStyle/>
          <a:p>
            <a:pPr>
              <a:defRPr/>
            </a:pPr>
            <a:fld id="{BF019D4C-EC77-459F-92EB-9FB4A5814379}" type="slidenum">
              <a:rPr lang="en-US" smtClean="0"/>
              <a:pPr>
                <a:defRPr/>
              </a:pPr>
              <a:t>7</a:t>
            </a:fld>
            <a:endParaRPr lang="en-US"/>
          </a:p>
        </p:txBody>
      </p:sp>
      <p:sp>
        <p:nvSpPr>
          <p:cNvPr id="6" name="Title 5"/>
          <p:cNvSpPr>
            <a:spLocks noGrp="1"/>
          </p:cNvSpPr>
          <p:nvPr>
            <p:ph type="title"/>
          </p:nvPr>
        </p:nvSpPr>
        <p:spPr/>
        <p:txBody>
          <a:bodyPr/>
          <a:lstStyle/>
          <a:p>
            <a:endParaRPr lang="en-US"/>
          </a:p>
        </p:txBody>
      </p:sp>
      <p:pic>
        <p:nvPicPr>
          <p:cNvPr id="7" name="Picture 6" descr="kambiz.PNG"/>
          <p:cNvPicPr>
            <a:picLocks noChangeAspect="1"/>
          </p:cNvPicPr>
          <p:nvPr/>
        </p:nvPicPr>
        <p:blipFill>
          <a:blip r:embed="rId2" cstate="print"/>
          <a:stretch>
            <a:fillRect/>
          </a:stretch>
        </p:blipFill>
        <p:spPr>
          <a:xfrm>
            <a:off x="1786636" y="112544"/>
            <a:ext cx="5556738" cy="1326447"/>
          </a:xfrm>
          <a:prstGeom prst="rect">
            <a:avLst/>
          </a:prstGeom>
        </p:spPr>
      </p:pic>
      <p:pic>
        <p:nvPicPr>
          <p:cNvPr id="9" name="Content Placeholder 8" descr="tableII.PNG"/>
          <p:cNvPicPr>
            <a:picLocks noGrp="1" noChangeAspect="1"/>
          </p:cNvPicPr>
          <p:nvPr>
            <p:ph idx="1"/>
          </p:nvPr>
        </p:nvPicPr>
        <p:blipFill>
          <a:blip r:embed="rId3" cstate="print"/>
          <a:stretch>
            <a:fillRect/>
          </a:stretch>
        </p:blipFill>
        <p:spPr>
          <a:xfrm>
            <a:off x="191069" y="1594347"/>
            <a:ext cx="8789158" cy="469727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kambiz.PNG"/>
          <p:cNvPicPr>
            <a:picLocks noChangeAspect="1"/>
          </p:cNvPicPr>
          <p:nvPr/>
        </p:nvPicPr>
        <p:blipFill>
          <a:blip r:embed="rId2" cstate="print"/>
          <a:stretch>
            <a:fillRect/>
          </a:stretch>
        </p:blipFill>
        <p:spPr>
          <a:xfrm>
            <a:off x="1230766" y="112545"/>
            <a:ext cx="6677558" cy="1183764"/>
          </a:xfrm>
          <a:prstGeom prst="rect">
            <a:avLst/>
          </a:prstGeom>
        </p:spPr>
      </p:pic>
      <p:sp>
        <p:nvSpPr>
          <p:cNvPr id="10" name="Content Placeholder 9"/>
          <p:cNvSpPr>
            <a:spLocks noGrp="1"/>
          </p:cNvSpPr>
          <p:nvPr>
            <p:ph idx="1"/>
          </p:nvPr>
        </p:nvSpPr>
        <p:spPr>
          <a:xfrm>
            <a:off x="457200" y="1600200"/>
            <a:ext cx="8229600" cy="5156321"/>
          </a:xfrm>
        </p:spPr>
        <p:txBody>
          <a:bodyPr>
            <a:normAutofit lnSpcReduction="10000"/>
          </a:bodyPr>
          <a:lstStyle/>
          <a:p>
            <a:pPr marL="0" indent="0">
              <a:buNone/>
            </a:pPr>
            <a:r>
              <a:rPr lang="en-US" sz="2400" b="0" dirty="0" err="1">
                <a:solidFill>
                  <a:schemeClr val="tx1">
                    <a:lumMod val="50000"/>
                  </a:schemeClr>
                </a:solidFill>
              </a:rPr>
              <a:t>Kalantari</a:t>
            </a:r>
            <a:r>
              <a:rPr lang="en-US" sz="2400" b="0" dirty="0">
                <a:solidFill>
                  <a:schemeClr val="tx1">
                    <a:lumMod val="50000"/>
                  </a:schemeClr>
                </a:solidFill>
              </a:rPr>
              <a:t> (2012), suggested that several factors should be considered to determine which type of vascular access should be </a:t>
            </a:r>
            <a:r>
              <a:rPr lang="en-US" sz="2400" b="0" dirty="0" smtClean="0">
                <a:solidFill>
                  <a:schemeClr val="tx1">
                    <a:lumMod val="50000"/>
                  </a:schemeClr>
                </a:solidFill>
              </a:rPr>
              <a:t>used</a:t>
            </a:r>
            <a:r>
              <a:rPr lang="en-US" sz="1600" b="0" baseline="30000" dirty="0">
                <a:solidFill>
                  <a:schemeClr val="tx1">
                    <a:lumMod val="50000"/>
                  </a:schemeClr>
                </a:solidFill>
              </a:rPr>
              <a:t>(3)</a:t>
            </a:r>
            <a:r>
              <a:rPr lang="en-US" sz="1600" b="0" dirty="0">
                <a:solidFill>
                  <a:schemeClr val="tx1">
                    <a:lumMod val="50000"/>
                  </a:schemeClr>
                </a:solidFill>
              </a:rPr>
              <a:t> </a:t>
            </a:r>
            <a:endParaRPr lang="en-US" sz="1600" b="0" dirty="0" smtClean="0">
              <a:solidFill>
                <a:schemeClr val="tx1">
                  <a:lumMod val="50000"/>
                </a:schemeClr>
              </a:solidFill>
            </a:endParaRPr>
          </a:p>
          <a:p>
            <a:pPr>
              <a:buFontTx/>
              <a:buChar char="-"/>
            </a:pPr>
            <a:r>
              <a:rPr lang="en-US" sz="2400" b="0" dirty="0" smtClean="0">
                <a:solidFill>
                  <a:schemeClr val="tx1">
                    <a:lumMod val="50000"/>
                  </a:schemeClr>
                </a:solidFill>
              </a:rPr>
              <a:t>Indication</a:t>
            </a:r>
            <a:r>
              <a:rPr lang="en-US" sz="2400" b="0" dirty="0">
                <a:solidFill>
                  <a:schemeClr val="tx1">
                    <a:lumMod val="50000"/>
                  </a:schemeClr>
                </a:solidFill>
              </a:rPr>
              <a:t>, </a:t>
            </a:r>
            <a:r>
              <a:rPr lang="en-US" sz="2400" b="0" dirty="0" smtClean="0">
                <a:solidFill>
                  <a:schemeClr val="tx1">
                    <a:lumMod val="50000"/>
                  </a:schemeClr>
                </a:solidFill>
              </a:rPr>
              <a:t>duration </a:t>
            </a:r>
            <a:r>
              <a:rPr lang="en-US" sz="2400" b="0" dirty="0">
                <a:solidFill>
                  <a:schemeClr val="tx1">
                    <a:lumMod val="50000"/>
                  </a:schemeClr>
                </a:solidFill>
              </a:rPr>
              <a:t>and availability of suitable peripheral </a:t>
            </a:r>
            <a:r>
              <a:rPr lang="en-US" sz="2400" b="0" dirty="0" smtClean="0">
                <a:solidFill>
                  <a:schemeClr val="tx1">
                    <a:lumMod val="50000"/>
                  </a:schemeClr>
                </a:solidFill>
              </a:rPr>
              <a:t>veins. Consider large peripheral veins </a:t>
            </a:r>
            <a:r>
              <a:rPr lang="en-US" sz="2400" b="0" dirty="0">
                <a:solidFill>
                  <a:schemeClr val="tx1">
                    <a:lumMod val="50000"/>
                  </a:schemeClr>
                </a:solidFill>
              </a:rPr>
              <a:t>as the first choice for VA </a:t>
            </a:r>
            <a:endParaRPr lang="en-US" sz="2400" b="0" dirty="0" smtClean="0">
              <a:solidFill>
                <a:schemeClr val="tx1">
                  <a:lumMod val="50000"/>
                </a:schemeClr>
              </a:solidFill>
            </a:endParaRPr>
          </a:p>
          <a:p>
            <a:pPr>
              <a:buFontTx/>
              <a:buChar char="-"/>
            </a:pPr>
            <a:r>
              <a:rPr lang="en-US" sz="2400" b="0" dirty="0" smtClean="0">
                <a:solidFill>
                  <a:schemeClr val="tx1">
                    <a:lumMod val="50000"/>
                  </a:schemeClr>
                </a:solidFill>
              </a:rPr>
              <a:t>Non-tunneled </a:t>
            </a:r>
            <a:r>
              <a:rPr lang="en-US" sz="2400" b="0" dirty="0">
                <a:solidFill>
                  <a:schemeClr val="tx1">
                    <a:lumMod val="50000"/>
                  </a:schemeClr>
                </a:solidFill>
              </a:rPr>
              <a:t>catheters for relatively short-term  (5-7) treatments </a:t>
            </a:r>
            <a:endParaRPr lang="en-US" sz="2400" b="0" dirty="0" smtClean="0">
              <a:solidFill>
                <a:schemeClr val="tx1">
                  <a:lumMod val="50000"/>
                </a:schemeClr>
              </a:solidFill>
            </a:endParaRPr>
          </a:p>
          <a:p>
            <a:pPr>
              <a:buFontTx/>
              <a:buChar char="-"/>
            </a:pPr>
            <a:r>
              <a:rPr lang="en-US" sz="2400" b="0" dirty="0">
                <a:solidFill>
                  <a:schemeClr val="tx1">
                    <a:lumMod val="50000"/>
                  </a:schemeClr>
                </a:solidFill>
              </a:rPr>
              <a:t>P</a:t>
            </a:r>
            <a:r>
              <a:rPr lang="en-US" sz="2400" b="0" dirty="0" smtClean="0">
                <a:solidFill>
                  <a:schemeClr val="tx1">
                    <a:lumMod val="50000"/>
                  </a:schemeClr>
                </a:solidFill>
              </a:rPr>
              <a:t>orts </a:t>
            </a:r>
            <a:r>
              <a:rPr lang="en-US" sz="2400" b="0" dirty="0">
                <a:solidFill>
                  <a:schemeClr val="tx1">
                    <a:lumMod val="50000"/>
                  </a:schemeClr>
                </a:solidFill>
              </a:rPr>
              <a:t>and tunneled catheters should be considered because of lower rates of infections </a:t>
            </a:r>
            <a:endParaRPr lang="en-US" sz="2400" b="0" dirty="0" smtClean="0">
              <a:solidFill>
                <a:schemeClr val="tx1">
                  <a:lumMod val="50000"/>
                </a:schemeClr>
              </a:solidFill>
            </a:endParaRPr>
          </a:p>
          <a:p>
            <a:pPr>
              <a:buFontTx/>
              <a:buChar char="-"/>
            </a:pPr>
            <a:r>
              <a:rPr lang="en-US" sz="2400" b="0" dirty="0">
                <a:solidFill>
                  <a:schemeClr val="tx1">
                    <a:lumMod val="50000"/>
                  </a:schemeClr>
                </a:solidFill>
              </a:rPr>
              <a:t>AVG and  AVF would be the preferred options i</a:t>
            </a:r>
            <a:r>
              <a:rPr lang="en-US" sz="2400" b="0" dirty="0" smtClean="0">
                <a:solidFill>
                  <a:schemeClr val="tx1">
                    <a:lumMod val="50000"/>
                  </a:schemeClr>
                </a:solidFill>
              </a:rPr>
              <a:t>f </a:t>
            </a:r>
            <a:r>
              <a:rPr lang="en-US" sz="2400" b="0" dirty="0">
                <a:solidFill>
                  <a:schemeClr val="tx1">
                    <a:lumMod val="50000"/>
                  </a:schemeClr>
                </a:solidFill>
              </a:rPr>
              <a:t>TA is being considered for several years </a:t>
            </a:r>
            <a:endParaRPr lang="en-US" sz="2400" b="0" dirty="0" smtClean="0">
              <a:solidFill>
                <a:schemeClr val="tx1">
                  <a:lumMod val="50000"/>
                </a:schemeClr>
              </a:solidFill>
            </a:endParaRPr>
          </a:p>
          <a:p>
            <a:pPr>
              <a:buFontTx/>
              <a:buChar char="-"/>
            </a:pPr>
            <a:endParaRPr lang="en-US" sz="2400" dirty="0" smtClean="0">
              <a:solidFill>
                <a:schemeClr val="tx1">
                  <a:lumMod val="50000"/>
                  <a:lumOff val="50000"/>
                </a:schemeClr>
              </a:solidFill>
            </a:endParaRPr>
          </a:p>
          <a:p>
            <a:pPr marL="0" lvl="0" indent="0">
              <a:buNone/>
            </a:pPr>
            <a:r>
              <a:rPr lang="en-US" sz="1100" dirty="0" smtClean="0">
                <a:solidFill>
                  <a:schemeClr val="accent1">
                    <a:lumMod val="50000"/>
                  </a:schemeClr>
                </a:solidFill>
              </a:rPr>
              <a:t>(3) </a:t>
            </a:r>
            <a:r>
              <a:rPr lang="en-US" sz="1100" dirty="0" err="1" smtClean="0">
                <a:solidFill>
                  <a:schemeClr val="accent1">
                    <a:lumMod val="50000"/>
                  </a:schemeClr>
                </a:solidFill>
              </a:rPr>
              <a:t>Kalantari</a:t>
            </a:r>
            <a:r>
              <a:rPr lang="en-US" sz="1100" dirty="0" smtClean="0">
                <a:solidFill>
                  <a:schemeClr val="accent1">
                    <a:lumMod val="50000"/>
                  </a:schemeClr>
                </a:solidFill>
              </a:rPr>
              <a:t> </a:t>
            </a:r>
            <a:r>
              <a:rPr lang="en-US" sz="1100" dirty="0">
                <a:solidFill>
                  <a:schemeClr val="accent1">
                    <a:lumMod val="50000"/>
                  </a:schemeClr>
                </a:solidFill>
              </a:rPr>
              <a:t>K; The choice of vascular access for therapeutic apheresis; Journal of Clinical Apheresis; 2012,27:153-9</a:t>
            </a:r>
          </a:p>
          <a:p>
            <a:pPr>
              <a:buFontTx/>
              <a:buChar char="-"/>
            </a:pPr>
            <a:endParaRPr lang="en-US" sz="2400" dirty="0">
              <a:solidFill>
                <a:schemeClr val="tx1">
                  <a:lumMod val="50000"/>
                  <a:lumOff val="50000"/>
                </a:schemeClr>
              </a:solidFill>
            </a:endParaRPr>
          </a:p>
          <a:p>
            <a:pPr>
              <a:buFontTx/>
              <a:buChar char="-"/>
            </a:pPr>
            <a:endParaRPr lang="en-US" sz="800" dirty="0" smtClean="0">
              <a:solidFill>
                <a:schemeClr val="tx1">
                  <a:lumMod val="50000"/>
                  <a:lumOff val="50000"/>
                </a:schemeClr>
              </a:solidFill>
            </a:endParaRPr>
          </a:p>
          <a:p>
            <a:pPr>
              <a:buFontTx/>
              <a:buChar char="-"/>
            </a:pPr>
            <a:endParaRPr lang="en-US" sz="1800" dirty="0" smtClean="0">
              <a:solidFill>
                <a:srgbClr val="6F664C"/>
              </a:solidFill>
            </a:endParaRPr>
          </a:p>
          <a:p>
            <a:pPr>
              <a:buFontTx/>
              <a:buChar char="-"/>
            </a:pPr>
            <a:endParaRPr lang="en-US" sz="1800" dirty="0">
              <a:solidFill>
                <a:srgbClr val="6F664C"/>
              </a:solidFill>
            </a:endParaRPr>
          </a:p>
          <a:p>
            <a:pPr marL="0" indent="0">
              <a:buNone/>
            </a:pPr>
            <a:endParaRPr lang="en-US" sz="2400" dirty="0"/>
          </a:p>
        </p:txBody>
      </p:sp>
    </p:spTree>
    <p:extLst>
      <p:ext uri="{BB962C8B-B14F-4D97-AF65-F5344CB8AC3E}">
        <p14:creationId xmlns="" xmlns:p14="http://schemas.microsoft.com/office/powerpoint/2010/main" val="745593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AV Fistula in Therapeutic Apheresis</a:t>
            </a:r>
            <a:r>
              <a:rPr lang="en-US" dirty="0"/>
              <a:t/>
            </a:r>
            <a:br>
              <a:rPr lang="en-US" dirty="0"/>
            </a:br>
            <a:endParaRPr lang="en-US" dirty="0"/>
          </a:p>
        </p:txBody>
      </p:sp>
      <p:sp>
        <p:nvSpPr>
          <p:cNvPr id="8" name="Content Placeholder 7"/>
          <p:cNvSpPr>
            <a:spLocks noGrp="1"/>
          </p:cNvSpPr>
          <p:nvPr>
            <p:ph sz="half" idx="1"/>
          </p:nvPr>
        </p:nvSpPr>
        <p:spPr>
          <a:xfrm>
            <a:off x="457200" y="1111895"/>
            <a:ext cx="4038600" cy="5875947"/>
          </a:xfrm>
        </p:spPr>
        <p:txBody>
          <a:bodyPr>
            <a:normAutofit/>
          </a:bodyPr>
          <a:lstStyle/>
          <a:p>
            <a:r>
              <a:rPr lang="en-US" sz="1800" b="0" dirty="0">
                <a:solidFill>
                  <a:schemeClr val="accent2">
                    <a:lumMod val="10000"/>
                  </a:schemeClr>
                </a:solidFill>
              </a:rPr>
              <a:t>AVF should only be considered for those who require treatment for years or in some cases life-long </a:t>
            </a:r>
            <a:endParaRPr lang="en-US" sz="1800" b="0" dirty="0" smtClean="0">
              <a:solidFill>
                <a:schemeClr val="accent2">
                  <a:lumMod val="10000"/>
                </a:schemeClr>
              </a:solidFill>
            </a:endParaRPr>
          </a:p>
          <a:p>
            <a:endParaRPr lang="en-US" sz="1800" b="0" dirty="0">
              <a:solidFill>
                <a:schemeClr val="accent2">
                  <a:lumMod val="10000"/>
                </a:schemeClr>
              </a:solidFill>
            </a:endParaRPr>
          </a:p>
          <a:p>
            <a:r>
              <a:rPr lang="en-US" sz="1800" b="0" dirty="0">
                <a:solidFill>
                  <a:schemeClr val="accent2">
                    <a:lumMod val="10000"/>
                  </a:schemeClr>
                </a:solidFill>
              </a:rPr>
              <a:t>Although the evidence on the advantages of AVF over other forms of long term VA is based on the studies conducted in the HD population, it would be reasonable to consider this native option as the preferred option for TA patients over CVC or AV grafts</a:t>
            </a:r>
            <a:r>
              <a:rPr lang="en-US" sz="1800" b="0" baseline="30000" dirty="0">
                <a:solidFill>
                  <a:schemeClr val="accent2">
                    <a:lumMod val="10000"/>
                  </a:schemeClr>
                </a:solidFill>
              </a:rPr>
              <a:t>(</a:t>
            </a:r>
            <a:r>
              <a:rPr lang="en-US" sz="1800" b="0" baseline="30000" dirty="0" smtClean="0">
                <a:solidFill>
                  <a:schemeClr val="accent2">
                    <a:lumMod val="10000"/>
                  </a:schemeClr>
                </a:solidFill>
              </a:rPr>
              <a:t>3)</a:t>
            </a:r>
          </a:p>
          <a:p>
            <a:endParaRPr lang="en-US" sz="1800" b="0" dirty="0">
              <a:solidFill>
                <a:schemeClr val="accent2">
                  <a:lumMod val="10000"/>
                </a:schemeClr>
              </a:solidFill>
            </a:endParaRPr>
          </a:p>
          <a:p>
            <a:r>
              <a:rPr lang="en-US" sz="1800" b="0" dirty="0" err="1">
                <a:solidFill>
                  <a:schemeClr val="accent2">
                    <a:lumMod val="10000"/>
                  </a:schemeClr>
                </a:solidFill>
              </a:rPr>
              <a:t>Kalantari</a:t>
            </a:r>
            <a:r>
              <a:rPr lang="en-US" sz="1800" b="0" dirty="0">
                <a:solidFill>
                  <a:schemeClr val="accent2">
                    <a:lumMod val="10000"/>
                  </a:schemeClr>
                </a:solidFill>
              </a:rPr>
              <a:t> (2012) suggested that care should be undertaken by the appropriately trained nursing staff, patient education and regular vascular surgeon input &amp; </a:t>
            </a:r>
            <a:r>
              <a:rPr lang="en-US" sz="1800" b="0" dirty="0" smtClean="0">
                <a:solidFill>
                  <a:schemeClr val="accent2">
                    <a:lumMod val="10000"/>
                  </a:schemeClr>
                </a:solidFill>
              </a:rPr>
              <a:t>assessment</a:t>
            </a:r>
            <a:r>
              <a:rPr lang="en-US" sz="1400" b="0" baseline="30000" dirty="0" smtClean="0">
                <a:solidFill>
                  <a:schemeClr val="accent2">
                    <a:lumMod val="10000"/>
                  </a:schemeClr>
                </a:solidFill>
              </a:rPr>
              <a:t>(3)</a:t>
            </a:r>
          </a:p>
          <a:p>
            <a:endParaRPr lang="en-US" sz="1400" b="0" baseline="30000" dirty="0">
              <a:solidFill>
                <a:schemeClr val="accent2">
                  <a:lumMod val="10000"/>
                </a:schemeClr>
              </a:solidFill>
            </a:endParaRPr>
          </a:p>
          <a:p>
            <a:pPr marL="0" lvl="0" indent="0">
              <a:buNone/>
            </a:pPr>
            <a:r>
              <a:rPr lang="en-US" sz="900" b="0" dirty="0" smtClean="0">
                <a:solidFill>
                  <a:schemeClr val="accent2">
                    <a:lumMod val="10000"/>
                  </a:schemeClr>
                </a:solidFill>
              </a:rPr>
              <a:t>(</a:t>
            </a:r>
            <a:r>
              <a:rPr lang="en-US" sz="900" b="0" dirty="0">
                <a:solidFill>
                  <a:schemeClr val="accent2">
                    <a:lumMod val="10000"/>
                  </a:schemeClr>
                </a:solidFill>
              </a:rPr>
              <a:t>3) </a:t>
            </a:r>
            <a:r>
              <a:rPr lang="en-US" sz="900" b="0" dirty="0" err="1">
                <a:solidFill>
                  <a:schemeClr val="accent2">
                    <a:lumMod val="10000"/>
                  </a:schemeClr>
                </a:solidFill>
              </a:rPr>
              <a:t>Kalantari</a:t>
            </a:r>
            <a:r>
              <a:rPr lang="en-US" sz="900" b="0" dirty="0">
                <a:solidFill>
                  <a:schemeClr val="accent2">
                    <a:lumMod val="10000"/>
                  </a:schemeClr>
                </a:solidFill>
              </a:rPr>
              <a:t> K; The choice of vascular access for therapeutic apheresis; Journal of Clinical Apheresis; 2012,27:153-9</a:t>
            </a:r>
          </a:p>
          <a:p>
            <a:endParaRPr lang="en-US" sz="1400" b="0" baseline="30000" dirty="0">
              <a:solidFill>
                <a:schemeClr val="accent2">
                  <a:lumMod val="10000"/>
                </a:schemeClr>
              </a:solidFill>
            </a:endParaRPr>
          </a:p>
          <a:p>
            <a:endParaRPr lang="en-US" sz="1800" b="0" dirty="0">
              <a:solidFill>
                <a:schemeClr val="accent2">
                  <a:lumMod val="10000"/>
                </a:schemeClr>
              </a:solidFill>
            </a:endParaRPr>
          </a:p>
        </p:txBody>
      </p:sp>
      <p:pic>
        <p:nvPicPr>
          <p:cNvPr id="10" name="Content Placeholder 9" descr="tableIII.PNG"/>
          <p:cNvPicPr>
            <a:picLocks noGrp="1" noChangeAspect="1"/>
          </p:cNvPicPr>
          <p:nvPr>
            <p:ph idx="1"/>
          </p:nvPr>
        </p:nvPicPr>
        <p:blipFill>
          <a:blip r:embed="rId2" cstate="print"/>
          <a:stretch>
            <a:fillRect/>
          </a:stretch>
        </p:blipFill>
        <p:spPr>
          <a:xfrm>
            <a:off x="4536919" y="982053"/>
            <a:ext cx="4410139" cy="5887942"/>
          </a:xfrm>
        </p:spPr>
      </p:pic>
    </p:spTree>
    <p:extLst>
      <p:ext uri="{BB962C8B-B14F-4D97-AF65-F5344CB8AC3E}">
        <p14:creationId xmlns="" xmlns:p14="http://schemas.microsoft.com/office/powerpoint/2010/main" val="16562716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BCT PowerPoint Template Slidecollection">
  <a:themeElements>
    <a:clrScheme name="TBCT">
      <a:dk1>
        <a:srgbClr val="616365"/>
      </a:dk1>
      <a:lt1>
        <a:sysClr val="window" lastClr="FFFFFF"/>
      </a:lt1>
      <a:dk2>
        <a:srgbClr val="009A44"/>
      </a:dk2>
      <a:lt2>
        <a:srgbClr val="FF7900"/>
      </a:lt2>
      <a:accent1>
        <a:srgbClr val="616365"/>
      </a:accent1>
      <a:accent2>
        <a:srgbClr val="D0D0CE"/>
      </a:accent2>
      <a:accent3>
        <a:srgbClr val="F7403A"/>
      </a:accent3>
      <a:accent4>
        <a:srgbClr val="FECB00"/>
      </a:accent4>
      <a:accent5>
        <a:srgbClr val="447EBC"/>
      </a:accent5>
      <a:accent6>
        <a:srgbClr val="76D750"/>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noProof="0" dirty="0" err="1" smtClean="0">
            <a:solidFill>
              <a:srgbClr val="616365"/>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1636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TBCT PowerPoint Template Slidecollection</Template>
  <TotalTime>3654</TotalTime>
  <Words>2592</Words>
  <Application>Microsoft Office PowerPoint</Application>
  <PresentationFormat>On-screen Show (4:3)</PresentationFormat>
  <Paragraphs>295</Paragraphs>
  <Slides>36</Slides>
  <Notes>13</Notes>
  <HiddenSlides>19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TBCT PowerPoint Template Slidecollection</vt:lpstr>
      <vt:lpstr>Photo Editor Photo</vt:lpstr>
      <vt:lpstr>Vascular Access for Therapeutic Apheresis: A review of literature</vt:lpstr>
      <vt:lpstr>Introduction</vt:lpstr>
      <vt:lpstr>Slide 3</vt:lpstr>
      <vt:lpstr>Common Vascular Access Options </vt:lpstr>
      <vt:lpstr>*Noseworthy J. H. The Canadian Cooperative Multiple Sclerosis Study Group. Transfusion 1989; 29:610 - 613</vt:lpstr>
      <vt:lpstr>Slide 6</vt:lpstr>
      <vt:lpstr>Slide 7</vt:lpstr>
      <vt:lpstr>Slide 8</vt:lpstr>
      <vt:lpstr>AV Fistula in Therapeutic Apheresis </vt:lpstr>
      <vt:lpstr>Ultrasound guided deep veins cannulation</vt:lpstr>
      <vt:lpstr>Ultrasound guided deep veins cannulation</vt:lpstr>
      <vt:lpstr>Ports</vt:lpstr>
      <vt:lpstr>Vortex Ports vs conventional ports</vt:lpstr>
      <vt:lpstr>Types of vascular access</vt:lpstr>
      <vt:lpstr>Slide 15</vt:lpstr>
      <vt:lpstr>Slide 16</vt:lpstr>
      <vt:lpstr>Slide 17</vt:lpstr>
      <vt:lpstr>Slide 18</vt:lpstr>
      <vt:lpstr>Slide 19</vt:lpstr>
      <vt:lpstr>Inpatient costs, mortality and 30-day re-admission in patients with central-line-associated bloodstream infections. Stevens et al., Clin Microbiol Infect 2014; 20: O318–O324</vt:lpstr>
      <vt:lpstr>Guidelines for Performing Ultrasound Guided Vascular Cannulation: Recommendations of the American Society of Echocardiography and the Society of Cardiovascular Anesthesiologists. Troianos et al., J Am Soc Echocardiogr 2011;24:1291-318</vt:lpstr>
      <vt:lpstr>Troianos et al., J Am Soc Echocardiogr 2011;24:1291-318 continued</vt:lpstr>
      <vt:lpstr>Complications of Central Venous Catheterization – Kusminsky., J Am Coll Surg Vol. 204, No. 4, 2007</vt:lpstr>
      <vt:lpstr> </vt:lpstr>
      <vt:lpstr> </vt:lpstr>
      <vt:lpstr>Risk of recirculation</vt:lpstr>
      <vt:lpstr>Slide 27</vt:lpstr>
      <vt:lpstr>Catheter complications</vt:lpstr>
      <vt:lpstr> </vt:lpstr>
      <vt:lpstr> Vascular Access for pediatric Apheresis*</vt:lpstr>
      <vt:lpstr> </vt:lpstr>
      <vt:lpstr> </vt:lpstr>
      <vt:lpstr>Incidence of adverse events during apheresis</vt:lpstr>
      <vt:lpstr>Slide 34</vt:lpstr>
      <vt:lpstr>Thanks for your attention</vt:lpstr>
      <vt:lpstr>Slide 36</vt:lpstr>
    </vt:vector>
  </TitlesOfParts>
  <Company>CaridianBCT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lhayusb</dc:creator>
  <cp:lastModifiedBy>nkhabeb</cp:lastModifiedBy>
  <cp:revision>60</cp:revision>
  <dcterms:created xsi:type="dcterms:W3CDTF">2012-06-07T18:46:03Z</dcterms:created>
  <dcterms:modified xsi:type="dcterms:W3CDTF">2015-04-03T08:18:50Z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