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6" r:id="rId15"/>
    <p:sldId id="270" r:id="rId16"/>
    <p:sldId id="277" r:id="rId17"/>
    <p:sldId id="271" r:id="rId18"/>
    <p:sldId id="272" r:id="rId19"/>
    <p:sldId id="279" r:id="rId20"/>
    <p:sldId id="268" r:id="rId21"/>
    <p:sldId id="269" r:id="rId22"/>
    <p:sldId id="273"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3" y="174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8609C-1DB7-4B50-9711-3232FB7692B7}" type="datetimeFigureOut">
              <a:rPr lang="en-US" smtClean="0"/>
              <a:pPr/>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784B4-0580-4CD0-873E-A37BE0F960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8609C-1DB7-4B50-9711-3232FB7692B7}" type="datetimeFigureOut">
              <a:rPr lang="en-US" smtClean="0"/>
              <a:pPr/>
              <a:t>11/22/2018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784B4-0580-4CD0-873E-A37BE0F960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3949"/>
            <a:ext cx="7772400" cy="2609851"/>
          </a:xfrm>
          <a:solidFill>
            <a:schemeClr val="accent4">
              <a:lumMod val="20000"/>
              <a:lumOff val="80000"/>
            </a:schemeClr>
          </a:solidFill>
          <a:ln w="57150">
            <a:solidFill>
              <a:srgbClr val="00B050"/>
            </a:solidFill>
          </a:ln>
        </p:spPr>
        <p:txBody>
          <a:bodyPr>
            <a:noAutofit/>
          </a:bodyPr>
          <a:lstStyle/>
          <a:p>
            <a:r>
              <a:rPr lang="en-US" sz="2800" b="1" dirty="0">
                <a:solidFill>
                  <a:schemeClr val="accent4">
                    <a:lumMod val="50000"/>
                  </a:schemeClr>
                </a:solidFill>
                <a:latin typeface="Tw Cen MT Condensed" pitchFamily="34" charset="0"/>
              </a:rPr>
              <a:t>Salvage chemotherapy in the treatment of pediatric refractory multifocal </a:t>
            </a:r>
            <a:r>
              <a:rPr lang="en-US" sz="2800" b="1" dirty="0" err="1">
                <a:solidFill>
                  <a:schemeClr val="accent4">
                    <a:lumMod val="50000"/>
                  </a:schemeClr>
                </a:solidFill>
                <a:latin typeface="Tw Cen MT Condensed" pitchFamily="34" charset="0"/>
              </a:rPr>
              <a:t>langerhans</a:t>
            </a:r>
            <a:r>
              <a:rPr lang="en-US" sz="2800" b="1" dirty="0">
                <a:solidFill>
                  <a:schemeClr val="accent4">
                    <a:lumMod val="50000"/>
                  </a:schemeClr>
                </a:solidFill>
                <a:latin typeface="Tw Cen MT Condensed" pitchFamily="34" charset="0"/>
              </a:rPr>
              <a:t> cell </a:t>
            </a:r>
            <a:r>
              <a:rPr lang="en-US" sz="2800" b="1" dirty="0" err="1">
                <a:solidFill>
                  <a:schemeClr val="accent4">
                    <a:lumMod val="50000"/>
                  </a:schemeClr>
                </a:solidFill>
                <a:latin typeface="Tw Cen MT Condensed" pitchFamily="34" charset="0"/>
              </a:rPr>
              <a:t>histiocytosis</a:t>
            </a:r>
            <a:r>
              <a:rPr lang="en-US" sz="2800" b="1" dirty="0">
                <a:solidFill>
                  <a:schemeClr val="accent4">
                    <a:lumMod val="50000"/>
                  </a:schemeClr>
                </a:solidFill>
                <a:latin typeface="Tw Cen MT Condensed" pitchFamily="34" charset="0"/>
              </a:rPr>
              <a:t> with the Japan </a:t>
            </a:r>
            <a:r>
              <a:rPr lang="en-US" sz="2800" b="1" dirty="0" err="1">
                <a:solidFill>
                  <a:schemeClr val="accent4">
                    <a:lumMod val="50000"/>
                  </a:schemeClr>
                </a:solidFill>
                <a:latin typeface="Tw Cen MT Condensed" pitchFamily="34" charset="0"/>
              </a:rPr>
              <a:t>langerhans</a:t>
            </a:r>
            <a:r>
              <a:rPr lang="en-US" sz="2800" b="1" dirty="0">
                <a:solidFill>
                  <a:schemeClr val="accent4">
                    <a:lumMod val="50000"/>
                  </a:schemeClr>
                </a:solidFill>
                <a:latin typeface="Tw Cen MT Condensed" pitchFamily="34" charset="0"/>
              </a:rPr>
              <a:t> cell </a:t>
            </a:r>
            <a:r>
              <a:rPr lang="en-US" sz="2800" b="1" dirty="0" err="1">
                <a:solidFill>
                  <a:schemeClr val="accent4">
                    <a:lumMod val="50000"/>
                  </a:schemeClr>
                </a:solidFill>
                <a:latin typeface="Tw Cen MT Condensed" pitchFamily="34" charset="0"/>
              </a:rPr>
              <a:t>histiocytosis</a:t>
            </a:r>
            <a:r>
              <a:rPr lang="en-US" sz="2800" b="1" dirty="0">
                <a:solidFill>
                  <a:schemeClr val="accent4">
                    <a:lumMod val="50000"/>
                  </a:schemeClr>
                </a:solidFill>
                <a:latin typeface="Tw Cen MT Condensed" pitchFamily="34" charset="0"/>
              </a:rPr>
              <a:t> study Group-96 Protocol: Results from Tabriz Children Hospital</a:t>
            </a:r>
            <a:r>
              <a:rPr lang="en-US" sz="2800" dirty="0">
                <a:solidFill>
                  <a:schemeClr val="accent4">
                    <a:lumMod val="50000"/>
                  </a:schemeClr>
                </a:solidFill>
                <a:latin typeface="Tw Cen MT Condensed" pitchFamily="34" charset="0"/>
              </a:rPr>
              <a:t/>
            </a:r>
            <a:br>
              <a:rPr lang="en-US" sz="2800" dirty="0">
                <a:solidFill>
                  <a:schemeClr val="accent4">
                    <a:lumMod val="50000"/>
                  </a:schemeClr>
                </a:solidFill>
                <a:latin typeface="Tw Cen MT Condensed" pitchFamily="34" charset="0"/>
              </a:rPr>
            </a:br>
            <a:endParaRPr lang="en-US" sz="2800" dirty="0">
              <a:solidFill>
                <a:schemeClr val="accent4">
                  <a:lumMod val="50000"/>
                </a:schemeClr>
              </a:solidFill>
              <a:latin typeface="Tw Cen MT Condensed" pitchFamily="34" charset="0"/>
            </a:endParaRPr>
          </a:p>
        </p:txBody>
      </p:sp>
      <p:sp>
        <p:nvSpPr>
          <p:cNvPr id="3" name="Subtitle 2"/>
          <p:cNvSpPr>
            <a:spLocks noGrp="1"/>
          </p:cNvSpPr>
          <p:nvPr>
            <p:ph type="subTitle" idx="1"/>
          </p:nvPr>
        </p:nvSpPr>
        <p:spPr/>
        <p:txBody>
          <a:bodyPr>
            <a:normAutofit lnSpcReduction="10000"/>
          </a:bodyPr>
          <a:lstStyle/>
          <a:p>
            <a:r>
              <a:rPr lang="en-US" b="1" dirty="0" err="1">
                <a:solidFill>
                  <a:schemeClr val="tx1"/>
                </a:solidFill>
                <a:latin typeface="Aharoni" pitchFamily="2" charset="-79"/>
                <a:cs typeface="Aharoni" pitchFamily="2" charset="-79"/>
              </a:rPr>
              <a:t>Amirataollah</a:t>
            </a:r>
            <a:r>
              <a:rPr lang="en-US" b="1" dirty="0">
                <a:solidFill>
                  <a:schemeClr val="tx1"/>
                </a:solidFill>
                <a:latin typeface="Aharoni" pitchFamily="2" charset="-79"/>
                <a:cs typeface="Aharoni" pitchFamily="2" charset="-79"/>
              </a:rPr>
              <a:t> </a:t>
            </a:r>
            <a:r>
              <a:rPr lang="en-US" b="1" dirty="0" smtClean="0">
                <a:solidFill>
                  <a:schemeClr val="tx1"/>
                </a:solidFill>
                <a:latin typeface="Aharoni" pitchFamily="2" charset="-79"/>
                <a:cs typeface="Aharoni" pitchFamily="2" charset="-79"/>
              </a:rPr>
              <a:t>Hiradfar, MD</a:t>
            </a:r>
          </a:p>
          <a:p>
            <a:r>
              <a:rPr lang="en-US" sz="2200" i="1" dirty="0" smtClean="0">
                <a:solidFill>
                  <a:schemeClr val="tx1"/>
                </a:solidFill>
              </a:rPr>
              <a:t>Pediatric Health Research Center</a:t>
            </a:r>
          </a:p>
          <a:p>
            <a:r>
              <a:rPr lang="en-US" sz="2200" i="1" dirty="0" smtClean="0">
                <a:solidFill>
                  <a:schemeClr val="tx1"/>
                </a:solidFill>
              </a:rPr>
              <a:t>Pediatric Hematology and Oncology department</a:t>
            </a:r>
          </a:p>
          <a:p>
            <a:r>
              <a:rPr lang="en-US" sz="2200" i="1" dirty="0" smtClean="0">
                <a:solidFill>
                  <a:schemeClr val="tx1"/>
                </a:solidFill>
              </a:rPr>
              <a:t>Tabriz University of Medical Sciences</a:t>
            </a:r>
          </a:p>
          <a:p>
            <a:endParaRPr lang="en-US" sz="26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Treatment of refractory multifocal LCH</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267200"/>
          </a:xfrm>
          <a:solidFill>
            <a:schemeClr val="accent4">
              <a:lumMod val="20000"/>
              <a:lumOff val="80000"/>
            </a:schemeClr>
          </a:solidFill>
        </p:spPr>
        <p:txBody>
          <a:bodyPr>
            <a:normAutofit/>
          </a:bodyPr>
          <a:lstStyle/>
          <a:p>
            <a:pPr algn="just"/>
            <a:r>
              <a:rPr lang="en-US" sz="2800" dirty="0">
                <a:solidFill>
                  <a:schemeClr val="accent4">
                    <a:lumMod val="50000"/>
                  </a:schemeClr>
                </a:solidFill>
                <a:latin typeface="Times New Roman" pitchFamily="18" charset="0"/>
                <a:cs typeface="Times New Roman" pitchFamily="18" charset="0"/>
              </a:rPr>
              <a:t>LCH-S-98, a prospective, phase II </a:t>
            </a:r>
            <a:r>
              <a:rPr lang="en-US" sz="2800" dirty="0" err="1">
                <a:solidFill>
                  <a:schemeClr val="accent4">
                    <a:lumMod val="50000"/>
                  </a:schemeClr>
                </a:solidFill>
                <a:latin typeface="Times New Roman" pitchFamily="18" charset="0"/>
                <a:cs typeface="Times New Roman" pitchFamily="18" charset="0"/>
              </a:rPr>
              <a:t>Histiocyte</a:t>
            </a:r>
            <a:r>
              <a:rPr lang="en-US" sz="2800" dirty="0">
                <a:solidFill>
                  <a:schemeClr val="accent4">
                    <a:lumMod val="50000"/>
                  </a:schemeClr>
                </a:solidFill>
                <a:latin typeface="Times New Roman" pitchFamily="18" charset="0"/>
                <a:cs typeface="Times New Roman" pitchFamily="18" charset="0"/>
              </a:rPr>
              <a:t> Society study evaluated 2-chlorodeoxyadenosine   (2-CdA) as salvage </a:t>
            </a:r>
            <a:r>
              <a:rPr lang="en-US" sz="2800" dirty="0" err="1">
                <a:solidFill>
                  <a:schemeClr val="accent4">
                    <a:lumMod val="50000"/>
                  </a:schemeClr>
                </a:solidFill>
                <a:latin typeface="Times New Roman" pitchFamily="18" charset="0"/>
                <a:cs typeface="Times New Roman" pitchFamily="18" charset="0"/>
              </a:rPr>
              <a:t>monotherapy</a:t>
            </a:r>
            <a:r>
              <a:rPr lang="en-US" sz="2800" dirty="0">
                <a:solidFill>
                  <a:schemeClr val="accent4">
                    <a:lumMod val="50000"/>
                  </a:schemeClr>
                </a:solidFill>
                <a:latin typeface="Times New Roman" pitchFamily="18" charset="0"/>
                <a:cs typeface="Times New Roman" pitchFamily="18" charset="0"/>
              </a:rPr>
              <a:t> for </a:t>
            </a:r>
            <a:r>
              <a:rPr lang="en-US" sz="2800" dirty="0" err="1">
                <a:solidFill>
                  <a:schemeClr val="accent4">
                    <a:lumMod val="50000"/>
                  </a:schemeClr>
                </a:solidFill>
                <a:latin typeface="Times New Roman" pitchFamily="18" charset="0"/>
                <a:cs typeface="Times New Roman" pitchFamily="18" charset="0"/>
              </a:rPr>
              <a:t>patirnts</a:t>
            </a:r>
            <a:r>
              <a:rPr lang="en-US" sz="2800" dirty="0">
                <a:solidFill>
                  <a:schemeClr val="accent4">
                    <a:lumMod val="50000"/>
                  </a:schemeClr>
                </a:solidFill>
                <a:latin typeface="Times New Roman" pitchFamily="18" charset="0"/>
                <a:cs typeface="Times New Roman" pitchFamily="18" charset="0"/>
              </a:rPr>
              <a:t> with risk-organ </a:t>
            </a:r>
            <a:r>
              <a:rPr lang="en-US" sz="2800" dirty="0" err="1">
                <a:solidFill>
                  <a:schemeClr val="accent4">
                    <a:lumMod val="50000"/>
                  </a:schemeClr>
                </a:solidFill>
                <a:latin typeface="Times New Roman" pitchFamily="18" charset="0"/>
                <a:cs typeface="Times New Roman" pitchFamily="18" charset="0"/>
              </a:rPr>
              <a:t>involovement</a:t>
            </a:r>
            <a:r>
              <a:rPr lang="en-US" sz="2800" dirty="0">
                <a:solidFill>
                  <a:schemeClr val="accent4">
                    <a:lumMod val="50000"/>
                  </a:schemeClr>
                </a:solidFill>
                <a:latin typeface="Times New Roman" pitchFamily="18" charset="0"/>
                <a:cs typeface="Times New Roman" pitchFamily="18" charset="0"/>
              </a:rPr>
              <a:t> refractory to initial therapy with three agents (excluding 2-CdA) or patients with recurrent, low-risk LCH</a:t>
            </a:r>
            <a:r>
              <a:rPr lang="en-US" sz="2800" dirty="0" smtClean="0">
                <a:solidFill>
                  <a:schemeClr val="accent4">
                    <a:lumMod val="50000"/>
                  </a:schemeClr>
                </a:solidFill>
                <a:latin typeface="Times New Roman" pitchFamily="18" charset="0"/>
                <a:cs typeface="Times New Roman" pitchFamily="18" charset="0"/>
              </a:rPr>
              <a:t>.</a:t>
            </a:r>
          </a:p>
          <a:p>
            <a:pPr algn="just"/>
            <a:r>
              <a:rPr lang="en-US" sz="2800" dirty="0" smtClean="0">
                <a:solidFill>
                  <a:schemeClr val="accent4">
                    <a:lumMod val="50000"/>
                  </a:schemeClr>
                </a:solidFill>
                <a:latin typeface="Times New Roman" pitchFamily="18" charset="0"/>
                <a:cs typeface="Times New Roman" pitchFamily="18" charset="0"/>
              </a:rPr>
              <a:t>Combination therapy with 2-CdA and cytosine </a:t>
            </a:r>
            <a:r>
              <a:rPr lang="en-US" sz="2800" dirty="0" err="1" smtClean="0">
                <a:solidFill>
                  <a:schemeClr val="accent4">
                    <a:lumMod val="50000"/>
                  </a:schemeClr>
                </a:solidFill>
                <a:latin typeface="Times New Roman" pitchFamily="18" charset="0"/>
                <a:cs typeface="Times New Roman" pitchFamily="18" charset="0"/>
              </a:rPr>
              <a:t>arabinoside</a:t>
            </a:r>
            <a:r>
              <a:rPr lang="en-US" sz="2800" dirty="0" smtClean="0">
                <a:solidFill>
                  <a:schemeClr val="accent4">
                    <a:lumMod val="50000"/>
                  </a:schemeClr>
                </a:solidFill>
                <a:latin typeface="Times New Roman" pitchFamily="18" charset="0"/>
                <a:cs typeface="Times New Roman" pitchFamily="18" charset="0"/>
              </a:rPr>
              <a:t> (ARA-C) has been studied in patients with refractory, risk-organ-positive LCH.</a:t>
            </a:r>
          </a:p>
          <a:p>
            <a:pPr algn="just"/>
            <a:endParaRPr lang="en-US" sz="2800" dirty="0">
              <a:solidFill>
                <a:schemeClr val="accent4">
                  <a:lumMod val="50000"/>
                </a:schemeClr>
              </a:solidFill>
              <a:latin typeface="Times New Roman" pitchFamily="18" charset="0"/>
              <a:cs typeface="Times New Roman" pitchFamily="18" charset="0"/>
            </a:endParaRPr>
          </a:p>
          <a:p>
            <a:pPr algn="just">
              <a:buNone/>
            </a:pPr>
            <a:endParaRPr lang="en-US" sz="2800"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Treatment of refractory multifocal LCH</a:t>
            </a:r>
            <a:endParaRPr lang="en-US" sz="3600" b="1" dirty="0">
              <a:solidFill>
                <a:srgbClr val="FF0000"/>
              </a:solidFill>
            </a:endParaRPr>
          </a:p>
        </p:txBody>
      </p:sp>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pPr algn="just"/>
            <a:r>
              <a:rPr lang="en-US" dirty="0">
                <a:solidFill>
                  <a:schemeClr val="accent4">
                    <a:lumMod val="50000"/>
                  </a:schemeClr>
                </a:solidFill>
                <a:latin typeface="Times New Roman" pitchFamily="18" charset="0"/>
                <a:cs typeface="Times New Roman" pitchFamily="18" charset="0"/>
              </a:rPr>
              <a:t>LCH-IV, an international treatment protocol sponsored by Dana-Farber Cancer Institute for children and adolescents with </a:t>
            </a:r>
            <a:r>
              <a:rPr lang="en-US" dirty="0" err="1">
                <a:solidFill>
                  <a:schemeClr val="accent4">
                    <a:lumMod val="50000"/>
                  </a:schemeClr>
                </a:solidFill>
                <a:latin typeface="Times New Roman" pitchFamily="18" charset="0"/>
                <a:cs typeface="Times New Roman" pitchFamily="18" charset="0"/>
              </a:rPr>
              <a:t>Langerhans</a:t>
            </a:r>
            <a:r>
              <a:rPr lang="en-US" dirty="0">
                <a:solidFill>
                  <a:schemeClr val="accent4">
                    <a:lumMod val="50000"/>
                  </a:schemeClr>
                </a:solidFill>
                <a:latin typeface="Times New Roman" pitchFamily="18" charset="0"/>
                <a:cs typeface="Times New Roman" pitchFamily="18" charset="0"/>
              </a:rPr>
              <a:t> cell </a:t>
            </a:r>
            <a:r>
              <a:rPr lang="en-US" dirty="0" err="1">
                <a:solidFill>
                  <a:schemeClr val="accent4">
                    <a:lumMod val="50000"/>
                  </a:schemeClr>
                </a:solidFill>
                <a:latin typeface="Times New Roman" pitchFamily="18" charset="0"/>
                <a:cs typeface="Times New Roman" pitchFamily="18" charset="0"/>
              </a:rPr>
              <a:t>histiocytosis</a:t>
            </a:r>
            <a:r>
              <a:rPr lang="en-US" dirty="0">
                <a:solidFill>
                  <a:schemeClr val="accent4">
                    <a:lumMod val="50000"/>
                  </a:schemeClr>
                </a:solidFill>
                <a:latin typeface="Times New Roman" pitchFamily="18" charset="0"/>
                <a:cs typeface="Times New Roman" pitchFamily="18" charset="0"/>
              </a:rPr>
              <a:t> is currently recruiting participants. </a:t>
            </a:r>
            <a:endParaRPr lang="en-US" dirty="0" smtClean="0">
              <a:solidFill>
                <a:schemeClr val="accent4">
                  <a:lumMod val="50000"/>
                </a:schemeClr>
              </a:solidFill>
              <a:latin typeface="Times New Roman" pitchFamily="18" charset="0"/>
              <a:cs typeface="Times New Roman" pitchFamily="18" charset="0"/>
            </a:endParaRPr>
          </a:p>
          <a:p>
            <a:pPr algn="just"/>
            <a:r>
              <a:rPr lang="en-US" dirty="0" smtClean="0">
                <a:solidFill>
                  <a:schemeClr val="accent4">
                    <a:lumMod val="50000"/>
                  </a:schemeClr>
                </a:solidFill>
                <a:latin typeface="Times New Roman" pitchFamily="18" charset="0"/>
                <a:cs typeface="Times New Roman" pitchFamily="18" charset="0"/>
              </a:rPr>
              <a:t>In </a:t>
            </a:r>
            <a:r>
              <a:rPr lang="en-US" dirty="0">
                <a:solidFill>
                  <a:schemeClr val="accent4">
                    <a:lumMod val="50000"/>
                  </a:schemeClr>
                </a:solidFill>
                <a:latin typeface="Times New Roman" pitchFamily="18" charset="0"/>
                <a:cs typeface="Times New Roman" pitchFamily="18" charset="0"/>
              </a:rPr>
              <a:t>this randomized, interventional study, patients who do not respond to standard first-line </a:t>
            </a:r>
            <a:r>
              <a:rPr lang="en-US" dirty="0" err="1">
                <a:solidFill>
                  <a:schemeClr val="accent4">
                    <a:lumMod val="50000"/>
                  </a:schemeClr>
                </a:solidFill>
                <a:latin typeface="Times New Roman" pitchFamily="18" charset="0"/>
                <a:cs typeface="Times New Roman" pitchFamily="18" charset="0"/>
              </a:rPr>
              <a:t>prednisolone</a:t>
            </a:r>
            <a:r>
              <a:rPr lang="en-US" dirty="0">
                <a:solidFill>
                  <a:schemeClr val="accent4">
                    <a:lumMod val="50000"/>
                  </a:schemeClr>
                </a:solidFill>
                <a:latin typeface="Times New Roman" pitchFamily="18" charset="0"/>
                <a:cs typeface="Times New Roman" pitchFamily="18" charset="0"/>
              </a:rPr>
              <a:t> and </a:t>
            </a:r>
            <a:r>
              <a:rPr lang="en-US" dirty="0" err="1">
                <a:solidFill>
                  <a:schemeClr val="accent4">
                    <a:lumMod val="50000"/>
                  </a:schemeClr>
                </a:solidFill>
                <a:latin typeface="Times New Roman" pitchFamily="18" charset="0"/>
                <a:cs typeface="Times New Roman" pitchFamily="18" charset="0"/>
              </a:rPr>
              <a:t>vinblastine</a:t>
            </a:r>
            <a:r>
              <a:rPr lang="en-US" dirty="0">
                <a:solidFill>
                  <a:schemeClr val="accent4">
                    <a:lumMod val="50000"/>
                  </a:schemeClr>
                </a:solidFill>
                <a:latin typeface="Times New Roman" pitchFamily="18" charset="0"/>
                <a:cs typeface="Times New Roman" pitchFamily="18" charset="0"/>
              </a:rPr>
              <a:t> will be switched to the combination of </a:t>
            </a:r>
            <a:r>
              <a:rPr lang="en-US" b="1" dirty="0">
                <a:solidFill>
                  <a:schemeClr val="accent4">
                    <a:lumMod val="50000"/>
                  </a:schemeClr>
                </a:solidFill>
                <a:latin typeface="Times New Roman" pitchFamily="18" charset="0"/>
                <a:cs typeface="Times New Roman" pitchFamily="18" charset="0"/>
              </a:rPr>
              <a:t>cytosine </a:t>
            </a:r>
            <a:r>
              <a:rPr lang="en-US" b="1" dirty="0" err="1">
                <a:solidFill>
                  <a:schemeClr val="accent4">
                    <a:lumMod val="50000"/>
                  </a:schemeClr>
                </a:solidFill>
                <a:latin typeface="Times New Roman" pitchFamily="18" charset="0"/>
                <a:cs typeface="Times New Roman" pitchFamily="18" charset="0"/>
              </a:rPr>
              <a:t>arabinoside</a:t>
            </a:r>
            <a:r>
              <a:rPr lang="en-US" b="1" dirty="0">
                <a:solidFill>
                  <a:schemeClr val="accent4">
                    <a:lumMod val="50000"/>
                  </a:schemeClr>
                </a:solidFill>
                <a:latin typeface="Times New Roman" pitchFamily="18" charset="0"/>
                <a:cs typeface="Times New Roman" pitchFamily="18" charset="0"/>
              </a:rPr>
              <a:t> </a:t>
            </a:r>
            <a:r>
              <a:rPr lang="en-US" dirty="0">
                <a:solidFill>
                  <a:schemeClr val="accent4">
                    <a:lumMod val="50000"/>
                  </a:schemeClr>
                </a:solidFill>
                <a:latin typeface="Times New Roman" pitchFamily="18" charset="0"/>
                <a:cs typeface="Times New Roman" pitchFamily="18" charset="0"/>
              </a:rPr>
              <a:t>and </a:t>
            </a:r>
            <a:r>
              <a:rPr lang="en-US" b="1" dirty="0">
                <a:solidFill>
                  <a:schemeClr val="accent4">
                    <a:lumMod val="50000"/>
                  </a:schemeClr>
                </a:solidFill>
                <a:latin typeface="Times New Roman" pitchFamily="18" charset="0"/>
                <a:cs typeface="Times New Roman" pitchFamily="18" charset="0"/>
              </a:rPr>
              <a:t>2-chlorodeoxyadenosine.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990600"/>
            <a:ext cx="8229600" cy="4800600"/>
          </a:xfrm>
          <a:solidFill>
            <a:schemeClr val="accent4">
              <a:lumMod val="20000"/>
              <a:lumOff val="80000"/>
            </a:schemeClr>
          </a:solidFill>
          <a:ln w="76200">
            <a:solidFill>
              <a:schemeClr val="accent4"/>
            </a:solidFill>
          </a:ln>
        </p:spPr>
        <p:txBody>
          <a:bodyPr>
            <a:normAutofit/>
          </a:bodyPr>
          <a:lstStyle/>
          <a:p>
            <a:pPr algn="just">
              <a:buNone/>
            </a:pPr>
            <a:r>
              <a:rPr lang="en-US" dirty="0" smtClean="0">
                <a:solidFill>
                  <a:schemeClr val="accent4">
                    <a:lumMod val="50000"/>
                  </a:schemeClr>
                </a:solidFill>
                <a:latin typeface="Times New Roman" pitchFamily="18" charset="0"/>
                <a:cs typeface="Times New Roman" pitchFamily="18" charset="0"/>
              </a:rPr>
              <a:t>   </a:t>
            </a:r>
            <a:r>
              <a:rPr lang="en-US" sz="3600" dirty="0" smtClean="0">
                <a:solidFill>
                  <a:schemeClr val="accent4">
                    <a:lumMod val="50000"/>
                  </a:schemeClr>
                </a:solidFill>
                <a:latin typeface="Times New Roman" pitchFamily="18" charset="0"/>
                <a:cs typeface="Times New Roman" pitchFamily="18" charset="0"/>
              </a:rPr>
              <a:t>The </a:t>
            </a:r>
            <a:r>
              <a:rPr lang="en-US" sz="3600" dirty="0">
                <a:solidFill>
                  <a:schemeClr val="accent4">
                    <a:lumMod val="50000"/>
                  </a:schemeClr>
                </a:solidFill>
                <a:latin typeface="Times New Roman" pitchFamily="18" charset="0"/>
                <a:cs typeface="Times New Roman" pitchFamily="18" charset="0"/>
              </a:rPr>
              <a:t>purpose of this study is to investigate effectiveness of salvage therapy with practical Japan </a:t>
            </a:r>
            <a:r>
              <a:rPr lang="en-US" sz="3600" dirty="0" err="1">
                <a:solidFill>
                  <a:schemeClr val="accent4">
                    <a:lumMod val="50000"/>
                  </a:schemeClr>
                </a:solidFill>
                <a:latin typeface="Times New Roman" pitchFamily="18" charset="0"/>
                <a:cs typeface="Times New Roman" pitchFamily="18" charset="0"/>
              </a:rPr>
              <a:t>Langerhans</a:t>
            </a:r>
            <a:r>
              <a:rPr lang="en-US" sz="3600" dirty="0">
                <a:solidFill>
                  <a:schemeClr val="accent4">
                    <a:lumMod val="50000"/>
                  </a:schemeClr>
                </a:solidFill>
                <a:latin typeface="Times New Roman" pitchFamily="18" charset="0"/>
                <a:cs typeface="Times New Roman" pitchFamily="18" charset="0"/>
              </a:rPr>
              <a:t> cell </a:t>
            </a:r>
            <a:r>
              <a:rPr lang="en-US" sz="3600" dirty="0" err="1">
                <a:solidFill>
                  <a:schemeClr val="accent4">
                    <a:lumMod val="50000"/>
                  </a:schemeClr>
                </a:solidFill>
                <a:latin typeface="Times New Roman" pitchFamily="18" charset="0"/>
                <a:cs typeface="Times New Roman" pitchFamily="18" charset="0"/>
              </a:rPr>
              <a:t>histiocytosis</a:t>
            </a:r>
            <a:r>
              <a:rPr lang="en-US" sz="3600" dirty="0">
                <a:solidFill>
                  <a:schemeClr val="accent4">
                    <a:lumMod val="50000"/>
                  </a:schemeClr>
                </a:solidFill>
                <a:latin typeface="Times New Roman" pitchFamily="18" charset="0"/>
                <a:cs typeface="Times New Roman" pitchFamily="18" charset="0"/>
              </a:rPr>
              <a:t> study Group-96 (JLSG-96) Protocol due to lack of access to 2-chlorodeoxyadenosine (2-CdA) from 2010 to 2015 in Tabriz children hospital.</a:t>
            </a:r>
          </a:p>
          <a:p>
            <a:pPr algn="just"/>
            <a:endParaRPr lang="en-US"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b="1" dirty="0" smtClean="0">
                <a:solidFill>
                  <a:srgbClr val="FF0000"/>
                </a:solidFill>
                <a:latin typeface="Times New Roman" pitchFamily="18" charset="0"/>
                <a:cs typeface="Times New Roman" pitchFamily="18" charset="0"/>
              </a:rPr>
              <a:t>Risk Groups According to the </a:t>
            </a:r>
            <a:r>
              <a:rPr lang="en-US" sz="2300" b="1" dirty="0" err="1" smtClean="0">
                <a:solidFill>
                  <a:srgbClr val="FF0000"/>
                </a:solidFill>
                <a:latin typeface="Times New Roman" pitchFamily="18" charset="0"/>
                <a:cs typeface="Times New Roman" pitchFamily="18" charset="0"/>
              </a:rPr>
              <a:t>Histiocyte</a:t>
            </a:r>
            <a:r>
              <a:rPr lang="en-US" sz="2300" b="1" dirty="0" smtClean="0">
                <a:solidFill>
                  <a:srgbClr val="FF0000"/>
                </a:solidFill>
                <a:latin typeface="Times New Roman" pitchFamily="18" charset="0"/>
                <a:cs typeface="Times New Roman" pitchFamily="18" charset="0"/>
              </a:rPr>
              <a:t> Society LCH-III Trial</a:t>
            </a:r>
            <a:endParaRPr lang="en-US" sz="23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a:solidFill>
            <a:schemeClr val="accent4">
              <a:lumMod val="20000"/>
              <a:lumOff val="80000"/>
            </a:schemeClr>
          </a:solidFill>
        </p:spPr>
        <p:txBody>
          <a:bodyPr>
            <a:normAutofit/>
          </a:bodyPr>
          <a:lstStyle/>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Group 1—Multisystem “risk” patients:</a:t>
            </a:r>
          </a:p>
          <a:p>
            <a:pPr>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Multisystem patients with involvement of one or more risk organs (i.e., hematopoietic system, liver, spleen, or lungs)</a:t>
            </a:r>
          </a:p>
          <a:p>
            <a:r>
              <a:rPr lang="en-US" sz="2400" b="1" dirty="0" smtClean="0">
                <a:latin typeface="Times New Roman" pitchFamily="18" charset="0"/>
                <a:cs typeface="Times New Roman" pitchFamily="18" charset="0"/>
              </a:rPr>
              <a:t>Group 2—Multisystem “low-risk” patients:</a:t>
            </a:r>
          </a:p>
          <a:p>
            <a:pPr>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Multisystem patients with multiple organs involved but without involvement of risk organs</a:t>
            </a:r>
          </a:p>
          <a:p>
            <a:r>
              <a:rPr lang="en-US" sz="2400" b="1" dirty="0" smtClean="0">
                <a:latin typeface="Times New Roman" pitchFamily="18" charset="0"/>
                <a:cs typeface="Times New Roman" pitchFamily="18" charset="0"/>
              </a:rPr>
              <a:t>Group 3—Single-system “multifocal bone disease” or localized “special site” involvement</a:t>
            </a:r>
          </a:p>
          <a:p>
            <a:pPr>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Patients with multifocal bone disease, that is, lesions in two or more different bones or patients with localized special site involvement, such as lesions with intracranial soft-tissue extension or vertebral lesions with </a:t>
            </a:r>
            <a:r>
              <a:rPr lang="en-US" sz="2000" i="1" dirty="0" err="1" smtClean="0">
                <a:latin typeface="Times New Roman" pitchFamily="18" charset="0"/>
                <a:cs typeface="Times New Roman" pitchFamily="18" charset="0"/>
              </a:rPr>
              <a:t>intraspinal</a:t>
            </a:r>
            <a:r>
              <a:rPr lang="en-US" sz="2000" i="1" dirty="0" smtClean="0">
                <a:latin typeface="Times New Roman" pitchFamily="18" charset="0"/>
                <a:cs typeface="Times New Roman" pitchFamily="18" charset="0"/>
              </a:rPr>
              <a:t> soft-tissue extension</a:t>
            </a:r>
            <a:endParaRPr 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72200"/>
            <a:ext cx="8229600" cy="381000"/>
          </a:xfrm>
        </p:spPr>
        <p:txBody>
          <a:bodyPr>
            <a:noAutofit/>
          </a:bodyPr>
          <a:lstStyle/>
          <a:p>
            <a:r>
              <a:rPr lang="en-US" sz="1600" b="1" dirty="0" smtClean="0">
                <a:solidFill>
                  <a:srgbClr val="FF0000"/>
                </a:solidFill>
              </a:rPr>
              <a:t>*</a:t>
            </a:r>
            <a:r>
              <a:rPr lang="en-US" sz="1050" b="1" dirty="0" err="1" smtClean="0">
                <a:solidFill>
                  <a:srgbClr val="FF0000"/>
                </a:solidFill>
              </a:rPr>
              <a:t>Derenzini</a:t>
            </a:r>
            <a:r>
              <a:rPr lang="en-US" sz="1050" b="1" dirty="0" smtClean="0">
                <a:solidFill>
                  <a:srgbClr val="FF0000"/>
                </a:solidFill>
              </a:rPr>
              <a:t> E, </a:t>
            </a:r>
            <a:r>
              <a:rPr lang="en-US" sz="1050" b="1" dirty="0" err="1" smtClean="0">
                <a:solidFill>
                  <a:srgbClr val="FF0000"/>
                </a:solidFill>
              </a:rPr>
              <a:t>Fina</a:t>
            </a:r>
            <a:r>
              <a:rPr lang="en-US" sz="1050" b="1" dirty="0" smtClean="0">
                <a:solidFill>
                  <a:srgbClr val="FF0000"/>
                </a:solidFill>
              </a:rPr>
              <a:t> MP, </a:t>
            </a:r>
            <a:r>
              <a:rPr lang="en-US" sz="1050" b="1" dirty="0" err="1" smtClean="0">
                <a:solidFill>
                  <a:srgbClr val="FF0000"/>
                </a:solidFill>
              </a:rPr>
              <a:t>Stefoni</a:t>
            </a:r>
            <a:r>
              <a:rPr lang="en-US" sz="1050" b="1" dirty="0" smtClean="0">
                <a:solidFill>
                  <a:srgbClr val="FF0000"/>
                </a:solidFill>
              </a:rPr>
              <a:t> V, et al. MACOP-B regimen in the treatment of adult </a:t>
            </a:r>
            <a:r>
              <a:rPr lang="en-US" sz="1050" b="1" dirty="0" err="1" smtClean="0">
                <a:solidFill>
                  <a:srgbClr val="FF0000"/>
                </a:solidFill>
              </a:rPr>
              <a:t>Langerhans</a:t>
            </a:r>
            <a:r>
              <a:rPr lang="en-US" sz="1050" b="1" dirty="0" smtClean="0">
                <a:solidFill>
                  <a:srgbClr val="FF0000"/>
                </a:solidFill>
              </a:rPr>
              <a:t> cell </a:t>
            </a:r>
            <a:r>
              <a:rPr lang="en-US" sz="1050" b="1" dirty="0" err="1" smtClean="0">
                <a:solidFill>
                  <a:srgbClr val="FF0000"/>
                </a:solidFill>
              </a:rPr>
              <a:t>histiocytosis</a:t>
            </a:r>
            <a:r>
              <a:rPr lang="en-US" sz="1050" b="1" dirty="0" smtClean="0">
                <a:solidFill>
                  <a:srgbClr val="FF0000"/>
                </a:solidFill>
              </a:rPr>
              <a:t>: experience on seven patients. </a:t>
            </a:r>
            <a:r>
              <a:rPr lang="en-US" sz="1050" b="1" i="1" dirty="0" smtClean="0">
                <a:solidFill>
                  <a:srgbClr val="FF0000"/>
                </a:solidFill>
              </a:rPr>
              <a:t>Ann </a:t>
            </a:r>
            <a:r>
              <a:rPr lang="en-US" sz="1050" b="1" i="1" dirty="0" err="1" smtClean="0">
                <a:solidFill>
                  <a:srgbClr val="FF0000"/>
                </a:solidFill>
              </a:rPr>
              <a:t>Oncol</a:t>
            </a:r>
            <a:r>
              <a:rPr lang="en-US" sz="1050" b="1" i="1" dirty="0" smtClean="0">
                <a:solidFill>
                  <a:srgbClr val="FF0000"/>
                </a:solidFill>
              </a:rPr>
              <a:t>. 2009 Oct 27.</a:t>
            </a:r>
            <a:endParaRPr lang="en-US" sz="1050" b="1" dirty="0">
              <a:solidFill>
                <a:srgbClr val="FF0000"/>
              </a:solidFill>
            </a:endParaRPr>
          </a:p>
        </p:txBody>
      </p:sp>
      <p:sp>
        <p:nvSpPr>
          <p:cNvPr id="3" name="Content Placeholder 2"/>
          <p:cNvSpPr>
            <a:spLocks noGrp="1"/>
          </p:cNvSpPr>
          <p:nvPr>
            <p:ph idx="1"/>
          </p:nvPr>
        </p:nvSpPr>
        <p:spPr>
          <a:xfrm>
            <a:off x="457200" y="609600"/>
            <a:ext cx="8229600" cy="5364163"/>
          </a:xfrm>
          <a:solidFill>
            <a:schemeClr val="accent4">
              <a:lumMod val="20000"/>
              <a:lumOff val="80000"/>
            </a:schemeClr>
          </a:solidFill>
        </p:spPr>
        <p:txBody>
          <a:bodyPr>
            <a:normAutofit lnSpcReduction="10000"/>
          </a:bodyPr>
          <a:lstStyle/>
          <a:p>
            <a:pPr algn="just"/>
            <a:r>
              <a:rPr lang="en-US" sz="3400" dirty="0" smtClean="0">
                <a:latin typeface="Times New Roman" pitchFamily="18" charset="0"/>
                <a:cs typeface="Times New Roman" pitchFamily="18" charset="0"/>
              </a:rPr>
              <a:t>There are a paucity of clinical trials for treatment of  LCH in adults on the use of intensive chemotherapy regimens.</a:t>
            </a:r>
          </a:p>
          <a:p>
            <a:pPr algn="just"/>
            <a:r>
              <a:rPr lang="en-US" sz="3400" dirty="0" smtClean="0">
                <a:latin typeface="Times New Roman" pitchFamily="18" charset="0"/>
                <a:cs typeface="Times New Roman" pitchFamily="18" charset="0"/>
              </a:rPr>
              <a:t>A report by </a:t>
            </a:r>
            <a:r>
              <a:rPr lang="en-US" sz="3400" dirty="0" err="1" smtClean="0">
                <a:latin typeface="Times New Roman" pitchFamily="18" charset="0"/>
                <a:cs typeface="Times New Roman" pitchFamily="18" charset="0"/>
              </a:rPr>
              <a:t>Derenzini</a:t>
            </a:r>
            <a:r>
              <a:rPr lang="en-US" sz="3400" dirty="0" smtClean="0">
                <a:latin typeface="Times New Roman" pitchFamily="18" charset="0"/>
                <a:cs typeface="Times New Roman" pitchFamily="18" charset="0"/>
              </a:rPr>
              <a:t> and colleagues, 7 adult patients were treated with </a:t>
            </a:r>
            <a:r>
              <a:rPr lang="en-US" sz="3400" u="sng" dirty="0" smtClean="0">
                <a:latin typeface="Times New Roman" pitchFamily="18" charset="0"/>
                <a:cs typeface="Times New Roman" pitchFamily="18" charset="0"/>
              </a:rPr>
              <a:t>MACOP-B</a:t>
            </a:r>
            <a:r>
              <a:rPr lang="en-US" sz="3400" dirty="0" smtClean="0">
                <a:latin typeface="Times New Roman" pitchFamily="18" charset="0"/>
                <a:cs typeface="Times New Roman" pitchFamily="18" charset="0"/>
              </a:rPr>
              <a:t> weekly for 12 weeks.</a:t>
            </a:r>
            <a:r>
              <a:rPr lang="en-US" sz="3400" dirty="0" smtClean="0">
                <a:solidFill>
                  <a:srgbClr val="FF0000"/>
                </a:solidFill>
                <a:latin typeface="Times New Roman" pitchFamily="18" charset="0"/>
                <a:cs typeface="Times New Roman" pitchFamily="18" charset="0"/>
              </a:rPr>
              <a:t>*</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In this study, all patients showed a complete response and only 3 patients subsequently had reactivation of their disease.</a:t>
            </a:r>
          </a:p>
          <a:p>
            <a:pPr algn="just">
              <a:buNone/>
            </a:pPr>
            <a:r>
              <a:rPr lang="en-US" sz="3400" dirty="0" smtClean="0">
                <a:latin typeface="Times New Roman" pitchFamily="18" charset="0"/>
                <a:cs typeface="Times New Roman" pitchFamily="18" charset="0"/>
              </a:rPr>
              <a:t>    </a:t>
            </a:r>
            <a:r>
              <a:rPr lang="en-US" sz="1100" b="1" dirty="0" smtClean="0">
                <a:latin typeface="Times New Roman" pitchFamily="18" charset="0"/>
                <a:cs typeface="Times New Roman" pitchFamily="18" charset="0"/>
              </a:rPr>
              <a:t>MACOP-B : </a:t>
            </a:r>
            <a:r>
              <a:rPr lang="en-US" sz="1100" b="1" u="sng" dirty="0" err="1" smtClean="0">
                <a:latin typeface="Times New Roman" pitchFamily="18" charset="0"/>
                <a:cs typeface="Times New Roman" pitchFamily="18" charset="0"/>
              </a:rPr>
              <a:t>M</a:t>
            </a:r>
            <a:r>
              <a:rPr lang="en-US" sz="1100" dirty="0" err="1" smtClean="0">
                <a:latin typeface="Times New Roman" pitchFamily="18" charset="0"/>
                <a:cs typeface="Times New Roman" pitchFamily="18" charset="0"/>
              </a:rPr>
              <a:t>ethotrexate</a:t>
            </a:r>
            <a:r>
              <a:rPr lang="en-US" sz="1100" dirty="0" smtClean="0">
                <a:latin typeface="Times New Roman" pitchFamily="18" charset="0"/>
                <a:cs typeface="Times New Roman" pitchFamily="18" charset="0"/>
              </a:rPr>
              <a:t>, </a:t>
            </a:r>
            <a:r>
              <a:rPr lang="en-US" sz="1100" b="1" u="sng" dirty="0" err="1" smtClean="0">
                <a:latin typeface="Times New Roman" pitchFamily="18" charset="0"/>
                <a:cs typeface="Times New Roman" pitchFamily="18" charset="0"/>
              </a:rPr>
              <a:t>A</a:t>
            </a:r>
            <a:r>
              <a:rPr lang="en-US" sz="1100" dirty="0" err="1" smtClean="0">
                <a:latin typeface="Times New Roman" pitchFamily="18" charset="0"/>
                <a:cs typeface="Times New Roman" pitchFamily="18" charset="0"/>
              </a:rPr>
              <a:t>driamycin</a:t>
            </a:r>
            <a:r>
              <a:rPr lang="en-US" sz="1100" dirty="0" smtClean="0">
                <a:latin typeface="Times New Roman" pitchFamily="18" charset="0"/>
                <a:cs typeface="Times New Roman" pitchFamily="18" charset="0"/>
              </a:rPr>
              <a:t>, </a:t>
            </a:r>
            <a:r>
              <a:rPr lang="en-US" sz="1100" b="1" u="sng" dirty="0" err="1" smtClean="0">
                <a:latin typeface="Times New Roman" pitchFamily="18" charset="0"/>
                <a:cs typeface="Times New Roman" pitchFamily="18" charset="0"/>
              </a:rPr>
              <a:t>C</a:t>
            </a:r>
            <a:r>
              <a:rPr lang="en-US" sz="1100" dirty="0" err="1" smtClean="0">
                <a:latin typeface="Times New Roman" pitchFamily="18" charset="0"/>
                <a:cs typeface="Times New Roman" pitchFamily="18" charset="0"/>
              </a:rPr>
              <a:t>yclophosphamide</a:t>
            </a:r>
            <a:r>
              <a:rPr lang="en-US" sz="1100" dirty="0" smtClean="0">
                <a:latin typeface="Times New Roman" pitchFamily="18" charset="0"/>
                <a:cs typeface="Times New Roman" pitchFamily="18" charset="0"/>
              </a:rPr>
              <a:t>, </a:t>
            </a:r>
            <a:r>
              <a:rPr lang="en-US" sz="1100" b="1" u="sng" dirty="0" err="1" smtClean="0">
                <a:latin typeface="Times New Roman" pitchFamily="18" charset="0"/>
                <a:cs typeface="Times New Roman" pitchFamily="18" charset="0"/>
              </a:rPr>
              <a:t>V</a:t>
            </a:r>
            <a:r>
              <a:rPr lang="en-US" sz="1100" dirty="0" err="1" smtClean="0">
                <a:latin typeface="Times New Roman" pitchFamily="18" charset="0"/>
                <a:cs typeface="Times New Roman" pitchFamily="18" charset="0"/>
              </a:rPr>
              <a:t>incristine</a:t>
            </a:r>
            <a:r>
              <a:rPr lang="en-US" sz="1100" dirty="0" smtClean="0">
                <a:latin typeface="Times New Roman" pitchFamily="18" charset="0"/>
                <a:cs typeface="Times New Roman" pitchFamily="18" charset="0"/>
              </a:rPr>
              <a:t>, </a:t>
            </a:r>
            <a:r>
              <a:rPr lang="en-US" sz="1100" b="1" u="sng" dirty="0" err="1" smtClean="0">
                <a:latin typeface="Times New Roman" pitchFamily="18" charset="0"/>
                <a:cs typeface="Times New Roman" pitchFamily="18" charset="0"/>
              </a:rPr>
              <a:t>P</a:t>
            </a:r>
            <a:r>
              <a:rPr lang="en-US" sz="1100" dirty="0" err="1" smtClean="0">
                <a:latin typeface="Times New Roman" pitchFamily="18" charset="0"/>
                <a:cs typeface="Times New Roman" pitchFamily="18" charset="0"/>
              </a:rPr>
              <a:t>rednisolone</a:t>
            </a:r>
            <a:r>
              <a:rPr lang="en-US" sz="1100" dirty="0" smtClean="0">
                <a:latin typeface="Times New Roman" pitchFamily="18" charset="0"/>
                <a:cs typeface="Times New Roman" pitchFamily="18" charset="0"/>
              </a:rPr>
              <a:t>, </a:t>
            </a:r>
            <a:r>
              <a:rPr lang="en-US" sz="1100" b="1" u="sng" dirty="0" err="1" smtClean="0">
                <a:latin typeface="Times New Roman" pitchFamily="18" charset="0"/>
                <a:cs typeface="Times New Roman" pitchFamily="18" charset="0"/>
              </a:rPr>
              <a:t>B</a:t>
            </a:r>
            <a:r>
              <a:rPr lang="en-US" sz="1100" dirty="0" err="1" smtClean="0">
                <a:latin typeface="Times New Roman" pitchFamily="18" charset="0"/>
                <a:cs typeface="Times New Roman" pitchFamily="18" charset="0"/>
              </a:rPr>
              <a:t>leomycin</a:t>
            </a:r>
            <a:endParaRPr lang="en-US"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524000"/>
            <a:ext cx="8229600" cy="2819400"/>
          </a:xfrm>
          <a:solidFill>
            <a:schemeClr val="accent4">
              <a:lumMod val="20000"/>
              <a:lumOff val="80000"/>
            </a:schemeClr>
          </a:solidFill>
        </p:spPr>
        <p:txBody>
          <a:bodyPr>
            <a:normAutofit/>
          </a:bodyPr>
          <a:lstStyle/>
          <a:p>
            <a:pPr algn="ctr">
              <a:buNone/>
            </a:pPr>
            <a:r>
              <a:rPr lang="en-US" sz="4400" b="1" i="1" dirty="0">
                <a:solidFill>
                  <a:schemeClr val="accent6">
                    <a:lumMod val="50000"/>
                  </a:schemeClr>
                </a:solidFill>
                <a:latin typeface="Times New Roman" pitchFamily="18" charset="0"/>
                <a:cs typeface="Times New Roman" pitchFamily="18" charset="0"/>
              </a:rPr>
              <a:t>Salvage chemotherapy based on </a:t>
            </a:r>
          </a:p>
          <a:p>
            <a:pPr algn="ctr">
              <a:buNone/>
            </a:pPr>
            <a:r>
              <a:rPr lang="en-US" sz="4000" b="1" i="1" dirty="0">
                <a:solidFill>
                  <a:schemeClr val="accent6">
                    <a:lumMod val="50000"/>
                  </a:schemeClr>
                </a:solidFill>
                <a:latin typeface="Times New Roman" pitchFamily="18" charset="0"/>
                <a:cs typeface="Times New Roman" pitchFamily="18" charset="0"/>
              </a:rPr>
              <a:t>Japan </a:t>
            </a:r>
            <a:r>
              <a:rPr lang="en-US" sz="4000" b="1" i="1" dirty="0" err="1">
                <a:solidFill>
                  <a:schemeClr val="accent6">
                    <a:lumMod val="50000"/>
                  </a:schemeClr>
                </a:solidFill>
                <a:latin typeface="Times New Roman" pitchFamily="18" charset="0"/>
                <a:cs typeface="Times New Roman" pitchFamily="18" charset="0"/>
              </a:rPr>
              <a:t>Langerhans</a:t>
            </a:r>
            <a:r>
              <a:rPr lang="en-US" sz="4000" b="1" i="1" dirty="0">
                <a:solidFill>
                  <a:schemeClr val="accent6">
                    <a:lumMod val="50000"/>
                  </a:schemeClr>
                </a:solidFill>
                <a:latin typeface="Times New Roman" pitchFamily="18" charset="0"/>
                <a:cs typeface="Times New Roman" pitchFamily="18" charset="0"/>
              </a:rPr>
              <a:t> Cell </a:t>
            </a:r>
            <a:r>
              <a:rPr lang="en-US" sz="4000" b="1" i="1" dirty="0" err="1">
                <a:solidFill>
                  <a:schemeClr val="accent6">
                    <a:lumMod val="50000"/>
                  </a:schemeClr>
                </a:solidFill>
                <a:latin typeface="Times New Roman" pitchFamily="18" charset="0"/>
                <a:cs typeface="Times New Roman" pitchFamily="18" charset="0"/>
              </a:rPr>
              <a:t>Histiocytosis</a:t>
            </a:r>
            <a:r>
              <a:rPr lang="en-US" sz="4000" b="1" i="1" dirty="0">
                <a:solidFill>
                  <a:schemeClr val="accent6">
                    <a:lumMod val="50000"/>
                  </a:schemeClr>
                </a:solidFill>
                <a:latin typeface="Times New Roman" pitchFamily="18" charset="0"/>
                <a:cs typeface="Times New Roman" pitchFamily="18" charset="0"/>
              </a:rPr>
              <a:t> </a:t>
            </a:r>
            <a:r>
              <a:rPr lang="en-US" sz="4000" b="1" i="1" dirty="0" smtClean="0">
                <a:solidFill>
                  <a:schemeClr val="accent6">
                    <a:lumMod val="50000"/>
                  </a:schemeClr>
                </a:solidFill>
                <a:latin typeface="Times New Roman" pitchFamily="18" charset="0"/>
                <a:cs typeface="Times New Roman" pitchFamily="18" charset="0"/>
              </a:rPr>
              <a:t>Study Group-96 </a:t>
            </a:r>
            <a:r>
              <a:rPr lang="en-US" sz="4000" b="1" i="1" dirty="0">
                <a:solidFill>
                  <a:schemeClr val="accent6">
                    <a:lumMod val="50000"/>
                  </a:schemeClr>
                </a:solidFill>
                <a:latin typeface="Times New Roman" pitchFamily="18" charset="0"/>
                <a:cs typeface="Times New Roman" pitchFamily="18" charset="0"/>
              </a:rPr>
              <a:t>Protocol</a:t>
            </a:r>
          </a:p>
          <a:p>
            <a:pPr>
              <a:buNone/>
            </a:pPr>
            <a:r>
              <a:rPr lang="en-US" b="1" i="1" dirty="0">
                <a:solidFill>
                  <a:schemeClr val="accent6">
                    <a:lumMod val="50000"/>
                  </a:schemeClr>
                </a:solidFill>
              </a:rPr>
              <a:t> </a:t>
            </a:r>
          </a:p>
          <a:p>
            <a:pPr>
              <a:buNone/>
            </a:pPr>
            <a:endParaRPr lang="en-US"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l"/>
            <a:r>
              <a:rPr lang="en-US" sz="2400" b="1" dirty="0" smtClean="0">
                <a:solidFill>
                  <a:srgbClr val="FF0000"/>
                </a:solidFill>
                <a:latin typeface="Times New Roman" pitchFamily="18" charset="0"/>
                <a:cs typeface="Times New Roman" pitchFamily="18" charset="0"/>
              </a:rPr>
              <a:t>Improved Outcome in the Treatment of Pediatric Multifocal </a:t>
            </a:r>
            <a:r>
              <a:rPr lang="en-US" sz="2400" b="1" dirty="0" err="1" smtClean="0">
                <a:solidFill>
                  <a:srgbClr val="FF0000"/>
                </a:solidFill>
                <a:latin typeface="Times New Roman" pitchFamily="18" charset="0"/>
                <a:cs typeface="Times New Roman" pitchFamily="18" charset="0"/>
              </a:rPr>
              <a:t>Langerhans</a:t>
            </a:r>
            <a:r>
              <a:rPr lang="en-US" sz="2400" b="1" dirty="0" smtClean="0">
                <a:solidFill>
                  <a:srgbClr val="FF0000"/>
                </a:solidFill>
                <a:latin typeface="Times New Roman" pitchFamily="18" charset="0"/>
                <a:cs typeface="Times New Roman" pitchFamily="18" charset="0"/>
              </a:rPr>
              <a:t> Cell </a:t>
            </a:r>
            <a:r>
              <a:rPr lang="en-US" sz="2400" b="1" dirty="0" err="1" smtClean="0">
                <a:solidFill>
                  <a:srgbClr val="FF0000"/>
                </a:solidFill>
                <a:latin typeface="Times New Roman" pitchFamily="18" charset="0"/>
                <a:cs typeface="Times New Roman" pitchFamily="18" charset="0"/>
              </a:rPr>
              <a:t>Histiocytosis</a:t>
            </a:r>
            <a:r>
              <a:rPr lang="en-US" sz="2400" b="1" dirty="0" smtClean="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Results from the Japan </a:t>
            </a:r>
            <a:r>
              <a:rPr lang="en-US" sz="1800" dirty="0" err="1" smtClean="0">
                <a:solidFill>
                  <a:srgbClr val="FF0000"/>
                </a:solidFill>
                <a:latin typeface="Times New Roman" pitchFamily="18" charset="0"/>
                <a:cs typeface="Times New Roman" pitchFamily="18" charset="0"/>
              </a:rPr>
              <a:t>Langerhans</a:t>
            </a:r>
            <a:r>
              <a:rPr lang="en-US" sz="1800" dirty="0" smtClean="0">
                <a:solidFill>
                  <a:srgbClr val="FF0000"/>
                </a:solidFill>
                <a:latin typeface="Times New Roman" pitchFamily="18" charset="0"/>
                <a:cs typeface="Times New Roman" pitchFamily="18" charset="0"/>
              </a:rPr>
              <a:t> Cell </a:t>
            </a:r>
            <a:r>
              <a:rPr lang="en-US" sz="1800" dirty="0" err="1" smtClean="0">
                <a:solidFill>
                  <a:srgbClr val="FF0000"/>
                </a:solidFill>
                <a:latin typeface="Times New Roman" pitchFamily="18" charset="0"/>
                <a:cs typeface="Times New Roman" pitchFamily="18" charset="0"/>
              </a:rPr>
              <a:t>Histiocytosis</a:t>
            </a:r>
            <a:r>
              <a:rPr lang="en-US" sz="1800" dirty="0" smtClean="0">
                <a:solidFill>
                  <a:srgbClr val="FF0000"/>
                </a:solidFill>
                <a:latin typeface="Times New Roman" pitchFamily="18" charset="0"/>
                <a:cs typeface="Times New Roman" pitchFamily="18" charset="0"/>
              </a:rPr>
              <a:t> Study Group-96 Protocol Study</a:t>
            </a:r>
            <a:endParaRPr lang="en-US" sz="18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2126598"/>
          <a:ext cx="8077200" cy="2597802"/>
        </p:xfrm>
        <a:graphic>
          <a:graphicData uri="http://schemas.openxmlformats.org/drawingml/2006/table">
            <a:tbl>
              <a:tblPr firstRow="1" bandRow="1">
                <a:tableStyleId>{00A15C55-8517-42AA-B614-E9B94910E393}</a:tableStyleId>
              </a:tblPr>
              <a:tblGrid>
                <a:gridCol w="838200"/>
                <a:gridCol w="914400"/>
                <a:gridCol w="762000"/>
                <a:gridCol w="762000"/>
                <a:gridCol w="1771650"/>
                <a:gridCol w="1009650"/>
                <a:gridCol w="1009650"/>
                <a:gridCol w="1009650"/>
              </a:tblGrid>
              <a:tr h="1066800">
                <a:tc>
                  <a:txBody>
                    <a:bodyPr/>
                    <a:lstStyle/>
                    <a:p>
                      <a:pPr algn="ctr"/>
                      <a:r>
                        <a:rPr lang="en-US" sz="1050" dirty="0" smtClean="0">
                          <a:solidFill>
                            <a:schemeClr val="tx1"/>
                          </a:solidFill>
                          <a:latin typeface="Times New Roman" pitchFamily="18" charset="0"/>
                          <a:cs typeface="Times New Roman" pitchFamily="18" charset="0"/>
                        </a:rPr>
                        <a:t>No.</a:t>
                      </a:r>
                      <a:r>
                        <a:rPr lang="en-US" sz="1050" baseline="0" dirty="0" smtClean="0">
                          <a:solidFill>
                            <a:schemeClr val="tx1"/>
                          </a:solidFill>
                          <a:latin typeface="Times New Roman" pitchFamily="18" charset="0"/>
                          <a:cs typeface="Times New Roman" pitchFamily="18" charset="0"/>
                        </a:rPr>
                        <a:t> of patients with refractory multifocal LCH</a:t>
                      </a:r>
                      <a:endParaRPr lang="en-US" sz="105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endParaRPr lang="en-US" sz="1050" b="1" kern="1200" dirty="0" smtClean="0">
                        <a:solidFill>
                          <a:schemeClr val="tx1"/>
                        </a:solidFill>
                        <a:latin typeface="Times New Roman" pitchFamily="18" charset="0"/>
                        <a:ea typeface="+mn-ea"/>
                        <a:cs typeface="Times New Roman" pitchFamily="18" charset="0"/>
                      </a:endParaRPr>
                    </a:p>
                    <a:p>
                      <a:pPr algn="ctr"/>
                      <a:endParaRPr lang="en-US" sz="1050" b="1" kern="1200" dirty="0" smtClean="0">
                        <a:solidFill>
                          <a:schemeClr val="tx1"/>
                        </a:solidFill>
                        <a:latin typeface="Times New Roman" pitchFamily="18" charset="0"/>
                        <a:ea typeface="+mn-ea"/>
                        <a:cs typeface="Times New Roman" pitchFamily="18" charset="0"/>
                      </a:endParaRPr>
                    </a:p>
                    <a:p>
                      <a:pPr algn="ctr"/>
                      <a:r>
                        <a:rPr lang="en-US" sz="1050" b="1" kern="1200" dirty="0" err="1" smtClean="0">
                          <a:solidFill>
                            <a:schemeClr val="tx1"/>
                          </a:solidFill>
                          <a:latin typeface="Times New Roman" pitchFamily="18" charset="0"/>
                          <a:ea typeface="+mn-ea"/>
                          <a:cs typeface="Times New Roman" pitchFamily="18" charset="0"/>
                        </a:rPr>
                        <a:t>Male:female</a:t>
                      </a:r>
                      <a:r>
                        <a:rPr lang="en-US" sz="1050" b="1" kern="1200" dirty="0" smtClean="0">
                          <a:solidFill>
                            <a:schemeClr val="tx1"/>
                          </a:solidFill>
                          <a:latin typeface="Times New Roman" pitchFamily="18" charset="0"/>
                          <a:ea typeface="+mn-ea"/>
                          <a:cs typeface="Times New Roman" pitchFamily="18" charset="0"/>
                        </a:rPr>
                        <a:t> ratio </a:t>
                      </a:r>
                      <a:endParaRPr lang="en-US" sz="105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endParaRPr lang="en-US" sz="1050" b="1" kern="1200" dirty="0" smtClean="0">
                        <a:solidFill>
                          <a:schemeClr val="tx1"/>
                        </a:solidFill>
                        <a:latin typeface="Times New Roman" pitchFamily="18" charset="0"/>
                        <a:ea typeface="+mn-ea"/>
                        <a:cs typeface="Times New Roman" pitchFamily="18" charset="0"/>
                      </a:endParaRPr>
                    </a:p>
                    <a:p>
                      <a:pPr algn="ctr"/>
                      <a:r>
                        <a:rPr lang="en-US" sz="1050" b="1" kern="1200" dirty="0" smtClean="0">
                          <a:solidFill>
                            <a:schemeClr val="tx1"/>
                          </a:solidFill>
                          <a:latin typeface="Times New Roman" pitchFamily="18" charset="0"/>
                          <a:ea typeface="+mn-ea"/>
                          <a:cs typeface="Times New Roman" pitchFamily="18" charset="0"/>
                        </a:rPr>
                        <a:t>Age </a:t>
                      </a:r>
                    </a:p>
                    <a:p>
                      <a:pPr algn="ctr"/>
                      <a:r>
                        <a:rPr lang="en-US" sz="1050" b="1" kern="1200" dirty="0" smtClean="0">
                          <a:solidFill>
                            <a:schemeClr val="tx1"/>
                          </a:solidFill>
                          <a:latin typeface="Times New Roman" pitchFamily="18" charset="0"/>
                          <a:ea typeface="+mn-ea"/>
                          <a:cs typeface="Times New Roman" pitchFamily="18" charset="0"/>
                        </a:rPr>
                        <a:t>(year)</a:t>
                      </a:r>
                    </a:p>
                  </a:txBody>
                  <a:tcPr>
                    <a:solidFill>
                      <a:schemeClr val="accent4">
                        <a:lumMod val="60000"/>
                        <a:lumOff val="40000"/>
                      </a:schemeClr>
                    </a:solidFill>
                  </a:tcPr>
                </a:tc>
                <a:tc>
                  <a:txBody>
                    <a:bodyPr/>
                    <a:lstStyle/>
                    <a:p>
                      <a:pPr algn="ctr"/>
                      <a:endParaRPr lang="en-US" sz="1050" b="1" kern="1200" dirty="0" smtClean="0">
                        <a:solidFill>
                          <a:schemeClr val="tx1"/>
                        </a:solidFill>
                        <a:latin typeface="Times New Roman" pitchFamily="18" charset="0"/>
                        <a:ea typeface="+mn-ea"/>
                        <a:cs typeface="Times New Roman" pitchFamily="18" charset="0"/>
                      </a:endParaRPr>
                    </a:p>
                    <a:p>
                      <a:pPr algn="ctr"/>
                      <a:r>
                        <a:rPr lang="en-US" sz="1050" b="1" kern="1200" dirty="0" smtClean="0">
                          <a:solidFill>
                            <a:schemeClr val="tx1"/>
                          </a:solidFill>
                          <a:latin typeface="Times New Roman" pitchFamily="18" charset="0"/>
                          <a:ea typeface="+mn-ea"/>
                          <a:cs typeface="Times New Roman" pitchFamily="18" charset="0"/>
                        </a:rPr>
                        <a:t>Follow-up</a:t>
                      </a:r>
                    </a:p>
                    <a:p>
                      <a:pPr algn="ctr"/>
                      <a:r>
                        <a:rPr lang="en-US" sz="1050" b="1" kern="1200" dirty="0" smtClean="0">
                          <a:solidFill>
                            <a:schemeClr val="tx1"/>
                          </a:solidFill>
                          <a:latin typeface="Times New Roman" pitchFamily="18" charset="0"/>
                          <a:ea typeface="+mn-ea"/>
                          <a:cs typeface="Times New Roman" pitchFamily="18" charset="0"/>
                        </a:rPr>
                        <a:t>(year)</a:t>
                      </a:r>
                    </a:p>
                  </a:txBody>
                  <a:tcP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latin typeface="Times New Roman" pitchFamily="18" charset="0"/>
                          <a:ea typeface="+mn-ea"/>
                          <a:cs typeface="Times New Roman" pitchFamily="18" charset="0"/>
                        </a:rPr>
                        <a:t>Involved organs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latin typeface="Times New Roman" pitchFamily="18" charset="0"/>
                          <a:ea typeface="+mn-ea"/>
                          <a:cs typeface="Times New Roman" pitchFamily="18" charset="0"/>
                        </a:rPr>
                        <a:t>(No. of patients)</a:t>
                      </a:r>
                    </a:p>
                    <a:p>
                      <a:pPr algn="ctr"/>
                      <a:endParaRPr lang="en-US" sz="105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en-US" sz="1050" b="1" kern="1200" dirty="0" smtClean="0">
                          <a:solidFill>
                            <a:schemeClr val="tx1"/>
                          </a:solidFill>
                          <a:latin typeface="Times New Roman" pitchFamily="18" charset="0"/>
                          <a:ea typeface="+mn-ea"/>
                          <a:cs typeface="Times New Roman" pitchFamily="18" charset="0"/>
                        </a:rPr>
                        <a:t>No. of patients with risk organ involvement (%) </a:t>
                      </a:r>
                      <a:endParaRPr lang="en-US" sz="105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en-US" sz="1050" b="1" kern="1200" dirty="0" smtClean="0">
                          <a:solidFill>
                            <a:schemeClr val="tx1"/>
                          </a:solidFill>
                          <a:latin typeface="Times New Roman" pitchFamily="18" charset="0"/>
                          <a:ea typeface="+mn-ea"/>
                          <a:cs typeface="Times New Roman" pitchFamily="18" charset="0"/>
                        </a:rPr>
                        <a:t>Response to</a:t>
                      </a:r>
                    </a:p>
                    <a:p>
                      <a:pPr algn="ctr"/>
                      <a:r>
                        <a:rPr lang="en-US" sz="1050" b="1" kern="1200" dirty="0" smtClean="0">
                          <a:solidFill>
                            <a:schemeClr val="tx1"/>
                          </a:solidFill>
                          <a:latin typeface="Times New Roman" pitchFamily="18" charset="0"/>
                          <a:ea typeface="+mn-ea"/>
                          <a:cs typeface="Times New Roman" pitchFamily="18" charset="0"/>
                        </a:rPr>
                        <a:t>induction regimen</a:t>
                      </a:r>
                    </a:p>
                    <a:p>
                      <a:pPr algn="ctr"/>
                      <a:r>
                        <a:rPr lang="en-US" sz="1050" b="1" kern="1200" dirty="0" smtClean="0">
                          <a:solidFill>
                            <a:schemeClr val="tx1"/>
                          </a:solidFill>
                          <a:latin typeface="Times New Roman" pitchFamily="18" charset="0"/>
                          <a:ea typeface="+mn-ea"/>
                          <a:cs typeface="Times New Roman" pitchFamily="18" charset="0"/>
                        </a:rPr>
                        <a:t>(%)</a:t>
                      </a:r>
                      <a:endParaRPr lang="en-US" sz="1050" dirty="0">
                        <a:solidFill>
                          <a:schemeClr val="tx1"/>
                        </a:solidFill>
                        <a:latin typeface="Times New Roman" pitchFamily="18" charset="0"/>
                        <a:cs typeface="Times New Roman" pitchFamily="18" charset="0"/>
                      </a:endParaRPr>
                    </a:p>
                  </a:txBody>
                  <a:tcPr>
                    <a:solidFill>
                      <a:schemeClr val="accent4">
                        <a:lumMod val="60000"/>
                        <a:lumOff val="40000"/>
                      </a:schemeClr>
                    </a:solidFill>
                  </a:tcPr>
                </a:tc>
                <a:tc>
                  <a:txBody>
                    <a:bodyPr/>
                    <a:lstStyle/>
                    <a:p>
                      <a:pPr algn="ctr"/>
                      <a:r>
                        <a:rPr lang="en-US" sz="1050" b="1" kern="1200" dirty="0" smtClean="0">
                          <a:solidFill>
                            <a:schemeClr val="tx1"/>
                          </a:solidFill>
                          <a:latin typeface="Times New Roman" pitchFamily="18" charset="0"/>
                          <a:ea typeface="+mn-ea"/>
                          <a:cs typeface="Times New Roman" pitchFamily="18" charset="0"/>
                        </a:rPr>
                        <a:t>Outcome and survival</a:t>
                      </a:r>
                    </a:p>
                    <a:p>
                      <a:pPr algn="ctr"/>
                      <a:r>
                        <a:rPr lang="en-US" sz="1050" b="1" kern="1200" dirty="0" smtClean="0">
                          <a:solidFill>
                            <a:schemeClr val="tx1"/>
                          </a:solidFill>
                          <a:latin typeface="Times New Roman" pitchFamily="18" charset="0"/>
                          <a:ea typeface="+mn-ea"/>
                          <a:cs typeface="Times New Roman" pitchFamily="18" charset="0"/>
                        </a:rPr>
                        <a:t>(No</a:t>
                      </a:r>
                      <a:r>
                        <a:rPr lang="en-US" sz="1050" b="1" kern="1200" baseline="0" dirty="0" smtClean="0">
                          <a:solidFill>
                            <a:schemeClr val="tx1"/>
                          </a:solidFill>
                          <a:latin typeface="Times New Roman" pitchFamily="18" charset="0"/>
                          <a:ea typeface="+mn-ea"/>
                          <a:cs typeface="Times New Roman" pitchFamily="18" charset="0"/>
                        </a:rPr>
                        <a:t>. of patients)</a:t>
                      </a:r>
                      <a:endParaRPr lang="en-US" sz="1050" b="1" kern="1200" dirty="0" smtClean="0">
                        <a:solidFill>
                          <a:schemeClr val="tx1"/>
                        </a:solidFill>
                        <a:latin typeface="Times New Roman" pitchFamily="18" charset="0"/>
                        <a:ea typeface="+mn-ea"/>
                        <a:cs typeface="Times New Roman" pitchFamily="18" charset="0"/>
                      </a:endParaRPr>
                    </a:p>
                  </a:txBody>
                  <a:tcPr>
                    <a:solidFill>
                      <a:schemeClr val="accent4">
                        <a:lumMod val="60000"/>
                        <a:lumOff val="40000"/>
                      </a:schemeClr>
                    </a:solidFill>
                  </a:tcPr>
                </a:tc>
              </a:tr>
              <a:tr h="1531002">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14/59</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8/6</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1.04±3.89</a:t>
                      </a:r>
                    </a:p>
                    <a:p>
                      <a:pPr algn="ctr"/>
                      <a:r>
                        <a:rPr lang="en-US" sz="1100" b="0" dirty="0" smtClean="0">
                          <a:solidFill>
                            <a:schemeClr val="tx1"/>
                          </a:solidFill>
                          <a:latin typeface="Times New Roman" pitchFamily="18" charset="0"/>
                          <a:cs typeface="Times New Roman" pitchFamily="18" charset="0"/>
                        </a:rPr>
                        <a:t>(0.3-15)</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5</a:t>
                      </a:r>
                    </a:p>
                    <a:p>
                      <a:pPr algn="ctr"/>
                      <a:r>
                        <a:rPr lang="en-US" sz="1100" b="0" dirty="0" smtClean="0">
                          <a:solidFill>
                            <a:schemeClr val="tx1"/>
                          </a:solidFill>
                          <a:latin typeface="Times New Roman" pitchFamily="18" charset="0"/>
                          <a:cs typeface="Times New Roman" pitchFamily="18" charset="0"/>
                        </a:rPr>
                        <a:t>(2.8-8.1)</a:t>
                      </a:r>
                      <a:endParaRPr lang="en-US" sz="1100" b="0" dirty="0">
                        <a:solidFill>
                          <a:schemeClr val="tx1"/>
                        </a:solidFill>
                        <a:latin typeface="Times New Roman" pitchFamily="18" charset="0"/>
                        <a:cs typeface="Times New Roman" pitchFamily="18" charset="0"/>
                      </a:endParaRPr>
                    </a:p>
                  </a:txBody>
                  <a:tcPr/>
                </a:tc>
                <a:tc>
                  <a:txBody>
                    <a:bodyPr/>
                    <a:lstStyle/>
                    <a:p>
                      <a:pPr algn="l"/>
                      <a:r>
                        <a:rPr lang="en-US" sz="1100" b="0" kern="1200" dirty="0" smtClean="0">
                          <a:solidFill>
                            <a:schemeClr val="dk1"/>
                          </a:solidFill>
                          <a:latin typeface="Times New Roman" pitchFamily="18" charset="0"/>
                          <a:ea typeface="+mn-ea"/>
                          <a:cs typeface="Times New Roman" pitchFamily="18" charset="0"/>
                        </a:rPr>
                        <a:t>Skin ( 11 )</a:t>
                      </a:r>
                    </a:p>
                    <a:p>
                      <a:pPr algn="l"/>
                      <a:r>
                        <a:rPr lang="en-US" sz="1100" b="0" kern="1200" dirty="0" smtClean="0">
                          <a:solidFill>
                            <a:schemeClr val="dk1"/>
                          </a:solidFill>
                          <a:latin typeface="Times New Roman" pitchFamily="18" charset="0"/>
                          <a:ea typeface="+mn-ea"/>
                          <a:cs typeface="Times New Roman" pitchFamily="18" charset="0"/>
                        </a:rPr>
                        <a:t>Bone</a:t>
                      </a:r>
                      <a:r>
                        <a:rPr lang="en-US" sz="1100" b="0" kern="1200" baseline="0" dirty="0" smtClean="0">
                          <a:solidFill>
                            <a:schemeClr val="dk1"/>
                          </a:solidFill>
                          <a:latin typeface="Times New Roman" pitchFamily="18" charset="0"/>
                          <a:ea typeface="+mn-ea"/>
                          <a:cs typeface="Times New Roman" pitchFamily="18" charset="0"/>
                        </a:rPr>
                        <a:t> ( 9 )</a:t>
                      </a:r>
                      <a:endParaRPr lang="en-US" sz="1100" b="0" kern="1200" dirty="0" smtClean="0">
                        <a:solidFill>
                          <a:schemeClr val="dk1"/>
                        </a:solidFill>
                        <a:latin typeface="Times New Roman" pitchFamily="18" charset="0"/>
                        <a:ea typeface="+mn-ea"/>
                        <a:cs typeface="Times New Roman" pitchFamily="18" charset="0"/>
                      </a:endParaRPr>
                    </a:p>
                    <a:p>
                      <a:pPr algn="l"/>
                      <a:r>
                        <a:rPr lang="en-US" sz="1100" b="0" kern="1200" dirty="0" smtClean="0">
                          <a:solidFill>
                            <a:schemeClr val="dk1"/>
                          </a:solidFill>
                          <a:latin typeface="Times New Roman" pitchFamily="18" charset="0"/>
                          <a:ea typeface="+mn-ea"/>
                          <a:cs typeface="Times New Roman" pitchFamily="18" charset="0"/>
                        </a:rPr>
                        <a:t>Hematopoietic system ( 6 )</a:t>
                      </a:r>
                    </a:p>
                    <a:p>
                      <a:pPr algn="l"/>
                      <a:r>
                        <a:rPr lang="en-US" sz="1100" b="0" kern="1200" dirty="0" smtClean="0">
                          <a:solidFill>
                            <a:schemeClr val="dk1"/>
                          </a:solidFill>
                          <a:latin typeface="Times New Roman" pitchFamily="18" charset="0"/>
                          <a:ea typeface="+mn-ea"/>
                          <a:cs typeface="Times New Roman" pitchFamily="18" charset="0"/>
                        </a:rPr>
                        <a:t>Liver/spleen ( 5 )</a:t>
                      </a:r>
                    </a:p>
                    <a:p>
                      <a:pPr algn="l"/>
                      <a:r>
                        <a:rPr lang="en-US" sz="1100" b="0" kern="1200" dirty="0" smtClean="0">
                          <a:solidFill>
                            <a:schemeClr val="dk1"/>
                          </a:solidFill>
                          <a:latin typeface="Times New Roman" pitchFamily="18" charset="0"/>
                          <a:ea typeface="+mn-ea"/>
                          <a:cs typeface="Times New Roman" pitchFamily="18" charset="0"/>
                        </a:rPr>
                        <a:t>Lymph nodes ( 5 ) </a:t>
                      </a:r>
                    </a:p>
                    <a:p>
                      <a:pPr algn="l"/>
                      <a:r>
                        <a:rPr lang="en-US" sz="1100" b="0" kern="1200" dirty="0" smtClean="0">
                          <a:solidFill>
                            <a:schemeClr val="dk1"/>
                          </a:solidFill>
                          <a:latin typeface="Times New Roman" pitchFamily="18" charset="0"/>
                          <a:ea typeface="+mn-ea"/>
                          <a:cs typeface="Times New Roman" pitchFamily="18" charset="0"/>
                        </a:rPr>
                        <a:t>Lungs ( 4 )</a:t>
                      </a:r>
                    </a:p>
                    <a:p>
                      <a:pPr algn="l"/>
                      <a:r>
                        <a:rPr lang="en-US" sz="1100" b="0" kern="1200" dirty="0" smtClean="0">
                          <a:solidFill>
                            <a:schemeClr val="dk1"/>
                          </a:solidFill>
                          <a:latin typeface="Times New Roman" pitchFamily="18" charset="0"/>
                          <a:ea typeface="+mn-ea"/>
                          <a:cs typeface="Times New Roman" pitchFamily="18" charset="0"/>
                        </a:rPr>
                        <a:t>Thymus ( 1 )</a:t>
                      </a:r>
                    </a:p>
                    <a:p>
                      <a:pPr algn="l"/>
                      <a:r>
                        <a:rPr lang="en-US" sz="1100" b="0" kern="1200" dirty="0" smtClean="0">
                          <a:solidFill>
                            <a:schemeClr val="dk1"/>
                          </a:solidFill>
                          <a:latin typeface="Times New Roman" pitchFamily="18" charset="0"/>
                          <a:ea typeface="+mn-ea"/>
                          <a:cs typeface="Times New Roman" pitchFamily="18" charset="0"/>
                        </a:rPr>
                        <a:t>Pituitary stalk ( 2</a:t>
                      </a:r>
                      <a:r>
                        <a:rPr lang="en-US" sz="1100" b="0" kern="1200" baseline="0" dirty="0" smtClean="0">
                          <a:solidFill>
                            <a:schemeClr val="dk1"/>
                          </a:solidFill>
                          <a:latin typeface="Times New Roman" pitchFamily="18" charset="0"/>
                          <a:ea typeface="+mn-ea"/>
                          <a:cs typeface="Times New Roman" pitchFamily="18" charset="0"/>
                        </a:rPr>
                        <a:t> )</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13/14</a:t>
                      </a:r>
                    </a:p>
                    <a:p>
                      <a:pPr algn="ctr"/>
                      <a:r>
                        <a:rPr lang="en-US" sz="1100" b="0" dirty="0" smtClean="0">
                          <a:solidFill>
                            <a:schemeClr val="tx1"/>
                          </a:solidFill>
                          <a:latin typeface="Times New Roman" pitchFamily="18" charset="0"/>
                          <a:cs typeface="Times New Roman" pitchFamily="18" charset="0"/>
                        </a:rPr>
                        <a:t>(90%)</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11/14</a:t>
                      </a:r>
                    </a:p>
                    <a:p>
                      <a:pPr algn="ctr"/>
                      <a:r>
                        <a:rPr lang="en-US" sz="1100" b="0" dirty="0" smtClean="0">
                          <a:solidFill>
                            <a:schemeClr val="tx1"/>
                          </a:solidFill>
                          <a:latin typeface="Times New Roman" pitchFamily="18" charset="0"/>
                          <a:cs typeface="Times New Roman" pitchFamily="18" charset="0"/>
                        </a:rPr>
                        <a:t>(78.5%)</a:t>
                      </a:r>
                      <a:endParaRPr lang="en-US" sz="1100" b="0" dirty="0">
                        <a:solidFill>
                          <a:schemeClr val="tx1"/>
                        </a:solidFill>
                        <a:latin typeface="Times New Roman" pitchFamily="18" charset="0"/>
                        <a:cs typeface="Times New Roman" pitchFamily="18" charset="0"/>
                      </a:endParaRPr>
                    </a:p>
                  </a:txBody>
                  <a:tcPr/>
                </a:tc>
                <a:tc>
                  <a:txBody>
                    <a:bodyPr/>
                    <a:lstStyle/>
                    <a:p>
                      <a:pPr algn="ctr"/>
                      <a:endParaRPr lang="en-US" sz="1100" b="0" dirty="0" smtClean="0">
                        <a:solidFill>
                          <a:schemeClr val="tx1"/>
                        </a:solidFill>
                        <a:latin typeface="Times New Roman" pitchFamily="18" charset="0"/>
                        <a:cs typeface="Times New Roman" pitchFamily="18" charset="0"/>
                      </a:endParaRPr>
                    </a:p>
                    <a:p>
                      <a:pPr algn="ctr"/>
                      <a:endParaRPr lang="en-US" sz="1100" b="0" dirty="0" smtClean="0">
                        <a:solidFill>
                          <a:schemeClr val="tx1"/>
                        </a:solidFill>
                        <a:latin typeface="Times New Roman" pitchFamily="18" charset="0"/>
                        <a:cs typeface="Times New Roman" pitchFamily="18" charset="0"/>
                      </a:endParaRPr>
                    </a:p>
                    <a:p>
                      <a:pPr algn="ctr"/>
                      <a:r>
                        <a:rPr lang="en-US" sz="1100" b="0" dirty="0" smtClean="0">
                          <a:solidFill>
                            <a:schemeClr val="tx1"/>
                          </a:solidFill>
                          <a:latin typeface="Times New Roman" pitchFamily="18" charset="0"/>
                          <a:cs typeface="Times New Roman" pitchFamily="18" charset="0"/>
                        </a:rPr>
                        <a:t>Died</a:t>
                      </a:r>
                      <a:r>
                        <a:rPr lang="en-US" sz="1100" b="0" baseline="0" dirty="0" smtClean="0">
                          <a:solidFill>
                            <a:schemeClr val="tx1"/>
                          </a:solidFill>
                          <a:latin typeface="Times New Roman" pitchFamily="18" charset="0"/>
                          <a:cs typeface="Times New Roman" pitchFamily="18" charset="0"/>
                        </a:rPr>
                        <a:t> = 2</a:t>
                      </a:r>
                    </a:p>
                    <a:p>
                      <a:pPr algn="ctr"/>
                      <a:r>
                        <a:rPr lang="en-US" sz="1100" b="0" baseline="0" dirty="0" smtClean="0">
                          <a:solidFill>
                            <a:schemeClr val="tx1"/>
                          </a:solidFill>
                          <a:latin typeface="Times New Roman" pitchFamily="18" charset="0"/>
                          <a:cs typeface="Times New Roman" pitchFamily="18" charset="0"/>
                        </a:rPr>
                        <a:t>Alive= 12</a:t>
                      </a:r>
                    </a:p>
                    <a:p>
                      <a:pPr algn="ctr"/>
                      <a:r>
                        <a:rPr lang="en-US" sz="1100" b="0" baseline="0" dirty="0" smtClean="0">
                          <a:solidFill>
                            <a:schemeClr val="tx1"/>
                          </a:solidFill>
                          <a:latin typeface="Times New Roman" pitchFamily="18" charset="0"/>
                          <a:cs typeface="Times New Roman" pitchFamily="18" charset="0"/>
                        </a:rPr>
                        <a:t>DI = 1</a:t>
                      </a:r>
                      <a:endParaRPr lang="en-US" sz="1100" b="0" dirty="0">
                        <a:solidFill>
                          <a:schemeClr val="tx1"/>
                        </a:solidFill>
                        <a:latin typeface="Times New Roman" pitchFamily="18" charset="0"/>
                        <a:cs typeface="Times New Roman" pitchFamily="18" charset="0"/>
                      </a:endParaRPr>
                    </a:p>
                  </a:txBody>
                  <a:tcPr/>
                </a:tc>
              </a:tr>
            </a:tbl>
          </a:graphicData>
        </a:graphic>
      </p:graphicFrame>
      <p:sp>
        <p:nvSpPr>
          <p:cNvPr id="6" name="Rectangle 5"/>
          <p:cNvSpPr/>
          <p:nvPr/>
        </p:nvSpPr>
        <p:spPr>
          <a:xfrm>
            <a:off x="838200" y="5181600"/>
            <a:ext cx="41910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i="1" dirty="0" smtClean="0">
                <a:latin typeface="Times New Roman" pitchFamily="18" charset="0"/>
                <a:cs typeface="Times New Roman" pitchFamily="18" charset="0"/>
              </a:rPr>
              <a:t>Cancer, 2006 Aug 1; 107(3): 613-9</a:t>
            </a:r>
            <a:endParaRPr lang="en-US"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Induction phase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525963"/>
          </a:xfrm>
          <a:solidFill>
            <a:schemeClr val="accent4">
              <a:lumMod val="20000"/>
              <a:lumOff val="80000"/>
            </a:schemeClr>
          </a:solidFill>
        </p:spPr>
        <p:txBody>
          <a:bodyPr>
            <a:normAutofit fontScale="92500" lnSpcReduction="20000"/>
          </a:bodyPr>
          <a:lstStyle/>
          <a:p>
            <a:pPr algn="ctr">
              <a:buNone/>
            </a:pPr>
            <a:r>
              <a:rPr lang="en-US" i="1" dirty="0" smtClean="0">
                <a:latin typeface="Times New Roman" pitchFamily="18" charset="0"/>
                <a:cs typeface="Times New Roman" pitchFamily="18" charset="0"/>
              </a:rPr>
              <a:t>ADR</a:t>
            </a:r>
            <a:r>
              <a:rPr lang="en-US" i="1" dirty="0">
                <a:latin typeface="Times New Roman" pitchFamily="18" charset="0"/>
                <a:cs typeface="Times New Roman" pitchFamily="18" charset="0"/>
              </a:rPr>
              <a:t>, CPM, VCR, and </a:t>
            </a:r>
            <a:r>
              <a:rPr lang="en-US" i="1" dirty="0" smtClean="0">
                <a:latin typeface="Times New Roman" pitchFamily="18" charset="0"/>
                <a:cs typeface="Times New Roman" pitchFamily="18" charset="0"/>
              </a:rPr>
              <a:t>PSL</a:t>
            </a: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ADR (35 mg/m</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per day IV) on Day 1</a:t>
            </a:r>
          </a:p>
          <a:p>
            <a:r>
              <a:rPr lang="en-US" dirty="0">
                <a:latin typeface="Times New Roman" pitchFamily="18" charset="0"/>
                <a:cs typeface="Times New Roman" pitchFamily="18" charset="0"/>
              </a:rPr>
              <a:t>CPM (10 mg/kg per day IV) on Days 1–5</a:t>
            </a:r>
          </a:p>
          <a:p>
            <a:r>
              <a:rPr lang="en-US" dirty="0">
                <a:latin typeface="Times New Roman" pitchFamily="18" charset="0"/>
                <a:cs typeface="Times New Roman" pitchFamily="18" charset="0"/>
              </a:rPr>
              <a:t>VCR (0.05 mg/kg per day IV) on Day 1</a:t>
            </a:r>
          </a:p>
          <a:p>
            <a:r>
              <a:rPr lang="en-US" dirty="0">
                <a:latin typeface="Times New Roman" pitchFamily="18" charset="0"/>
                <a:cs typeface="Times New Roman" pitchFamily="18" charset="0"/>
              </a:rPr>
              <a:t>PSL (2 mg/kg per day orally) on Days 1–5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lgn="ctr">
              <a:buNone/>
            </a:pPr>
            <a:r>
              <a:rPr lang="en-US" b="1" dirty="0">
                <a:latin typeface="Times New Roman" pitchFamily="18" charset="0"/>
                <a:cs typeface="Times New Roman" pitchFamily="18" charset="0"/>
              </a:rPr>
              <a:t>Repeated every 2 weeks for totally 3 courses</a:t>
            </a:r>
            <a:endParaRPr lang="en-US" dirty="0">
              <a:latin typeface="Times New Roman" pitchFamily="18" charset="0"/>
              <a:cs typeface="Times New Roman" pitchFamily="18" charset="0"/>
            </a:endParaRPr>
          </a:p>
          <a:p>
            <a:pPr algn="ctr">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Maintenance phase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93837"/>
            <a:ext cx="8229600" cy="4830763"/>
          </a:xfrm>
          <a:solidFill>
            <a:schemeClr val="accent4">
              <a:lumMod val="20000"/>
              <a:lumOff val="80000"/>
            </a:schemeClr>
          </a:solidFill>
        </p:spPr>
        <p:txBody>
          <a:bodyPr>
            <a:normAutofit fontScale="47500" lnSpcReduction="20000"/>
          </a:bodyPr>
          <a:lstStyle/>
          <a:p>
            <a:pPr algn="ctr">
              <a:buNone/>
            </a:pPr>
            <a:r>
              <a:rPr lang="en-US" sz="5900" b="1" dirty="0" smtClean="0">
                <a:latin typeface="Times New Roman" pitchFamily="18" charset="0"/>
                <a:cs typeface="Times New Roman" pitchFamily="18" charset="0"/>
              </a:rPr>
              <a:t> </a:t>
            </a:r>
            <a:r>
              <a:rPr lang="en-US" sz="5900" b="1" dirty="0">
                <a:latin typeface="Times New Roman" pitchFamily="18" charset="0"/>
                <a:cs typeface="Times New Roman" pitchFamily="18" charset="0"/>
              </a:rPr>
              <a:t>a, b, and c </a:t>
            </a:r>
            <a:r>
              <a:rPr lang="en-US" sz="5900" b="1" dirty="0" smtClean="0">
                <a:latin typeface="Times New Roman" pitchFamily="18" charset="0"/>
                <a:cs typeface="Times New Roman" pitchFamily="18" charset="0"/>
              </a:rPr>
              <a:t>courses</a:t>
            </a:r>
            <a:endParaRPr lang="en-US" sz="5900"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r>
              <a:rPr lang="en-US" sz="3800" b="1" dirty="0">
                <a:latin typeface="Times New Roman" pitchFamily="18" charset="0"/>
                <a:cs typeface="Times New Roman" pitchFamily="18" charset="0"/>
              </a:rPr>
              <a:t>a) ADR, VCR, and </a:t>
            </a:r>
            <a:r>
              <a:rPr lang="en-US" sz="3800" b="1" dirty="0" smtClean="0">
                <a:latin typeface="Times New Roman" pitchFamily="18" charset="0"/>
                <a:cs typeface="Times New Roman" pitchFamily="18" charset="0"/>
              </a:rPr>
              <a:t>PSL:</a:t>
            </a:r>
            <a:endParaRPr lang="en-US" sz="3800" b="1"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ADR (35 mg/m</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per day IV) on Day 1</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VCR (0.05 mg/kg per day IV) on Day1</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PSL (2 mg/kg per day orally) on Days 1–5</a:t>
            </a:r>
          </a:p>
          <a:p>
            <a:pPr>
              <a:buNone/>
            </a:pPr>
            <a:r>
              <a:rPr lang="en-US" dirty="0">
                <a:latin typeface="Times New Roman" pitchFamily="18" charset="0"/>
                <a:cs typeface="Times New Roman" pitchFamily="18" charset="0"/>
              </a:rPr>
              <a:t> </a:t>
            </a:r>
          </a:p>
          <a:p>
            <a:r>
              <a:rPr lang="en-US" sz="3800" b="1" dirty="0">
                <a:latin typeface="Times New Roman" pitchFamily="18" charset="0"/>
                <a:cs typeface="Times New Roman" pitchFamily="18" charset="0"/>
              </a:rPr>
              <a:t>b) MTX and </a:t>
            </a:r>
            <a:r>
              <a:rPr lang="en-US" sz="3800" b="1" dirty="0" smtClean="0">
                <a:latin typeface="Times New Roman" pitchFamily="18" charset="0"/>
                <a:cs typeface="Times New Roman" pitchFamily="18" charset="0"/>
              </a:rPr>
              <a:t>PSL:</a:t>
            </a:r>
            <a:endParaRPr lang="en-US" sz="3800" b="1"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MTX (3 mg/kg per d as a 1-h drip) on Day1</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PSL </a:t>
            </a:r>
            <a:r>
              <a:rPr lang="en-US" dirty="0">
                <a:latin typeface="Times New Roman" pitchFamily="18" charset="0"/>
                <a:cs typeface="Times New Roman" pitchFamily="18" charset="0"/>
              </a:rPr>
              <a:t>(2 mg/kg per d orally) on Days 1–3</a:t>
            </a:r>
          </a:p>
          <a:p>
            <a:pPr>
              <a:buNone/>
            </a:pPr>
            <a:r>
              <a:rPr lang="en-US" dirty="0">
                <a:latin typeface="Times New Roman" pitchFamily="18" charset="0"/>
                <a:cs typeface="Times New Roman" pitchFamily="18" charset="0"/>
              </a:rPr>
              <a:t> </a:t>
            </a:r>
          </a:p>
          <a:p>
            <a:r>
              <a:rPr lang="en-US" sz="3800" b="1" dirty="0">
                <a:latin typeface="Times New Roman" pitchFamily="18" charset="0"/>
                <a:cs typeface="Times New Roman" pitchFamily="18" charset="0"/>
              </a:rPr>
              <a:t>c) CPM, VCR, and </a:t>
            </a:r>
            <a:r>
              <a:rPr lang="en-US" sz="3800" b="1" dirty="0" smtClean="0">
                <a:latin typeface="Times New Roman" pitchFamily="18" charset="0"/>
                <a:cs typeface="Times New Roman" pitchFamily="18" charset="0"/>
              </a:rPr>
              <a:t>PSL:</a:t>
            </a:r>
            <a:endParaRPr lang="en-US" sz="3800" b="1"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CPM </a:t>
            </a:r>
            <a:r>
              <a:rPr lang="en-US" dirty="0">
                <a:latin typeface="Times New Roman" pitchFamily="18" charset="0"/>
                <a:cs typeface="Times New Roman" pitchFamily="18" charset="0"/>
              </a:rPr>
              <a:t>(10 mg/kg per d IV) on Day 1</a:t>
            </a:r>
          </a:p>
          <a:p>
            <a:pPr>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VCR (0.05 mg/kg per d IV) on </a:t>
            </a:r>
            <a:r>
              <a:rPr lang="en-US" dirty="0" smtClean="0">
                <a:latin typeface="Times New Roman" pitchFamily="18" charset="0"/>
                <a:cs typeface="Times New Roman" pitchFamily="18" charset="0"/>
              </a:rPr>
              <a:t>Day1</a:t>
            </a:r>
          </a:p>
          <a:p>
            <a:pPr>
              <a:buNone/>
            </a:pPr>
            <a:r>
              <a:rPr lang="en-US" dirty="0" smtClean="0">
                <a:latin typeface="Times New Roman" pitchFamily="18" charset="0"/>
                <a:cs typeface="Times New Roman" pitchFamily="18" charset="0"/>
              </a:rPr>
              <a:t>                                               PSL (2 mg/kg per d orally) on Days 1–5</a:t>
            </a:r>
          </a:p>
          <a:p>
            <a:pPr>
              <a:buNone/>
            </a:pPr>
            <a:r>
              <a:rPr lang="en-US" dirty="0">
                <a:latin typeface="Times New Roman" pitchFamily="18" charset="0"/>
                <a:cs typeface="Times New Roman" pitchFamily="18" charset="0"/>
              </a:rPr>
              <a:t> </a:t>
            </a:r>
          </a:p>
          <a:p>
            <a:pPr algn="ctr">
              <a:buNone/>
            </a:pPr>
            <a:r>
              <a:rPr lang="en-US" sz="5900" b="1" dirty="0">
                <a:latin typeface="Times New Roman" pitchFamily="18" charset="0"/>
                <a:cs typeface="Times New Roman" pitchFamily="18" charset="0"/>
              </a:rPr>
              <a:t>Alternate every 2 weeks (</a:t>
            </a:r>
            <a:r>
              <a:rPr lang="en-US" sz="5900" b="1" dirty="0" err="1">
                <a:latin typeface="Times New Roman" pitchFamily="18" charset="0"/>
                <a:cs typeface="Times New Roman" pitchFamily="18" charset="0"/>
              </a:rPr>
              <a:t>a,b,c,b,a,b,c,b</a:t>
            </a:r>
            <a:r>
              <a:rPr lang="en-US" sz="5900" b="1" dirty="0">
                <a:latin typeface="Times New Roman" pitchFamily="18" charset="0"/>
                <a:cs typeface="Times New Roman" pitchFamily="18" charset="0"/>
              </a:rPr>
              <a:t>) for 6 mo</a:t>
            </a:r>
            <a:endParaRPr lang="en-US" sz="59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a:bodyPr>
          <a:lstStyle/>
          <a:p>
            <a:r>
              <a:rPr lang="en-US" sz="6000" b="1" dirty="0" smtClean="0">
                <a:latin typeface="Times New Roman" pitchFamily="18" charset="0"/>
                <a:cs typeface="Times New Roman" pitchFamily="18" charset="0"/>
              </a:rPr>
              <a:t>Our study</a:t>
            </a:r>
            <a:endParaRPr lang="en-US" sz="6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105400"/>
          </a:xfrm>
          <a:solidFill>
            <a:schemeClr val="accent4">
              <a:lumMod val="20000"/>
              <a:lumOff val="80000"/>
            </a:schemeClr>
          </a:solidFill>
          <a:ln w="38100">
            <a:noFill/>
          </a:ln>
        </p:spPr>
        <p:txBody>
          <a:bodyPr>
            <a:noAutofit/>
          </a:bodyPr>
          <a:lstStyle/>
          <a:p>
            <a:pPr algn="just"/>
            <a:r>
              <a:rPr lang="en-US" dirty="0" smtClean="0">
                <a:solidFill>
                  <a:schemeClr val="accent4">
                    <a:lumMod val="50000"/>
                  </a:schemeClr>
                </a:solidFill>
                <a:latin typeface="Times New Roman" pitchFamily="18" charset="0"/>
                <a:cs typeface="Times New Roman" pitchFamily="18" charset="0"/>
              </a:rPr>
              <a:t>Estimates </a:t>
            </a:r>
            <a:r>
              <a:rPr lang="en-US" dirty="0">
                <a:solidFill>
                  <a:schemeClr val="accent4">
                    <a:lumMod val="50000"/>
                  </a:schemeClr>
                </a:solidFill>
                <a:latin typeface="Times New Roman" pitchFamily="18" charset="0"/>
                <a:cs typeface="Times New Roman" pitchFamily="18" charset="0"/>
              </a:rPr>
              <a:t>are in the range of 2.6 to 8.9 cases per million per year for children younger than 15 years, corresponding to roughly one tenth the incidence of acute leukemia in childhood. </a:t>
            </a:r>
            <a:endParaRPr lang="en-US" dirty="0" smtClean="0">
              <a:solidFill>
                <a:schemeClr val="accent4">
                  <a:lumMod val="50000"/>
                </a:schemeClr>
              </a:solidFill>
              <a:latin typeface="Times New Roman" pitchFamily="18" charset="0"/>
              <a:cs typeface="Times New Roman" pitchFamily="18" charset="0"/>
            </a:endParaRPr>
          </a:p>
          <a:p>
            <a:pPr algn="just">
              <a:buNone/>
            </a:pPr>
            <a:endParaRPr lang="en-US" dirty="0">
              <a:solidFill>
                <a:schemeClr val="accent4">
                  <a:lumMod val="50000"/>
                </a:schemeClr>
              </a:solidFill>
              <a:latin typeface="Times New Roman" pitchFamily="18" charset="0"/>
              <a:cs typeface="Times New Roman" pitchFamily="18" charset="0"/>
            </a:endParaRPr>
          </a:p>
          <a:p>
            <a:pPr algn="just"/>
            <a:r>
              <a:rPr lang="en-US" dirty="0">
                <a:solidFill>
                  <a:schemeClr val="accent4">
                    <a:lumMod val="50000"/>
                  </a:schemeClr>
                </a:solidFill>
                <a:latin typeface="Times New Roman" pitchFamily="18" charset="0"/>
                <a:cs typeface="Times New Roman" pitchFamily="18" charset="0"/>
              </a:rPr>
              <a:t>LCH occurs in people of all races and all </a:t>
            </a:r>
            <a:r>
              <a:rPr lang="en-US" dirty="0" smtClean="0">
                <a:solidFill>
                  <a:schemeClr val="accent4">
                    <a:lumMod val="50000"/>
                  </a:schemeClr>
                </a:solidFill>
                <a:latin typeface="Times New Roman" pitchFamily="18" charset="0"/>
                <a:cs typeface="Times New Roman" pitchFamily="18" charset="0"/>
              </a:rPr>
              <a:t>ages. </a:t>
            </a:r>
          </a:p>
          <a:p>
            <a:pPr algn="just"/>
            <a:r>
              <a:rPr lang="en-US" dirty="0" smtClean="0">
                <a:solidFill>
                  <a:schemeClr val="accent4">
                    <a:lumMod val="50000"/>
                  </a:schemeClr>
                </a:solidFill>
                <a:latin typeface="Times New Roman" pitchFamily="18" charset="0"/>
                <a:cs typeface="Times New Roman" pitchFamily="18" charset="0"/>
              </a:rPr>
              <a:t>Although </a:t>
            </a:r>
            <a:r>
              <a:rPr lang="en-US" dirty="0">
                <a:solidFill>
                  <a:schemeClr val="accent4">
                    <a:lumMod val="50000"/>
                  </a:schemeClr>
                </a:solidFill>
                <a:latin typeface="Times New Roman" pitchFamily="18" charset="0"/>
                <a:cs typeface="Times New Roman" pitchFamily="18" charset="0"/>
              </a:rPr>
              <a:t>the peak age at diagnosis is 2 </a:t>
            </a:r>
            <a:r>
              <a:rPr lang="en-US" dirty="0" smtClean="0">
                <a:solidFill>
                  <a:schemeClr val="accent4">
                    <a:lumMod val="50000"/>
                  </a:schemeClr>
                </a:solidFill>
                <a:latin typeface="Times New Roman" pitchFamily="18" charset="0"/>
                <a:cs typeface="Times New Roman" pitchFamily="18" charset="0"/>
              </a:rPr>
              <a:t>years. </a:t>
            </a:r>
          </a:p>
          <a:p>
            <a:pPr algn="just"/>
            <a:r>
              <a:rPr lang="en-US" dirty="0" smtClean="0">
                <a:solidFill>
                  <a:schemeClr val="accent4">
                    <a:lumMod val="50000"/>
                  </a:schemeClr>
                </a:solidFill>
                <a:latin typeface="Times New Roman" pitchFamily="18" charset="0"/>
                <a:cs typeface="Times New Roman" pitchFamily="18" charset="0"/>
              </a:rPr>
              <a:t>Several </a:t>
            </a:r>
            <a:r>
              <a:rPr lang="en-US" dirty="0">
                <a:solidFill>
                  <a:schemeClr val="accent4">
                    <a:lumMod val="50000"/>
                  </a:schemeClr>
                </a:solidFill>
                <a:latin typeface="Times New Roman" pitchFamily="18" charset="0"/>
                <a:cs typeface="Times New Roman" pitchFamily="18" charset="0"/>
              </a:rPr>
              <a:t>studies have shown a slight male predominance.</a:t>
            </a:r>
          </a:p>
          <a:p>
            <a:pPr algn="just">
              <a:buNone/>
            </a:pPr>
            <a:endParaRPr lang="en-US"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914399" y="449920"/>
          <a:ext cx="7162801" cy="5869511"/>
        </p:xfrm>
        <a:graphic>
          <a:graphicData uri="http://schemas.openxmlformats.org/drawingml/2006/table">
            <a:tbl>
              <a:tblPr firstRow="1" bandRow="1">
                <a:tableStyleId>{5C22544A-7EE6-4342-B048-85BDC9FD1C3A}</a:tableStyleId>
              </a:tblPr>
              <a:tblGrid>
                <a:gridCol w="736363"/>
                <a:gridCol w="870247"/>
                <a:gridCol w="602479"/>
                <a:gridCol w="1539667"/>
                <a:gridCol w="727995"/>
                <a:gridCol w="895350"/>
                <a:gridCol w="895350"/>
                <a:gridCol w="895350"/>
              </a:tblGrid>
              <a:tr h="486888">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patient</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Age at DX (mo)</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Sex</a:t>
                      </a: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(F/M)</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Involved organs</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r>
                        <a:rPr lang="en-US" sz="1050" b="1" dirty="0">
                          <a:solidFill>
                            <a:srgbClr val="231F20"/>
                          </a:solidFill>
                          <a:latin typeface="Times New Roman"/>
                          <a:ea typeface="Calibri"/>
                          <a:cs typeface="Arial"/>
                        </a:rPr>
                        <a:t>Risk groups (LCH-III</a:t>
                      </a: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Trial)</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Initial treatment</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b="1"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50" b="1" dirty="0" smtClean="0">
                          <a:solidFill>
                            <a:srgbClr val="231F20"/>
                          </a:solidFill>
                          <a:latin typeface="Times New Roman"/>
                          <a:ea typeface="Calibri"/>
                          <a:cs typeface="Arial"/>
                        </a:rPr>
                        <a:t>Long </a:t>
                      </a:r>
                      <a:r>
                        <a:rPr lang="en-US" sz="1050" b="1" dirty="0">
                          <a:solidFill>
                            <a:srgbClr val="231F20"/>
                          </a:solidFill>
                          <a:latin typeface="Times New Roman"/>
                          <a:ea typeface="Calibri"/>
                          <a:cs typeface="Arial"/>
                        </a:rPr>
                        <a:t>term </a:t>
                      </a:r>
                      <a:r>
                        <a:rPr lang="en-US" sz="1050" b="1" dirty="0" err="1">
                          <a:solidFill>
                            <a:srgbClr val="231F20"/>
                          </a:solidFill>
                          <a:latin typeface="Times New Roman"/>
                          <a:ea typeface="Calibri"/>
                          <a:cs typeface="Arial"/>
                        </a:rPr>
                        <a:t>Sequelae</a:t>
                      </a:r>
                      <a:endParaRPr lang="en-US" sz="105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050" dirty="0">
                        <a:latin typeface="Calibri"/>
                        <a:ea typeface="Calibri"/>
                        <a:cs typeface="Arial"/>
                      </a:endParaRPr>
                    </a:p>
                    <a:p>
                      <a:pPr marL="0" marR="0" algn="ctr">
                        <a:lnSpc>
                          <a:spcPct val="115000"/>
                        </a:lnSpc>
                        <a:spcBef>
                          <a:spcPts val="0"/>
                        </a:spcBef>
                        <a:spcAft>
                          <a:spcPts val="0"/>
                        </a:spcAft>
                      </a:pPr>
                      <a:r>
                        <a:rPr lang="en-US" sz="1050" b="1" dirty="0">
                          <a:solidFill>
                            <a:srgbClr val="231F20"/>
                          </a:solidFill>
                          <a:latin typeface="Times New Roman"/>
                          <a:ea typeface="Calibri"/>
                          <a:cs typeface="Arial"/>
                        </a:rPr>
                        <a:t>Event-free survival at 5y+</a:t>
                      </a:r>
                      <a:endParaRPr lang="en-US" sz="1050" dirty="0">
                        <a:latin typeface="Calibri"/>
                        <a:ea typeface="Calibri"/>
                        <a:cs typeface="Arial"/>
                      </a:endParaRPr>
                    </a:p>
                  </a:txBody>
                  <a:tcPr marL="68580" marR="68580" marT="0" marB="0">
                    <a:solidFill>
                      <a:schemeClr val="accent1">
                        <a:lumMod val="60000"/>
                        <a:lumOff val="40000"/>
                      </a:schemeClr>
                    </a:solidFill>
                  </a:tcPr>
                </a:tc>
              </a:tr>
              <a:tr h="245406">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36</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F</a:t>
                      </a:r>
                      <a:endParaRPr lang="en-US" sz="110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Skin+Skull+liver+lungs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1</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LCH-III Study</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Lung fibrosis</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Dead</a:t>
                      </a:r>
                      <a:endParaRPr lang="en-US" sz="1100">
                        <a:latin typeface="Calibri"/>
                        <a:ea typeface="Calibri"/>
                        <a:cs typeface="Arial"/>
                      </a:endParaRPr>
                    </a:p>
                  </a:txBody>
                  <a:tcPr marL="68580" marR="68580" marT="0" marB="0"/>
                </a:tc>
              </a:tr>
              <a:tr h="462906">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2</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8</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a:solidFill>
                            <a:srgbClr val="231F20"/>
                          </a:solidFill>
                          <a:latin typeface="Times New Roman"/>
                          <a:ea typeface="Calibri"/>
                          <a:cs typeface="Arial"/>
                        </a:rPr>
                        <a:t>Hematopoetic</a:t>
                      </a:r>
                      <a:r>
                        <a:rPr lang="en-US" sz="1000" dirty="0">
                          <a:solidFill>
                            <a:srgbClr val="231F20"/>
                          </a:solidFill>
                          <a:latin typeface="Times New Roman"/>
                          <a:ea typeface="Calibri"/>
                          <a:cs typeface="Arial"/>
                        </a:rPr>
                        <a:t> </a:t>
                      </a:r>
                      <a:r>
                        <a:rPr lang="en-US" sz="1000" dirty="0" smtClean="0">
                          <a:solidFill>
                            <a:srgbClr val="231F20"/>
                          </a:solidFill>
                          <a:latin typeface="Times New Roman"/>
                          <a:ea typeface="Calibri"/>
                          <a:cs typeface="Arial"/>
                        </a:rPr>
                        <a:t> system</a:t>
                      </a:r>
                    </a:p>
                    <a:p>
                      <a:pPr marL="0" marR="0">
                        <a:lnSpc>
                          <a:spcPct val="115000"/>
                        </a:lnSpc>
                        <a:spcBef>
                          <a:spcPts val="0"/>
                        </a:spcBef>
                        <a:spcAft>
                          <a:spcPts val="0"/>
                        </a:spcAft>
                      </a:pPr>
                      <a:r>
                        <a:rPr lang="en-US" sz="1000" dirty="0" smtClean="0">
                          <a:solidFill>
                            <a:srgbClr val="231F20"/>
                          </a:solidFill>
                          <a:latin typeface="Times New Roman"/>
                          <a:ea typeface="Calibri"/>
                          <a:cs typeface="Arial"/>
                        </a:rPr>
                        <a:t>+lungs</a:t>
                      </a:r>
                      <a:r>
                        <a:rPr lang="en-US" sz="1000" dirty="0">
                          <a:solidFill>
                            <a:srgbClr val="231F20"/>
                          </a:solidFill>
                          <a:latin typeface="Times New Roman"/>
                          <a:ea typeface="Calibri"/>
                          <a:cs typeface="Arial"/>
                        </a:rPr>
                        <a:t>+ diarrhea</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None</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345316">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3</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11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Skin+Skull+lungs+orbit</a:t>
                      </a:r>
                      <a:r>
                        <a:rPr lang="en-US" sz="1000" dirty="0" smtClean="0">
                          <a:solidFill>
                            <a:srgbClr val="231F20"/>
                          </a:solidFill>
                          <a:latin typeface="Times New Roman"/>
                          <a:ea typeface="Calibri"/>
                          <a:cs typeface="Arial"/>
                        </a:rPr>
                        <a:t> +seizure</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a:solidFill>
                            <a:srgbClr val="231F20"/>
                          </a:solidFill>
                          <a:latin typeface="Times New Roman"/>
                          <a:ea typeface="Calibri"/>
                          <a:cs typeface="Arial"/>
                        </a:rPr>
                        <a:t>LCH-III 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None</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a:solidFill>
                            <a:srgbClr val="231F20"/>
                          </a:solidFill>
                          <a:latin typeface="Times New Roman"/>
                          <a:ea typeface="Calibri"/>
                          <a:cs typeface="Arial"/>
                        </a:rPr>
                        <a:t>Yes</a:t>
                      </a:r>
                      <a:endParaRPr lang="en-US" sz="1100">
                        <a:latin typeface="Calibri"/>
                        <a:ea typeface="Calibri"/>
                        <a:cs typeface="Arial"/>
                      </a:endParaRPr>
                    </a:p>
                  </a:txBody>
                  <a:tcPr marL="68580" marR="68580" marT="0" marB="0"/>
                </a:tc>
              </a:tr>
              <a:tr h="698087">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4</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34</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F</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Skin+liver+spleen</a:t>
                      </a:r>
                      <a:endParaRPr lang="en-US" sz="1000" dirty="0" smtClean="0">
                        <a:solidFill>
                          <a:srgbClr val="231F20"/>
                        </a:solidFill>
                        <a:latin typeface="Times New Roman"/>
                        <a:ea typeface="Calibri"/>
                        <a:cs typeface="Arial"/>
                      </a:endParaRPr>
                    </a:p>
                    <a:p>
                      <a:pPr marL="0" marR="0">
                        <a:lnSpc>
                          <a:spcPct val="115000"/>
                        </a:lnSpc>
                        <a:spcBef>
                          <a:spcPts val="0"/>
                        </a:spcBef>
                        <a:spcAft>
                          <a:spcPts val="0"/>
                        </a:spcAft>
                      </a:pPr>
                      <a:r>
                        <a:rPr lang="en-US" sz="1000" dirty="0" smtClean="0">
                          <a:solidFill>
                            <a:srgbClr val="231F20"/>
                          </a:solidFill>
                          <a:latin typeface="Times New Roman"/>
                          <a:ea typeface="Calibri"/>
                          <a:cs typeface="Arial"/>
                        </a:rPr>
                        <a:t>+Hematopoietic system +pituitary </a:t>
                      </a:r>
                      <a:r>
                        <a:rPr lang="en-US" sz="1000" dirty="0">
                          <a:solidFill>
                            <a:srgbClr val="231F20"/>
                          </a:solidFill>
                          <a:latin typeface="Times New Roman"/>
                          <a:ea typeface="Calibri"/>
                          <a:cs typeface="Arial"/>
                        </a:rPr>
                        <a:t>stalk</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DI</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698087">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5</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12</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F</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a:solidFill>
                            <a:srgbClr val="231F20"/>
                          </a:solidFill>
                          <a:latin typeface="Times New Roman"/>
                          <a:ea typeface="Calibri"/>
                          <a:cs typeface="Arial"/>
                        </a:rPr>
                        <a:t>Pituitary </a:t>
                      </a:r>
                      <a:r>
                        <a:rPr lang="en-US" sz="1000" dirty="0" err="1" smtClean="0">
                          <a:solidFill>
                            <a:srgbClr val="231F20"/>
                          </a:solidFill>
                          <a:latin typeface="Times New Roman"/>
                          <a:ea typeface="Calibri"/>
                          <a:cs typeface="Arial"/>
                        </a:rPr>
                        <a:t>stalk+skull</a:t>
                      </a:r>
                      <a:endParaRPr lang="en-US" sz="1000" dirty="0" smtClean="0">
                        <a:solidFill>
                          <a:srgbClr val="231F20"/>
                        </a:solidFill>
                        <a:latin typeface="Times New Roman"/>
                        <a:ea typeface="Calibri"/>
                        <a:cs typeface="Arial"/>
                      </a:endParaRPr>
                    </a:p>
                    <a:p>
                      <a:pPr marL="0" marR="0">
                        <a:lnSpc>
                          <a:spcPct val="115000"/>
                        </a:lnSpc>
                        <a:spcBef>
                          <a:spcPts val="0"/>
                        </a:spcBef>
                        <a:spcAft>
                          <a:spcPts val="0"/>
                        </a:spcAft>
                      </a:pPr>
                      <a:r>
                        <a:rPr lang="en-US" sz="1000" dirty="0" smtClean="0">
                          <a:solidFill>
                            <a:srgbClr val="231F20"/>
                          </a:solidFill>
                          <a:latin typeface="Times New Roman"/>
                          <a:ea typeface="Calibri"/>
                          <a:cs typeface="Arial"/>
                        </a:rPr>
                        <a:t>+vertebra</a:t>
                      </a:r>
                    </a:p>
                    <a:p>
                      <a:pPr marL="0" marR="0">
                        <a:lnSpc>
                          <a:spcPct val="115000"/>
                        </a:lnSpc>
                        <a:spcBef>
                          <a:spcPts val="0"/>
                        </a:spcBef>
                        <a:spcAft>
                          <a:spcPts val="0"/>
                        </a:spcAft>
                      </a:pPr>
                      <a:r>
                        <a:rPr lang="en-US" sz="1000" dirty="0" smtClean="0">
                          <a:solidFill>
                            <a:srgbClr val="231F20"/>
                          </a:solidFill>
                          <a:latin typeface="Times New Roman"/>
                          <a:ea typeface="Calibri"/>
                          <a:cs typeface="Arial"/>
                        </a:rPr>
                        <a:t>+massive </a:t>
                      </a:r>
                      <a:r>
                        <a:rPr lang="en-US" sz="1000" dirty="0" err="1" smtClean="0">
                          <a:solidFill>
                            <a:srgbClr val="231F20"/>
                          </a:solidFill>
                          <a:latin typeface="Times New Roman"/>
                          <a:ea typeface="Calibri"/>
                          <a:cs typeface="Arial"/>
                        </a:rPr>
                        <a:t>lymphadenopathies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de-DE"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de-DE" sz="1000" dirty="0" smtClean="0">
                          <a:solidFill>
                            <a:srgbClr val="231F20"/>
                          </a:solidFill>
                          <a:latin typeface="Times New Roman"/>
                          <a:ea typeface="Calibri"/>
                          <a:cs typeface="Arial"/>
                        </a:rPr>
                        <a:t>2</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de-DE"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de-DE" sz="1000" dirty="0" smtClean="0">
                          <a:solidFill>
                            <a:srgbClr val="231F20"/>
                          </a:solidFill>
                          <a:latin typeface="Times New Roman"/>
                          <a:ea typeface="Calibri"/>
                          <a:cs typeface="Arial"/>
                        </a:rPr>
                        <a:t>Deformities </a:t>
                      </a:r>
                      <a:r>
                        <a:rPr lang="de-DE" sz="1000" dirty="0">
                          <a:solidFill>
                            <a:srgbClr val="231F20"/>
                          </a:solidFill>
                          <a:latin typeface="Times New Roman"/>
                          <a:ea typeface="Calibri"/>
                          <a:cs typeface="Arial"/>
                        </a:rPr>
                        <a:t>of spinal</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de-DE"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de-DE"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462906">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6</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17.5</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F</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Skin+Orbit+lung+liver</a:t>
                      </a:r>
                      <a:endParaRPr lang="en-US" sz="1000" dirty="0" smtClean="0">
                        <a:solidFill>
                          <a:srgbClr val="231F20"/>
                        </a:solidFill>
                        <a:latin typeface="Times New Roman"/>
                        <a:ea typeface="Calibri"/>
                        <a:cs typeface="Arial"/>
                      </a:endParaRPr>
                    </a:p>
                    <a:p>
                      <a:pPr marL="0" marR="0">
                        <a:lnSpc>
                          <a:spcPct val="115000"/>
                        </a:lnSpc>
                        <a:spcBef>
                          <a:spcPts val="0"/>
                        </a:spcBef>
                        <a:spcAft>
                          <a:spcPts val="0"/>
                        </a:spcAft>
                      </a:pPr>
                      <a:r>
                        <a:rPr lang="en-US" sz="1000" dirty="0" smtClean="0">
                          <a:solidFill>
                            <a:srgbClr val="231F20"/>
                          </a:solidFill>
                          <a:latin typeface="Times New Roman"/>
                          <a:ea typeface="Calibri"/>
                          <a:cs typeface="Arial"/>
                        </a:rPr>
                        <a:t>+hematopoietic system</a:t>
                      </a:r>
                    </a:p>
                    <a:p>
                      <a:pPr marL="0" marR="0">
                        <a:lnSpc>
                          <a:spcPct val="115000"/>
                        </a:lnSpc>
                        <a:spcBef>
                          <a:spcPts val="0"/>
                        </a:spcBef>
                        <a:spcAft>
                          <a:spcPts val="0"/>
                        </a:spcAft>
                      </a:pPr>
                      <a:r>
                        <a:rPr lang="en-US" sz="1000" dirty="0" smtClean="0">
                          <a:solidFill>
                            <a:srgbClr val="231F20"/>
                          </a:solidFill>
                          <a:latin typeface="Times New Roman"/>
                          <a:ea typeface="Calibri"/>
                          <a:cs typeface="Arial"/>
                        </a:rPr>
                        <a:t>+Spleen</a:t>
                      </a:r>
                      <a:endParaRPr lang="en-US" sz="1100" dirty="0">
                        <a:latin typeface="+mn-lt"/>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None</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580497">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7</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37</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Skin+Ribs</a:t>
                      </a:r>
                      <a:r>
                        <a:rPr lang="en-US" sz="1000" dirty="0">
                          <a:solidFill>
                            <a:srgbClr val="231F20"/>
                          </a:solidFill>
                          <a:latin typeface="Times New Roman"/>
                          <a:ea typeface="Calibri"/>
                          <a:cs typeface="Arial"/>
                        </a:rPr>
                        <a:t>+ pituitary stalk +hematopoietic system</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DI</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462906">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8</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41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Ataxia+dysartheria</a:t>
                      </a:r>
                      <a:endParaRPr lang="en-US" sz="1000" dirty="0" smtClean="0">
                        <a:solidFill>
                          <a:srgbClr val="231F20"/>
                        </a:solidFill>
                        <a:latin typeface="Times New Roman"/>
                        <a:ea typeface="Calibri"/>
                        <a:cs typeface="Arial"/>
                      </a:endParaRPr>
                    </a:p>
                    <a:p>
                      <a:pPr marL="0" marR="0">
                        <a:lnSpc>
                          <a:spcPct val="115000"/>
                        </a:lnSpc>
                        <a:spcBef>
                          <a:spcPts val="0"/>
                        </a:spcBef>
                        <a:spcAft>
                          <a:spcPts val="0"/>
                        </a:spcAft>
                      </a:pPr>
                      <a:r>
                        <a:rPr lang="en-US" sz="1000" dirty="0" smtClean="0">
                          <a:solidFill>
                            <a:srgbClr val="231F20"/>
                          </a:solidFill>
                          <a:latin typeface="Times New Roman"/>
                          <a:ea typeface="Calibri"/>
                          <a:cs typeface="Arial"/>
                        </a:rPr>
                        <a:t>+</a:t>
                      </a:r>
                      <a:r>
                        <a:rPr lang="en-US" sz="1000" dirty="0" err="1" smtClean="0">
                          <a:solidFill>
                            <a:srgbClr val="231F20"/>
                          </a:solidFill>
                          <a:latin typeface="Times New Roman"/>
                          <a:ea typeface="Calibri"/>
                          <a:cs typeface="Arial"/>
                        </a:rPr>
                        <a:t>hydrocephalus+skull</a:t>
                      </a:r>
                      <a:endParaRPr lang="en-US" sz="1000" dirty="0" smtClean="0">
                        <a:solidFill>
                          <a:srgbClr val="231F20"/>
                        </a:solidFill>
                        <a:latin typeface="Times New Roman"/>
                        <a:ea typeface="Calibri"/>
                        <a:cs typeface="Arial"/>
                      </a:endParaRPr>
                    </a:p>
                    <a:p>
                      <a:pPr marL="0" marR="0">
                        <a:lnSpc>
                          <a:spcPct val="115000"/>
                        </a:lnSpc>
                        <a:spcBef>
                          <a:spcPts val="0"/>
                        </a:spcBef>
                        <a:spcAft>
                          <a:spcPts val="0"/>
                        </a:spcAft>
                      </a:pPr>
                      <a:r>
                        <a:rPr lang="en-US" sz="1000" dirty="0" smtClean="0">
                          <a:solidFill>
                            <a:srgbClr val="231F20"/>
                          </a:solidFill>
                          <a:latin typeface="Times New Roman"/>
                          <a:ea typeface="Calibri"/>
                          <a:cs typeface="Arial"/>
                        </a:rPr>
                        <a:t>+</a:t>
                      </a:r>
                      <a:r>
                        <a:rPr lang="en-US" sz="1000" dirty="0">
                          <a:solidFill>
                            <a:srgbClr val="231F20"/>
                          </a:solidFill>
                          <a:latin typeface="Times New Roman"/>
                          <a:ea typeface="Calibri"/>
                          <a:cs typeface="Arial"/>
                        </a:rPr>
                        <a:t>orbit</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2</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000" smtClean="0">
                          <a:solidFill>
                            <a:srgbClr val="231F20"/>
                          </a:solidFill>
                          <a:latin typeface="Times New Roman"/>
                          <a:ea typeface="Calibri"/>
                          <a:cs typeface="Arial"/>
                        </a:rPr>
                        <a:t>learning disability</a:t>
                      </a:r>
                      <a:endParaRPr lang="en-US" sz="1000" dirty="0" smtClean="0">
                        <a:solidFill>
                          <a:srgbClr val="231F20"/>
                        </a:solidFill>
                        <a:latin typeface="Times New Roman"/>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Dead</a:t>
                      </a:r>
                      <a:endParaRPr lang="en-US" sz="1100" dirty="0">
                        <a:latin typeface="Calibri"/>
                        <a:ea typeface="Calibri"/>
                        <a:cs typeface="Arial"/>
                      </a:endParaRPr>
                    </a:p>
                  </a:txBody>
                  <a:tcPr marL="68580" marR="68580" marT="0" marB="0"/>
                </a:tc>
              </a:tr>
              <a:tr h="462906">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9</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9</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err="1" smtClean="0">
                          <a:solidFill>
                            <a:srgbClr val="231F20"/>
                          </a:solidFill>
                          <a:latin typeface="Times New Roman"/>
                          <a:ea typeface="Calibri"/>
                          <a:cs typeface="Arial"/>
                        </a:rPr>
                        <a:t>Skin+Lungs+massive</a:t>
                      </a:r>
                      <a:r>
                        <a:rPr lang="en-US" sz="1000" dirty="0" smtClean="0">
                          <a:solidFill>
                            <a:srgbClr val="231F20"/>
                          </a:solidFill>
                          <a:latin typeface="Times New Roman"/>
                          <a:ea typeface="Calibri"/>
                          <a:cs typeface="Arial"/>
                        </a:rPr>
                        <a:t> </a:t>
                      </a:r>
                      <a:r>
                        <a:rPr lang="en-US" sz="1000" dirty="0" err="1" smtClean="0">
                          <a:solidFill>
                            <a:srgbClr val="231F20"/>
                          </a:solidFill>
                          <a:latin typeface="Times New Roman"/>
                          <a:ea typeface="Calibri"/>
                          <a:cs typeface="Arial"/>
                        </a:rPr>
                        <a:t>lymphadenopathies+skull</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None</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r h="580497">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10</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21.5</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M</a:t>
                      </a:r>
                      <a:endParaRPr lang="en-US" sz="110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000" dirty="0">
                          <a:solidFill>
                            <a:srgbClr val="231F20"/>
                          </a:solidFill>
                          <a:latin typeface="Times New Roman"/>
                          <a:ea typeface="Calibri"/>
                          <a:cs typeface="Arial"/>
                        </a:rPr>
                        <a:t>Skull+ pituitary stalk +</a:t>
                      </a:r>
                      <a:r>
                        <a:rPr lang="en-US" sz="1000" dirty="0" err="1">
                          <a:solidFill>
                            <a:srgbClr val="231F20"/>
                          </a:solidFill>
                          <a:latin typeface="Times New Roman"/>
                          <a:ea typeface="Calibri"/>
                          <a:cs typeface="Arial"/>
                        </a:rPr>
                        <a:t>seizure+lungs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1</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LCH-III </a:t>
                      </a:r>
                      <a:r>
                        <a:rPr lang="en-US" sz="1000" dirty="0">
                          <a:solidFill>
                            <a:srgbClr val="231F20"/>
                          </a:solidFill>
                          <a:latin typeface="Times New Roman"/>
                          <a:ea typeface="Calibri"/>
                          <a:cs typeface="Arial"/>
                        </a:rPr>
                        <a:t>Study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Lung fibrosis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00" dirty="0" smtClean="0">
                          <a:solidFill>
                            <a:srgbClr val="231F20"/>
                          </a:solidFill>
                          <a:latin typeface="Times New Roman"/>
                          <a:ea typeface="Calibri"/>
                          <a:cs typeface="Arial"/>
                        </a:rPr>
                        <a:t>Yes</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762000"/>
          <a:ext cx="8229599" cy="4724399"/>
        </p:xfrm>
        <a:graphic>
          <a:graphicData uri="http://schemas.openxmlformats.org/drawingml/2006/table">
            <a:tbl>
              <a:tblPr firstRow="1" bandRow="1">
                <a:tableStyleId>{7DF18680-E054-41AD-8BC1-D1AEF772440D}</a:tableStyleId>
              </a:tblPr>
              <a:tblGrid>
                <a:gridCol w="914400"/>
                <a:gridCol w="1143000"/>
                <a:gridCol w="1219200"/>
                <a:gridCol w="1219200"/>
                <a:gridCol w="1382485"/>
                <a:gridCol w="1208315"/>
                <a:gridCol w="1142999"/>
              </a:tblGrid>
              <a:tr h="929033">
                <a:tc>
                  <a:txBody>
                    <a:bodyPr/>
                    <a:lstStyle/>
                    <a:p>
                      <a:pPr algn="ctr"/>
                      <a:endParaRPr lang="en-US" dirty="0" smtClean="0"/>
                    </a:p>
                    <a:p>
                      <a:pPr algn="ctr"/>
                      <a:r>
                        <a:rPr lang="en-US" dirty="0" smtClean="0"/>
                        <a:t>Sex</a:t>
                      </a:r>
                      <a:endParaRPr lang="en-US" dirty="0"/>
                    </a:p>
                  </a:txBody>
                  <a:tcPr/>
                </a:tc>
                <a:tc>
                  <a:txBody>
                    <a:bodyPr/>
                    <a:lstStyle/>
                    <a:p>
                      <a:pPr algn="ctr"/>
                      <a:r>
                        <a:rPr lang="en-US" dirty="0" smtClean="0"/>
                        <a:t>Age</a:t>
                      </a:r>
                    </a:p>
                    <a:p>
                      <a:pPr algn="ctr"/>
                      <a:r>
                        <a:rPr lang="en-US" dirty="0" smtClean="0"/>
                        <a:t>(months)</a:t>
                      </a:r>
                      <a:endParaRPr lang="en-US" dirty="0"/>
                    </a:p>
                  </a:txBody>
                  <a:tcPr/>
                </a:tc>
                <a:tc>
                  <a:txBody>
                    <a:bodyPr/>
                    <a:lstStyle/>
                    <a:p>
                      <a:pPr algn="ctr"/>
                      <a:endParaRPr lang="en-US" dirty="0" smtClean="0"/>
                    </a:p>
                    <a:p>
                      <a:pPr algn="ctr"/>
                      <a:r>
                        <a:rPr lang="en-US" dirty="0" smtClean="0"/>
                        <a:t>Risk-organ</a:t>
                      </a:r>
                      <a:endParaRPr lang="en-US" dirty="0"/>
                    </a:p>
                  </a:txBody>
                  <a:tcPr/>
                </a:tc>
                <a:tc>
                  <a:txBody>
                    <a:bodyPr/>
                    <a:lstStyle/>
                    <a:p>
                      <a:pPr algn="ctr"/>
                      <a:r>
                        <a:rPr lang="en-US" dirty="0" smtClean="0"/>
                        <a:t>High </a:t>
                      </a:r>
                    </a:p>
                    <a:p>
                      <a:pPr algn="ctr"/>
                      <a:r>
                        <a:rPr lang="en-US" dirty="0" smtClean="0"/>
                        <a:t>Risk-group</a:t>
                      </a:r>
                      <a:endParaRPr lang="en-US" dirty="0"/>
                    </a:p>
                  </a:txBody>
                  <a:tcPr/>
                </a:tc>
                <a:tc>
                  <a:txBody>
                    <a:bodyPr/>
                    <a:lstStyle/>
                    <a:p>
                      <a:pPr algn="ctr"/>
                      <a:endParaRPr lang="en-US" dirty="0" smtClean="0"/>
                    </a:p>
                    <a:p>
                      <a:pPr algn="ctr"/>
                      <a:r>
                        <a:rPr lang="en-US" dirty="0" smtClean="0"/>
                        <a:t>Toxicity</a:t>
                      </a:r>
                      <a:endParaRPr lang="en-US" dirty="0"/>
                    </a:p>
                  </a:txBody>
                  <a:tcPr/>
                </a:tc>
                <a:tc>
                  <a:txBody>
                    <a:bodyPr/>
                    <a:lstStyle/>
                    <a:p>
                      <a:pPr algn="ctr"/>
                      <a:r>
                        <a:rPr lang="en-US" dirty="0" smtClean="0"/>
                        <a:t>Long-term </a:t>
                      </a:r>
                      <a:r>
                        <a:rPr lang="en-US" dirty="0" err="1" smtClean="0"/>
                        <a:t>sequelae</a:t>
                      </a:r>
                      <a:endParaRPr lang="en-US" dirty="0"/>
                    </a:p>
                  </a:txBody>
                  <a:tcPr/>
                </a:tc>
                <a:tc>
                  <a:txBody>
                    <a:bodyPr/>
                    <a:lstStyle/>
                    <a:p>
                      <a:pPr algn="ctr"/>
                      <a:endParaRPr lang="en-US" dirty="0" smtClean="0"/>
                    </a:p>
                    <a:p>
                      <a:pPr algn="ctr"/>
                      <a:r>
                        <a:rPr lang="en-US" dirty="0" smtClean="0"/>
                        <a:t>Mortality</a:t>
                      </a:r>
                      <a:endParaRPr lang="en-US" dirty="0"/>
                    </a:p>
                  </a:txBody>
                  <a:tcPr/>
                </a:tc>
              </a:tr>
              <a:tr h="1521976">
                <a:tc>
                  <a:txBody>
                    <a:bodyPr/>
                    <a:lstStyle/>
                    <a:p>
                      <a:pPr algn="ctr"/>
                      <a:endParaRPr lang="en-US" sz="1400" dirty="0" smtClean="0"/>
                    </a:p>
                    <a:p>
                      <a:pPr algn="ctr"/>
                      <a:endParaRPr lang="en-US" sz="1400" dirty="0" smtClean="0"/>
                    </a:p>
                    <a:p>
                      <a:pPr algn="ctr"/>
                      <a:r>
                        <a:rPr lang="en-US" sz="1400" dirty="0" smtClean="0"/>
                        <a:t>Female=4</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24.88±11.93</a:t>
                      </a:r>
                    </a:p>
                    <a:p>
                      <a:pPr algn="ctr"/>
                      <a:r>
                        <a:rPr lang="en-US" sz="1400" dirty="0" smtClean="0"/>
                        <a:t>(12-36)</a:t>
                      </a:r>
                      <a:endParaRPr lang="en-US" sz="1400" dirty="0"/>
                    </a:p>
                  </a:txBody>
                  <a:tcPr/>
                </a:tc>
                <a:tc>
                  <a:txBody>
                    <a:bodyPr/>
                    <a:lstStyle/>
                    <a:p>
                      <a:pPr algn="ctr"/>
                      <a:endParaRPr lang="en-US" sz="1400" dirty="0" smtClean="0"/>
                    </a:p>
                    <a:p>
                      <a:pPr algn="ctr"/>
                      <a:endParaRPr lang="en-US" sz="1400" dirty="0" smtClean="0"/>
                    </a:p>
                    <a:p>
                      <a:pPr algn="ctr"/>
                      <a:r>
                        <a:rPr lang="en-US" sz="1400" dirty="0" smtClean="0"/>
                        <a:t>¾</a:t>
                      </a:r>
                    </a:p>
                    <a:p>
                      <a:pPr algn="ctr"/>
                      <a:r>
                        <a:rPr lang="en-US" sz="1400" dirty="0" smtClean="0"/>
                        <a:t>(75%)</a:t>
                      </a:r>
                      <a:endParaRPr lang="en-US" sz="1400" dirty="0"/>
                    </a:p>
                  </a:txBody>
                  <a:tcPr/>
                </a:tc>
                <a:tc>
                  <a:txBody>
                    <a:bodyPr/>
                    <a:lstStyle/>
                    <a:p>
                      <a:pPr algn="ctr"/>
                      <a:endParaRPr lang="en-US" sz="1400" dirty="0" smtClean="0"/>
                    </a:p>
                    <a:p>
                      <a:pPr algn="ctr"/>
                      <a:endParaRPr lang="en-US" sz="1400" dirty="0" smtClean="0"/>
                    </a:p>
                    <a:p>
                      <a:pPr algn="ctr"/>
                      <a:r>
                        <a:rPr lang="en-US" sz="1400" dirty="0" smtClean="0"/>
                        <a:t>3 patients</a:t>
                      </a:r>
                      <a:endParaRPr lang="en-US" sz="1400" dirty="0"/>
                    </a:p>
                  </a:txBody>
                  <a:tcPr/>
                </a:tc>
                <a:tc>
                  <a:txBody>
                    <a:bodyPr/>
                    <a:lstStyle/>
                    <a:p>
                      <a:pPr algn="ctr"/>
                      <a:endParaRPr lang="en-US" sz="1400" dirty="0" smtClean="0"/>
                    </a:p>
                    <a:p>
                      <a:pPr algn="ctr"/>
                      <a:r>
                        <a:rPr lang="en-US" sz="1400" dirty="0" smtClean="0"/>
                        <a:t>Transient</a:t>
                      </a:r>
                      <a:r>
                        <a:rPr lang="en-US" sz="1400" baseline="0" dirty="0" smtClean="0"/>
                        <a:t> hepatic toxicity in three patients</a:t>
                      </a:r>
                      <a:endParaRPr lang="en-US" sz="1400" dirty="0"/>
                    </a:p>
                  </a:txBody>
                  <a:tcPr/>
                </a:tc>
                <a:tc>
                  <a:txBody>
                    <a:bodyPr/>
                    <a:lstStyle/>
                    <a:p>
                      <a:pPr algn="ctr"/>
                      <a:r>
                        <a:rPr lang="en-US" sz="1400" dirty="0" smtClean="0"/>
                        <a:t>Lung</a:t>
                      </a:r>
                      <a:r>
                        <a:rPr lang="en-US" sz="1400" baseline="0" dirty="0" smtClean="0"/>
                        <a:t> </a:t>
                      </a:r>
                      <a:r>
                        <a:rPr lang="en-US" sz="1400" dirty="0" smtClean="0"/>
                        <a:t>fibrosis (25%)</a:t>
                      </a:r>
                    </a:p>
                    <a:p>
                      <a:pPr algn="ctr"/>
                      <a:r>
                        <a:rPr lang="en-US" sz="1400" dirty="0" smtClean="0"/>
                        <a:t>DI (25%)</a:t>
                      </a:r>
                    </a:p>
                    <a:p>
                      <a:pPr algn="ctr"/>
                      <a:r>
                        <a:rPr lang="en-US" sz="1400" dirty="0" smtClean="0"/>
                        <a:t>Spinal deformity (25%)</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25%</a:t>
                      </a:r>
                      <a:endParaRPr lang="en-US" sz="1400" dirty="0"/>
                    </a:p>
                  </a:txBody>
                  <a:tcPr/>
                </a:tc>
              </a:tr>
              <a:tr h="1521316">
                <a:tc>
                  <a:txBody>
                    <a:bodyPr/>
                    <a:lstStyle/>
                    <a:p>
                      <a:pPr algn="ctr"/>
                      <a:endParaRPr lang="en-US" sz="1400" dirty="0" smtClean="0"/>
                    </a:p>
                    <a:p>
                      <a:pPr algn="ctr"/>
                      <a:endParaRPr lang="en-US" sz="1400" dirty="0" smtClean="0"/>
                    </a:p>
                    <a:p>
                      <a:pPr algn="ctr"/>
                      <a:r>
                        <a:rPr lang="en-US" sz="1400" dirty="0" smtClean="0"/>
                        <a:t>Male=6</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21.25±14.62</a:t>
                      </a:r>
                    </a:p>
                    <a:p>
                      <a:pPr algn="ctr"/>
                      <a:r>
                        <a:rPr lang="en-US" sz="1400" dirty="0" smtClean="0"/>
                        <a:t>(8-41)</a:t>
                      </a:r>
                      <a:endParaRPr lang="en-US" sz="1400" dirty="0"/>
                    </a:p>
                  </a:txBody>
                  <a:tcPr/>
                </a:tc>
                <a:tc>
                  <a:txBody>
                    <a:bodyPr/>
                    <a:lstStyle/>
                    <a:p>
                      <a:pPr algn="ctr"/>
                      <a:endParaRPr lang="en-US" sz="1400" dirty="0" smtClean="0"/>
                    </a:p>
                    <a:p>
                      <a:pPr algn="ctr"/>
                      <a:endParaRPr lang="en-US" sz="1400" dirty="0" smtClean="0"/>
                    </a:p>
                    <a:p>
                      <a:pPr algn="ctr"/>
                      <a:r>
                        <a:rPr lang="en-US" sz="1400" dirty="0" smtClean="0"/>
                        <a:t>5/6</a:t>
                      </a:r>
                    </a:p>
                    <a:p>
                      <a:pPr algn="ctr"/>
                      <a:r>
                        <a:rPr lang="en-US" sz="1400" dirty="0" smtClean="0"/>
                        <a:t>(83.33%)</a:t>
                      </a:r>
                      <a:endParaRPr lang="en-US" sz="1400" dirty="0"/>
                    </a:p>
                  </a:txBody>
                  <a:tcPr/>
                </a:tc>
                <a:tc>
                  <a:txBody>
                    <a:bodyPr/>
                    <a:lstStyle/>
                    <a:p>
                      <a:pPr algn="ctr"/>
                      <a:endParaRPr lang="en-US" sz="1400" dirty="0" smtClean="0"/>
                    </a:p>
                    <a:p>
                      <a:pPr algn="ctr"/>
                      <a:endParaRPr lang="en-US" sz="1400" dirty="0" smtClean="0"/>
                    </a:p>
                    <a:p>
                      <a:pPr algn="ctr"/>
                      <a:r>
                        <a:rPr lang="en-US" sz="1400" dirty="0" smtClean="0"/>
                        <a:t>5 patients</a:t>
                      </a:r>
                      <a:endParaRPr lang="en-US" sz="1400" dirty="0"/>
                    </a:p>
                  </a:txBody>
                  <a:tcPr/>
                </a:tc>
                <a:tc>
                  <a:txBody>
                    <a:bodyPr/>
                    <a:lstStyle/>
                    <a:p>
                      <a:pPr algn="ctr"/>
                      <a:r>
                        <a:rPr lang="en-US" sz="1400" dirty="0" smtClean="0"/>
                        <a:t>Transient hepatic toxicity in four patients </a:t>
                      </a:r>
                    </a:p>
                    <a:p>
                      <a:pPr algn="ctr"/>
                      <a:r>
                        <a:rPr lang="en-US" sz="1400" dirty="0" smtClean="0"/>
                        <a:t>One patients with transient renal toxicity</a:t>
                      </a:r>
                      <a:endParaRPr lang="en-US" sz="1400" dirty="0"/>
                    </a:p>
                  </a:txBody>
                  <a:tcPr/>
                </a:tc>
                <a:tc>
                  <a:txBody>
                    <a:bodyPr/>
                    <a:lstStyle/>
                    <a:p>
                      <a:pPr algn="ctr"/>
                      <a:r>
                        <a:rPr lang="en-US" sz="1400" dirty="0" smtClean="0"/>
                        <a:t>Lung fibrosis (17%)</a:t>
                      </a:r>
                    </a:p>
                    <a:p>
                      <a:pPr algn="ctr"/>
                      <a:r>
                        <a:rPr lang="en-US" sz="1400" dirty="0" smtClean="0"/>
                        <a:t>DI (17%)</a:t>
                      </a:r>
                    </a:p>
                    <a:p>
                      <a:pPr algn="ctr"/>
                      <a:r>
                        <a:rPr lang="en-US" sz="1400" dirty="0" smtClean="0"/>
                        <a:t>Learning disability</a:t>
                      </a:r>
                      <a:r>
                        <a:rPr lang="en-US" sz="1400" baseline="0" dirty="0" smtClean="0"/>
                        <a:t> (17%)</a:t>
                      </a:r>
                      <a:endParaRPr lang="en-US" sz="1400" dirty="0"/>
                    </a:p>
                  </a:txBody>
                  <a:tcPr/>
                </a:tc>
                <a:tc>
                  <a:txBody>
                    <a:bodyPr/>
                    <a:lstStyle/>
                    <a:p>
                      <a:pPr algn="ctr"/>
                      <a:endParaRPr lang="en-US" sz="1400" dirty="0" smtClean="0"/>
                    </a:p>
                    <a:p>
                      <a:pPr algn="ctr"/>
                      <a:endParaRPr lang="en-US" sz="1400" dirty="0" smtClean="0"/>
                    </a:p>
                    <a:p>
                      <a:pPr algn="ctr"/>
                      <a:r>
                        <a:rPr lang="en-US" sz="1400" dirty="0" smtClean="0"/>
                        <a:t>16.66%</a:t>
                      </a:r>
                      <a:endParaRPr lang="en-US" sz="1400" dirty="0"/>
                    </a:p>
                  </a:txBody>
                  <a:tcPr/>
                </a:tc>
              </a:tr>
              <a:tr h="752074">
                <a:tc>
                  <a:txBody>
                    <a:bodyPr/>
                    <a:lstStyle/>
                    <a:p>
                      <a:pPr algn="ctr"/>
                      <a:r>
                        <a:rPr lang="en-US" sz="1400" dirty="0" smtClean="0"/>
                        <a:t>Total=10</a:t>
                      </a:r>
                      <a:endParaRPr lang="en-US" sz="1400" dirty="0"/>
                    </a:p>
                  </a:txBody>
                  <a:tcPr/>
                </a:tc>
                <a:tc>
                  <a:txBody>
                    <a:bodyPr/>
                    <a:lstStyle/>
                    <a:p>
                      <a:pPr algn="ctr"/>
                      <a:r>
                        <a:rPr lang="en-US" sz="1400" dirty="0" smtClean="0"/>
                        <a:t>22.70±13.03</a:t>
                      </a:r>
                    </a:p>
                    <a:p>
                      <a:pPr algn="ctr"/>
                      <a:r>
                        <a:rPr lang="en-US" sz="1400" dirty="0" smtClean="0"/>
                        <a:t>(8-41)</a:t>
                      </a:r>
                    </a:p>
                  </a:txBody>
                  <a:tcPr/>
                </a:tc>
                <a:tc>
                  <a:txBody>
                    <a:bodyPr/>
                    <a:lstStyle/>
                    <a:p>
                      <a:pPr algn="ctr"/>
                      <a:r>
                        <a:rPr lang="en-US" sz="1400" dirty="0" smtClean="0"/>
                        <a:t>8/10</a:t>
                      </a:r>
                    </a:p>
                    <a:p>
                      <a:pPr algn="ctr"/>
                      <a:r>
                        <a:rPr lang="en-US" sz="1400" dirty="0" smtClean="0"/>
                        <a:t>(80%)</a:t>
                      </a:r>
                      <a:endParaRPr lang="en-US" sz="1400" dirty="0"/>
                    </a:p>
                  </a:txBody>
                  <a:tcPr/>
                </a:tc>
                <a:tc>
                  <a:txBody>
                    <a:bodyPr/>
                    <a:lstStyle/>
                    <a:p>
                      <a:pPr algn="ctr"/>
                      <a:r>
                        <a:rPr lang="en-US" sz="1400" dirty="0" smtClean="0"/>
                        <a:t>8 patients</a:t>
                      </a:r>
                      <a:endParaRPr lang="en-US" sz="1400" dirty="0"/>
                    </a:p>
                  </a:txBody>
                  <a:tcPr/>
                </a:tc>
                <a:tc>
                  <a:txBody>
                    <a:bodyPr/>
                    <a:lstStyle/>
                    <a:p>
                      <a:pPr algn="ctr"/>
                      <a:r>
                        <a:rPr lang="en-US" sz="1400" dirty="0" smtClean="0"/>
                        <a:t>8 transient events</a:t>
                      </a:r>
                      <a:endParaRPr lang="en-US" sz="1400" dirty="0"/>
                    </a:p>
                  </a:txBody>
                  <a:tcPr/>
                </a:tc>
                <a:tc>
                  <a:txBody>
                    <a:bodyPr/>
                    <a:lstStyle/>
                    <a:p>
                      <a:pPr algn="ctr"/>
                      <a:r>
                        <a:rPr lang="en-US" sz="1400" dirty="0" smtClean="0"/>
                        <a:t>6/10 patients</a:t>
                      </a:r>
                    </a:p>
                    <a:p>
                      <a:pPr algn="ctr"/>
                      <a:r>
                        <a:rPr lang="en-US" sz="1400" dirty="0" smtClean="0"/>
                        <a:t>(60%)</a:t>
                      </a:r>
                      <a:endParaRPr lang="en-US" sz="1400" dirty="0"/>
                    </a:p>
                  </a:txBody>
                  <a:tcPr/>
                </a:tc>
                <a:tc>
                  <a:txBody>
                    <a:bodyPr/>
                    <a:lstStyle/>
                    <a:p>
                      <a:pPr algn="ctr"/>
                      <a:r>
                        <a:rPr lang="en-US" sz="1400" dirty="0" smtClean="0"/>
                        <a:t>20%</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135563"/>
          </a:xfrm>
          <a:solidFill>
            <a:schemeClr val="accent4">
              <a:lumMod val="20000"/>
              <a:lumOff val="80000"/>
            </a:schemeClr>
          </a:solidFill>
        </p:spPr>
        <p:txBody>
          <a:bodyPr>
            <a:normAutofit lnSpcReduction="10000"/>
          </a:bodyPr>
          <a:lstStyle/>
          <a:p>
            <a:pPr algn="just"/>
            <a:r>
              <a:rPr lang="en-US" dirty="0">
                <a:solidFill>
                  <a:schemeClr val="accent4">
                    <a:lumMod val="50000"/>
                  </a:schemeClr>
                </a:solidFill>
                <a:latin typeface="Times New Roman" pitchFamily="18" charset="0"/>
                <a:cs typeface="Times New Roman" pitchFamily="18" charset="0"/>
              </a:rPr>
              <a:t>At the median 5-years follow-up, 8 patients have been survived with favorable response status. </a:t>
            </a:r>
            <a:endParaRPr lang="en-US" dirty="0" smtClean="0">
              <a:solidFill>
                <a:schemeClr val="accent4">
                  <a:lumMod val="50000"/>
                </a:schemeClr>
              </a:solidFill>
              <a:latin typeface="Times New Roman" pitchFamily="18" charset="0"/>
              <a:cs typeface="Times New Roman" pitchFamily="18" charset="0"/>
            </a:endParaRPr>
          </a:p>
          <a:p>
            <a:pPr algn="just"/>
            <a:r>
              <a:rPr lang="en-US" dirty="0" smtClean="0">
                <a:solidFill>
                  <a:schemeClr val="accent4">
                    <a:lumMod val="50000"/>
                  </a:schemeClr>
                </a:solidFill>
                <a:latin typeface="Times New Roman" pitchFamily="18" charset="0"/>
                <a:cs typeface="Times New Roman" pitchFamily="18" charset="0"/>
              </a:rPr>
              <a:t>2 patients </a:t>
            </a:r>
            <a:r>
              <a:rPr lang="en-US" dirty="0">
                <a:solidFill>
                  <a:schemeClr val="accent4">
                    <a:lumMod val="50000"/>
                  </a:schemeClr>
                </a:solidFill>
                <a:latin typeface="Times New Roman" pitchFamily="18" charset="0"/>
                <a:cs typeface="Times New Roman" pitchFamily="18" charset="0"/>
              </a:rPr>
              <a:t>were died with late </a:t>
            </a:r>
            <a:r>
              <a:rPr lang="en-US" dirty="0" err="1">
                <a:solidFill>
                  <a:schemeClr val="accent4">
                    <a:lumMod val="50000"/>
                  </a:schemeClr>
                </a:solidFill>
                <a:latin typeface="Times New Roman" pitchFamily="18" charset="0"/>
                <a:cs typeface="Times New Roman" pitchFamily="18" charset="0"/>
              </a:rPr>
              <a:t>sequelae</a:t>
            </a:r>
            <a:r>
              <a:rPr lang="en-US" dirty="0">
                <a:solidFill>
                  <a:schemeClr val="accent4">
                    <a:lumMod val="50000"/>
                  </a:schemeClr>
                </a:solidFill>
                <a:latin typeface="Times New Roman" pitchFamily="18" charset="0"/>
                <a:cs typeface="Times New Roman" pitchFamily="18" charset="0"/>
              </a:rPr>
              <a:t> (one patient with chronic CNS involvement and the other patient from chronic diffuse lung disease</a:t>
            </a:r>
            <a:r>
              <a:rPr lang="en-US" dirty="0" smtClean="0">
                <a:solidFill>
                  <a:schemeClr val="accent4">
                    <a:lumMod val="50000"/>
                  </a:schemeClr>
                </a:solidFill>
                <a:latin typeface="Times New Roman" pitchFamily="18" charset="0"/>
                <a:cs typeface="Times New Roman" pitchFamily="18" charset="0"/>
              </a:rPr>
              <a:t>). </a:t>
            </a:r>
            <a:endParaRPr lang="en-US" dirty="0">
              <a:solidFill>
                <a:schemeClr val="accent4">
                  <a:lumMod val="50000"/>
                </a:schemeClr>
              </a:solidFill>
              <a:latin typeface="Times New Roman" pitchFamily="18" charset="0"/>
              <a:cs typeface="Times New Roman" pitchFamily="18" charset="0"/>
            </a:endParaRPr>
          </a:p>
          <a:p>
            <a:pPr algn="just"/>
            <a:r>
              <a:rPr lang="en-US" b="1" dirty="0">
                <a:solidFill>
                  <a:schemeClr val="accent4">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JLSG-96 Protocol has been associated with low mortality and improved outcome in refractory childhood multifocal LCH in this study. </a:t>
            </a:r>
          </a:p>
          <a:p>
            <a:pPr algn="just"/>
            <a:endParaRPr lang="en-US"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1981200"/>
            <a:ext cx="3200400" cy="2209800"/>
          </a:xfrm>
        </p:spPr>
        <p:txBody>
          <a:bodyPr/>
          <a:lstStyle/>
          <a:p>
            <a:r>
              <a:rPr lang="en-US" b="1" dirty="0" smtClean="0">
                <a:solidFill>
                  <a:schemeClr val="accent4">
                    <a:lumMod val="75000"/>
                  </a:schemeClr>
                </a:solidFill>
                <a:effectLst>
                  <a:outerShdw blurRad="38100" dist="38100" dir="2700000" algn="tl">
                    <a:srgbClr val="000000">
                      <a:alpha val="43137"/>
                    </a:srgbClr>
                  </a:outerShdw>
                </a:effectLst>
                <a:latin typeface="Aharoni" pitchFamily="2" charset="-79"/>
                <a:cs typeface="Aharoni" pitchFamily="2" charset="-79"/>
              </a:rPr>
              <a:t>Thank you</a:t>
            </a:r>
            <a:endParaRPr lang="en-US" b="1" dirty="0">
              <a:solidFill>
                <a:schemeClr val="accent4">
                  <a:lumMod val="75000"/>
                </a:schemeClr>
              </a:solidFill>
              <a:effectLst>
                <a:outerShdw blurRad="38100" dist="38100" dir="2700000" algn="tl">
                  <a:srgbClr val="000000">
                    <a:alpha val="43137"/>
                  </a:srgbClr>
                </a:outerShdw>
              </a:effectLst>
              <a:latin typeface="Aharoni" pitchFamily="2" charset="-79"/>
              <a:cs typeface="Aharoni" pitchFamily="2" charset="-79"/>
            </a:endParaRPr>
          </a:p>
        </p:txBody>
      </p:sp>
      <p:pic>
        <p:nvPicPr>
          <p:cNvPr id="1027" name="Picture 3" descr="D:\New folder\کنگره هیستیوسیتوزیس آذرماه 1397 کیش\photo_2018-11-18_16-51-24.jpg"/>
          <p:cNvPicPr>
            <a:picLocks noGrp="1" noChangeAspect="1" noChangeArrowheads="1"/>
          </p:cNvPicPr>
          <p:nvPr>
            <p:ph idx="1"/>
          </p:nvPr>
        </p:nvPicPr>
        <p:blipFill>
          <a:blip r:embed="rId2" cstate="print"/>
          <a:srcRect/>
          <a:stretch>
            <a:fillRect/>
          </a:stretch>
        </p:blipFill>
        <p:spPr bwMode="auto">
          <a:xfrm>
            <a:off x="381000" y="228599"/>
            <a:ext cx="4876800" cy="65024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solidFill>
                  <a:srgbClr val="FF0000"/>
                </a:solidFill>
                <a:latin typeface="Times New Roman" pitchFamily="18" charset="0"/>
                <a:cs typeface="Times New Roman" pitchFamily="18" charset="0"/>
              </a:rPr>
              <a:t>Risk Organs:</a:t>
            </a:r>
            <a:br>
              <a:rPr lang="en-US" b="1" dirty="0">
                <a:solidFill>
                  <a:srgbClr val="FF0000"/>
                </a:solidFill>
                <a:latin typeface="Times New Roman" pitchFamily="18" charset="0"/>
                <a:cs typeface="Times New Roman" pitchFamily="18" charset="0"/>
              </a:rPr>
            </a:b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a:solidFill>
            <a:schemeClr val="accent4">
              <a:lumMod val="20000"/>
              <a:lumOff val="80000"/>
            </a:schemeClr>
          </a:solidFill>
          <a:ln w="38100">
            <a:noFill/>
          </a:ln>
        </p:spPr>
        <p:txBody>
          <a:bodyPr/>
          <a:lstStyle/>
          <a:p>
            <a:pPr algn="just"/>
            <a:r>
              <a:rPr lang="en-US" dirty="0">
                <a:solidFill>
                  <a:schemeClr val="accent4">
                    <a:lumMod val="50000"/>
                  </a:schemeClr>
                </a:solidFill>
                <a:latin typeface="Times New Roman" pitchFamily="18" charset="0"/>
                <a:cs typeface="Times New Roman" pitchFamily="18" charset="0"/>
              </a:rPr>
              <a:t>Although the behavior of LCH is unpredictable, it is known that children with disease involving the hematopoietic system or liver are at highest risk for severe illness and death. </a:t>
            </a:r>
            <a:endParaRPr lang="en-US" dirty="0" smtClean="0">
              <a:solidFill>
                <a:schemeClr val="accent4">
                  <a:lumMod val="50000"/>
                </a:schemeClr>
              </a:solidFill>
              <a:latin typeface="Times New Roman" pitchFamily="18" charset="0"/>
              <a:cs typeface="Times New Roman" pitchFamily="18" charset="0"/>
            </a:endParaRPr>
          </a:p>
          <a:p>
            <a:pPr algn="just"/>
            <a:r>
              <a:rPr lang="en-US" dirty="0">
                <a:solidFill>
                  <a:schemeClr val="accent4">
                    <a:lumMod val="50000"/>
                  </a:schemeClr>
                </a:solidFill>
                <a:latin typeface="Times New Roman" pitchFamily="18" charset="0"/>
                <a:cs typeface="Times New Roman" pitchFamily="18" charset="0"/>
              </a:rPr>
              <a:t>I</a:t>
            </a:r>
            <a:r>
              <a:rPr lang="en-US" dirty="0" smtClean="0">
                <a:solidFill>
                  <a:schemeClr val="accent4">
                    <a:lumMod val="50000"/>
                  </a:schemeClr>
                </a:solidFill>
                <a:latin typeface="Times New Roman" pitchFamily="18" charset="0"/>
                <a:cs typeface="Times New Roman" pitchFamily="18" charset="0"/>
              </a:rPr>
              <a:t>nvolvement </a:t>
            </a:r>
            <a:r>
              <a:rPr lang="en-US" dirty="0">
                <a:solidFill>
                  <a:schemeClr val="accent4">
                    <a:lumMod val="50000"/>
                  </a:schemeClr>
                </a:solidFill>
                <a:latin typeface="Times New Roman" pitchFamily="18" charset="0"/>
                <a:cs typeface="Times New Roman" pitchFamily="18" charset="0"/>
              </a:rPr>
              <a:t>of “risk” organs is defined by the presence of organ dysfunction, such </a:t>
            </a:r>
            <a:r>
              <a:rPr lang="en-US" dirty="0" smtClean="0">
                <a:solidFill>
                  <a:schemeClr val="accent4">
                    <a:lumMod val="50000"/>
                  </a:schemeClr>
                </a:solidFill>
                <a:latin typeface="Times New Roman" pitchFamily="18" charset="0"/>
                <a:cs typeface="Times New Roman" pitchFamily="18" charset="0"/>
              </a:rPr>
              <a:t>as hematopoietic system, liver, spleen, or lung. </a:t>
            </a:r>
            <a:endParaRPr lang="en-US" dirty="0">
              <a:solidFill>
                <a:schemeClr val="accent4">
                  <a:lumMod val="50000"/>
                </a:schemeClr>
              </a:solidFill>
              <a:latin typeface="Times New Roman" pitchFamily="18" charset="0"/>
              <a:cs typeface="Times New Roman" pitchFamily="18" charset="0"/>
            </a:endParaRPr>
          </a:p>
          <a:p>
            <a:pPr algn="just"/>
            <a:endParaRPr lang="en-US"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2800" b="1" dirty="0" smtClean="0">
                <a:solidFill>
                  <a:srgbClr val="FF0000"/>
                </a:solidFill>
                <a:latin typeface="Times New Roman" pitchFamily="18" charset="0"/>
                <a:cs typeface="Times New Roman" pitchFamily="18" charset="0"/>
              </a:rPr>
              <a:t>Multifocal </a:t>
            </a:r>
            <a:r>
              <a:rPr lang="en-US" sz="2800" b="1" dirty="0" err="1" smtClean="0">
                <a:solidFill>
                  <a:srgbClr val="FF0000"/>
                </a:solidFill>
                <a:latin typeface="Times New Roman" pitchFamily="18" charset="0"/>
                <a:cs typeface="Times New Roman" pitchFamily="18" charset="0"/>
              </a:rPr>
              <a:t>Langerhans</a:t>
            </a:r>
            <a:r>
              <a:rPr lang="en-US" sz="2800" b="1" dirty="0" smtClean="0">
                <a:solidFill>
                  <a:srgbClr val="FF0000"/>
                </a:solidFill>
                <a:latin typeface="Times New Roman" pitchFamily="18" charset="0"/>
                <a:cs typeface="Times New Roman" pitchFamily="18" charset="0"/>
              </a:rPr>
              <a:t> cell </a:t>
            </a:r>
            <a:r>
              <a:rPr lang="en-US" sz="2800" b="1" dirty="0" err="1" smtClean="0">
                <a:solidFill>
                  <a:srgbClr val="FF0000"/>
                </a:solidFill>
                <a:latin typeface="Times New Roman" pitchFamily="18" charset="0"/>
                <a:cs typeface="Times New Roman" pitchFamily="18" charset="0"/>
              </a:rPr>
              <a:t>Histiocytosis</a:t>
            </a:r>
            <a:r>
              <a:rPr lang="en-US" sz="2800" b="1" dirty="0" smtClean="0">
                <a:solidFill>
                  <a:srgbClr val="FF0000"/>
                </a:solidFill>
                <a:latin typeface="Times New Roman" pitchFamily="18" charset="0"/>
                <a:cs typeface="Times New Roman" pitchFamily="18" charset="0"/>
              </a:rPr>
              <a:t> Risk Groups According to the </a:t>
            </a:r>
            <a:r>
              <a:rPr lang="en-US" sz="2800" b="1" dirty="0" err="1" smtClean="0">
                <a:solidFill>
                  <a:srgbClr val="FF0000"/>
                </a:solidFill>
                <a:latin typeface="Times New Roman" pitchFamily="18" charset="0"/>
                <a:cs typeface="Times New Roman" pitchFamily="18" charset="0"/>
              </a:rPr>
              <a:t>Histiocyte</a:t>
            </a:r>
            <a:r>
              <a:rPr lang="en-US" sz="2800" b="1" dirty="0" smtClean="0">
                <a:solidFill>
                  <a:srgbClr val="FF0000"/>
                </a:solidFill>
                <a:latin typeface="Times New Roman" pitchFamily="18" charset="0"/>
                <a:cs typeface="Times New Roman" pitchFamily="18" charset="0"/>
              </a:rPr>
              <a:t> Society LCH-III Trial</a:t>
            </a:r>
            <a:endParaRPr lang="en-US" sz="2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51037"/>
            <a:ext cx="8229600" cy="3535363"/>
          </a:xfrm>
          <a:solidFill>
            <a:schemeClr val="accent4">
              <a:lumMod val="20000"/>
              <a:lumOff val="80000"/>
            </a:schemeClr>
          </a:solidFill>
        </p:spPr>
        <p:txBody>
          <a:bodyPr>
            <a:normAutofit/>
          </a:bodyPr>
          <a:lstStyle/>
          <a:p>
            <a:r>
              <a:rPr lang="en-US" sz="3600" b="1" i="1" dirty="0" smtClean="0">
                <a:solidFill>
                  <a:schemeClr val="accent4">
                    <a:lumMod val="50000"/>
                  </a:schemeClr>
                </a:solidFill>
                <a:latin typeface="Times New Roman" pitchFamily="18" charset="0"/>
                <a:cs typeface="Times New Roman" pitchFamily="18" charset="0"/>
              </a:rPr>
              <a:t>High-risk multisystem patients:</a:t>
            </a:r>
          </a:p>
          <a:p>
            <a:pPr>
              <a:buNone/>
            </a:pPr>
            <a:r>
              <a:rPr lang="en-US" sz="360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With involvement one or more risk organs</a:t>
            </a:r>
          </a:p>
          <a:p>
            <a:r>
              <a:rPr lang="en-US" sz="3600" b="1" i="1" dirty="0" smtClean="0">
                <a:solidFill>
                  <a:schemeClr val="accent4">
                    <a:lumMod val="50000"/>
                  </a:schemeClr>
                </a:solidFill>
                <a:latin typeface="Times New Roman" pitchFamily="18" charset="0"/>
                <a:cs typeface="Times New Roman" pitchFamily="18" charset="0"/>
              </a:rPr>
              <a:t>Low-risk multisystem patients:</a:t>
            </a:r>
          </a:p>
          <a:p>
            <a:pPr>
              <a:buNone/>
            </a:pPr>
            <a:r>
              <a:rPr lang="en-US" sz="3600"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With multiple organs involved but without</a:t>
            </a:r>
          </a:p>
          <a:p>
            <a:pPr>
              <a:buNone/>
            </a:pPr>
            <a:r>
              <a:rPr lang="en-US" b="1" dirty="0" smtClean="0">
                <a:latin typeface="Times New Roman" pitchFamily="18" charset="0"/>
                <a:cs typeface="Times New Roman" pitchFamily="18" charset="0"/>
              </a:rPr>
              <a:t>      involvement of risk organs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a:solidFill>
            <a:schemeClr val="accent4">
              <a:lumMod val="20000"/>
              <a:lumOff val="80000"/>
            </a:schemeClr>
          </a:solidFill>
        </p:spPr>
        <p:txBody>
          <a:bodyPr>
            <a:normAutofit lnSpcReduction="10000"/>
          </a:bodyPr>
          <a:lstStyle/>
          <a:p>
            <a:pPr algn="just"/>
            <a:r>
              <a:rPr lang="en-US" sz="3600" dirty="0">
                <a:solidFill>
                  <a:schemeClr val="accent4">
                    <a:lumMod val="50000"/>
                  </a:schemeClr>
                </a:solidFill>
                <a:latin typeface="Times New Roman" pitchFamily="18" charset="0"/>
                <a:cs typeface="Times New Roman" pitchFamily="18" charset="0"/>
              </a:rPr>
              <a:t>No consensus exists for the optimal therapy for </a:t>
            </a:r>
            <a:r>
              <a:rPr lang="en-US" sz="3600" dirty="0" err="1">
                <a:solidFill>
                  <a:schemeClr val="accent4">
                    <a:lumMod val="50000"/>
                  </a:schemeClr>
                </a:solidFill>
                <a:latin typeface="Times New Roman" pitchFamily="18" charset="0"/>
                <a:cs typeface="Times New Roman" pitchFamily="18" charset="0"/>
              </a:rPr>
              <a:t>Langerhans</a:t>
            </a:r>
            <a:r>
              <a:rPr lang="en-US" sz="3600" dirty="0">
                <a:solidFill>
                  <a:schemeClr val="accent4">
                    <a:lumMod val="50000"/>
                  </a:schemeClr>
                </a:solidFill>
                <a:latin typeface="Times New Roman" pitchFamily="18" charset="0"/>
                <a:cs typeface="Times New Roman" pitchFamily="18" charset="0"/>
              </a:rPr>
              <a:t> cell </a:t>
            </a:r>
            <a:r>
              <a:rPr lang="en-US" sz="3600" dirty="0" err="1">
                <a:solidFill>
                  <a:schemeClr val="accent4">
                    <a:lumMod val="50000"/>
                  </a:schemeClr>
                </a:solidFill>
                <a:latin typeface="Times New Roman" pitchFamily="18" charset="0"/>
                <a:cs typeface="Times New Roman" pitchFamily="18" charset="0"/>
              </a:rPr>
              <a:t>histiocytosis</a:t>
            </a:r>
            <a:r>
              <a:rPr lang="en-US" sz="3600" dirty="0">
                <a:solidFill>
                  <a:schemeClr val="accent4">
                    <a:lumMod val="50000"/>
                  </a:schemeClr>
                </a:solidFill>
                <a:latin typeface="Times New Roman" pitchFamily="18" charset="0"/>
                <a:cs typeface="Times New Roman" pitchFamily="18" charset="0"/>
              </a:rPr>
              <a:t>, particularly in the case of multisystem organ disease. </a:t>
            </a:r>
            <a:endParaRPr lang="en-US" sz="3600" dirty="0" smtClean="0">
              <a:solidFill>
                <a:schemeClr val="accent4">
                  <a:lumMod val="50000"/>
                </a:schemeClr>
              </a:solidFill>
              <a:latin typeface="Times New Roman" pitchFamily="18" charset="0"/>
              <a:cs typeface="Times New Roman" pitchFamily="18" charset="0"/>
            </a:endParaRPr>
          </a:p>
          <a:p>
            <a:pPr algn="just"/>
            <a:r>
              <a:rPr lang="en-US" sz="3600" dirty="0" smtClean="0">
                <a:solidFill>
                  <a:schemeClr val="accent4">
                    <a:lumMod val="50000"/>
                  </a:schemeClr>
                </a:solidFill>
                <a:latin typeface="Times New Roman" pitchFamily="18" charset="0"/>
                <a:cs typeface="Times New Roman" pitchFamily="18" charset="0"/>
              </a:rPr>
              <a:t>However</a:t>
            </a:r>
            <a:r>
              <a:rPr lang="en-US" sz="3600" dirty="0">
                <a:solidFill>
                  <a:schemeClr val="accent4">
                    <a:lumMod val="50000"/>
                  </a:schemeClr>
                </a:solidFill>
                <a:latin typeface="Times New Roman" pitchFamily="18" charset="0"/>
                <a:cs typeface="Times New Roman" pitchFamily="18" charset="0"/>
              </a:rPr>
              <a:t>, there are a number of prospective, randomized control trials to study the effect of various chemotherapeutic regimens in the treatment of LCH.</a:t>
            </a:r>
          </a:p>
          <a:p>
            <a:pPr algn="just"/>
            <a:endParaRPr lang="en-US" sz="3600" dirty="0">
              <a:solidFill>
                <a:schemeClr val="accent4">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0"/>
            <a:ext cx="8229600" cy="609600"/>
          </a:xfrm>
        </p:spPr>
        <p:txBody>
          <a:bodyPr>
            <a:normAutofit/>
          </a:bodyPr>
          <a:lstStyle/>
          <a:p>
            <a:r>
              <a:rPr lang="en-US" sz="2000" b="1" i="1" dirty="0" smtClean="0">
                <a:solidFill>
                  <a:schemeClr val="accent4">
                    <a:lumMod val="75000"/>
                  </a:schemeClr>
                </a:solidFill>
                <a:latin typeface="Times New Roman" pitchFamily="18" charset="0"/>
                <a:cs typeface="Times New Roman" pitchFamily="18" charset="0"/>
              </a:rPr>
              <a:t>Clinical Trials  in LCH</a:t>
            </a:r>
            <a:endParaRPr lang="en-US" sz="2000" b="1" i="1" dirty="0">
              <a:solidFill>
                <a:schemeClr val="accent4">
                  <a:lumMod val="75000"/>
                </a:schemeClr>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598955"/>
          <a:ext cx="8229600" cy="5116045"/>
        </p:xfrm>
        <a:graphic>
          <a:graphicData uri="http://schemas.openxmlformats.org/drawingml/2006/table">
            <a:tbl>
              <a:tblPr firstRow="1" bandRow="1">
                <a:tableStyleId>{93296810-A885-4BE3-A3E7-6D5BEEA58F35}</a:tableStyleId>
              </a:tblPr>
              <a:tblGrid>
                <a:gridCol w="914400"/>
                <a:gridCol w="914400"/>
                <a:gridCol w="685800"/>
                <a:gridCol w="1600200"/>
                <a:gridCol w="1028700"/>
                <a:gridCol w="1028700"/>
                <a:gridCol w="1219200"/>
                <a:gridCol w="838200"/>
              </a:tblGrid>
              <a:tr h="904941">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Study group</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Age group eligible</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No. of pts</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Initial Chemotherapy </a:t>
                      </a:r>
                      <a:r>
                        <a:rPr lang="en-US" sz="1100" b="1" dirty="0" smtClean="0">
                          <a:solidFill>
                            <a:srgbClr val="231F20"/>
                          </a:solidFill>
                          <a:latin typeface="Times New Roman"/>
                          <a:ea typeface="Calibri"/>
                          <a:cs typeface="Arial"/>
                        </a:rPr>
                        <a:t>drugs and duration</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*Primary response</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Reactivation/ non-responders</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Event-free </a:t>
                      </a: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survival at 5y+</a:t>
                      </a:r>
                      <a:endParaRPr lang="en-US" sz="1100" dirty="0">
                        <a:latin typeface="Calibri"/>
                        <a:ea typeface="Calibri"/>
                        <a:cs typeface="Arial"/>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Mortality rate</a:t>
                      </a:r>
                      <a:endParaRPr lang="en-US" sz="1100" dirty="0">
                        <a:latin typeface="Calibri"/>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(overall)</a:t>
                      </a:r>
                      <a:endParaRPr lang="en-US" sz="1100" dirty="0">
                        <a:latin typeface="Calibri"/>
                        <a:ea typeface="Calibri"/>
                        <a:cs typeface="Arial"/>
                      </a:endParaRPr>
                    </a:p>
                  </a:txBody>
                  <a:tcPr marL="68580" marR="68580" marT="0" marB="0">
                    <a:solidFill>
                      <a:schemeClr val="accent1">
                        <a:lumMod val="60000"/>
                        <a:lumOff val="40000"/>
                      </a:schemeClr>
                    </a:solidFill>
                  </a:tcPr>
                </a:tc>
              </a:tr>
              <a:tr h="789886">
                <a:tc>
                  <a:txBody>
                    <a:bodyPr/>
                    <a:lstStyle/>
                    <a:p>
                      <a:pPr marL="0" marR="0" algn="ctr">
                        <a:lnSpc>
                          <a:spcPct val="115000"/>
                        </a:lnSpc>
                        <a:spcBef>
                          <a:spcPts val="0"/>
                        </a:spcBef>
                        <a:spcAft>
                          <a:spcPts val="0"/>
                        </a:spcAft>
                      </a:pPr>
                      <a:endParaRPr lang="en-US" sz="1100" b="1"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100" b="1" dirty="0" smtClean="0">
                          <a:solidFill>
                            <a:srgbClr val="231F20"/>
                          </a:solidFill>
                          <a:latin typeface="Times New Roman"/>
                          <a:ea typeface="Calibri"/>
                          <a:cs typeface="Arial"/>
                        </a:rPr>
                        <a:t>DAL-HX </a:t>
                      </a:r>
                      <a:r>
                        <a:rPr lang="en-US" sz="1100" b="1" dirty="0">
                          <a:solidFill>
                            <a:srgbClr val="231F20"/>
                          </a:solidFill>
                          <a:latin typeface="Times New Roman"/>
                          <a:ea typeface="Calibri"/>
                          <a:cs typeface="Arial"/>
                        </a:rPr>
                        <a:t>83</a:t>
                      </a:r>
                      <a:endParaRPr lang="en-US" sz="11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≤15 y</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78</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dirty="0" err="1">
                          <a:solidFill>
                            <a:srgbClr val="231F20"/>
                          </a:solidFill>
                          <a:latin typeface="Times New Roman"/>
                          <a:ea typeface="Calibri"/>
                          <a:cs typeface="Arial"/>
                        </a:rPr>
                        <a:t>Prednisolone</a:t>
                      </a:r>
                      <a:r>
                        <a:rPr lang="en-US" sz="1100" dirty="0">
                          <a:solidFill>
                            <a:srgbClr val="231F20"/>
                          </a:solidFill>
                          <a:latin typeface="Times New Roman"/>
                          <a:ea typeface="Calibri"/>
                          <a:cs typeface="Arial"/>
                        </a:rPr>
                        <a:t> </a:t>
                      </a:r>
                      <a:r>
                        <a:rPr lang="en-US" sz="1100" b="1" dirty="0">
                          <a:solidFill>
                            <a:srgbClr val="231F20"/>
                          </a:solidFill>
                          <a:latin typeface="Times New Roman"/>
                          <a:ea typeface="Calibri"/>
                          <a:cs typeface="Arial"/>
                        </a:rPr>
                        <a:t>+</a:t>
                      </a:r>
                      <a:r>
                        <a:rPr lang="en-US" sz="1100" b="1" dirty="0" err="1">
                          <a:solidFill>
                            <a:srgbClr val="231F20"/>
                          </a:solidFill>
                          <a:latin typeface="Times New Roman"/>
                          <a:ea typeface="Calibri"/>
                          <a:cs typeface="Arial"/>
                        </a:rPr>
                        <a:t>etoposide</a:t>
                      </a:r>
                      <a:endParaRPr lang="en-US" sz="1100" b="1"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a:t>
                      </a:r>
                      <a:r>
                        <a:rPr lang="en-US" sz="1100" dirty="0" err="1">
                          <a:solidFill>
                            <a:srgbClr val="231F20"/>
                          </a:solidFill>
                          <a:latin typeface="Times New Roman"/>
                          <a:ea typeface="Calibri"/>
                          <a:cs typeface="Arial"/>
                        </a:rPr>
                        <a:t>Vinblastine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For 6 weeks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5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50" dirty="0" smtClean="0">
                          <a:solidFill>
                            <a:srgbClr val="231F20"/>
                          </a:solidFill>
                          <a:latin typeface="Times New Roman"/>
                          <a:ea typeface="Calibri"/>
                          <a:cs typeface="Arial"/>
                        </a:rPr>
                        <a:t>Low-risk </a:t>
                      </a:r>
                      <a:r>
                        <a:rPr lang="en-US" sz="1050" dirty="0">
                          <a:solidFill>
                            <a:srgbClr val="231F20"/>
                          </a:solidFill>
                          <a:latin typeface="Times New Roman"/>
                          <a:ea typeface="Calibri"/>
                          <a:cs typeface="Arial"/>
                        </a:rPr>
                        <a:t>91%</a:t>
                      </a:r>
                      <a:endParaRPr lang="en-US" sz="1050" dirty="0">
                        <a:latin typeface="Calibri"/>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High-risk67%</a:t>
                      </a:r>
                      <a:endParaRPr lang="en-US" sz="105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8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800" dirty="0" smtClean="0">
                          <a:solidFill>
                            <a:srgbClr val="231F20"/>
                          </a:solidFill>
                          <a:latin typeface="Times New Roman"/>
                          <a:ea typeface="Calibri"/>
                          <a:cs typeface="Arial"/>
                        </a:rPr>
                        <a:t>Low-risk </a:t>
                      </a:r>
                      <a:r>
                        <a:rPr lang="en-US" sz="800" dirty="0">
                          <a:solidFill>
                            <a:srgbClr val="231F20"/>
                          </a:solidFill>
                          <a:latin typeface="Times New Roman"/>
                          <a:ea typeface="Calibri"/>
                          <a:cs typeface="Arial"/>
                        </a:rPr>
                        <a:t>23% / 0 %</a:t>
                      </a:r>
                      <a:endParaRPr lang="en-US" sz="800" dirty="0">
                        <a:latin typeface="Calibri"/>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High-risk 42%/20%</a:t>
                      </a:r>
                      <a:endParaRPr lang="en-US" sz="8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b="1" dirty="0">
                          <a:solidFill>
                            <a:srgbClr val="231F20"/>
                          </a:solidFill>
                          <a:latin typeface="Times New Roman"/>
                          <a:ea typeface="Calibri"/>
                          <a:cs typeface="Arial"/>
                        </a:rPr>
                        <a:t>Low-risk 77%</a:t>
                      </a:r>
                      <a:endParaRPr lang="en-US" sz="1200" b="1" dirty="0">
                        <a:latin typeface="Calibri"/>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High-risk 38%</a:t>
                      </a:r>
                      <a:endParaRPr lang="en-US" sz="1200" b="1"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9%</a:t>
                      </a:r>
                      <a:endParaRPr lang="en-US" sz="1100" dirty="0">
                        <a:latin typeface="Calibri"/>
                        <a:ea typeface="Calibri"/>
                        <a:cs typeface="Arial"/>
                      </a:endParaRPr>
                    </a:p>
                  </a:txBody>
                  <a:tcPr marL="68580" marR="68580" marT="0" marB="0"/>
                </a:tc>
              </a:tr>
              <a:tr h="789886">
                <a:tc>
                  <a:txBody>
                    <a:bodyPr/>
                    <a:lstStyle/>
                    <a:p>
                      <a:pPr marL="0" marR="0" algn="ctr">
                        <a:lnSpc>
                          <a:spcPct val="115000"/>
                        </a:lnSpc>
                        <a:spcBef>
                          <a:spcPts val="0"/>
                        </a:spcBef>
                        <a:spcAft>
                          <a:spcPts val="0"/>
                        </a:spcAft>
                      </a:pPr>
                      <a:endParaRPr lang="en-US" sz="1100" b="1"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100" b="1" dirty="0" smtClean="0">
                          <a:solidFill>
                            <a:srgbClr val="231F20"/>
                          </a:solidFill>
                          <a:latin typeface="Times New Roman"/>
                          <a:ea typeface="Calibri"/>
                          <a:cs typeface="Arial"/>
                        </a:rPr>
                        <a:t>DAL-HX </a:t>
                      </a:r>
                      <a:r>
                        <a:rPr lang="en-US" sz="1100" b="1" dirty="0">
                          <a:solidFill>
                            <a:srgbClr val="231F20"/>
                          </a:solidFill>
                          <a:latin typeface="Times New Roman"/>
                          <a:ea typeface="Calibri"/>
                          <a:cs typeface="Arial"/>
                        </a:rPr>
                        <a:t>90</a:t>
                      </a:r>
                      <a:endParaRPr lang="en-US" sz="11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a:solidFill>
                          <a:srgbClr val="231F20"/>
                        </a:solidFill>
                        <a:latin typeface="Times New Roman"/>
                        <a:ea typeface="Calibri"/>
                        <a:cs typeface="Arial"/>
                      </a:endParaRPr>
                    </a:p>
                    <a:p>
                      <a:pPr marL="0" marR="0" algn="ctr">
                        <a:lnSpc>
                          <a:spcPct val="115000"/>
                        </a:lnSpc>
                        <a:spcBef>
                          <a:spcPts val="0"/>
                        </a:spcBef>
                        <a:spcAft>
                          <a:spcPts val="0"/>
                        </a:spcAft>
                      </a:pPr>
                      <a:r>
                        <a:rPr lang="en-US" sz="1100">
                          <a:solidFill>
                            <a:srgbClr val="231F20"/>
                          </a:solidFill>
                          <a:latin typeface="Times New Roman"/>
                          <a:ea typeface="Calibri"/>
                          <a:cs typeface="Arial"/>
                        </a:rPr>
                        <a:t>≤ 15 y</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63</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dirty="0" err="1">
                          <a:solidFill>
                            <a:srgbClr val="231F20"/>
                          </a:solidFill>
                          <a:latin typeface="Times New Roman"/>
                          <a:ea typeface="Calibri"/>
                          <a:cs typeface="Arial"/>
                        </a:rPr>
                        <a:t>Prednisolone</a:t>
                      </a:r>
                      <a:r>
                        <a:rPr lang="en-US" sz="1100" dirty="0">
                          <a:solidFill>
                            <a:srgbClr val="231F20"/>
                          </a:solidFill>
                          <a:latin typeface="Times New Roman"/>
                          <a:ea typeface="Calibri"/>
                          <a:cs typeface="Arial"/>
                        </a:rPr>
                        <a:t> </a:t>
                      </a:r>
                      <a:r>
                        <a:rPr lang="en-US" sz="1100" b="1" dirty="0">
                          <a:solidFill>
                            <a:srgbClr val="231F20"/>
                          </a:solidFill>
                          <a:latin typeface="Times New Roman"/>
                          <a:ea typeface="Calibri"/>
                          <a:cs typeface="Arial"/>
                        </a:rPr>
                        <a:t>+</a:t>
                      </a:r>
                      <a:r>
                        <a:rPr lang="en-US" sz="1100" b="1" dirty="0" err="1">
                          <a:solidFill>
                            <a:srgbClr val="231F20"/>
                          </a:solidFill>
                          <a:latin typeface="Times New Roman"/>
                          <a:ea typeface="Calibri"/>
                          <a:cs typeface="Arial"/>
                        </a:rPr>
                        <a:t>etoposide</a:t>
                      </a:r>
                      <a:endParaRPr lang="en-US" sz="1100" b="1"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a:t>
                      </a:r>
                      <a:r>
                        <a:rPr lang="en-US" sz="1100" dirty="0" err="1">
                          <a:solidFill>
                            <a:srgbClr val="231F20"/>
                          </a:solidFill>
                          <a:latin typeface="Times New Roman"/>
                          <a:ea typeface="Calibri"/>
                          <a:cs typeface="Arial"/>
                        </a:rPr>
                        <a:t>Vinblastine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For 6 weeks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5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50" dirty="0" smtClean="0">
                          <a:solidFill>
                            <a:srgbClr val="231F20"/>
                          </a:solidFill>
                          <a:latin typeface="Times New Roman"/>
                          <a:ea typeface="Calibri"/>
                          <a:cs typeface="Arial"/>
                        </a:rPr>
                        <a:t>Low-risk </a:t>
                      </a:r>
                      <a:r>
                        <a:rPr lang="en-US" sz="1050" dirty="0">
                          <a:solidFill>
                            <a:srgbClr val="231F20"/>
                          </a:solidFill>
                          <a:latin typeface="Times New Roman"/>
                          <a:ea typeface="Calibri"/>
                          <a:cs typeface="Arial"/>
                        </a:rPr>
                        <a:t>86%</a:t>
                      </a:r>
                      <a:endParaRPr lang="en-US" sz="1050" dirty="0">
                        <a:latin typeface="Calibri"/>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High-risk79%</a:t>
                      </a:r>
                      <a:endParaRPr lang="en-US" sz="105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8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800" dirty="0" smtClean="0">
                          <a:solidFill>
                            <a:srgbClr val="231F20"/>
                          </a:solidFill>
                          <a:latin typeface="Times New Roman"/>
                          <a:ea typeface="Calibri"/>
                          <a:cs typeface="Arial"/>
                        </a:rPr>
                        <a:t>Low-risk </a:t>
                      </a:r>
                      <a:r>
                        <a:rPr lang="en-US" sz="800" dirty="0">
                          <a:solidFill>
                            <a:srgbClr val="231F20"/>
                          </a:solidFill>
                          <a:latin typeface="Times New Roman"/>
                          <a:ea typeface="Calibri"/>
                          <a:cs typeface="Arial"/>
                        </a:rPr>
                        <a:t>26% / 0%</a:t>
                      </a:r>
                      <a:endParaRPr lang="en-US" sz="800" dirty="0">
                        <a:latin typeface="Calibri"/>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High-risk 30%/14%</a:t>
                      </a:r>
                      <a:endParaRPr lang="en-US" sz="8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b="1" dirty="0">
                          <a:solidFill>
                            <a:srgbClr val="231F20"/>
                          </a:solidFill>
                          <a:latin typeface="Times New Roman"/>
                          <a:ea typeface="Calibri"/>
                          <a:cs typeface="Arial"/>
                        </a:rPr>
                        <a:t>Low-risk 77%</a:t>
                      </a:r>
                      <a:endParaRPr lang="en-US" sz="1200" b="1" dirty="0">
                        <a:latin typeface="Calibri"/>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High-risk 35%</a:t>
                      </a:r>
                      <a:endParaRPr lang="en-US" sz="12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9%</a:t>
                      </a:r>
                      <a:endParaRPr lang="en-US" sz="1100" dirty="0">
                        <a:latin typeface="Calibri"/>
                        <a:ea typeface="Calibri"/>
                        <a:cs typeface="Arial"/>
                      </a:endParaRPr>
                    </a:p>
                  </a:txBody>
                  <a:tcPr marL="68580" marR="68580" marT="0" marB="0"/>
                </a:tc>
              </a:tr>
              <a:tr h="789886">
                <a:tc>
                  <a:txBody>
                    <a:bodyPr/>
                    <a:lstStyle/>
                    <a:p>
                      <a:pPr marL="0" marR="0" algn="ctr">
                        <a:lnSpc>
                          <a:spcPct val="115000"/>
                        </a:lnSpc>
                        <a:spcBef>
                          <a:spcPts val="0"/>
                        </a:spcBef>
                        <a:spcAft>
                          <a:spcPts val="0"/>
                        </a:spcAft>
                      </a:pPr>
                      <a:endParaRPr lang="en-US" sz="1100" b="1"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LCH-I</a:t>
                      </a:r>
                      <a:endParaRPr lang="en-US" sz="11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a:solidFill>
                          <a:srgbClr val="231F20"/>
                        </a:solidFill>
                        <a:latin typeface="Times New Roman"/>
                        <a:ea typeface="Calibri"/>
                        <a:cs typeface="Arial"/>
                      </a:endParaRPr>
                    </a:p>
                    <a:p>
                      <a:pPr marL="0" marR="0" algn="ctr">
                        <a:lnSpc>
                          <a:spcPct val="115000"/>
                        </a:lnSpc>
                        <a:spcBef>
                          <a:spcPts val="0"/>
                        </a:spcBef>
                        <a:spcAft>
                          <a:spcPts val="0"/>
                        </a:spcAft>
                      </a:pPr>
                      <a:r>
                        <a:rPr lang="en-US" sz="1100">
                          <a:solidFill>
                            <a:srgbClr val="231F20"/>
                          </a:solidFill>
                          <a:latin typeface="Times New Roman"/>
                          <a:ea typeface="Calibri"/>
                          <a:cs typeface="Arial"/>
                        </a:rPr>
                        <a:t>≤ 15 y</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143</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dirty="0" err="1">
                          <a:solidFill>
                            <a:srgbClr val="231F20"/>
                          </a:solidFill>
                          <a:latin typeface="Times New Roman"/>
                          <a:ea typeface="Calibri"/>
                          <a:cs typeface="Arial"/>
                        </a:rPr>
                        <a:t>Prednisolone</a:t>
                      </a:r>
                      <a:r>
                        <a:rPr lang="en-US" sz="1100" dirty="0">
                          <a:solidFill>
                            <a:srgbClr val="231F20"/>
                          </a:solidFill>
                          <a:latin typeface="Times New Roman"/>
                          <a:ea typeface="Calibri"/>
                          <a:cs typeface="Arial"/>
                        </a:rPr>
                        <a:t> </a:t>
                      </a:r>
                      <a:r>
                        <a:rPr lang="en-US" sz="1100" b="1" dirty="0">
                          <a:solidFill>
                            <a:srgbClr val="231F20"/>
                          </a:solidFill>
                          <a:latin typeface="Times New Roman"/>
                          <a:ea typeface="Calibri"/>
                          <a:cs typeface="Arial"/>
                        </a:rPr>
                        <a:t>+</a:t>
                      </a:r>
                      <a:r>
                        <a:rPr lang="en-US" sz="1100" b="1" dirty="0" err="1">
                          <a:solidFill>
                            <a:srgbClr val="231F20"/>
                          </a:solidFill>
                          <a:latin typeface="Times New Roman"/>
                          <a:ea typeface="Calibri"/>
                          <a:cs typeface="Arial"/>
                        </a:rPr>
                        <a:t>etoposide</a:t>
                      </a:r>
                      <a:endParaRPr lang="en-US" sz="1100" b="1"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or </a:t>
                      </a:r>
                      <a:r>
                        <a:rPr lang="en-US" sz="1100" dirty="0" err="1">
                          <a:solidFill>
                            <a:srgbClr val="231F20"/>
                          </a:solidFill>
                          <a:latin typeface="Times New Roman"/>
                          <a:ea typeface="Calibri"/>
                          <a:cs typeface="Arial"/>
                        </a:rPr>
                        <a:t>Vinblastine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for 24 weeks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5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050" dirty="0" smtClean="0">
                          <a:solidFill>
                            <a:srgbClr val="231F20"/>
                          </a:solidFill>
                          <a:latin typeface="Times New Roman"/>
                          <a:ea typeface="Calibri"/>
                          <a:cs typeface="Arial"/>
                        </a:rPr>
                        <a:t>Low-risk </a:t>
                      </a:r>
                      <a:r>
                        <a:rPr lang="en-US" sz="1050" dirty="0">
                          <a:solidFill>
                            <a:srgbClr val="231F20"/>
                          </a:solidFill>
                          <a:latin typeface="Times New Roman"/>
                          <a:ea typeface="Calibri"/>
                          <a:cs typeface="Arial"/>
                        </a:rPr>
                        <a:t>69%</a:t>
                      </a:r>
                      <a:endParaRPr lang="en-US" sz="1050" dirty="0">
                        <a:latin typeface="Calibri"/>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High-risk58%</a:t>
                      </a:r>
                      <a:endParaRPr lang="en-US" sz="105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800"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800" dirty="0" smtClean="0">
                          <a:solidFill>
                            <a:srgbClr val="231F20"/>
                          </a:solidFill>
                          <a:latin typeface="Times New Roman"/>
                          <a:ea typeface="Calibri"/>
                          <a:cs typeface="Arial"/>
                        </a:rPr>
                        <a:t>Low-risk </a:t>
                      </a:r>
                      <a:r>
                        <a:rPr lang="en-US" sz="800" dirty="0">
                          <a:solidFill>
                            <a:srgbClr val="231F20"/>
                          </a:solidFill>
                          <a:latin typeface="Times New Roman"/>
                          <a:ea typeface="Calibri"/>
                          <a:cs typeface="Arial"/>
                        </a:rPr>
                        <a:t>58% / ?</a:t>
                      </a:r>
                      <a:endParaRPr lang="en-US" sz="800" dirty="0">
                        <a:latin typeface="Calibri"/>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High-risk 61%/20%</a:t>
                      </a:r>
                      <a:endParaRPr lang="en-US" sz="8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b="1" dirty="0">
                          <a:solidFill>
                            <a:srgbClr val="231F20"/>
                          </a:solidFill>
                          <a:latin typeface="Times New Roman"/>
                          <a:ea typeface="Calibri"/>
                          <a:cs typeface="Arial"/>
                        </a:rPr>
                        <a:t>Low-risk ?</a:t>
                      </a:r>
                      <a:endParaRPr lang="en-US" sz="1200" b="1" dirty="0">
                        <a:latin typeface="Calibri"/>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High-risk 10 %</a:t>
                      </a:r>
                      <a:endParaRPr lang="en-US" sz="1200" b="1"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8%</a:t>
                      </a:r>
                      <a:endParaRPr lang="en-US" sz="1100" dirty="0">
                        <a:latin typeface="Calibri"/>
                        <a:ea typeface="Calibri"/>
                        <a:cs typeface="Arial"/>
                      </a:endParaRPr>
                    </a:p>
                  </a:txBody>
                  <a:tcPr marL="68580" marR="68580" marT="0" marB="0"/>
                </a:tc>
              </a:tr>
              <a:tr h="812316">
                <a:tc>
                  <a:txBody>
                    <a:bodyPr/>
                    <a:lstStyle/>
                    <a:p>
                      <a:pPr marL="0" marR="0" algn="ctr">
                        <a:lnSpc>
                          <a:spcPct val="115000"/>
                        </a:lnSpc>
                        <a:spcBef>
                          <a:spcPts val="0"/>
                        </a:spcBef>
                        <a:spcAft>
                          <a:spcPts val="0"/>
                        </a:spcAft>
                      </a:pPr>
                      <a:endParaRPr lang="en-US" sz="1100" b="1" dirty="0">
                        <a:solidFill>
                          <a:srgbClr val="231F20"/>
                        </a:solidFill>
                        <a:latin typeface="Times New Roman"/>
                        <a:ea typeface="Calibri"/>
                        <a:cs typeface="Arial"/>
                      </a:endParaRPr>
                    </a:p>
                    <a:p>
                      <a:pPr marL="0" marR="0" algn="ctr">
                        <a:lnSpc>
                          <a:spcPct val="115000"/>
                        </a:lnSpc>
                        <a:spcBef>
                          <a:spcPts val="0"/>
                        </a:spcBef>
                        <a:spcAft>
                          <a:spcPts val="0"/>
                        </a:spcAft>
                      </a:pPr>
                      <a:endParaRPr lang="en-US" sz="1100" b="1" dirty="0" smtClean="0">
                        <a:solidFill>
                          <a:srgbClr val="231F20"/>
                        </a:solidFill>
                        <a:latin typeface="Times New Roman"/>
                        <a:ea typeface="Calibri"/>
                        <a:cs typeface="Arial"/>
                      </a:endParaRPr>
                    </a:p>
                    <a:p>
                      <a:pPr marL="0" marR="0" algn="ctr">
                        <a:lnSpc>
                          <a:spcPct val="115000"/>
                        </a:lnSpc>
                        <a:spcBef>
                          <a:spcPts val="0"/>
                        </a:spcBef>
                        <a:spcAft>
                          <a:spcPts val="0"/>
                        </a:spcAft>
                      </a:pPr>
                      <a:r>
                        <a:rPr lang="en-US" sz="1100" b="1" dirty="0" smtClean="0">
                          <a:solidFill>
                            <a:srgbClr val="231F20"/>
                          </a:solidFill>
                          <a:latin typeface="Times New Roman"/>
                          <a:ea typeface="Calibri"/>
                          <a:cs typeface="Arial"/>
                        </a:rPr>
                        <a:t>LCH-II</a:t>
                      </a:r>
                      <a:endParaRPr lang="en-US" sz="11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a:solidFill>
                          <a:srgbClr val="231F20"/>
                        </a:solidFill>
                        <a:latin typeface="Times New Roman"/>
                        <a:ea typeface="Calibri"/>
                        <a:cs typeface="Arial"/>
                      </a:endParaRPr>
                    </a:p>
                    <a:p>
                      <a:pPr marL="0" marR="0" algn="ctr">
                        <a:lnSpc>
                          <a:spcPct val="115000"/>
                        </a:lnSpc>
                        <a:spcBef>
                          <a:spcPts val="0"/>
                        </a:spcBef>
                        <a:spcAft>
                          <a:spcPts val="0"/>
                        </a:spcAft>
                      </a:pPr>
                      <a:r>
                        <a:rPr lang="en-US" sz="1100">
                          <a:solidFill>
                            <a:srgbClr val="231F20"/>
                          </a:solidFill>
                          <a:latin typeface="Times New Roman"/>
                          <a:ea typeface="Calibri"/>
                          <a:cs typeface="Arial"/>
                        </a:rPr>
                        <a:t>≤ 15 y</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193</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dirty="0" err="1">
                          <a:solidFill>
                            <a:srgbClr val="231F20"/>
                          </a:solidFill>
                          <a:latin typeface="Times New Roman"/>
                          <a:ea typeface="Calibri"/>
                          <a:cs typeface="Arial"/>
                        </a:rPr>
                        <a:t>Prednisolone</a:t>
                      </a:r>
                      <a:r>
                        <a:rPr lang="en-US" sz="1100" dirty="0">
                          <a:solidFill>
                            <a:srgbClr val="231F20"/>
                          </a:solidFill>
                          <a:latin typeface="Times New Roman"/>
                          <a:ea typeface="Calibri"/>
                          <a:cs typeface="Arial"/>
                        </a:rPr>
                        <a:t> </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a:t>
                      </a:r>
                      <a:r>
                        <a:rPr lang="en-US" sz="1100" dirty="0" err="1">
                          <a:solidFill>
                            <a:srgbClr val="231F20"/>
                          </a:solidFill>
                          <a:latin typeface="Times New Roman"/>
                          <a:ea typeface="Calibri"/>
                          <a:cs typeface="Arial"/>
                        </a:rPr>
                        <a:t>Vinblastine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a:t>
                      </a:r>
                      <a:r>
                        <a:rPr lang="en-US" sz="1100" dirty="0" err="1">
                          <a:solidFill>
                            <a:srgbClr val="231F20"/>
                          </a:solidFill>
                          <a:latin typeface="Times New Roman"/>
                          <a:ea typeface="Calibri"/>
                          <a:cs typeface="Arial"/>
                        </a:rPr>
                        <a:t>mercaptopurine</a:t>
                      </a:r>
                      <a:endParaRPr lang="en-US" sz="1100" dirty="0">
                        <a:latin typeface="Calibri"/>
                        <a:ea typeface="Calibri"/>
                        <a:cs typeface="Arial"/>
                      </a:endParaRPr>
                    </a:p>
                    <a:p>
                      <a:pPr marL="0" marR="0" algn="ctr">
                        <a:lnSpc>
                          <a:spcPct val="115000"/>
                        </a:lnSpc>
                        <a:spcBef>
                          <a:spcPts val="0"/>
                        </a:spcBef>
                        <a:spcAft>
                          <a:spcPts val="0"/>
                        </a:spcAft>
                      </a:pPr>
                      <a:r>
                        <a:rPr lang="en-US" sz="1600" b="1" dirty="0">
                          <a:solidFill>
                            <a:srgbClr val="000000"/>
                          </a:solidFill>
                          <a:latin typeface="Times New Roman"/>
                          <a:ea typeface="Calibri"/>
                          <a:cs typeface="Arial"/>
                        </a:rPr>
                        <a:t>±</a:t>
                      </a:r>
                      <a:r>
                        <a:rPr lang="en-US" sz="1600" b="1" dirty="0" err="1">
                          <a:solidFill>
                            <a:srgbClr val="000000"/>
                          </a:solidFill>
                          <a:latin typeface="Times New Roman"/>
                          <a:ea typeface="Calibri"/>
                          <a:cs typeface="Arial"/>
                        </a:rPr>
                        <a:t>etoposide</a:t>
                      </a:r>
                      <a:endParaRPr lang="en-US" sz="1600" b="1" dirty="0">
                        <a:latin typeface="Calibri"/>
                        <a:ea typeface="Calibri"/>
                        <a:cs typeface="Arial"/>
                      </a:endParaRPr>
                    </a:p>
                    <a:p>
                      <a:pPr marL="0" marR="0" algn="ctr">
                        <a:lnSpc>
                          <a:spcPct val="115000"/>
                        </a:lnSpc>
                        <a:spcBef>
                          <a:spcPts val="0"/>
                        </a:spcBef>
                        <a:spcAft>
                          <a:spcPts val="0"/>
                        </a:spcAft>
                      </a:pPr>
                      <a:r>
                        <a:rPr lang="en-US" sz="1100" dirty="0">
                          <a:solidFill>
                            <a:srgbClr val="000000"/>
                          </a:solidFill>
                          <a:latin typeface="Times New Roman"/>
                          <a:ea typeface="Calibri"/>
                          <a:cs typeface="Arial"/>
                        </a:rPr>
                        <a:t>For 24 weeks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50" dirty="0">
                        <a:solidFill>
                          <a:srgbClr val="231F20"/>
                        </a:solidFill>
                        <a:latin typeface="Times New Roman"/>
                        <a:ea typeface="Calibri"/>
                        <a:cs typeface="Arial"/>
                      </a:endParaRPr>
                    </a:p>
                    <a:p>
                      <a:pPr marL="0" marR="0" algn="ctr">
                        <a:lnSpc>
                          <a:spcPct val="115000"/>
                        </a:lnSpc>
                        <a:spcBef>
                          <a:spcPts val="0"/>
                        </a:spcBef>
                        <a:spcAft>
                          <a:spcPts val="0"/>
                        </a:spcAft>
                      </a:pPr>
                      <a:r>
                        <a:rPr lang="en-US" sz="1050" dirty="0" smtClean="0">
                          <a:solidFill>
                            <a:srgbClr val="231F20"/>
                          </a:solidFill>
                          <a:latin typeface="Times New Roman"/>
                          <a:ea typeface="Calibri"/>
                          <a:cs typeface="Arial"/>
                        </a:rPr>
                        <a:t>Low-risk </a:t>
                      </a:r>
                      <a:r>
                        <a:rPr lang="en-US" sz="1050" dirty="0">
                          <a:solidFill>
                            <a:srgbClr val="231F20"/>
                          </a:solidFill>
                          <a:latin typeface="Times New Roman"/>
                          <a:ea typeface="Calibri"/>
                          <a:cs typeface="Arial"/>
                        </a:rPr>
                        <a:t>71%</a:t>
                      </a:r>
                      <a:endParaRPr lang="en-US" sz="1050" dirty="0">
                        <a:latin typeface="Calibri"/>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High-risk63%</a:t>
                      </a:r>
                      <a:endParaRPr lang="en-US" sz="1050"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endParaRPr lang="en-US" sz="800" dirty="0">
                        <a:solidFill>
                          <a:srgbClr val="231F20"/>
                        </a:solidFill>
                        <a:latin typeface="Times New Roman"/>
                        <a:ea typeface="Calibri"/>
                        <a:cs typeface="Arial"/>
                      </a:endParaRPr>
                    </a:p>
                    <a:p>
                      <a:pPr marL="0" marR="0">
                        <a:lnSpc>
                          <a:spcPct val="115000"/>
                        </a:lnSpc>
                        <a:spcBef>
                          <a:spcPts val="0"/>
                        </a:spcBef>
                        <a:spcAft>
                          <a:spcPts val="0"/>
                        </a:spcAft>
                      </a:pPr>
                      <a:endParaRPr lang="en-US" sz="800" dirty="0" smtClean="0">
                        <a:solidFill>
                          <a:srgbClr val="231F20"/>
                        </a:solidFill>
                        <a:latin typeface="Times New Roman"/>
                        <a:ea typeface="Calibri"/>
                        <a:cs typeface="Arial"/>
                      </a:endParaRPr>
                    </a:p>
                    <a:p>
                      <a:pPr marL="0" marR="0">
                        <a:lnSpc>
                          <a:spcPct val="115000"/>
                        </a:lnSpc>
                        <a:spcBef>
                          <a:spcPts val="0"/>
                        </a:spcBef>
                        <a:spcAft>
                          <a:spcPts val="0"/>
                        </a:spcAft>
                      </a:pPr>
                      <a:r>
                        <a:rPr lang="en-US" sz="800" dirty="0" smtClean="0">
                          <a:solidFill>
                            <a:srgbClr val="231F20"/>
                          </a:solidFill>
                          <a:latin typeface="Times New Roman"/>
                          <a:ea typeface="Calibri"/>
                          <a:cs typeface="Arial"/>
                        </a:rPr>
                        <a:t>Low-risk </a:t>
                      </a:r>
                      <a:r>
                        <a:rPr lang="en-US" sz="800" dirty="0">
                          <a:solidFill>
                            <a:srgbClr val="231F20"/>
                          </a:solidFill>
                          <a:latin typeface="Times New Roman"/>
                          <a:ea typeface="Calibri"/>
                          <a:cs typeface="Arial"/>
                        </a:rPr>
                        <a:t>52% / 0%</a:t>
                      </a:r>
                      <a:endParaRPr lang="en-US" sz="800" dirty="0">
                        <a:latin typeface="Calibri"/>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High-risk 55%/12%</a:t>
                      </a:r>
                      <a:endParaRPr lang="en-US" sz="8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200" b="1" dirty="0">
                        <a:solidFill>
                          <a:srgbClr val="231F20"/>
                        </a:solidFill>
                        <a:latin typeface="Times New Roman"/>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Low-risk 80%</a:t>
                      </a:r>
                      <a:endParaRPr lang="en-US" sz="1200" b="1" dirty="0">
                        <a:latin typeface="Calibri"/>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High-risk 27%</a:t>
                      </a:r>
                      <a:endParaRPr lang="en-US" sz="1200" b="1"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8%</a:t>
                      </a:r>
                      <a:endParaRPr lang="en-US" sz="1100" dirty="0">
                        <a:latin typeface="Calibri"/>
                        <a:ea typeface="Calibri"/>
                        <a:cs typeface="Arial"/>
                      </a:endParaRPr>
                    </a:p>
                  </a:txBody>
                  <a:tcPr marL="68580" marR="68580" marT="0" marB="0"/>
                </a:tc>
              </a:tr>
              <a:tr h="789886">
                <a:tc>
                  <a:txBody>
                    <a:bodyPr/>
                    <a:lstStyle/>
                    <a:p>
                      <a:pPr marL="0" marR="0" algn="ctr">
                        <a:lnSpc>
                          <a:spcPct val="115000"/>
                        </a:lnSpc>
                        <a:spcBef>
                          <a:spcPts val="0"/>
                        </a:spcBef>
                        <a:spcAft>
                          <a:spcPts val="0"/>
                        </a:spcAft>
                      </a:pPr>
                      <a:endParaRPr lang="en-US" sz="1100" b="1"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b="1" dirty="0">
                          <a:solidFill>
                            <a:srgbClr val="231F20"/>
                          </a:solidFill>
                          <a:latin typeface="Times New Roman"/>
                          <a:ea typeface="Calibri"/>
                          <a:cs typeface="Arial"/>
                        </a:rPr>
                        <a:t>LCH-III</a:t>
                      </a:r>
                      <a:endParaRPr lang="en-US" sz="1100" b="1"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a:solidFill>
                          <a:srgbClr val="231F20"/>
                        </a:solidFill>
                        <a:latin typeface="Times New Roman"/>
                        <a:ea typeface="Calibri"/>
                        <a:cs typeface="Arial"/>
                      </a:endParaRPr>
                    </a:p>
                    <a:p>
                      <a:pPr marL="0" marR="0" algn="ctr">
                        <a:lnSpc>
                          <a:spcPct val="115000"/>
                        </a:lnSpc>
                        <a:spcBef>
                          <a:spcPts val="0"/>
                        </a:spcBef>
                        <a:spcAft>
                          <a:spcPts val="0"/>
                        </a:spcAft>
                      </a:pPr>
                      <a:r>
                        <a:rPr lang="en-US" sz="1100">
                          <a:solidFill>
                            <a:srgbClr val="231F20"/>
                          </a:solidFill>
                          <a:latin typeface="Times New Roman"/>
                          <a:ea typeface="Calibri"/>
                          <a:cs typeface="Arial"/>
                        </a:rPr>
                        <a:t>≤ 15 y</a:t>
                      </a:r>
                      <a:endParaRPr lang="en-US" sz="110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&gt; 400</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dirty="0" err="1">
                          <a:solidFill>
                            <a:srgbClr val="231F20"/>
                          </a:solidFill>
                          <a:latin typeface="Times New Roman"/>
                          <a:ea typeface="Calibri"/>
                          <a:cs typeface="Arial"/>
                        </a:rPr>
                        <a:t>Prednisolone</a:t>
                      </a:r>
                      <a:r>
                        <a:rPr lang="en-US" sz="1100" dirty="0">
                          <a:solidFill>
                            <a:srgbClr val="231F20"/>
                          </a:solidFill>
                          <a:latin typeface="Times New Roman"/>
                          <a:ea typeface="Calibri"/>
                          <a:cs typeface="Arial"/>
                        </a:rPr>
                        <a:t> </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a:t>
                      </a:r>
                      <a:r>
                        <a:rPr lang="en-US" sz="1100" dirty="0" err="1">
                          <a:solidFill>
                            <a:srgbClr val="231F20"/>
                          </a:solidFill>
                          <a:latin typeface="Times New Roman"/>
                          <a:ea typeface="Calibri"/>
                          <a:cs typeface="Arial"/>
                        </a:rPr>
                        <a:t>Vinblastine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 </a:t>
                      </a:r>
                      <a:r>
                        <a:rPr lang="en-US" sz="1100" dirty="0" err="1">
                          <a:solidFill>
                            <a:srgbClr val="231F20"/>
                          </a:solidFill>
                          <a:latin typeface="Times New Roman"/>
                          <a:ea typeface="Calibri"/>
                          <a:cs typeface="Arial"/>
                        </a:rPr>
                        <a:t>methotrexate</a:t>
                      </a:r>
                      <a:endParaRPr lang="en-US" sz="1100" dirty="0">
                        <a:latin typeface="Calibri"/>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For 6 weeks</a:t>
                      </a:r>
                      <a:endParaRPr lang="en-US" sz="11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050" dirty="0">
                        <a:solidFill>
                          <a:srgbClr val="231F20"/>
                        </a:solidFill>
                        <a:latin typeface="Times New Roman"/>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Low-risk 71%</a:t>
                      </a:r>
                      <a:endParaRPr lang="en-US" sz="1050" dirty="0">
                        <a:latin typeface="Calibri"/>
                        <a:ea typeface="Calibri"/>
                        <a:cs typeface="Arial"/>
                      </a:endParaRPr>
                    </a:p>
                    <a:p>
                      <a:pPr marL="0" marR="0" algn="ctr">
                        <a:lnSpc>
                          <a:spcPct val="115000"/>
                        </a:lnSpc>
                        <a:spcBef>
                          <a:spcPts val="0"/>
                        </a:spcBef>
                        <a:spcAft>
                          <a:spcPts val="0"/>
                        </a:spcAft>
                      </a:pPr>
                      <a:r>
                        <a:rPr lang="en-US" sz="1050" dirty="0">
                          <a:solidFill>
                            <a:srgbClr val="231F20"/>
                          </a:solidFill>
                          <a:latin typeface="Times New Roman"/>
                          <a:ea typeface="Calibri"/>
                          <a:cs typeface="Arial"/>
                        </a:rPr>
                        <a:t>High-risk63%</a:t>
                      </a:r>
                      <a:endParaRPr lang="en-US" sz="105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800" dirty="0">
                        <a:solidFill>
                          <a:srgbClr val="231F20"/>
                        </a:solidFill>
                        <a:latin typeface="Times New Roman"/>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Low-risk 27% / 0%</a:t>
                      </a:r>
                      <a:endParaRPr lang="en-US" sz="800" dirty="0">
                        <a:latin typeface="Calibri"/>
                        <a:ea typeface="Calibri"/>
                        <a:cs typeface="Arial"/>
                      </a:endParaRPr>
                    </a:p>
                    <a:p>
                      <a:pPr marL="0" marR="0" algn="ctr">
                        <a:lnSpc>
                          <a:spcPct val="115000"/>
                        </a:lnSpc>
                        <a:spcBef>
                          <a:spcPts val="0"/>
                        </a:spcBef>
                        <a:spcAft>
                          <a:spcPts val="0"/>
                        </a:spcAft>
                      </a:pPr>
                      <a:r>
                        <a:rPr lang="en-US" sz="800" dirty="0">
                          <a:solidFill>
                            <a:srgbClr val="231F20"/>
                          </a:solidFill>
                          <a:latin typeface="Times New Roman"/>
                          <a:ea typeface="Calibri"/>
                          <a:cs typeface="Arial"/>
                        </a:rPr>
                        <a:t>High-risk 37%/12%</a:t>
                      </a:r>
                      <a:endParaRPr lang="en-US" sz="8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endParaRPr lang="en-US" sz="1200" b="1" dirty="0">
                        <a:solidFill>
                          <a:srgbClr val="231F20"/>
                        </a:solidFill>
                        <a:latin typeface="Times New Roman"/>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Low-risk 84%</a:t>
                      </a:r>
                      <a:endParaRPr lang="en-US" sz="1200" b="1" dirty="0">
                        <a:latin typeface="Calibri"/>
                        <a:ea typeface="Calibri"/>
                        <a:cs typeface="Arial"/>
                      </a:endParaRPr>
                    </a:p>
                    <a:p>
                      <a:pPr marL="0" marR="0" algn="ctr">
                        <a:lnSpc>
                          <a:spcPct val="115000"/>
                        </a:lnSpc>
                        <a:spcBef>
                          <a:spcPts val="0"/>
                        </a:spcBef>
                        <a:spcAft>
                          <a:spcPts val="0"/>
                        </a:spcAft>
                      </a:pPr>
                      <a:r>
                        <a:rPr lang="en-US" sz="1200" b="1" dirty="0">
                          <a:solidFill>
                            <a:srgbClr val="231F20"/>
                          </a:solidFill>
                          <a:latin typeface="Times New Roman"/>
                          <a:ea typeface="Calibri"/>
                          <a:cs typeface="Arial"/>
                        </a:rPr>
                        <a:t>High-risk 26%</a:t>
                      </a:r>
                      <a:endParaRPr lang="en-US" sz="1200" b="1" dirty="0">
                        <a:latin typeface="Calibri"/>
                        <a:ea typeface="Calibri"/>
                        <a:cs typeface="Arial"/>
                      </a:endParaRPr>
                    </a:p>
                  </a:txBody>
                  <a:tcPr marL="68580" marR="68580" marT="0" marB="0"/>
                </a:tc>
                <a:tc>
                  <a:txBody>
                    <a:bodyPr/>
                    <a:lstStyle/>
                    <a:p>
                      <a:pPr marL="0" marR="0">
                        <a:lnSpc>
                          <a:spcPct val="115000"/>
                        </a:lnSpc>
                        <a:spcBef>
                          <a:spcPts val="0"/>
                        </a:spcBef>
                        <a:spcAft>
                          <a:spcPts val="0"/>
                        </a:spcAft>
                      </a:pPr>
                      <a:endParaRPr lang="en-US" sz="1100" dirty="0">
                        <a:solidFill>
                          <a:srgbClr val="231F20"/>
                        </a:solidFill>
                        <a:latin typeface="Times New Roman"/>
                        <a:ea typeface="Calibri"/>
                        <a:cs typeface="Arial"/>
                      </a:endParaRPr>
                    </a:p>
                    <a:p>
                      <a:pPr marL="0" marR="0" algn="ctr">
                        <a:lnSpc>
                          <a:spcPct val="115000"/>
                        </a:lnSpc>
                        <a:spcBef>
                          <a:spcPts val="0"/>
                        </a:spcBef>
                        <a:spcAft>
                          <a:spcPts val="0"/>
                        </a:spcAft>
                      </a:pPr>
                      <a:r>
                        <a:rPr lang="en-US" sz="1100" dirty="0">
                          <a:solidFill>
                            <a:srgbClr val="231F20"/>
                          </a:solidFill>
                          <a:latin typeface="Times New Roman"/>
                          <a:ea typeface="Calibri"/>
                          <a:cs typeface="Arial"/>
                        </a:rPr>
                        <a:t>12%</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a:solidFill>
            <a:schemeClr val="accent4">
              <a:lumMod val="20000"/>
              <a:lumOff val="80000"/>
            </a:schemeClr>
          </a:solidFill>
        </p:spPr>
        <p:txBody>
          <a:bodyPr>
            <a:normAutofit/>
          </a:bodyPr>
          <a:lstStyle/>
          <a:p>
            <a:pPr algn="just"/>
            <a:r>
              <a:rPr lang="en-US" dirty="0">
                <a:solidFill>
                  <a:schemeClr val="accent4">
                    <a:lumMod val="50000"/>
                  </a:schemeClr>
                </a:solidFill>
                <a:latin typeface="Times New Roman" pitchFamily="18" charset="0"/>
                <a:cs typeface="Times New Roman" pitchFamily="18" charset="0"/>
              </a:rPr>
              <a:t>Response to initial therapy appears to be a reliable prognostic predictor. Compared to the published international </a:t>
            </a:r>
            <a:r>
              <a:rPr lang="en-US" dirty="0" smtClean="0">
                <a:solidFill>
                  <a:schemeClr val="accent4">
                    <a:lumMod val="50000"/>
                  </a:schemeClr>
                </a:solidFill>
                <a:latin typeface="Times New Roman" pitchFamily="18" charset="0"/>
                <a:cs typeface="Times New Roman" pitchFamily="18" charset="0"/>
              </a:rPr>
              <a:t>LCH clinical </a:t>
            </a:r>
            <a:r>
              <a:rPr lang="en-US" dirty="0" err="1" smtClean="0">
                <a:solidFill>
                  <a:schemeClr val="accent4">
                    <a:lumMod val="50000"/>
                  </a:schemeClr>
                </a:solidFill>
                <a:latin typeface="Times New Roman" pitchFamily="18" charset="0"/>
                <a:cs typeface="Times New Roman" pitchFamily="18" charset="0"/>
              </a:rPr>
              <a:t>tials</a:t>
            </a:r>
            <a:r>
              <a:rPr lang="en-US" dirty="0" smtClean="0">
                <a:solidFill>
                  <a:schemeClr val="accent4">
                    <a:lumMod val="50000"/>
                  </a:schemeClr>
                </a:solidFill>
                <a:latin typeface="Times New Roman" pitchFamily="18" charset="0"/>
                <a:cs typeface="Times New Roman" pitchFamily="18" charset="0"/>
              </a:rPr>
              <a:t>, more </a:t>
            </a:r>
            <a:r>
              <a:rPr lang="en-US" dirty="0">
                <a:solidFill>
                  <a:schemeClr val="accent4">
                    <a:lumMod val="50000"/>
                  </a:schemeClr>
                </a:solidFill>
                <a:latin typeface="Times New Roman" pitchFamily="18" charset="0"/>
                <a:cs typeface="Times New Roman" pitchFamily="18" charset="0"/>
              </a:rPr>
              <a:t>intensive initial treatment comes better outcome in non-responders. </a:t>
            </a:r>
          </a:p>
          <a:p>
            <a:pPr algn="just"/>
            <a:r>
              <a:rPr lang="en-US" b="1"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Lack of response at 6 weeks was associated with an increased likelihood of treatment failure and a worse prognosis.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a:solidFill>
            <a:schemeClr val="accent4">
              <a:lumMod val="20000"/>
              <a:lumOff val="80000"/>
            </a:schemeClr>
          </a:solidFill>
        </p:spPr>
        <p:txBody>
          <a:bodyPr>
            <a:normAutofit/>
          </a:bodyPr>
          <a:lstStyle/>
          <a:p>
            <a:pPr algn="just"/>
            <a:r>
              <a:rPr lang="en-US" sz="3600" b="1" dirty="0" smtClean="0">
                <a:solidFill>
                  <a:schemeClr val="accent4">
                    <a:lumMod val="50000"/>
                  </a:schemeClr>
                </a:solidFill>
                <a:latin typeface="Times New Roman" pitchFamily="18" charset="0"/>
                <a:cs typeface="Times New Roman" pitchFamily="18" charset="0"/>
              </a:rPr>
              <a:t>The best prognosis has been associated with effective and dramatic initial response to three agents (</a:t>
            </a:r>
            <a:r>
              <a:rPr lang="en-US" sz="3600" b="1" dirty="0" err="1" smtClean="0">
                <a:solidFill>
                  <a:schemeClr val="accent4">
                    <a:lumMod val="50000"/>
                  </a:schemeClr>
                </a:solidFill>
                <a:latin typeface="Times New Roman" pitchFamily="18" charset="0"/>
                <a:cs typeface="Times New Roman" pitchFamily="18" charset="0"/>
              </a:rPr>
              <a:t>prednisolone</a:t>
            </a:r>
            <a:r>
              <a:rPr lang="en-US" sz="3600" b="1" dirty="0" smtClean="0">
                <a:solidFill>
                  <a:schemeClr val="accent4">
                    <a:lumMod val="50000"/>
                  </a:schemeClr>
                </a:solidFill>
                <a:latin typeface="Times New Roman" pitchFamily="18" charset="0"/>
                <a:cs typeface="Times New Roman" pitchFamily="18" charset="0"/>
              </a:rPr>
              <a:t> and </a:t>
            </a:r>
            <a:r>
              <a:rPr lang="en-US" sz="3600" b="1" dirty="0" err="1" smtClean="0">
                <a:solidFill>
                  <a:schemeClr val="accent4">
                    <a:lumMod val="50000"/>
                  </a:schemeClr>
                </a:solidFill>
                <a:latin typeface="Times New Roman" pitchFamily="18" charset="0"/>
                <a:cs typeface="Times New Roman" pitchFamily="18" charset="0"/>
              </a:rPr>
              <a:t>vinblastine</a:t>
            </a:r>
            <a:r>
              <a:rPr lang="en-US" sz="3600" b="1" dirty="0" smtClean="0">
                <a:solidFill>
                  <a:schemeClr val="accent4">
                    <a:lumMod val="50000"/>
                  </a:schemeClr>
                </a:solidFill>
                <a:latin typeface="Times New Roman" pitchFamily="18" charset="0"/>
                <a:cs typeface="Times New Roman" pitchFamily="18" charset="0"/>
              </a:rPr>
              <a:t> plus </a:t>
            </a:r>
            <a:r>
              <a:rPr lang="en-US" sz="3600" b="1" dirty="0" err="1" smtClean="0">
                <a:solidFill>
                  <a:schemeClr val="accent4">
                    <a:lumMod val="50000"/>
                  </a:schemeClr>
                </a:solidFill>
                <a:latin typeface="Times New Roman" pitchFamily="18" charset="0"/>
                <a:cs typeface="Times New Roman" pitchFamily="18" charset="0"/>
              </a:rPr>
              <a:t>methetrexate</a:t>
            </a:r>
            <a:r>
              <a:rPr lang="en-US" sz="3600" b="1" dirty="0" smtClean="0">
                <a:solidFill>
                  <a:schemeClr val="accent4">
                    <a:lumMod val="50000"/>
                  </a:schemeClr>
                </a:solidFill>
                <a:latin typeface="Times New Roman" pitchFamily="18" charset="0"/>
                <a:cs typeface="Times New Roman" pitchFamily="18" charset="0"/>
              </a:rPr>
              <a:t>).</a:t>
            </a:r>
          </a:p>
          <a:p>
            <a:pPr algn="just"/>
            <a:r>
              <a:rPr lang="en-US" sz="3600" dirty="0">
                <a:solidFill>
                  <a:schemeClr val="accent4">
                    <a:lumMod val="50000"/>
                  </a:schemeClr>
                </a:solidFill>
                <a:latin typeface="Times New Roman" pitchFamily="18" charset="0"/>
                <a:cs typeface="Times New Roman" pitchFamily="18" charset="0"/>
              </a:rPr>
              <a:t>It is clearly associated with young age, because more than half of children younger than 2 years manifest risk organ involvement.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257800"/>
          </a:xfrm>
          <a:solidFill>
            <a:schemeClr val="accent4">
              <a:lumMod val="20000"/>
              <a:lumOff val="80000"/>
            </a:schemeClr>
          </a:solidFill>
        </p:spPr>
        <p:txBody>
          <a:bodyPr>
            <a:normAutofit fontScale="92500" lnSpcReduction="20000"/>
          </a:bodyPr>
          <a:lstStyle/>
          <a:p>
            <a:pPr algn="just"/>
            <a:r>
              <a:rPr lang="en-US" b="1" dirty="0" smtClean="0">
                <a:solidFill>
                  <a:schemeClr val="accent4">
                    <a:lumMod val="50000"/>
                  </a:schemeClr>
                </a:solidFill>
                <a:latin typeface="Times New Roman" pitchFamily="18" charset="0"/>
                <a:cs typeface="Times New Roman" pitchFamily="18" charset="0"/>
              </a:rPr>
              <a:t>Reactivation Disease:</a:t>
            </a:r>
          </a:p>
          <a:p>
            <a:pPr algn="just">
              <a:buNone/>
            </a:pPr>
            <a:r>
              <a:rPr lang="en-US" dirty="0" smtClean="0">
                <a:solidFill>
                  <a:schemeClr val="accent4">
                    <a:lumMod val="50000"/>
                  </a:schemeClr>
                </a:solidFill>
                <a:latin typeface="Times New Roman" pitchFamily="18" charset="0"/>
                <a:cs typeface="Times New Roman" pitchFamily="18" charset="0"/>
              </a:rPr>
              <a:t>    ► Some </a:t>
            </a:r>
            <a:r>
              <a:rPr lang="en-US" dirty="0">
                <a:solidFill>
                  <a:schemeClr val="accent4">
                    <a:lumMod val="50000"/>
                  </a:schemeClr>
                </a:solidFill>
                <a:latin typeface="Times New Roman" pitchFamily="18" charset="0"/>
                <a:cs typeface="Times New Roman" pitchFamily="18" charset="0"/>
              </a:rPr>
              <a:t>children experience LCH reactivation after initial improvement or resolution of their disease. </a:t>
            </a:r>
            <a:endParaRPr lang="en-US" dirty="0" smtClean="0">
              <a:solidFill>
                <a:schemeClr val="accent4">
                  <a:lumMod val="50000"/>
                </a:schemeClr>
              </a:solidFill>
              <a:latin typeface="Times New Roman" pitchFamily="18" charset="0"/>
              <a:cs typeface="Times New Roman" pitchFamily="18" charset="0"/>
            </a:endParaRPr>
          </a:p>
          <a:p>
            <a:pPr algn="just">
              <a:buNone/>
            </a:pPr>
            <a:r>
              <a:rPr lang="en-US" dirty="0">
                <a:solidFill>
                  <a:schemeClr val="accent4">
                    <a:lumMod val="50000"/>
                  </a:schemeClr>
                </a:solidFill>
                <a:latin typeface="Times New Roman" pitchFamily="18" charset="0"/>
                <a:cs typeface="Times New Roman" pitchFamily="18" charset="0"/>
              </a:rPr>
              <a:t> </a:t>
            </a:r>
            <a:r>
              <a:rPr lang="en-US" dirty="0" smtClean="0">
                <a:solidFill>
                  <a:schemeClr val="accent4">
                    <a:lumMod val="50000"/>
                  </a:schemeClr>
                </a:solidFill>
                <a:latin typeface="Times New Roman" pitchFamily="18" charset="0"/>
                <a:cs typeface="Times New Roman" pitchFamily="18" charset="0"/>
              </a:rPr>
              <a:t>   ► Most </a:t>
            </a:r>
            <a:r>
              <a:rPr lang="en-US" dirty="0">
                <a:solidFill>
                  <a:schemeClr val="accent4">
                    <a:lumMod val="50000"/>
                  </a:schemeClr>
                </a:solidFill>
                <a:latin typeface="Times New Roman" pitchFamily="18" charset="0"/>
                <a:cs typeface="Times New Roman" pitchFamily="18" charset="0"/>
              </a:rPr>
              <a:t>reactivations occur within 1 year of diagnosis, and almost all develop within 2 years. </a:t>
            </a:r>
            <a:endParaRPr lang="en-US" dirty="0" smtClean="0">
              <a:solidFill>
                <a:schemeClr val="accent4">
                  <a:lumMod val="50000"/>
                </a:schemeClr>
              </a:solidFill>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r>
              <a:rPr lang="en-US" b="1" i="1" dirty="0" smtClean="0">
                <a:solidFill>
                  <a:schemeClr val="accent2"/>
                </a:solidFill>
                <a:latin typeface="Times New Roman" pitchFamily="18" charset="0"/>
                <a:cs typeface="Times New Roman" pitchFamily="18" charset="0"/>
              </a:rPr>
              <a:t>Refractory Disease:</a:t>
            </a:r>
          </a:p>
          <a:p>
            <a:pPr algn="just">
              <a:buNone/>
            </a:pPr>
            <a:r>
              <a:rPr lang="en-US" b="1" i="1" dirty="0" smtClean="0">
                <a:solidFill>
                  <a:schemeClr val="accent2"/>
                </a:solidFill>
                <a:latin typeface="Times New Roman" pitchFamily="18" charset="0"/>
                <a:cs typeface="Times New Roman" pitchFamily="18" charset="0"/>
              </a:rPr>
              <a:t>    is considered as a failure to initial standard 6 weeks chemotherapy with </a:t>
            </a:r>
            <a:r>
              <a:rPr lang="en-US" b="1" i="1" dirty="0" err="1" smtClean="0">
                <a:solidFill>
                  <a:schemeClr val="accent2"/>
                </a:solidFill>
                <a:latin typeface="Times New Roman" pitchFamily="18" charset="0"/>
                <a:cs typeface="Times New Roman" pitchFamily="18" charset="0"/>
              </a:rPr>
              <a:t>prednisolone</a:t>
            </a:r>
            <a:r>
              <a:rPr lang="en-US" b="1" i="1" dirty="0" smtClean="0">
                <a:solidFill>
                  <a:schemeClr val="accent2"/>
                </a:solidFill>
                <a:latin typeface="Times New Roman" pitchFamily="18" charset="0"/>
                <a:cs typeface="Times New Roman" pitchFamily="18" charset="0"/>
              </a:rPr>
              <a:t>, </a:t>
            </a:r>
            <a:r>
              <a:rPr lang="en-US" b="1" i="1" dirty="0" err="1" smtClean="0">
                <a:solidFill>
                  <a:schemeClr val="accent2"/>
                </a:solidFill>
                <a:latin typeface="Times New Roman" pitchFamily="18" charset="0"/>
                <a:cs typeface="Times New Roman" pitchFamily="18" charset="0"/>
              </a:rPr>
              <a:t>vinblastine</a:t>
            </a:r>
            <a:r>
              <a:rPr lang="en-US" b="1" i="1" dirty="0" smtClean="0">
                <a:solidFill>
                  <a:schemeClr val="accent2"/>
                </a:solidFill>
                <a:latin typeface="Times New Roman" pitchFamily="18" charset="0"/>
                <a:cs typeface="Times New Roman" pitchFamily="18" charset="0"/>
              </a:rPr>
              <a:t>, and </a:t>
            </a:r>
            <a:r>
              <a:rPr lang="en-US" b="1" i="1" dirty="0" err="1" smtClean="0">
                <a:solidFill>
                  <a:schemeClr val="accent2"/>
                </a:solidFill>
                <a:latin typeface="Times New Roman" pitchFamily="18" charset="0"/>
                <a:cs typeface="Times New Roman" pitchFamily="18" charset="0"/>
              </a:rPr>
              <a:t>methotrexate</a:t>
            </a:r>
            <a:r>
              <a:rPr lang="en-US" b="1" i="1" dirty="0">
                <a:solidFill>
                  <a:schemeClr val="accent2"/>
                </a:solidFill>
                <a:latin typeface="Times New Roman" pitchFamily="18" charset="0"/>
                <a:cs typeface="Times New Roman" pitchFamily="18" charset="0"/>
              </a:rPr>
              <a:t> </a:t>
            </a:r>
            <a:r>
              <a:rPr lang="en-US" b="1" i="1" dirty="0" smtClean="0">
                <a:solidFill>
                  <a:schemeClr val="accent2"/>
                </a:solidFill>
                <a:latin typeface="Times New Roman" pitchFamily="18" charset="0"/>
                <a:cs typeface="Times New Roman" pitchFamily="18" charset="0"/>
              </a:rPr>
              <a:t>according to LCH-III study.</a:t>
            </a:r>
            <a:endParaRPr lang="en-US" b="1" i="1" dirty="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1589</Words>
  <Application>Microsoft Office PowerPoint</Application>
  <PresentationFormat>On-screen Show (4:3)</PresentationFormat>
  <Paragraphs>497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Salvage chemotherapy in the treatment of pediatric refractory multifocal langerhans cell histiocytosis with the Japan langerhans cell histiocytosis study Group-96 Protocol: Results from Tabriz Children Hospital </vt:lpstr>
      <vt:lpstr>Slide 2</vt:lpstr>
      <vt:lpstr>Risk Organs: </vt:lpstr>
      <vt:lpstr>Multifocal Langerhans cell Histiocytosis Risk Groups According to the Histiocyte Society LCH-III Trial</vt:lpstr>
      <vt:lpstr>Slide 5</vt:lpstr>
      <vt:lpstr>Clinical Trials  in LCH</vt:lpstr>
      <vt:lpstr>Slide 7</vt:lpstr>
      <vt:lpstr>Slide 8</vt:lpstr>
      <vt:lpstr>Slide 9</vt:lpstr>
      <vt:lpstr>Treatment of refractory multifocal LCH</vt:lpstr>
      <vt:lpstr>Treatment of refractory multifocal LCH</vt:lpstr>
      <vt:lpstr>Slide 12</vt:lpstr>
      <vt:lpstr>Risk Groups According to the Histiocyte Society LCH-III Trial</vt:lpstr>
      <vt:lpstr>*Derenzini E, Fina MP, Stefoni V, et al. MACOP-B regimen in the treatment of adult Langerhans cell histiocytosis: experience on seven patients. Ann Oncol. 2009 Oct 27.</vt:lpstr>
      <vt:lpstr>Slide 15</vt:lpstr>
      <vt:lpstr>Improved Outcome in the Treatment of Pediatric Multifocal Langerhans Cell Histiocytosis: Results from the Japan Langerhans Cell Histiocytosis Study Group-96 Protocol Study</vt:lpstr>
      <vt:lpstr>Induction phase</vt:lpstr>
      <vt:lpstr>Maintenance phase</vt:lpstr>
      <vt:lpstr>Our study</vt:lpstr>
      <vt:lpstr>Slide 20</vt:lpstr>
      <vt:lpstr>Slide 21</vt:lpstr>
      <vt:lpstr>Slide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Salvage chemotherapy in the treatment of pediatric refractory multifocal langerhans cell histiocytosis with the Japan langerhans cell histiocytosis study Group-96 Protocol: Results from Tabriz Children Hospital</dc:title>
  <dc:creator>Dr  Hiradfar</dc:creator>
  <cp:lastModifiedBy>Dr  Hiradfar</cp:lastModifiedBy>
  <cp:revision>60</cp:revision>
  <dcterms:created xsi:type="dcterms:W3CDTF">2018-11-09T07:24:34Z</dcterms:created>
  <dcterms:modified xsi:type="dcterms:W3CDTF">2018-11-22T04:20:53Z</dcterms:modified>
</cp:coreProperties>
</file>