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8" r:id="rId3"/>
    <p:sldId id="266" r:id="rId4"/>
    <p:sldId id="299" r:id="rId5"/>
    <p:sldId id="301" r:id="rId6"/>
    <p:sldId id="300" r:id="rId7"/>
    <p:sldId id="348" r:id="rId8"/>
    <p:sldId id="297" r:id="rId9"/>
    <p:sldId id="296" r:id="rId10"/>
    <p:sldId id="302" r:id="rId11"/>
    <p:sldId id="267" r:id="rId12"/>
    <p:sldId id="315" r:id="rId13"/>
    <p:sldId id="311" r:id="rId14"/>
    <p:sldId id="314" r:id="rId15"/>
    <p:sldId id="269" r:id="rId16"/>
    <p:sldId id="270" r:id="rId17"/>
    <p:sldId id="349" r:id="rId18"/>
    <p:sldId id="271" r:id="rId19"/>
    <p:sldId id="272" r:id="rId20"/>
    <p:sldId id="273" r:id="rId21"/>
    <p:sldId id="290" r:id="rId22"/>
    <p:sldId id="291" r:id="rId23"/>
    <p:sldId id="288" r:id="rId24"/>
    <p:sldId id="352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51" r:id="rId33"/>
    <p:sldId id="353" r:id="rId34"/>
    <p:sldId id="350" r:id="rId35"/>
    <p:sldId id="346" r:id="rId36"/>
    <p:sldId id="35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614EA3-ACA4-4A79-9873-2804277D38F0}" type="datetimeFigureOut">
              <a:rPr lang="fa-IR" smtClean="0"/>
              <a:pPr/>
              <a:t>1440/03/14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A674538-926D-4E27-B1FE-540EF619D71E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?term=Gilliland%20DG%5bAuthor%5d&amp;cauthor=true&amp;cauthor_uid=8008029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V%C3%A1lyi-Nagy%20I%5bAuthor%5d&amp;cauthor=true&amp;cauthor_uid=17607379" TargetMode="External"/><Relationship Id="rId13" Type="http://schemas.openxmlformats.org/officeDocument/2006/relationships/hyperlink" Target="http://www.ncbi.nlm.nih.gov/pubmed/14676546" TargetMode="External"/><Relationship Id="rId18" Type="http://schemas.openxmlformats.org/officeDocument/2006/relationships/hyperlink" Target="http://www.ncbi.nlm.nih.gov/pubmed/?term=Brice%20SL%5bAuthor%5d&amp;cauthor=true&amp;cauthor_uid=8228322" TargetMode="External"/><Relationship Id="rId3" Type="http://schemas.openxmlformats.org/officeDocument/2006/relationships/hyperlink" Target="http://www.ncbi.nlm.nih.gov/pubmed/?term=Mikala%20G%5bAuthor%5d&amp;cauthor=true&amp;cauthor_uid=17607379" TargetMode="External"/><Relationship Id="rId7" Type="http://schemas.openxmlformats.org/officeDocument/2006/relationships/hyperlink" Target="http://www.ncbi.nlm.nih.gov/pubmed/?term=Berencsi%20G%5bAuthor%5d&amp;cauthor=true&amp;cauthor_uid=17607379" TargetMode="External"/><Relationship Id="rId12" Type="http://schemas.openxmlformats.org/officeDocument/2006/relationships/hyperlink" Target="http://www.ncbi.nlm.nih.gov/pubmed/?term=Dormans%20JP%5bAuthor%5d&amp;cauthor=true&amp;cauthor_uid=14676546" TargetMode="External"/><Relationship Id="rId17" Type="http://schemas.openxmlformats.org/officeDocument/2006/relationships/hyperlink" Target="http://www.ncbi.nlm.nih.gov/pubmed/?term=Weston%20WL%5bAuthor%5d&amp;cauthor=true&amp;cauthor_uid=8228322" TargetMode="External"/><Relationship Id="rId2" Type="http://schemas.openxmlformats.org/officeDocument/2006/relationships/hyperlink" Target="http://www.ncbi.nlm.nih.gov/pubmed/?term=Csire%20M%5bAuthor%5d&amp;cauthor=true&amp;cauthor_uid=17607379" TargetMode="External"/><Relationship Id="rId16" Type="http://schemas.openxmlformats.org/officeDocument/2006/relationships/hyperlink" Target="http://www.ncbi.nlm.nih.gov/pubmed/?term=Friednash%20M%5bAuthor%5d&amp;cauthor=true&amp;cauthor_uid=822832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ncbi.nlm.nih.gov/pubmed/?term=Tordai%20A%5bAuthor%5d&amp;cauthor=true&amp;cauthor_uid=17607379" TargetMode="External"/><Relationship Id="rId11" Type="http://schemas.openxmlformats.org/officeDocument/2006/relationships/hyperlink" Target="http://www.ncbi.nlm.nih.gov/pubmed/?term=Carpentieri%20DF%5bAuthor%5d&amp;cauthor=true&amp;cauthor_uid=14676546" TargetMode="External"/><Relationship Id="rId5" Type="http://schemas.openxmlformats.org/officeDocument/2006/relationships/hyperlink" Target="http://www.ncbi.nlm.nih.gov/pubmed/?term=F%C3%BCle%20T%5bAuthor%5d&amp;cauthor=true&amp;cauthor_uid=17607379" TargetMode="External"/><Relationship Id="rId15" Type="http://schemas.openxmlformats.org/officeDocument/2006/relationships/hyperlink" Target="http://www.ncbi.nlm.nih.gov/pubmed/?term=Krejci%20SM%5bAuthor%5d&amp;cauthor=true&amp;cauthor_uid=8228322" TargetMode="External"/><Relationship Id="rId10" Type="http://schemas.openxmlformats.org/officeDocument/2006/relationships/hyperlink" Target="http://www.ncbi.nlm.nih.gov/pubmed/?term=Glotzbecker%20MP%5bAuthor%5d&amp;cauthor=true&amp;cauthor_uid=14676546" TargetMode="External"/><Relationship Id="rId19" Type="http://schemas.openxmlformats.org/officeDocument/2006/relationships/hyperlink" Target="http://www.ncbi.nlm.nih.gov/pubmed/8228322" TargetMode="External"/><Relationship Id="rId4" Type="http://schemas.openxmlformats.org/officeDocument/2006/relationships/hyperlink" Target="http://www.ncbi.nlm.nih.gov/pubmed/?term=J%C3%A1k%C3%B3%20J%5bAuthor%5d&amp;cauthor=true&amp;cauthor_uid=17607379" TargetMode="External"/><Relationship Id="rId9" Type="http://schemas.openxmlformats.org/officeDocument/2006/relationships/hyperlink" Target="http://www.ncbi.nlm.nih.gov/pubmed/17607379" TargetMode="External"/><Relationship Id="rId14" Type="http://schemas.openxmlformats.org/officeDocument/2006/relationships/hyperlink" Target="http://www.ncbi.nlm.nih.gov/pubmed/?term=Leahy%20MA%5bAuthor%5d&amp;cauthor=true&amp;cauthor_uid=8228322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18810271" TargetMode="External"/><Relationship Id="rId3" Type="http://schemas.openxmlformats.org/officeDocument/2006/relationships/hyperlink" Target="http://www.ncbi.nlm.nih.gov/pubmed?term=Senechal%20B%5bAuthor%5d&amp;cauthor=true&amp;cauthor_uid=18810271" TargetMode="External"/><Relationship Id="rId7" Type="http://schemas.openxmlformats.org/officeDocument/2006/relationships/hyperlink" Target="http://www.ncbi.nlm.nih.gov/pubmed?term=Morand%20P%5bAuthor%5d&amp;cauthor=true&amp;cauthor_uid=18810271" TargetMode="External"/><Relationship Id="rId2" Type="http://schemas.openxmlformats.org/officeDocument/2006/relationships/hyperlink" Target="http://www.ncbi.nlm.nih.gov/pubmed?term=Jeziorski%20E%5bAuthor%5d&amp;cauthor=true&amp;cauthor_uid=1881027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ncbi.nlm.nih.gov/pubmed?term=Leruez-Ville%20M%5bAuthor%5d&amp;cauthor=true&amp;cauthor_uid=18810271" TargetMode="External"/><Relationship Id="rId11" Type="http://schemas.openxmlformats.org/officeDocument/2006/relationships/hyperlink" Target="http://dx.doi.org/10.5812/ircmj.1302" TargetMode="External"/><Relationship Id="rId5" Type="http://schemas.openxmlformats.org/officeDocument/2006/relationships/hyperlink" Target="http://www.ncbi.nlm.nih.gov/pubmed?term=Devez%20F%5bAuthor%5d&amp;cauthor=true&amp;cauthor_uid=18810271" TargetMode="External"/><Relationship Id="rId10" Type="http://schemas.openxmlformats.org/officeDocument/2006/relationships/hyperlink" Target="http://www.ncbi.nlm.nih.gov/pubmed/?term=Valibeigi%20B%5bAuthor%5d&amp;cauthor=true&amp;cauthor_uid=23482890" TargetMode="External"/><Relationship Id="rId4" Type="http://schemas.openxmlformats.org/officeDocument/2006/relationships/hyperlink" Target="http://www.ncbi.nlm.nih.gov/pubmed?term=Molina%20TJ%5bAuthor%5d&amp;cauthor=true&amp;cauthor_uid=18810271" TargetMode="External"/><Relationship Id="rId9" Type="http://schemas.openxmlformats.org/officeDocument/2006/relationships/hyperlink" Target="http://www.ncbi.nlm.nih.gov/pubmed/?term=Abedi%20E%5bAuthor%5d&amp;cauthor=true&amp;cauthor_uid=23482890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Camargo%20LF%5bAuthor%5d&amp;cauthor=true&amp;cauthor_uid=23354300" TargetMode="External"/><Relationship Id="rId3" Type="http://schemas.openxmlformats.org/officeDocument/2006/relationships/hyperlink" Target="http://www.ncbi.nlm.nih.gov/pubmed/?term=Machado%20CM%5bAuthor%5d&amp;cauthor=true&amp;cauthor_uid=23354300" TargetMode="External"/><Relationship Id="rId7" Type="http://schemas.openxmlformats.org/officeDocument/2006/relationships/hyperlink" Target="http://www.ncbi.nlm.nih.gov/pubmed/?term=Kotton%20CN%5bAuthor%5d&amp;cauthor=true&amp;cauthor_uid=23354300" TargetMode="External"/><Relationship Id="rId2" Type="http://schemas.openxmlformats.org/officeDocument/2006/relationships/hyperlink" Target="http://www.ncbi.nlm.nih.gov/pubmed/?term=Luiz%20CR%5bAuthor%5d&amp;cauthor=true&amp;cauthor_uid=23354300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ncbi.nlm.nih.gov/pubmed/?term=Pestana%20JO%5bAuthor%5d&amp;cauthor=true&amp;cauthor_uid=23354300" TargetMode="External"/><Relationship Id="rId5" Type="http://schemas.openxmlformats.org/officeDocument/2006/relationships/hyperlink" Target="http://www.ncbi.nlm.nih.gov/pubmed/?term=Christ%20SC%5bAuthor%5d&amp;cauthor=true&amp;cauthor_uid=23354300" TargetMode="External"/><Relationship Id="rId4" Type="http://schemas.openxmlformats.org/officeDocument/2006/relationships/hyperlink" Target="http://www.ncbi.nlm.nih.gov/pubmed/?term=Canto%20CL%5bAuthor%5d&amp;cauthor=true&amp;cauthor_uid=23354300" TargetMode="External"/><Relationship Id="rId9" Type="http://schemas.openxmlformats.org/officeDocument/2006/relationships/hyperlink" Target="http://www.ncbi.nlm.nih.gov/pubmed/2335430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Moore%20DT%5bAuthor%5d&amp;cauthor=true&amp;cauthor_uid=15543571" TargetMode="External"/><Relationship Id="rId2" Type="http://schemas.openxmlformats.org/officeDocument/2006/relationships/hyperlink" Target="http://www.ncbi.nlm.nih.gov/pubmed/?term=Elmore%20S%5bAuthor%5d&amp;cauthor=true&amp;cauthor_uid=1554357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ncbi.nlm.nih.gov/pubmed/?term=Gulley%20ML%5bAuthor%5d&amp;cauthor=true&amp;cauthor_uid=15543571" TargetMode="External"/><Relationship Id="rId5" Type="http://schemas.openxmlformats.org/officeDocument/2006/relationships/hyperlink" Target="http://www.ncbi.nlm.nih.gov/pubmed/?term=Swinnen%20LJ%5bAuthor%5d&amp;cauthor=true&amp;cauthor_uid=15543571" TargetMode="External"/><Relationship Id="rId4" Type="http://schemas.openxmlformats.org/officeDocument/2006/relationships/hyperlink" Target="http://www.ncbi.nlm.nih.gov/pubmed/?term=Schichman%20SA%5bAuthor%5d&amp;cauthor=true&amp;cauthor_uid=1554357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Mocarski%20ES%5bAuthor%5d&amp;cauthor=true&amp;cauthor_uid=16951359" TargetMode="External"/><Relationship Id="rId2" Type="http://schemas.openxmlformats.org/officeDocument/2006/relationships/hyperlink" Target="http://www.ncbi.nlm.nih.gov/pubmed/?term=Abate%20DA%5bAuthor%5d&amp;cauthor=true&amp;cauthor_uid=16951359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ncbi.nlm.nih.gov/pubmed/?term=Mellins%20ED%5bAuthor%5d&amp;cauthor=true&amp;cauthor_uid=16951359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DNA viruses and </a:t>
            </a:r>
            <a:r>
              <a:rPr lang="en-US" sz="4000" b="1" dirty="0" err="1" smtClean="0"/>
              <a:t>Langerhans</a:t>
            </a:r>
            <a:r>
              <a:rPr lang="en-US" sz="4000" b="1" dirty="0" smtClean="0"/>
              <a:t> Cell </a:t>
            </a:r>
            <a:r>
              <a:rPr lang="en-US" sz="4000" b="1" dirty="0" err="1" smtClean="0"/>
              <a:t>Histiocytosis</a:t>
            </a:r>
            <a:r>
              <a:rPr lang="en-US" sz="4000" b="1" dirty="0" smtClean="0"/>
              <a:t> in Iranian Children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4383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800" b="1" dirty="0" err="1" smtClean="0"/>
              <a:t>Maliheh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Khoddami</a:t>
            </a: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/>
              <a:t>Professor of Pathology</a:t>
            </a:r>
          </a:p>
          <a:p>
            <a:pPr algn="ctr">
              <a:buNone/>
            </a:pPr>
            <a:r>
              <a:rPr lang="en-US" sz="2800" b="1" dirty="0" smtClean="0"/>
              <a:t>Pediatric Pathologist</a:t>
            </a:r>
          </a:p>
          <a:p>
            <a:pPr algn="ctr">
              <a:buNone/>
            </a:pPr>
            <a:r>
              <a:rPr lang="en-US" sz="2400" b="1" dirty="0" smtClean="0"/>
              <a:t>Pediatric Pathology Research Center, Research Institute for Children’s Heath, </a:t>
            </a:r>
            <a:r>
              <a:rPr lang="en-US" sz="2400" b="1" dirty="0" err="1" smtClean="0"/>
              <a:t>Shahid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Beheshti</a:t>
            </a:r>
            <a:r>
              <a:rPr lang="en-US" sz="2400" b="1" dirty="0" smtClean="0"/>
              <a:t> University of Medical Sciences, Tehran, Iran</a:t>
            </a:r>
          </a:p>
          <a:p>
            <a:pPr algn="ctr">
              <a:buNone/>
            </a:pPr>
            <a:endParaRPr lang="en-US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0"/>
            <a:ext cx="7239000" cy="3200400"/>
          </a:xfrm>
        </p:spPr>
        <p:txBody>
          <a:bodyPr/>
          <a:lstStyle/>
          <a:p>
            <a:r>
              <a:rPr lang="en-US" dirty="0" smtClean="0"/>
              <a:t>Association of</a:t>
            </a:r>
            <a:r>
              <a:rPr lang="en-US" i="1" dirty="0" smtClean="0"/>
              <a:t> EBV</a:t>
            </a:r>
            <a:r>
              <a:rPr lang="en-US" dirty="0" smtClean="0"/>
              <a:t>, </a:t>
            </a:r>
            <a:r>
              <a:rPr lang="en-US" i="1" dirty="0" smtClean="0"/>
              <a:t>HHV-6</a:t>
            </a:r>
            <a:r>
              <a:rPr lang="en-US" dirty="0" smtClean="0"/>
              <a:t>, and </a:t>
            </a:r>
            <a:r>
              <a:rPr lang="en-US" i="1" dirty="0" smtClean="0"/>
              <a:t>CMV</a:t>
            </a:r>
            <a:r>
              <a:rPr lang="en-US" dirty="0" smtClean="0"/>
              <a:t> with LCH, suggesting possible etiologic role or contribution to </a:t>
            </a:r>
            <a:r>
              <a:rPr lang="en-US" dirty="0" err="1" smtClean="0"/>
              <a:t>pathophysiology</a:t>
            </a:r>
            <a:r>
              <a:rPr lang="en-US" dirty="0" smtClean="0"/>
              <a:t>.</a:t>
            </a:r>
          </a:p>
          <a:p>
            <a:r>
              <a:rPr lang="en-US" dirty="0" smtClean="0"/>
              <a:t>Others argued against.</a:t>
            </a:r>
          </a:p>
          <a:p>
            <a:r>
              <a:rPr lang="en-US" dirty="0" smtClean="0"/>
              <a:t> The etiologic role of viruses is yet to be determined.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Purpose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315200" cy="2941320"/>
          </a:xfrm>
        </p:spPr>
        <p:txBody>
          <a:bodyPr>
            <a:normAutofit/>
          </a:bodyPr>
          <a:lstStyle/>
          <a:p>
            <a:r>
              <a:rPr lang="en-US" dirty="0" smtClean="0"/>
              <a:t>An etiologic association between LCH and environmental agents &amp; viruses or vaccination has been suggested. </a:t>
            </a:r>
          </a:p>
          <a:p>
            <a:r>
              <a:rPr lang="en-US" dirty="0" smtClean="0"/>
              <a:t>With convincing evidence, a chance of primary prevention.</a:t>
            </a:r>
          </a:p>
          <a:p>
            <a:r>
              <a:rPr lang="en-US" dirty="0" smtClean="0"/>
              <a:t>No report in Iranian children.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19912"/>
          </a:xfrm>
        </p:spPr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001000" cy="4389120"/>
          </a:xfrm>
        </p:spPr>
        <p:txBody>
          <a:bodyPr>
            <a:normAutofit/>
          </a:bodyPr>
          <a:lstStyle/>
          <a:p>
            <a:r>
              <a:rPr lang="en-US" i="1" dirty="0" smtClean="0"/>
              <a:t>Human herpesvirus-6</a:t>
            </a:r>
            <a:r>
              <a:rPr lang="en-US" dirty="0" smtClean="0"/>
              <a:t> (</a:t>
            </a:r>
            <a:r>
              <a:rPr lang="en-US" i="1" dirty="0" smtClean="0"/>
              <a:t>HHV-6</a:t>
            </a:r>
            <a:r>
              <a:rPr lang="en-US" dirty="0" smtClean="0"/>
              <a:t>) DNA in 48 patients. </a:t>
            </a:r>
          </a:p>
          <a:p>
            <a:r>
              <a:rPr lang="en-US" i="1" dirty="0" smtClean="0"/>
              <a:t>Herpes simplex virus</a:t>
            </a:r>
            <a:r>
              <a:rPr lang="en-US" dirty="0" smtClean="0"/>
              <a:t> (</a:t>
            </a:r>
            <a:r>
              <a:rPr lang="en-US" i="1" dirty="0" smtClean="0"/>
              <a:t>HSV</a:t>
            </a:r>
            <a:r>
              <a:rPr lang="en-US" dirty="0" smtClean="0"/>
              <a:t>) types 1 and 2, </a:t>
            </a:r>
            <a:r>
              <a:rPr lang="en-US" i="1" dirty="0" smtClean="0"/>
              <a:t>CMV </a:t>
            </a:r>
            <a:r>
              <a:rPr lang="en-US" dirty="0" smtClean="0"/>
              <a:t>&amp; </a:t>
            </a:r>
            <a:r>
              <a:rPr lang="en-US" i="1" dirty="0" smtClean="0"/>
              <a:t>EBV </a:t>
            </a:r>
            <a:r>
              <a:rPr lang="en-US" dirty="0" smtClean="0"/>
              <a:t>DNA in 30 patients.</a:t>
            </a:r>
          </a:p>
          <a:p>
            <a:r>
              <a:rPr lang="en-US" dirty="0" smtClean="0"/>
              <a:t>Controls from the Pathology Dept., </a:t>
            </a:r>
            <a:r>
              <a:rPr lang="en-US" dirty="0" err="1" smtClean="0"/>
              <a:t>Mofid</a:t>
            </a:r>
            <a:r>
              <a:rPr lang="en-US" dirty="0" smtClean="0"/>
              <a:t> Children’s Hospital, Tehran.</a:t>
            </a:r>
          </a:p>
          <a:p>
            <a:r>
              <a:rPr lang="en-US" dirty="0" smtClean="0"/>
              <a:t>Nested-PCR for </a:t>
            </a:r>
            <a:r>
              <a:rPr lang="en-US" i="1" dirty="0" smtClean="0"/>
              <a:t>HHV-6 and HSV</a:t>
            </a:r>
            <a:r>
              <a:rPr lang="en-US" dirty="0" smtClean="0"/>
              <a:t> types 1 and 2, qualitative PCR method for </a:t>
            </a:r>
            <a:r>
              <a:rPr lang="en-US" i="1" dirty="0" smtClean="0"/>
              <a:t>CMV</a:t>
            </a:r>
            <a:r>
              <a:rPr lang="en-US" dirty="0" smtClean="0"/>
              <a:t> and qualitative </a:t>
            </a:r>
            <a:r>
              <a:rPr lang="en-US" dirty="0" err="1" smtClean="0"/>
              <a:t>TaqMan</a:t>
            </a:r>
            <a:r>
              <a:rPr lang="en-US" dirty="0" smtClean="0"/>
              <a:t> RT- PCR</a:t>
            </a:r>
            <a:r>
              <a:rPr lang="en-US" i="1" dirty="0" smtClean="0"/>
              <a:t> </a:t>
            </a:r>
            <a:r>
              <a:rPr lang="en-US" dirty="0" smtClean="0"/>
              <a:t>for</a:t>
            </a:r>
            <a:r>
              <a:rPr lang="en-US" i="1" dirty="0" smtClean="0"/>
              <a:t> EBV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848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All patients Iranian.</a:t>
            </a:r>
          </a:p>
          <a:p>
            <a:r>
              <a:rPr lang="en-US" dirty="0" smtClean="0"/>
              <a:t>Age range: 2 months - 10 years.</a:t>
            </a:r>
          </a:p>
          <a:p>
            <a:r>
              <a:rPr lang="en-US" dirty="0" smtClean="0"/>
              <a:t>48 for </a:t>
            </a:r>
            <a:r>
              <a:rPr lang="en-US" i="1" dirty="0" smtClean="0"/>
              <a:t>HHV6 </a:t>
            </a:r>
            <a:r>
              <a:rPr lang="en-US" dirty="0" smtClean="0"/>
              <a:t>(24 male and 24 female).</a:t>
            </a:r>
          </a:p>
          <a:p>
            <a:r>
              <a:rPr lang="en-US" dirty="0" smtClean="0"/>
              <a:t>30 for the rest of the viruses (16 male and 14 female). </a:t>
            </a:r>
          </a:p>
          <a:p>
            <a:r>
              <a:rPr lang="en-US" smtClean="0"/>
              <a:t>Control samples: </a:t>
            </a:r>
            <a:r>
              <a:rPr lang="en-US" dirty="0" smtClean="0"/>
              <a:t>operated for reasons other than infectious diseases (</a:t>
            </a:r>
            <a:r>
              <a:rPr lang="en-US" dirty="0" err="1" smtClean="0"/>
              <a:t>pilonidal</a:t>
            </a:r>
            <a:r>
              <a:rPr lang="en-US" dirty="0" smtClean="0"/>
              <a:t> disease, anal fissure, dermatitis, </a:t>
            </a:r>
            <a:r>
              <a:rPr lang="en-US" dirty="0" err="1" smtClean="0"/>
              <a:t>hemangioma</a:t>
            </a:r>
            <a:r>
              <a:rPr lang="en-US" dirty="0" smtClean="0"/>
              <a:t>, cystic </a:t>
            </a:r>
            <a:r>
              <a:rPr lang="en-US" dirty="0" err="1" smtClean="0"/>
              <a:t>hygroma</a:t>
            </a:r>
            <a:r>
              <a:rPr lang="en-US" dirty="0" smtClean="0"/>
              <a:t>, emphysema, soft tissue cysts, enlarged lymph nodes, </a:t>
            </a:r>
            <a:r>
              <a:rPr lang="en-US" dirty="0" err="1" smtClean="0"/>
              <a:t>osteochondroma</a:t>
            </a:r>
            <a:r>
              <a:rPr lang="en-US" dirty="0" smtClean="0"/>
              <a:t>, etc.) (between the years 2002 and 2013).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Literature review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848600" cy="3017520"/>
          </a:xfrm>
        </p:spPr>
        <p:txBody>
          <a:bodyPr>
            <a:normAutofit/>
          </a:bodyPr>
          <a:lstStyle/>
          <a:p>
            <a:r>
              <a:rPr lang="en-US" dirty="0" err="1" smtClean="0"/>
              <a:t>Jeziorski</a:t>
            </a:r>
            <a:r>
              <a:rPr lang="en-US" dirty="0" smtClean="0"/>
              <a:t> et al (2008): against a role for </a:t>
            </a:r>
            <a:r>
              <a:rPr lang="en-US" i="1" dirty="0" smtClean="0"/>
              <a:t>EBV</a:t>
            </a:r>
            <a:r>
              <a:rPr lang="en-US" dirty="0" smtClean="0"/>
              <a:t>, </a:t>
            </a:r>
            <a:r>
              <a:rPr lang="en-US" i="1" dirty="0" smtClean="0"/>
              <a:t>CMV</a:t>
            </a:r>
            <a:r>
              <a:rPr lang="en-US" dirty="0" smtClean="0"/>
              <a:t>, or </a:t>
            </a:r>
            <a:r>
              <a:rPr lang="en-US" i="1" dirty="0" smtClean="0"/>
              <a:t>HHV-6</a:t>
            </a:r>
            <a:r>
              <a:rPr lang="en-US" dirty="0" smtClean="0"/>
              <a:t> in pathogenesis of LCH. </a:t>
            </a:r>
          </a:p>
          <a:p>
            <a:r>
              <a:rPr lang="en-US" dirty="0" smtClean="0"/>
              <a:t>McClain et al (1994): no adenovirus, </a:t>
            </a:r>
            <a:r>
              <a:rPr lang="en-US" i="1" dirty="0" smtClean="0"/>
              <a:t>CMV</a:t>
            </a:r>
            <a:r>
              <a:rPr lang="en-US" dirty="0" smtClean="0"/>
              <a:t>, </a:t>
            </a:r>
            <a:r>
              <a:rPr lang="en-US" i="1" dirty="0" smtClean="0"/>
              <a:t>EBV</a:t>
            </a:r>
            <a:r>
              <a:rPr lang="en-US" dirty="0" smtClean="0"/>
              <a:t>, </a:t>
            </a:r>
            <a:r>
              <a:rPr lang="en-US" i="1" dirty="0" smtClean="0"/>
              <a:t>HSV</a:t>
            </a:r>
            <a:r>
              <a:rPr lang="en-US" dirty="0" smtClean="0"/>
              <a:t>, </a:t>
            </a:r>
            <a:r>
              <a:rPr lang="en-US" i="1" dirty="0" smtClean="0"/>
              <a:t>HHV-6</a:t>
            </a:r>
            <a:r>
              <a:rPr lang="en-US" dirty="0" smtClean="0"/>
              <a:t>, HIV, </a:t>
            </a:r>
            <a:r>
              <a:rPr lang="en-US" i="1" dirty="0" smtClean="0"/>
              <a:t>human T-cell leukemia virus</a:t>
            </a:r>
            <a:r>
              <a:rPr lang="en-US" dirty="0" smtClean="0"/>
              <a:t> types I &amp; II, and </a:t>
            </a:r>
            <a:r>
              <a:rPr lang="en-US" i="1" dirty="0" smtClean="0"/>
              <a:t>parvovirus</a:t>
            </a:r>
            <a:r>
              <a:rPr lang="en-US" dirty="0" smtClean="0"/>
              <a:t> in 56 cases of LCH by in situ hybridization (ISH) and PCR.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1" dirty="0" smtClean="0"/>
              <a:t>HHV-6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64770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Controversial results.</a:t>
            </a:r>
          </a:p>
          <a:p>
            <a:r>
              <a:rPr lang="en-US" dirty="0" smtClean="0"/>
              <a:t>Leahy et al (1993): </a:t>
            </a:r>
            <a:r>
              <a:rPr lang="en-US" i="1" dirty="0" smtClean="0"/>
              <a:t>HHV-6</a:t>
            </a:r>
            <a:r>
              <a:rPr lang="en-US" dirty="0" smtClean="0"/>
              <a:t> identified in 47% of pts by PCR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Glotzbecker</a:t>
            </a:r>
            <a:r>
              <a:rPr lang="en-US" dirty="0" smtClean="0"/>
              <a:t> et al (2004): 71</a:t>
            </a:r>
            <a:r>
              <a:rPr lang="ar-SA" dirty="0" smtClean="0"/>
              <a:t>%</a:t>
            </a:r>
            <a:r>
              <a:rPr lang="en-US" dirty="0" smtClean="0"/>
              <a:t> positivity by IHC and ISH methods; no significant difference between 13 patients using qualitative &amp; quantitative RT-PCR compared to control.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HHV6, cont.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33600"/>
            <a:ext cx="7010400" cy="3093720"/>
          </a:xfrm>
        </p:spPr>
        <p:txBody>
          <a:bodyPr/>
          <a:lstStyle/>
          <a:p>
            <a:r>
              <a:rPr lang="en-US" dirty="0" err="1" smtClean="0"/>
              <a:t>Csire</a:t>
            </a:r>
            <a:r>
              <a:rPr lang="en-US" dirty="0" smtClean="0"/>
              <a:t> and colleagues (2007) introduced an LCH pt in whom </a:t>
            </a:r>
            <a:r>
              <a:rPr lang="en-US" i="1" dirty="0" smtClean="0"/>
              <a:t>HHV-6</a:t>
            </a:r>
            <a:r>
              <a:rPr lang="en-US" dirty="0" smtClean="0"/>
              <a:t> was persistently detected through a 17-year follow up, suggesting a probable association with induction or progression of LCH.</a:t>
            </a:r>
          </a:p>
          <a:p>
            <a:r>
              <a:rPr lang="en-US" dirty="0" smtClean="0"/>
              <a:t>Our study: no significant difference between LCH pts &amp; controls (P= 0.11). 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/>
              <a:t>CMV </a:t>
            </a:r>
            <a:r>
              <a:rPr lang="en-US" sz="3600" i="1" dirty="0" smtClean="0"/>
              <a:t>(Human Herpes virus-5)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86000"/>
            <a:ext cx="6553200" cy="3276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Kawakubo</a:t>
            </a:r>
            <a:r>
              <a:rPr lang="en-US" dirty="0" smtClean="0"/>
              <a:t> et al (1999): positive in 30% of 29 pts using IHC, ISH &amp; PCR, might indicate that cytokines release could stimulate LC proliferation &amp; provoke LCH. </a:t>
            </a:r>
          </a:p>
          <a:p>
            <a:r>
              <a:rPr lang="en-US" i="1" dirty="0" smtClean="0"/>
              <a:t>CMV</a:t>
            </a:r>
            <a:r>
              <a:rPr lang="en-US" dirty="0" smtClean="0"/>
              <a:t> DNA detected in two (6.66%) of our pts and the P value of 1.00 (1.00&gt;0.05) is in keeping with the negative results in the literature.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/>
              <a:t>HSV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6858000" cy="3200400"/>
          </a:xfrm>
        </p:spPr>
        <p:txBody>
          <a:bodyPr>
            <a:normAutofit/>
          </a:bodyPr>
          <a:lstStyle/>
          <a:p>
            <a:r>
              <a:rPr lang="en-US" smtClean="0"/>
              <a:t>HSV1  </a:t>
            </a:r>
            <a:r>
              <a:rPr lang="en-US" dirty="0" smtClean="0"/>
              <a:t>associated with prostate cancer, melanoma and cervical cancer </a:t>
            </a:r>
            <a:r>
              <a:rPr lang="en-US" smtClean="0"/>
              <a:t>and detected </a:t>
            </a:r>
            <a:r>
              <a:rPr lang="en-US" dirty="0" smtClean="0"/>
              <a:t>in benign and malignant thyroid tumors. </a:t>
            </a:r>
          </a:p>
          <a:p>
            <a:r>
              <a:rPr lang="en-US" dirty="0" smtClean="0"/>
              <a:t>No positive results reported in LCH in the literature (in 3 studies, 1993-1994).</a:t>
            </a:r>
          </a:p>
          <a:p>
            <a:r>
              <a:rPr lang="en-US" dirty="0" smtClean="0"/>
              <a:t>Our results: failed to detect </a:t>
            </a:r>
            <a:r>
              <a:rPr lang="en-US" i="1" dirty="0" smtClean="0"/>
              <a:t>HSV</a:t>
            </a:r>
            <a:r>
              <a:rPr lang="en-US" dirty="0" smtClean="0"/>
              <a:t> type 1 and 2 DNA in any of LCH pts or controls.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/>
              <a:t>EBV </a:t>
            </a:r>
            <a:r>
              <a:rPr lang="en-US" sz="3600" i="1" dirty="0" smtClean="0"/>
              <a:t>(Human Herpes virus -4)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239000" cy="4389120"/>
          </a:xfrm>
        </p:spPr>
        <p:txBody>
          <a:bodyPr>
            <a:normAutofit/>
          </a:bodyPr>
          <a:lstStyle/>
          <a:p>
            <a:r>
              <a:rPr lang="en-US" i="1" dirty="0" smtClean="0"/>
              <a:t>EBV</a:t>
            </a:r>
            <a:r>
              <a:rPr lang="en-US" dirty="0" smtClean="0"/>
              <a:t> is known to be responsible in several malignancies and Herpes viruses are shown to have a role in persistent infection.</a:t>
            </a:r>
          </a:p>
          <a:p>
            <a:r>
              <a:rPr lang="en-US" dirty="0" smtClean="0"/>
              <a:t> Sakata et al 2008, Chen et al 2004, </a:t>
            </a:r>
            <a:r>
              <a:rPr lang="en-US" dirty="0" err="1" smtClean="0"/>
              <a:t>Shimakage</a:t>
            </a:r>
            <a:r>
              <a:rPr lang="en-US" dirty="0" smtClean="0"/>
              <a:t>  et al 2004 : possible etiologic function or contribution of </a:t>
            </a:r>
            <a:r>
              <a:rPr lang="en-US" i="1" dirty="0" smtClean="0"/>
              <a:t>EBV</a:t>
            </a:r>
            <a:r>
              <a:rPr lang="en-US" dirty="0" smtClean="0"/>
              <a:t> to the </a:t>
            </a:r>
            <a:r>
              <a:rPr lang="en-US" dirty="0" err="1" smtClean="0"/>
              <a:t>pathophysiology</a:t>
            </a:r>
            <a:r>
              <a:rPr lang="en-US" dirty="0" smtClean="0"/>
              <a:t> of LCH. </a:t>
            </a:r>
          </a:p>
          <a:p>
            <a:r>
              <a:rPr lang="en-US" dirty="0" smtClean="0"/>
              <a:t>Our results: </a:t>
            </a:r>
            <a:r>
              <a:rPr lang="en-US" i="1" dirty="0" smtClean="0"/>
              <a:t>EBV</a:t>
            </a:r>
            <a:r>
              <a:rPr lang="en-US" dirty="0" smtClean="0"/>
              <a:t> DNA in 19 (63.33%) pts with a P value of 0.004 (0.004&lt;0.05).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Langerhans</a:t>
            </a:r>
            <a:r>
              <a:rPr lang="en-US" dirty="0" smtClean="0"/>
              <a:t> cell (LC), a non-lymphoid mononuclear cell,  a member of </a:t>
            </a:r>
            <a:r>
              <a:rPr lang="en-US" dirty="0" err="1" smtClean="0"/>
              <a:t>dendritic</a:t>
            </a:r>
            <a:r>
              <a:rPr lang="en-US" dirty="0" smtClean="0"/>
              <a:t> cell (DC) family, play a role in triggering and shaping immune responses. </a:t>
            </a:r>
          </a:p>
          <a:p>
            <a:r>
              <a:rPr lang="en-US" dirty="0" smtClean="0"/>
              <a:t>LCH is a rare </a:t>
            </a:r>
            <a:r>
              <a:rPr lang="en-US" dirty="0" err="1" smtClean="0"/>
              <a:t>clonal</a:t>
            </a:r>
            <a:r>
              <a:rPr lang="en-US" dirty="0" smtClean="0"/>
              <a:t> proliferation </a:t>
            </a:r>
            <a:r>
              <a:rPr lang="en-US" smtClean="0"/>
              <a:t>of LC </a:t>
            </a:r>
            <a:r>
              <a:rPr lang="en-US" dirty="0" smtClean="0"/>
              <a:t>with unknown etiology.</a:t>
            </a:r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6" name="Picture 2" descr="http://classconnection.s3.amazonaws.com/994/flashcards/1488994/gif/nm0307-245-f2133547071513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94470"/>
            <a:ext cx="4572000" cy="40298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678180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Other techniques not available to confirm the presence of </a:t>
            </a:r>
            <a:r>
              <a:rPr lang="en-US" i="1" dirty="0" smtClean="0"/>
              <a:t>EBV</a:t>
            </a:r>
            <a:r>
              <a:rPr lang="en-US" dirty="0" smtClean="0"/>
              <a:t> in the LCs; the etiologic position can’t be proved definitively.</a:t>
            </a:r>
          </a:p>
          <a:p>
            <a:r>
              <a:rPr lang="en-US" dirty="0" smtClean="0"/>
              <a:t>The positive results in the literature, in addition to our 63.33% positivity, highly suggest the possible involvement of </a:t>
            </a:r>
            <a:r>
              <a:rPr lang="en-US" i="1" dirty="0" smtClean="0"/>
              <a:t>EBV</a:t>
            </a:r>
            <a:r>
              <a:rPr lang="en-US" dirty="0" smtClean="0"/>
              <a:t> in induction of LCH.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514600"/>
            <a:ext cx="6781800" cy="21793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results could be of importance; vaccination or an early diagnosis and treatment of </a:t>
            </a:r>
            <a:r>
              <a:rPr lang="en-US" i="1" dirty="0" smtClean="0"/>
              <a:t>EBV</a:t>
            </a:r>
            <a:r>
              <a:rPr lang="en-US" dirty="0" smtClean="0"/>
              <a:t> infection could likely prevent the emergence of LCH in future.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14600"/>
            <a:ext cx="6400800" cy="19507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Variable and controversial results in the literature could be attributed to different sensitivities of the techniques or to geographic variations.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Different photos\Babies\happiness_is%20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176"/>
            <a:ext cx="7010400" cy="68468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References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1. Lichtenstein L (1953) </a:t>
            </a:r>
            <a:r>
              <a:rPr lang="en-US" dirty="0" err="1" smtClean="0"/>
              <a:t>Histiocytosis</a:t>
            </a:r>
            <a:r>
              <a:rPr lang="en-US" dirty="0" smtClean="0"/>
              <a:t> X; integration of </a:t>
            </a:r>
            <a:r>
              <a:rPr lang="en-US" dirty="0" err="1" smtClean="0"/>
              <a:t>eosinophilic</a:t>
            </a:r>
            <a:r>
              <a:rPr lang="en-US" dirty="0" smtClean="0"/>
              <a:t> </a:t>
            </a:r>
            <a:r>
              <a:rPr lang="en-US" dirty="0" err="1" smtClean="0"/>
              <a:t>granuloma</a:t>
            </a:r>
            <a:r>
              <a:rPr lang="en-US" dirty="0" smtClean="0"/>
              <a:t> of bone, Letterer-</a:t>
            </a:r>
            <a:r>
              <a:rPr lang="en-US" dirty="0" err="1" smtClean="0"/>
              <a:t>Siwe</a:t>
            </a:r>
            <a:r>
              <a:rPr lang="en-US" dirty="0" smtClean="0"/>
              <a:t> disease, and </a:t>
            </a:r>
            <a:r>
              <a:rPr lang="en-US" dirty="0" err="1" smtClean="0"/>
              <a:t>Schuller</a:t>
            </a:r>
            <a:r>
              <a:rPr lang="en-US" dirty="0" smtClean="0"/>
              <a:t>-Christian disease as related manifestations of a single </a:t>
            </a:r>
            <a:r>
              <a:rPr lang="en-US" dirty="0" err="1" smtClean="0"/>
              <a:t>nosologic</a:t>
            </a:r>
            <a:r>
              <a:rPr lang="en-US" dirty="0" smtClean="0"/>
              <a:t> entity. AMA Arch </a:t>
            </a:r>
            <a:r>
              <a:rPr lang="en-US" dirty="0" err="1" smtClean="0"/>
              <a:t>Pathol</a:t>
            </a:r>
            <a:r>
              <a:rPr lang="en-US" dirty="0" smtClean="0"/>
              <a:t> 56:84–102. PMID:13057466.</a:t>
            </a:r>
          </a:p>
          <a:p>
            <a:r>
              <a:rPr lang="en-US" dirty="0" smtClean="0"/>
              <a:t>2. French </a:t>
            </a:r>
            <a:r>
              <a:rPr lang="en-US" dirty="0" err="1" smtClean="0"/>
              <a:t>Histiocytosis</a:t>
            </a:r>
            <a:r>
              <a:rPr lang="en-US" dirty="0" smtClean="0"/>
              <a:t> study group (1996) A multicentre retrospective survey of </a:t>
            </a:r>
            <a:r>
              <a:rPr lang="en-US" dirty="0" err="1" smtClean="0"/>
              <a:t>Langerhans</a:t>
            </a:r>
            <a:r>
              <a:rPr lang="en-US" dirty="0" smtClean="0"/>
              <a:t>’ cell </a:t>
            </a:r>
            <a:r>
              <a:rPr lang="en-US" dirty="0" err="1" smtClean="0"/>
              <a:t>histiocytosis</a:t>
            </a:r>
            <a:r>
              <a:rPr lang="en-US" dirty="0" smtClean="0"/>
              <a:t>: 348 cases observed between 1983 and 1993. The French </a:t>
            </a:r>
            <a:r>
              <a:rPr lang="en-US" dirty="0" err="1" smtClean="0"/>
              <a:t>Langerhans</a:t>
            </a:r>
            <a:r>
              <a:rPr lang="en-US" dirty="0" smtClean="0"/>
              <a:t>’ Cell </a:t>
            </a:r>
            <a:r>
              <a:rPr lang="en-US" dirty="0" err="1" smtClean="0"/>
              <a:t>Histiocytosis</a:t>
            </a:r>
            <a:r>
              <a:rPr lang="en-US" dirty="0" smtClean="0"/>
              <a:t> Study Group. Arch </a:t>
            </a:r>
            <a:r>
              <a:rPr lang="en-US" dirty="0" err="1" smtClean="0"/>
              <a:t>Dis</a:t>
            </a:r>
            <a:r>
              <a:rPr lang="en-US" dirty="0" smtClean="0"/>
              <a:t> Child 75:17–24. doi:10.1136/adc.75.1.17.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Willman</a:t>
            </a:r>
            <a:r>
              <a:rPr lang="en-US" dirty="0" smtClean="0"/>
              <a:t> CL, </a:t>
            </a:r>
            <a:r>
              <a:rPr lang="en-US" dirty="0" err="1" smtClean="0"/>
              <a:t>Busque</a:t>
            </a:r>
            <a:r>
              <a:rPr lang="en-US" dirty="0" smtClean="0"/>
              <a:t> L, Griffith B, </a:t>
            </a:r>
            <a:r>
              <a:rPr lang="en-US" dirty="0" err="1" smtClean="0"/>
              <a:t>Favara</a:t>
            </a:r>
            <a:r>
              <a:rPr lang="en-US" dirty="0" smtClean="0"/>
              <a:t> BE, McClain KL, Duncan MH, </a:t>
            </a:r>
            <a:r>
              <a:rPr lang="en-US" dirty="0" smtClean="0">
                <a:hlinkClick r:id="rId2"/>
              </a:rPr>
              <a:t>Gilliland DG</a:t>
            </a:r>
            <a:r>
              <a:rPr lang="en-US" dirty="0" smtClean="0"/>
              <a:t> (1994) </a:t>
            </a:r>
            <a:r>
              <a:rPr lang="en-US" dirty="0" err="1" smtClean="0"/>
              <a:t>Langerhans</a:t>
            </a:r>
            <a:r>
              <a:rPr lang="en-US" dirty="0" smtClean="0"/>
              <a:t>’ cell </a:t>
            </a:r>
            <a:r>
              <a:rPr lang="en-US" dirty="0" err="1" smtClean="0"/>
              <a:t>histiocytosis</a:t>
            </a:r>
            <a:r>
              <a:rPr lang="en-US" dirty="0" smtClean="0"/>
              <a:t> (</a:t>
            </a:r>
            <a:r>
              <a:rPr lang="en-US" dirty="0" err="1" smtClean="0"/>
              <a:t>histiocytosis</a:t>
            </a:r>
            <a:r>
              <a:rPr lang="en-US" dirty="0" smtClean="0"/>
              <a:t> X): A </a:t>
            </a:r>
            <a:r>
              <a:rPr lang="en-US" dirty="0" err="1" smtClean="0"/>
              <a:t>clonal</a:t>
            </a:r>
            <a:r>
              <a:rPr lang="en-US" dirty="0" smtClean="0"/>
              <a:t> proliferative disease. New </a:t>
            </a:r>
            <a:r>
              <a:rPr lang="en-US" dirty="0" err="1" smtClean="0"/>
              <a:t>Engl</a:t>
            </a:r>
            <a:r>
              <a:rPr lang="en-US" dirty="0" smtClean="0"/>
              <a:t> J Med 331:154-160. PMID: 8008029.</a:t>
            </a:r>
          </a:p>
          <a:p>
            <a:r>
              <a:rPr lang="en-US" dirty="0" smtClean="0"/>
              <a:t>4. Weiss LM (2001) </a:t>
            </a:r>
            <a:r>
              <a:rPr lang="en-US" dirty="0" err="1" smtClean="0"/>
              <a:t>Histiocytic</a:t>
            </a:r>
            <a:r>
              <a:rPr lang="en-US" dirty="0" smtClean="0"/>
              <a:t> and </a:t>
            </a:r>
            <a:r>
              <a:rPr lang="en-US" dirty="0" err="1" smtClean="0"/>
              <a:t>dendritic</a:t>
            </a:r>
            <a:r>
              <a:rPr lang="en-US" dirty="0" smtClean="0"/>
              <a:t> cell proliferations. In: Knowles DM (</a:t>
            </a:r>
            <a:r>
              <a:rPr lang="en-US" dirty="0" err="1" smtClean="0"/>
              <a:t>ed</a:t>
            </a:r>
            <a:r>
              <a:rPr lang="en-US" dirty="0" smtClean="0"/>
              <a:t>) </a:t>
            </a:r>
            <a:r>
              <a:rPr lang="en-US" dirty="0" err="1" smtClean="0"/>
              <a:t>Neoplastic</a:t>
            </a:r>
            <a:r>
              <a:rPr lang="en-US" dirty="0" smtClean="0"/>
              <a:t> </a:t>
            </a:r>
            <a:r>
              <a:rPr lang="en-US" dirty="0" err="1" smtClean="0"/>
              <a:t>Hematopathology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edn</a:t>
            </a:r>
            <a:r>
              <a:rPr lang="en-US" dirty="0" smtClean="0"/>
              <a:t>. Lippincott Williams &amp; Wilkins, Philadelphia, pp 1815-1845.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Ladisch</a:t>
            </a:r>
            <a:r>
              <a:rPr lang="en-US" dirty="0" smtClean="0"/>
              <a:t> S (1998) </a:t>
            </a:r>
            <a:r>
              <a:rPr lang="en-US" dirty="0" err="1" smtClean="0"/>
              <a:t>Langerhans</a:t>
            </a:r>
            <a:r>
              <a:rPr lang="en-US" dirty="0" smtClean="0"/>
              <a:t> cell </a:t>
            </a:r>
            <a:r>
              <a:rPr lang="en-US" dirty="0" err="1" smtClean="0"/>
              <a:t>histiocytosis</a:t>
            </a:r>
            <a:r>
              <a:rPr lang="en-US" dirty="0" smtClean="0"/>
              <a:t>. </a:t>
            </a:r>
            <a:r>
              <a:rPr lang="en-US" dirty="0" err="1" smtClean="0"/>
              <a:t>Curr</a:t>
            </a:r>
            <a:r>
              <a:rPr lang="en-US" dirty="0" smtClean="0"/>
              <a:t> </a:t>
            </a:r>
            <a:r>
              <a:rPr lang="en-US" dirty="0" err="1" smtClean="0"/>
              <a:t>Opin</a:t>
            </a:r>
            <a:r>
              <a:rPr lang="en-US" dirty="0" smtClean="0"/>
              <a:t> </a:t>
            </a:r>
            <a:r>
              <a:rPr lang="en-US" dirty="0" err="1" smtClean="0"/>
              <a:t>Hematol</a:t>
            </a:r>
            <a:r>
              <a:rPr lang="en-US" dirty="0" smtClean="0"/>
              <a:t> 5: 54–58. PMID: 9515204.</a:t>
            </a:r>
          </a:p>
          <a:p>
            <a:r>
              <a:rPr lang="fr-FR" dirty="0" smtClean="0"/>
              <a:t>6. </a:t>
            </a:r>
            <a:r>
              <a:rPr lang="fr-FR" dirty="0" err="1" smtClean="0"/>
              <a:t>Laman</a:t>
            </a:r>
            <a:r>
              <a:rPr lang="fr-FR" dirty="0" smtClean="0"/>
              <a:t> JD, </a:t>
            </a:r>
            <a:r>
              <a:rPr lang="fr-FR" dirty="0" err="1" smtClean="0"/>
              <a:t>Leenen</a:t>
            </a:r>
            <a:r>
              <a:rPr lang="fr-FR" dirty="0" smtClean="0"/>
              <a:t> PJ, </a:t>
            </a:r>
            <a:r>
              <a:rPr lang="fr-FR" dirty="0" err="1" smtClean="0"/>
              <a:t>Annels</a:t>
            </a:r>
            <a:r>
              <a:rPr lang="fr-FR" dirty="0" smtClean="0"/>
              <a:t> NE, </a:t>
            </a:r>
            <a:r>
              <a:rPr lang="fr-FR" dirty="0" err="1" smtClean="0"/>
              <a:t>Hogendoorn</a:t>
            </a:r>
            <a:r>
              <a:rPr lang="fr-FR" dirty="0" smtClean="0"/>
              <a:t> PC, </a:t>
            </a:r>
            <a:r>
              <a:rPr lang="fr-FR" dirty="0" err="1" smtClean="0"/>
              <a:t>Egeler</a:t>
            </a:r>
            <a:r>
              <a:rPr lang="fr-FR" dirty="0" smtClean="0"/>
              <a:t> RM (</a:t>
            </a:r>
            <a:r>
              <a:rPr lang="en-US" dirty="0" smtClean="0"/>
              <a:t>2003</a:t>
            </a:r>
            <a:r>
              <a:rPr lang="fr-FR" dirty="0" smtClean="0"/>
              <a:t>) </a:t>
            </a:r>
            <a:r>
              <a:rPr lang="en-US" dirty="0" err="1" smtClean="0"/>
              <a:t>Langerhans</a:t>
            </a:r>
            <a:r>
              <a:rPr lang="en-US" dirty="0" smtClean="0"/>
              <a:t>-cell </a:t>
            </a:r>
            <a:r>
              <a:rPr lang="en-US" dirty="0" err="1" smtClean="0"/>
              <a:t>histiocytosis</a:t>
            </a:r>
            <a:r>
              <a:rPr lang="en-US" dirty="0" smtClean="0"/>
              <a:t> ‘insight into DC biology’. Trends </a:t>
            </a:r>
            <a:r>
              <a:rPr lang="en-US" dirty="0" err="1" smtClean="0"/>
              <a:t>Immunol</a:t>
            </a:r>
            <a:r>
              <a:rPr lang="en-US" dirty="0" smtClean="0"/>
              <a:t> 24:190–196. PMID: 12697451.</a:t>
            </a:r>
          </a:p>
          <a:p>
            <a:r>
              <a:rPr lang="en-US" dirty="0" smtClean="0"/>
              <a:t>7. Chen CJ, Ho TY, Lu JJ, </a:t>
            </a:r>
            <a:r>
              <a:rPr lang="en-US" dirty="0" err="1" smtClean="0"/>
              <a:t>Sheu</a:t>
            </a:r>
            <a:r>
              <a:rPr lang="en-US" dirty="0" smtClean="0"/>
              <a:t> LF, Lee SY, </a:t>
            </a:r>
            <a:r>
              <a:rPr lang="en-US" dirty="0" err="1" smtClean="0"/>
              <a:t>Tien</a:t>
            </a:r>
            <a:r>
              <a:rPr lang="en-US" dirty="0" smtClean="0"/>
              <a:t> CH, Cheng SN (2004) Identical twin brothers concordant for </a:t>
            </a:r>
            <a:r>
              <a:rPr lang="en-US" dirty="0" err="1" smtClean="0"/>
              <a:t>Langerhans</a:t>
            </a:r>
            <a:r>
              <a:rPr lang="en-US" dirty="0" smtClean="0"/>
              <a:t>’ cell </a:t>
            </a:r>
            <a:r>
              <a:rPr lang="en-US" dirty="0" err="1" smtClean="0"/>
              <a:t>histiocytosis</a:t>
            </a:r>
            <a:r>
              <a:rPr lang="en-US" dirty="0" smtClean="0"/>
              <a:t> and discordant for </a:t>
            </a:r>
            <a:r>
              <a:rPr lang="en-US" i="1" dirty="0" smtClean="0"/>
              <a:t>Epstein-Barr virus</a:t>
            </a:r>
            <a:r>
              <a:rPr lang="en-US" dirty="0" smtClean="0"/>
              <a:t>-associated </a:t>
            </a:r>
            <a:r>
              <a:rPr lang="en-US" dirty="0" err="1" smtClean="0"/>
              <a:t>hemophagocytic</a:t>
            </a:r>
            <a:r>
              <a:rPr lang="en-US" dirty="0" smtClean="0"/>
              <a:t> syndrome. </a:t>
            </a:r>
            <a:r>
              <a:rPr lang="en-US" dirty="0" err="1" smtClean="0"/>
              <a:t>Eur</a:t>
            </a:r>
            <a:r>
              <a:rPr lang="en-US" dirty="0" smtClean="0"/>
              <a:t> J </a:t>
            </a:r>
            <a:r>
              <a:rPr lang="en-US" dirty="0" err="1" smtClean="0"/>
              <a:t>Pediatr</a:t>
            </a:r>
            <a:r>
              <a:rPr lang="en-US" dirty="0" smtClean="0"/>
              <a:t> 163:536–539. </a:t>
            </a:r>
          </a:p>
          <a:p>
            <a:r>
              <a:rPr lang="en-US" dirty="0" smtClean="0"/>
              <a:t>8. Sakata N, </a:t>
            </a:r>
            <a:r>
              <a:rPr lang="en-US" dirty="0" err="1" smtClean="0"/>
              <a:t>Toguchi</a:t>
            </a:r>
            <a:r>
              <a:rPr lang="en-US" dirty="0" smtClean="0"/>
              <a:t> N, Kimura M, Nakayama M, </a:t>
            </a:r>
            <a:r>
              <a:rPr lang="en-US" dirty="0" err="1" smtClean="0"/>
              <a:t>Kawa</a:t>
            </a:r>
            <a:r>
              <a:rPr lang="en-US" dirty="0" smtClean="0"/>
              <a:t> K, </a:t>
            </a:r>
            <a:r>
              <a:rPr lang="en-US" dirty="0" err="1" smtClean="0"/>
              <a:t>Takemura</a:t>
            </a:r>
            <a:r>
              <a:rPr lang="en-US" dirty="0" smtClean="0"/>
              <a:t> T (2008) Development of </a:t>
            </a:r>
            <a:r>
              <a:rPr lang="en-US" dirty="0" err="1" smtClean="0"/>
              <a:t>Langerhans</a:t>
            </a:r>
            <a:r>
              <a:rPr lang="en-US" dirty="0" smtClean="0"/>
              <a:t> cell </a:t>
            </a:r>
            <a:r>
              <a:rPr lang="en-US" dirty="0" err="1" smtClean="0"/>
              <a:t>histiocytosis</a:t>
            </a:r>
            <a:r>
              <a:rPr lang="en-US" dirty="0" smtClean="0"/>
              <a:t> associated with chronic active </a:t>
            </a:r>
            <a:r>
              <a:rPr lang="en-US" i="1" dirty="0" smtClean="0"/>
              <a:t>Epstein-Barr virus</a:t>
            </a:r>
            <a:r>
              <a:rPr lang="en-US" dirty="0" smtClean="0"/>
              <a:t> infection. </a:t>
            </a:r>
            <a:r>
              <a:rPr lang="en-US" dirty="0" err="1" smtClean="0"/>
              <a:t>Pediatr</a:t>
            </a:r>
            <a:r>
              <a:rPr lang="en-US" dirty="0" smtClean="0"/>
              <a:t> Blood Cancer 50:924-927. </a:t>
            </a:r>
            <a:r>
              <a:rPr lang="en-US" dirty="0" err="1" smtClean="0"/>
              <a:t>doi</a:t>
            </a:r>
            <a:r>
              <a:rPr lang="en-US" dirty="0" smtClean="0"/>
              <a:t>: 10.1002/pbc.21249.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9. </a:t>
            </a:r>
            <a:r>
              <a:rPr lang="fr-FR" u="sng" dirty="0" err="1" smtClean="0">
                <a:hlinkClick r:id="rId2"/>
              </a:rPr>
              <a:t>Csire</a:t>
            </a:r>
            <a:r>
              <a:rPr lang="fr-FR" u="sng" dirty="0" smtClean="0">
                <a:hlinkClick r:id="rId2"/>
              </a:rPr>
              <a:t> M</a:t>
            </a:r>
            <a:r>
              <a:rPr lang="fr-FR" dirty="0" smtClean="0"/>
              <a:t>, </a:t>
            </a:r>
            <a:r>
              <a:rPr lang="fr-FR" u="sng" dirty="0" err="1" smtClean="0">
                <a:hlinkClick r:id="rId3"/>
              </a:rPr>
              <a:t>Mikala</a:t>
            </a:r>
            <a:r>
              <a:rPr lang="fr-FR" u="sng" dirty="0" smtClean="0">
                <a:hlinkClick r:id="rId3"/>
              </a:rPr>
              <a:t> G</a:t>
            </a:r>
            <a:r>
              <a:rPr lang="fr-FR" dirty="0" smtClean="0"/>
              <a:t>, </a:t>
            </a:r>
            <a:r>
              <a:rPr lang="fr-FR" u="sng" dirty="0" err="1" smtClean="0">
                <a:hlinkClick r:id="rId4"/>
              </a:rPr>
              <a:t>Jákó</a:t>
            </a:r>
            <a:r>
              <a:rPr lang="fr-FR" u="sng" dirty="0" smtClean="0">
                <a:hlinkClick r:id="rId4"/>
              </a:rPr>
              <a:t> J</a:t>
            </a:r>
            <a:r>
              <a:rPr lang="fr-FR" dirty="0" smtClean="0"/>
              <a:t>, </a:t>
            </a:r>
            <a:r>
              <a:rPr lang="fr-FR" dirty="0" err="1" smtClean="0"/>
              <a:t>Masszi</a:t>
            </a:r>
            <a:r>
              <a:rPr lang="fr-FR" dirty="0" smtClean="0"/>
              <a:t> T, </a:t>
            </a:r>
            <a:r>
              <a:rPr lang="fr-FR" dirty="0" err="1" smtClean="0"/>
              <a:t>Jánosi</a:t>
            </a:r>
            <a:r>
              <a:rPr lang="fr-FR" dirty="0" smtClean="0"/>
              <a:t> J, </a:t>
            </a:r>
            <a:r>
              <a:rPr lang="fr-FR" dirty="0" err="1" smtClean="0"/>
              <a:t>Dolgos</a:t>
            </a:r>
            <a:r>
              <a:rPr lang="fr-FR" dirty="0" smtClean="0"/>
              <a:t> J, </a:t>
            </a:r>
            <a:r>
              <a:rPr lang="en-US" u="sng" dirty="0" err="1" smtClean="0">
                <a:hlinkClick r:id="rId5"/>
              </a:rPr>
              <a:t>Füle</a:t>
            </a:r>
            <a:r>
              <a:rPr lang="en-US" u="sng" dirty="0" smtClean="0">
                <a:hlinkClick r:id="rId5"/>
              </a:rPr>
              <a:t> T</a:t>
            </a:r>
            <a:r>
              <a:rPr lang="en-US" dirty="0" smtClean="0"/>
              <a:t>, </a:t>
            </a:r>
            <a:r>
              <a:rPr lang="en-US" u="sng" dirty="0" err="1" smtClean="0">
                <a:hlinkClick r:id="rId6"/>
              </a:rPr>
              <a:t>Tordai</a:t>
            </a:r>
            <a:r>
              <a:rPr lang="en-US" u="sng" dirty="0" smtClean="0">
                <a:hlinkClick r:id="rId6"/>
              </a:rPr>
              <a:t> A</a:t>
            </a:r>
            <a:r>
              <a:rPr lang="en-US" dirty="0" smtClean="0"/>
              <a:t>, </a:t>
            </a:r>
            <a:r>
              <a:rPr lang="en-US" u="sng" dirty="0" err="1" smtClean="0">
                <a:hlinkClick r:id="rId7"/>
              </a:rPr>
              <a:t>Berencsi</a:t>
            </a:r>
            <a:r>
              <a:rPr lang="en-US" u="sng" dirty="0" smtClean="0">
                <a:hlinkClick r:id="rId7"/>
              </a:rPr>
              <a:t> G</a:t>
            </a:r>
            <a:r>
              <a:rPr lang="en-US" dirty="0" smtClean="0"/>
              <a:t>, </a:t>
            </a:r>
            <a:r>
              <a:rPr lang="en-US" u="sng" dirty="0" err="1" smtClean="0">
                <a:hlinkClick r:id="rId8"/>
              </a:rPr>
              <a:t>Vályi</a:t>
            </a:r>
            <a:r>
              <a:rPr lang="en-US" u="sng" dirty="0" smtClean="0">
                <a:hlinkClick r:id="rId8"/>
              </a:rPr>
              <a:t>-Nagy I</a:t>
            </a:r>
            <a:r>
              <a:rPr lang="en-US" dirty="0" smtClean="0"/>
              <a:t>. </a:t>
            </a:r>
            <a:r>
              <a:rPr lang="fr-FR" dirty="0" smtClean="0"/>
              <a:t>(</a:t>
            </a:r>
            <a:r>
              <a:rPr lang="en-US" dirty="0" smtClean="0"/>
              <a:t>2007</a:t>
            </a:r>
            <a:r>
              <a:rPr lang="fr-FR" dirty="0" smtClean="0"/>
              <a:t>) </a:t>
            </a:r>
            <a:r>
              <a:rPr lang="en-US" dirty="0" smtClean="0"/>
              <a:t>Persistent long-term </a:t>
            </a:r>
            <a:r>
              <a:rPr lang="en-US" i="1" dirty="0" smtClean="0"/>
              <a:t>human herpes virus 6</a:t>
            </a:r>
            <a:r>
              <a:rPr lang="en-US" dirty="0" smtClean="0"/>
              <a:t> (</a:t>
            </a:r>
            <a:r>
              <a:rPr lang="en-US" i="1" dirty="0" smtClean="0"/>
              <a:t>HHV-6</a:t>
            </a:r>
            <a:r>
              <a:rPr lang="en-US" dirty="0" smtClean="0"/>
              <a:t>) infection in a patient with </a:t>
            </a:r>
            <a:r>
              <a:rPr lang="en-US" dirty="0" err="1" smtClean="0"/>
              <a:t>langerhans</a:t>
            </a:r>
            <a:r>
              <a:rPr lang="en-US" dirty="0" smtClean="0"/>
              <a:t> cell </a:t>
            </a:r>
            <a:r>
              <a:rPr lang="en-US" dirty="0" err="1" smtClean="0"/>
              <a:t>histiocytosis</a:t>
            </a:r>
            <a:r>
              <a:rPr lang="en-US" dirty="0" smtClean="0"/>
              <a:t>. </a:t>
            </a:r>
            <a:r>
              <a:rPr lang="en-US" u="sng" dirty="0" err="1" smtClean="0">
                <a:hlinkClick r:id="rId9" tooltip="Pathology oncology research : POR."/>
              </a:rPr>
              <a:t>Pathol</a:t>
            </a:r>
            <a:r>
              <a:rPr lang="en-US" u="sng" dirty="0" smtClean="0">
                <a:hlinkClick r:id="rId9" tooltip="Pathology oncology research : POR."/>
              </a:rPr>
              <a:t> </a:t>
            </a:r>
            <a:r>
              <a:rPr lang="en-US" u="sng" dirty="0" err="1" smtClean="0">
                <a:hlinkClick r:id="rId9" tooltip="Pathology oncology research : POR."/>
              </a:rPr>
              <a:t>Oncol</a:t>
            </a:r>
            <a:r>
              <a:rPr lang="en-US" u="sng" dirty="0" smtClean="0">
                <a:hlinkClick r:id="rId9" tooltip="Pathology oncology research : POR."/>
              </a:rPr>
              <a:t> Res</a:t>
            </a:r>
            <a:r>
              <a:rPr lang="en-US" dirty="0" smtClean="0"/>
              <a:t>13:157-160. PMID: 17607379.</a:t>
            </a:r>
          </a:p>
          <a:p>
            <a:r>
              <a:rPr lang="fr-FR" dirty="0" smtClean="0"/>
              <a:t>10. </a:t>
            </a:r>
            <a:r>
              <a:rPr lang="fr-FR" u="sng" dirty="0" err="1" smtClean="0">
                <a:hlinkClick r:id="rId10"/>
              </a:rPr>
              <a:t>Glotzbecker</a:t>
            </a:r>
            <a:r>
              <a:rPr lang="fr-FR" u="sng" dirty="0" smtClean="0">
                <a:hlinkClick r:id="rId10"/>
              </a:rPr>
              <a:t> MP</a:t>
            </a:r>
            <a:r>
              <a:rPr lang="fr-FR" dirty="0" smtClean="0"/>
              <a:t>, </a:t>
            </a:r>
            <a:r>
              <a:rPr lang="fr-FR" u="sng" dirty="0" err="1" smtClean="0">
                <a:hlinkClick r:id="rId11"/>
              </a:rPr>
              <a:t>Carpentieri</a:t>
            </a:r>
            <a:r>
              <a:rPr lang="fr-FR" u="sng" dirty="0" smtClean="0">
                <a:hlinkClick r:id="rId11"/>
              </a:rPr>
              <a:t> DF</a:t>
            </a:r>
            <a:r>
              <a:rPr lang="fr-FR" dirty="0" smtClean="0"/>
              <a:t>, </a:t>
            </a:r>
            <a:r>
              <a:rPr lang="fr-FR" u="sng" dirty="0" smtClean="0">
                <a:hlinkClick r:id="rId12"/>
              </a:rPr>
              <a:t>Dormans JP</a:t>
            </a:r>
            <a:r>
              <a:rPr lang="en-US" dirty="0" smtClean="0"/>
              <a:t> </a:t>
            </a:r>
            <a:r>
              <a:rPr lang="fr-FR" dirty="0" smtClean="0"/>
              <a:t>(</a:t>
            </a:r>
            <a:r>
              <a:rPr lang="en-US" dirty="0" smtClean="0"/>
              <a:t>2004</a:t>
            </a:r>
            <a:r>
              <a:rPr lang="fr-FR" dirty="0" smtClean="0"/>
              <a:t>) </a:t>
            </a:r>
            <a:r>
              <a:rPr lang="en-US" dirty="0" err="1" smtClean="0"/>
              <a:t>Langerhans</a:t>
            </a:r>
            <a:r>
              <a:rPr lang="en-US" dirty="0" smtClean="0"/>
              <a:t> cell </a:t>
            </a:r>
            <a:r>
              <a:rPr lang="en-US" dirty="0" err="1" smtClean="0"/>
              <a:t>histiocytosis</a:t>
            </a:r>
            <a:r>
              <a:rPr lang="en-US" dirty="0" smtClean="0"/>
              <a:t>: a primary viral infection of bone? </a:t>
            </a:r>
            <a:r>
              <a:rPr lang="en-US" i="1" dirty="0" smtClean="0"/>
              <a:t>Human herpes virus 6</a:t>
            </a:r>
            <a:r>
              <a:rPr lang="en-US" dirty="0" smtClean="0"/>
              <a:t> latent protein detected in lymphocytes from tissue of children. </a:t>
            </a:r>
            <a:r>
              <a:rPr lang="en-US" u="sng" dirty="0" smtClean="0">
                <a:hlinkClick r:id="rId13" tooltip="Journal of pediatric orthopedics."/>
              </a:rPr>
              <a:t>J </a:t>
            </a:r>
            <a:r>
              <a:rPr lang="en-US" u="sng" dirty="0" err="1" smtClean="0">
                <a:hlinkClick r:id="rId13" tooltip="Journal of pediatric orthopedics."/>
              </a:rPr>
              <a:t>Pediatr</a:t>
            </a:r>
            <a:r>
              <a:rPr lang="en-US" u="sng" dirty="0" smtClean="0">
                <a:hlinkClick r:id="rId13" tooltip="Journal of pediatric orthopedics."/>
              </a:rPr>
              <a:t> </a:t>
            </a:r>
            <a:r>
              <a:rPr lang="en-US" u="sng" dirty="0" err="1" smtClean="0">
                <a:hlinkClick r:id="rId13" tooltip="Journal of pediatric orthopedics."/>
              </a:rPr>
              <a:t>Orthop</a:t>
            </a:r>
            <a:r>
              <a:rPr lang="en-US" dirty="0" smtClean="0"/>
              <a:t> 24:123-129. PMID: 14676546.</a:t>
            </a:r>
          </a:p>
          <a:p>
            <a:r>
              <a:rPr lang="en-US" dirty="0" smtClean="0"/>
              <a:t>11. </a:t>
            </a:r>
            <a:r>
              <a:rPr lang="en-US" dirty="0" smtClean="0">
                <a:hlinkClick r:id="rId14"/>
              </a:rPr>
              <a:t>Leahy MA</a:t>
            </a:r>
            <a:r>
              <a:rPr lang="en-US" dirty="0" smtClean="0"/>
              <a:t>, </a:t>
            </a:r>
            <a:r>
              <a:rPr lang="en-US" dirty="0" err="1" smtClean="0">
                <a:hlinkClick r:id="rId15"/>
              </a:rPr>
              <a:t>Krejci</a:t>
            </a:r>
            <a:r>
              <a:rPr lang="en-US" dirty="0" smtClean="0">
                <a:hlinkClick r:id="rId15"/>
              </a:rPr>
              <a:t> SM</a:t>
            </a:r>
            <a:r>
              <a:rPr lang="en-US" dirty="0" smtClean="0"/>
              <a:t>, </a:t>
            </a:r>
            <a:r>
              <a:rPr lang="en-US" dirty="0" err="1" smtClean="0">
                <a:hlinkClick r:id="rId16"/>
              </a:rPr>
              <a:t>Friednash</a:t>
            </a:r>
            <a:r>
              <a:rPr lang="en-US" dirty="0" smtClean="0">
                <a:hlinkClick r:id="rId16"/>
              </a:rPr>
              <a:t> M</a:t>
            </a:r>
            <a:r>
              <a:rPr lang="en-US" dirty="0" smtClean="0"/>
              <a:t>, </a:t>
            </a:r>
            <a:r>
              <a:rPr lang="en-US" dirty="0" err="1" smtClean="0"/>
              <a:t>Stockert</a:t>
            </a:r>
            <a:r>
              <a:rPr lang="en-US" dirty="0" smtClean="0"/>
              <a:t> SS, Wilson H, Huff JC, </a:t>
            </a:r>
            <a:r>
              <a:rPr lang="en-US" dirty="0" smtClean="0">
                <a:hlinkClick r:id="rId17"/>
              </a:rPr>
              <a:t>Weston WL</a:t>
            </a:r>
            <a:r>
              <a:rPr lang="en-US" dirty="0" smtClean="0"/>
              <a:t>, </a:t>
            </a:r>
            <a:r>
              <a:rPr lang="en-US" dirty="0" smtClean="0">
                <a:hlinkClick r:id="rId18"/>
              </a:rPr>
              <a:t>Brice SL</a:t>
            </a:r>
            <a:r>
              <a:rPr lang="en-US" dirty="0" smtClean="0"/>
              <a:t> (1993) </a:t>
            </a:r>
            <a:r>
              <a:rPr lang="en-US" i="1" dirty="0" smtClean="0"/>
              <a:t>Human herpes virus 6</a:t>
            </a:r>
            <a:r>
              <a:rPr lang="en-US" dirty="0" smtClean="0"/>
              <a:t> is present in lesions of </a:t>
            </a:r>
            <a:r>
              <a:rPr lang="en-US" dirty="0" err="1" smtClean="0"/>
              <a:t>Langerhans</a:t>
            </a:r>
            <a:r>
              <a:rPr lang="en-US" dirty="0" smtClean="0"/>
              <a:t> cell </a:t>
            </a:r>
            <a:r>
              <a:rPr lang="en-US" dirty="0" err="1" smtClean="0"/>
              <a:t>histiocytosis</a:t>
            </a:r>
            <a:r>
              <a:rPr lang="en-US" dirty="0" smtClean="0"/>
              <a:t>. </a:t>
            </a:r>
            <a:r>
              <a:rPr lang="en-US" dirty="0" smtClean="0">
                <a:hlinkClick r:id="rId19" tooltip="The Journal of investigative dermatology."/>
              </a:rPr>
              <a:t>J Invest </a:t>
            </a:r>
            <a:r>
              <a:rPr lang="en-US" dirty="0" err="1" smtClean="0">
                <a:hlinkClick r:id="rId19" tooltip="The Journal of investigative dermatology."/>
              </a:rPr>
              <a:t>Dermatol</a:t>
            </a:r>
            <a:r>
              <a:rPr lang="en-US" dirty="0" smtClean="0"/>
              <a:t> 101:642-645. PMID: 8228322.</a:t>
            </a:r>
          </a:p>
          <a:p>
            <a:r>
              <a:rPr lang="fr-FR" dirty="0" smtClean="0"/>
              <a:t>12</a:t>
            </a:r>
            <a:r>
              <a:rPr lang="en-US" dirty="0" smtClean="0"/>
              <a:t>. </a:t>
            </a:r>
            <a:r>
              <a:rPr lang="en-US" dirty="0" err="1" smtClean="0"/>
              <a:t>Kawakubo</a:t>
            </a:r>
            <a:r>
              <a:rPr lang="en-US" dirty="0" smtClean="0"/>
              <a:t> Y,  </a:t>
            </a:r>
            <a:r>
              <a:rPr lang="en-US" dirty="0" err="1" smtClean="0"/>
              <a:t>Kishimoto</a:t>
            </a:r>
            <a:r>
              <a:rPr lang="en-US" dirty="0" smtClean="0"/>
              <a:t> H, Sato Y, </a:t>
            </a:r>
            <a:r>
              <a:rPr lang="en-US" dirty="0" err="1" smtClean="0"/>
              <a:t>Yanagimoto</a:t>
            </a:r>
            <a:r>
              <a:rPr lang="en-US" dirty="0" smtClean="0"/>
              <a:t> K, </a:t>
            </a:r>
            <a:r>
              <a:rPr lang="en-US" dirty="0" err="1" smtClean="0"/>
              <a:t>Tsuruta</a:t>
            </a:r>
            <a:r>
              <a:rPr lang="en-US" dirty="0" smtClean="0"/>
              <a:t> T, </a:t>
            </a:r>
            <a:r>
              <a:rPr lang="en-US" dirty="0" err="1" smtClean="0"/>
              <a:t>Yashihiro</a:t>
            </a:r>
            <a:r>
              <a:rPr lang="en-US" dirty="0" smtClean="0"/>
              <a:t> O, </a:t>
            </a:r>
            <a:r>
              <a:rPr lang="en-US" dirty="0" err="1" smtClean="0"/>
              <a:t>Kameya</a:t>
            </a:r>
            <a:r>
              <a:rPr lang="en-US" dirty="0" smtClean="0"/>
              <a:t> T (1999) </a:t>
            </a:r>
            <a:r>
              <a:rPr lang="en-US" i="1" dirty="0" smtClean="0"/>
              <a:t>Human cytomegalovirus</a:t>
            </a:r>
            <a:r>
              <a:rPr lang="en-US" dirty="0" smtClean="0"/>
              <a:t> infection in foci of </a:t>
            </a:r>
            <a:r>
              <a:rPr lang="en-US" dirty="0" err="1" smtClean="0"/>
              <a:t>Langerhans</a:t>
            </a:r>
            <a:r>
              <a:rPr lang="en-US" dirty="0" smtClean="0"/>
              <a:t> cell </a:t>
            </a:r>
            <a:r>
              <a:rPr lang="en-US" dirty="0" err="1" smtClean="0"/>
              <a:t>histiocytosis</a:t>
            </a:r>
            <a:r>
              <a:rPr lang="en-US" dirty="0" smtClean="0"/>
              <a:t>. </a:t>
            </a:r>
            <a:r>
              <a:rPr lang="en-US" dirty="0" err="1" smtClean="0"/>
              <a:t>Virchows</a:t>
            </a:r>
            <a:r>
              <a:rPr lang="en-US" dirty="0" smtClean="0"/>
              <a:t> Arch 434:109–115. PMID: 10071244.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13. </a:t>
            </a:r>
            <a:r>
              <a:rPr lang="en-US" dirty="0" err="1" smtClean="0"/>
              <a:t>Shimakage</a:t>
            </a:r>
            <a:r>
              <a:rPr lang="en-US" dirty="0" smtClean="0"/>
              <a:t> M, </a:t>
            </a:r>
            <a:r>
              <a:rPr lang="en-US" dirty="0" err="1" smtClean="0"/>
              <a:t>Sasagawa</a:t>
            </a:r>
            <a:r>
              <a:rPr lang="en-US" dirty="0" smtClean="0"/>
              <a:t> T, Kimura M, </a:t>
            </a:r>
            <a:r>
              <a:rPr lang="en-US" dirty="0" err="1" smtClean="0"/>
              <a:t>Shimakage</a:t>
            </a:r>
            <a:r>
              <a:rPr lang="en-US" dirty="0" smtClean="0"/>
              <a:t> T, </a:t>
            </a:r>
            <a:r>
              <a:rPr lang="en-US" dirty="0" err="1" smtClean="0"/>
              <a:t>Seto</a:t>
            </a:r>
            <a:r>
              <a:rPr lang="en-US" dirty="0" smtClean="0"/>
              <a:t> S, Kodama K, Sakamoto H (2004) Expression of </a:t>
            </a:r>
            <a:r>
              <a:rPr lang="en-US" i="1" dirty="0" smtClean="0"/>
              <a:t>Epstein-Barr virus</a:t>
            </a:r>
            <a:r>
              <a:rPr lang="en-US" dirty="0" smtClean="0"/>
              <a:t> in </a:t>
            </a:r>
            <a:r>
              <a:rPr lang="en-US" dirty="0" err="1" smtClean="0"/>
              <a:t>Langerhans</a:t>
            </a:r>
            <a:r>
              <a:rPr lang="en-US" dirty="0" smtClean="0"/>
              <a:t>’ cell </a:t>
            </a:r>
            <a:r>
              <a:rPr lang="en-US" dirty="0" err="1" smtClean="0"/>
              <a:t>histiocytosis</a:t>
            </a:r>
            <a:r>
              <a:rPr lang="en-US" dirty="0" smtClean="0"/>
              <a:t>. Human pathology 35:862-368. PMID: 15257550.</a:t>
            </a:r>
          </a:p>
          <a:p>
            <a:r>
              <a:rPr lang="fr-FR" dirty="0" smtClean="0"/>
              <a:t>14. </a:t>
            </a:r>
            <a:r>
              <a:rPr lang="en-US" dirty="0" err="1" smtClean="0">
                <a:hlinkClick r:id="rId2"/>
              </a:rPr>
              <a:t>Jeziorski</a:t>
            </a:r>
            <a:r>
              <a:rPr lang="en-US" dirty="0" smtClean="0">
                <a:hlinkClick r:id="rId2"/>
              </a:rPr>
              <a:t> E</a:t>
            </a:r>
            <a:r>
              <a:rPr lang="en-US" dirty="0" smtClean="0"/>
              <a:t>, </a:t>
            </a:r>
            <a:r>
              <a:rPr lang="en-US" dirty="0" err="1" smtClean="0">
                <a:hlinkClick r:id="rId3"/>
              </a:rPr>
              <a:t>Senechal</a:t>
            </a:r>
            <a:r>
              <a:rPr lang="en-US" dirty="0" smtClean="0">
                <a:hlinkClick r:id="rId3"/>
              </a:rPr>
              <a:t> B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Molina TJ</a:t>
            </a:r>
            <a:r>
              <a:rPr lang="en-US" dirty="0" smtClean="0"/>
              <a:t>, </a:t>
            </a:r>
            <a:r>
              <a:rPr lang="en-US" dirty="0" err="1" smtClean="0">
                <a:hlinkClick r:id="rId5"/>
              </a:rPr>
              <a:t>Devez</a:t>
            </a:r>
            <a:r>
              <a:rPr lang="en-US" dirty="0" smtClean="0">
                <a:hlinkClick r:id="rId5"/>
              </a:rPr>
              <a:t> F</a:t>
            </a:r>
            <a:r>
              <a:rPr lang="en-US" dirty="0" smtClean="0"/>
              <a:t>, </a:t>
            </a:r>
            <a:r>
              <a:rPr lang="en-US" dirty="0" err="1" smtClean="0">
                <a:hlinkClick r:id="rId6"/>
              </a:rPr>
              <a:t>Leruez</a:t>
            </a:r>
            <a:r>
              <a:rPr lang="en-US" dirty="0" smtClean="0">
                <a:hlinkClick r:id="rId6"/>
              </a:rPr>
              <a:t>-Ville M</a:t>
            </a:r>
            <a:r>
              <a:rPr lang="en-US" dirty="0" smtClean="0"/>
              <a:t>, </a:t>
            </a:r>
            <a:r>
              <a:rPr lang="en-US" dirty="0" err="1" smtClean="0">
                <a:hlinkClick r:id="rId7"/>
              </a:rPr>
              <a:t>Morand</a:t>
            </a:r>
            <a:r>
              <a:rPr lang="en-US" dirty="0" smtClean="0">
                <a:hlinkClick r:id="rId7"/>
              </a:rPr>
              <a:t> P</a:t>
            </a:r>
            <a:r>
              <a:rPr lang="en-US" dirty="0" smtClean="0"/>
              <a:t>,</a:t>
            </a:r>
            <a:r>
              <a:rPr lang="fr-FR" dirty="0" smtClean="0"/>
              <a:t> et al (</a:t>
            </a:r>
            <a:r>
              <a:rPr lang="en-US" dirty="0" smtClean="0"/>
              <a:t>2008</a:t>
            </a:r>
            <a:r>
              <a:rPr lang="fr-FR" dirty="0" smtClean="0"/>
              <a:t>) </a:t>
            </a:r>
            <a:r>
              <a:rPr lang="en-US" i="1" dirty="0" smtClean="0"/>
              <a:t>Herpes-Virus</a:t>
            </a:r>
            <a:r>
              <a:rPr lang="en-US" dirty="0" smtClean="0"/>
              <a:t> Infection in patients with </a:t>
            </a:r>
            <a:r>
              <a:rPr lang="en-US" dirty="0" err="1" smtClean="0"/>
              <a:t>Langerhans</a:t>
            </a:r>
            <a:r>
              <a:rPr lang="en-US" dirty="0" smtClean="0"/>
              <a:t> Cell </a:t>
            </a:r>
            <a:r>
              <a:rPr lang="en-US" dirty="0" err="1" smtClean="0"/>
              <a:t>Histiocytosis</a:t>
            </a:r>
            <a:r>
              <a:rPr lang="en-US" dirty="0" smtClean="0"/>
              <a:t>: A Case-Controlled </a:t>
            </a:r>
            <a:r>
              <a:rPr lang="en-US" dirty="0" err="1" smtClean="0"/>
              <a:t>Sero</a:t>
            </a:r>
            <a:r>
              <a:rPr lang="en-US" dirty="0" smtClean="0"/>
              <a:t>-Epidemiological Study, and In Situ Analysis. </a:t>
            </a:r>
            <a:r>
              <a:rPr lang="en-US" i="1" dirty="0" err="1" smtClean="0">
                <a:hlinkClick r:id="rId8" tooltip="PloS one."/>
              </a:rPr>
              <a:t>PLoS</a:t>
            </a:r>
            <a:r>
              <a:rPr lang="en-US" i="1" dirty="0" smtClean="0">
                <a:hlinkClick r:id="rId8" tooltip="PloS one."/>
              </a:rPr>
              <a:t> One</a:t>
            </a:r>
            <a:r>
              <a:rPr lang="en-US" dirty="0" smtClean="0"/>
              <a:t> 3:e3262. </a:t>
            </a:r>
            <a:r>
              <a:rPr lang="en-US" dirty="0" err="1" smtClean="0"/>
              <a:t>doi</a:t>
            </a:r>
            <a:r>
              <a:rPr lang="en-US" dirty="0" smtClean="0"/>
              <a:t>: 10.1371/journal.pone.0003262.</a:t>
            </a:r>
          </a:p>
          <a:p>
            <a:r>
              <a:rPr lang="en-US" dirty="0" smtClean="0"/>
              <a:t>15. McClain K, Jin H, Gresik V, </a:t>
            </a:r>
            <a:r>
              <a:rPr lang="en-US" dirty="0" err="1" smtClean="0"/>
              <a:t>Favara</a:t>
            </a:r>
            <a:r>
              <a:rPr lang="en-US" dirty="0" smtClean="0"/>
              <a:t> B (1994) </a:t>
            </a:r>
            <a:r>
              <a:rPr lang="en-US" dirty="0" err="1" smtClean="0"/>
              <a:t>Langerhans</a:t>
            </a:r>
            <a:r>
              <a:rPr lang="en-US" dirty="0" smtClean="0"/>
              <a:t> cell </a:t>
            </a:r>
            <a:r>
              <a:rPr lang="en-US" dirty="0" err="1" smtClean="0"/>
              <a:t>histiocytosis</a:t>
            </a:r>
            <a:r>
              <a:rPr lang="en-US" dirty="0" smtClean="0"/>
              <a:t>: lack of a viral etiology. Am J </a:t>
            </a:r>
            <a:r>
              <a:rPr lang="en-US" dirty="0" err="1" smtClean="0"/>
              <a:t>Hematol</a:t>
            </a:r>
            <a:r>
              <a:rPr lang="en-US" dirty="0" smtClean="0"/>
              <a:t> 47: 16–20. PMID: 8042610.</a:t>
            </a:r>
          </a:p>
          <a:p>
            <a:r>
              <a:rPr lang="en-US" dirty="0" smtClean="0"/>
              <a:t>16</a:t>
            </a:r>
            <a:r>
              <a:rPr lang="en-US" b="1" dirty="0" smtClean="0"/>
              <a:t>. </a:t>
            </a:r>
            <a:r>
              <a:rPr lang="en-US" dirty="0" smtClean="0"/>
              <a:t>McClain K, Weiss RA (1994) Viruses and </a:t>
            </a:r>
            <a:r>
              <a:rPr lang="en-US" dirty="0" err="1" smtClean="0"/>
              <a:t>Langerhans</a:t>
            </a:r>
            <a:r>
              <a:rPr lang="en-US" dirty="0" smtClean="0"/>
              <a:t> Cell </a:t>
            </a:r>
            <a:r>
              <a:rPr lang="en-US" dirty="0" err="1" smtClean="0"/>
              <a:t>Histiocytosis</a:t>
            </a:r>
            <a:r>
              <a:rPr lang="en-US" dirty="0" smtClean="0"/>
              <a:t>: Is there a Link? Br J Cancer </a:t>
            </a:r>
            <a:r>
              <a:rPr lang="en-US" dirty="0" err="1" smtClean="0"/>
              <a:t>Suppl</a:t>
            </a:r>
            <a:r>
              <a:rPr lang="en-US" dirty="0" smtClean="0"/>
              <a:t> 70:S34-36. PMCID: PMC2149698.</a:t>
            </a:r>
          </a:p>
          <a:p>
            <a:r>
              <a:rPr lang="en-US" dirty="0" smtClean="0"/>
              <a:t>17. </a:t>
            </a:r>
            <a:r>
              <a:rPr lang="en-US" dirty="0" err="1" smtClean="0"/>
              <a:t>Ashraf</a:t>
            </a:r>
            <a:r>
              <a:rPr lang="en-US" dirty="0" smtClean="0"/>
              <a:t> MJ, </a:t>
            </a:r>
            <a:r>
              <a:rPr lang="en-US" dirty="0" err="1" smtClean="0"/>
              <a:t>Makarempour</a:t>
            </a:r>
            <a:r>
              <a:rPr lang="en-US" dirty="0" smtClean="0"/>
              <a:t> A, </a:t>
            </a:r>
            <a:r>
              <a:rPr lang="en-US" dirty="0" err="1" smtClean="0"/>
              <a:t>Monabati</a:t>
            </a:r>
            <a:r>
              <a:rPr lang="en-US" dirty="0" smtClean="0"/>
              <a:t> A, </a:t>
            </a:r>
            <a:r>
              <a:rPr lang="en-US" dirty="0" err="1" smtClean="0"/>
              <a:t>Azarpira</a:t>
            </a:r>
            <a:r>
              <a:rPr lang="en-US" dirty="0" smtClean="0"/>
              <a:t> N, </a:t>
            </a:r>
            <a:r>
              <a:rPr lang="en-US" dirty="0" err="1" smtClean="0"/>
              <a:t>Khademi</a:t>
            </a:r>
            <a:r>
              <a:rPr lang="en-US" dirty="0" smtClean="0"/>
              <a:t> B, </a:t>
            </a:r>
            <a:r>
              <a:rPr lang="en-US" dirty="0" err="1" smtClean="0"/>
              <a:t>Hakimzadeh</a:t>
            </a:r>
            <a:r>
              <a:rPr lang="en-US" dirty="0" smtClean="0"/>
              <a:t> A, </a:t>
            </a:r>
            <a:r>
              <a:rPr lang="en-US" u="sng" dirty="0" err="1" smtClean="0">
                <a:hlinkClick r:id="rId9"/>
              </a:rPr>
              <a:t>Abedi</a:t>
            </a:r>
            <a:r>
              <a:rPr lang="en-US" u="sng" dirty="0" smtClean="0">
                <a:hlinkClick r:id="rId9"/>
              </a:rPr>
              <a:t> E</a:t>
            </a:r>
            <a:r>
              <a:rPr lang="en-US" dirty="0" smtClean="0"/>
              <a:t>, </a:t>
            </a:r>
            <a:r>
              <a:rPr lang="en-US" u="sng" dirty="0" err="1" smtClean="0">
                <a:hlinkClick r:id="rId10"/>
              </a:rPr>
              <a:t>Valibeigi</a:t>
            </a:r>
            <a:r>
              <a:rPr lang="en-US" u="sng" dirty="0" smtClean="0">
                <a:hlinkClick r:id="rId10"/>
              </a:rPr>
              <a:t> B</a:t>
            </a:r>
            <a:r>
              <a:rPr lang="en-US" dirty="0" smtClean="0"/>
              <a:t> (2012) Comparison Between Presence of </a:t>
            </a:r>
            <a:r>
              <a:rPr lang="en-US" i="1" dirty="0" smtClean="0"/>
              <a:t>Epstein Barr Virus</a:t>
            </a:r>
            <a:r>
              <a:rPr lang="en-US" dirty="0" smtClean="0"/>
              <a:t> in Nodal and Extra Nodal Diffuse Large B Cell Lymphoma of Head and Neck, an Iranian Experience. Iran Red Crescent Med J 14:764-770. </a:t>
            </a:r>
            <a:r>
              <a:rPr lang="en-US" dirty="0" err="1" smtClean="0"/>
              <a:t>doi</a:t>
            </a:r>
            <a:r>
              <a:rPr lang="en-US" dirty="0" smtClean="0"/>
              <a:t>: </a:t>
            </a:r>
            <a:r>
              <a:rPr lang="en-US" u="sng" dirty="0" smtClean="0">
                <a:hlinkClick r:id="rId11"/>
              </a:rPr>
              <a:t>10.5812/ircmj.1302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18. </a:t>
            </a:r>
            <a:r>
              <a:rPr lang="en-US" dirty="0" err="1" smtClean="0"/>
              <a:t>Purtilo</a:t>
            </a:r>
            <a:r>
              <a:rPr lang="en-US" dirty="0" smtClean="0"/>
              <a:t> D (1980) </a:t>
            </a:r>
            <a:r>
              <a:rPr lang="en-US" i="1" dirty="0" smtClean="0"/>
              <a:t>Epstein-Barr-virus</a:t>
            </a:r>
            <a:r>
              <a:rPr lang="en-US" dirty="0" smtClean="0"/>
              <a:t>-induced </a:t>
            </a:r>
            <a:r>
              <a:rPr lang="en-US" dirty="0" err="1" smtClean="0"/>
              <a:t>oncogenesis</a:t>
            </a:r>
            <a:r>
              <a:rPr lang="en-US" dirty="0" smtClean="0"/>
              <a:t> in immune-deficient individuals. The Lancet 315:300-303. doi:10.1016/S0140-6736(80)90792-8.</a:t>
            </a:r>
          </a:p>
          <a:p>
            <a:r>
              <a:rPr lang="en-US" dirty="0" smtClean="0"/>
              <a:t>19. Young LS, </a:t>
            </a:r>
            <a:r>
              <a:rPr lang="en-US" dirty="0" err="1" smtClean="0"/>
              <a:t>Rickinson</a:t>
            </a:r>
            <a:r>
              <a:rPr lang="en-US" dirty="0" smtClean="0"/>
              <a:t> AB (2004) </a:t>
            </a:r>
            <a:r>
              <a:rPr lang="en-US" i="1" dirty="0" smtClean="0"/>
              <a:t>Epstein–Barr virus</a:t>
            </a:r>
            <a:r>
              <a:rPr lang="en-US" dirty="0" smtClean="0"/>
              <a:t>: 40 years on. Nature Reviews Cancer 4:757-768. doi:10.1038/nrc452. doi:10.1038/nrc452.</a:t>
            </a:r>
          </a:p>
          <a:p>
            <a:r>
              <a:rPr lang="en-US" dirty="0" smtClean="0"/>
              <a:t>20. </a:t>
            </a:r>
            <a:r>
              <a:rPr lang="en-US" u="sng" dirty="0" err="1" smtClean="0">
                <a:hlinkClick r:id="rId2"/>
              </a:rPr>
              <a:t>Luiz</a:t>
            </a:r>
            <a:r>
              <a:rPr lang="en-US" u="sng" dirty="0" smtClean="0">
                <a:hlinkClick r:id="rId2"/>
              </a:rPr>
              <a:t> CR</a:t>
            </a:r>
            <a:r>
              <a:rPr lang="en-US" dirty="0" smtClean="0"/>
              <a:t>, </a:t>
            </a:r>
            <a:r>
              <a:rPr lang="en-US" u="sng" dirty="0" smtClean="0">
                <a:hlinkClick r:id="rId3"/>
              </a:rPr>
              <a:t>Machado CM</a:t>
            </a:r>
            <a:r>
              <a:rPr lang="en-US" dirty="0" smtClean="0"/>
              <a:t>, </a:t>
            </a:r>
            <a:r>
              <a:rPr lang="en-US" u="sng" dirty="0" smtClean="0">
                <a:hlinkClick r:id="rId4"/>
              </a:rPr>
              <a:t>Canto CL</a:t>
            </a:r>
            <a:r>
              <a:rPr lang="en-US" dirty="0" smtClean="0"/>
              <a:t>, </a:t>
            </a:r>
            <a:r>
              <a:rPr lang="en-US" u="sng" dirty="0" smtClean="0">
                <a:hlinkClick r:id="rId5"/>
              </a:rPr>
              <a:t>Christ SC</a:t>
            </a:r>
            <a:r>
              <a:rPr lang="en-US" dirty="0" smtClean="0"/>
              <a:t>, </a:t>
            </a:r>
            <a:r>
              <a:rPr lang="en-US" u="sng" dirty="0" err="1" smtClean="0">
                <a:hlinkClick r:id="rId6"/>
              </a:rPr>
              <a:t>Pestana</a:t>
            </a:r>
            <a:r>
              <a:rPr lang="en-US" u="sng" dirty="0" smtClean="0">
                <a:hlinkClick r:id="rId6"/>
              </a:rPr>
              <a:t> JO</a:t>
            </a:r>
            <a:r>
              <a:rPr lang="en-US" dirty="0" smtClean="0"/>
              <a:t>, </a:t>
            </a:r>
            <a:r>
              <a:rPr lang="en-US" u="sng" dirty="0" err="1" smtClean="0">
                <a:hlinkClick r:id="rId7"/>
              </a:rPr>
              <a:t>Kotton</a:t>
            </a:r>
            <a:r>
              <a:rPr lang="en-US" u="sng" dirty="0" smtClean="0">
                <a:hlinkClick r:id="rId7"/>
              </a:rPr>
              <a:t> CN</a:t>
            </a:r>
            <a:r>
              <a:rPr lang="en-US" dirty="0" smtClean="0"/>
              <a:t>, </a:t>
            </a:r>
            <a:r>
              <a:rPr lang="en-US" u="sng" dirty="0" err="1" smtClean="0">
                <a:hlinkClick r:id="rId8"/>
              </a:rPr>
              <a:t>Camargo</a:t>
            </a:r>
            <a:r>
              <a:rPr lang="en-US" u="sng" dirty="0" smtClean="0">
                <a:hlinkClick r:id="rId8"/>
              </a:rPr>
              <a:t> LF</a:t>
            </a:r>
            <a:r>
              <a:rPr lang="en-US" dirty="0" smtClean="0"/>
              <a:t> (2013) Monitoring for </a:t>
            </a:r>
            <a:r>
              <a:rPr lang="en-US" i="1" dirty="0" smtClean="0"/>
              <a:t>HHV-6</a:t>
            </a:r>
            <a:r>
              <a:rPr lang="en-US" dirty="0" smtClean="0"/>
              <a:t> infection after renal transplantation: evaluation of risk factors for sustained viral replication. </a:t>
            </a:r>
            <a:r>
              <a:rPr lang="en-US" u="sng" dirty="0" smtClean="0">
                <a:hlinkClick r:id="rId9" tooltip="Transplantation."/>
              </a:rPr>
              <a:t>Transplantation</a:t>
            </a:r>
            <a:r>
              <a:rPr lang="en-US" dirty="0" smtClean="0"/>
              <a:t> 95:842-846. </a:t>
            </a:r>
            <a:r>
              <a:rPr lang="en-US" dirty="0" err="1" smtClean="0"/>
              <a:t>doi</a:t>
            </a:r>
            <a:r>
              <a:rPr lang="en-US" dirty="0" smtClean="0"/>
              <a:t>: 10.1097/TP.0b013e3182807ab7.</a:t>
            </a:r>
          </a:p>
          <a:p>
            <a:r>
              <a:rPr lang="en-US" dirty="0" smtClean="0"/>
              <a:t>21. Saiki RK, </a:t>
            </a:r>
            <a:r>
              <a:rPr lang="en-US" dirty="0" err="1" smtClean="0"/>
              <a:t>Bugawan</a:t>
            </a:r>
            <a:r>
              <a:rPr lang="en-US" dirty="0" smtClean="0"/>
              <a:t> TL, Horn GT, Mullis KB, </a:t>
            </a:r>
            <a:r>
              <a:rPr lang="en-US" dirty="0" err="1" smtClean="0"/>
              <a:t>Erlich</a:t>
            </a:r>
            <a:r>
              <a:rPr lang="en-US" dirty="0" smtClean="0"/>
              <a:t> HA (1986) Analysis of </a:t>
            </a:r>
            <a:r>
              <a:rPr lang="en-US" dirty="0" err="1" smtClean="0"/>
              <a:t>enzymatically</a:t>
            </a:r>
            <a:r>
              <a:rPr lang="en-US" dirty="0" smtClean="0"/>
              <a:t> amplified beta-</a:t>
            </a:r>
            <a:r>
              <a:rPr lang="en-US" dirty="0" err="1" smtClean="0"/>
              <a:t>globin</a:t>
            </a:r>
            <a:r>
              <a:rPr lang="en-US" dirty="0" smtClean="0"/>
              <a:t> and HLA-DQ alpha DNA with allele-specific </a:t>
            </a:r>
            <a:r>
              <a:rPr lang="en-US" dirty="0" err="1" smtClean="0"/>
              <a:t>oligonucleotide</a:t>
            </a:r>
            <a:r>
              <a:rPr lang="en-US" dirty="0" smtClean="0"/>
              <a:t> probes. Nature 324:163-166. PMID: 3785382.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22. Hernandez AK, Emmons J, </a:t>
            </a:r>
            <a:r>
              <a:rPr lang="en-US" sz="1800" dirty="0" err="1" smtClean="0"/>
              <a:t>Wimmer</a:t>
            </a:r>
            <a:r>
              <a:rPr lang="en-US" sz="1800" dirty="0" smtClean="0"/>
              <a:t> DB, Payne DA (2008) </a:t>
            </a:r>
            <a:r>
              <a:rPr lang="en-US" sz="1800" i="1" dirty="0" smtClean="0"/>
              <a:t>Cytomegalovirus</a:t>
            </a:r>
            <a:r>
              <a:rPr lang="en-US" sz="1800" dirty="0" smtClean="0"/>
              <a:t>-</a:t>
            </a:r>
            <a:r>
              <a:rPr lang="en-US" sz="1800" dirty="0" err="1" smtClean="0"/>
              <a:t>Antigenemia</a:t>
            </a:r>
            <a:r>
              <a:rPr lang="en-US" sz="1800" dirty="0" smtClean="0"/>
              <a:t>-Positive and Polymerase-Chain-Reaction-Negative Transplant Patient. Lab Med 39:341-342.</a:t>
            </a:r>
          </a:p>
          <a:p>
            <a:r>
              <a:rPr lang="en-US" sz="1800" dirty="0" smtClean="0"/>
              <a:t>23. Aurelius E, Johansson B, </a:t>
            </a:r>
            <a:r>
              <a:rPr lang="en-US" sz="1800" dirty="0" err="1" smtClean="0"/>
              <a:t>Sköldenberg</a:t>
            </a:r>
            <a:r>
              <a:rPr lang="en-US" sz="1800" dirty="0" smtClean="0"/>
              <a:t> B, </a:t>
            </a:r>
            <a:r>
              <a:rPr lang="en-US" sz="1800" dirty="0" err="1" smtClean="0"/>
              <a:t>Forsgren</a:t>
            </a:r>
            <a:r>
              <a:rPr lang="en-US" sz="1800" dirty="0" smtClean="0"/>
              <a:t> M (1993) Encephalitis in </a:t>
            </a:r>
            <a:r>
              <a:rPr lang="en-US" sz="1800" dirty="0" err="1" smtClean="0"/>
              <a:t>immunocompetent</a:t>
            </a:r>
            <a:r>
              <a:rPr lang="en-US" sz="1800" dirty="0" smtClean="0"/>
              <a:t> patients due to </a:t>
            </a:r>
            <a:r>
              <a:rPr lang="en-US" sz="1800" i="1" dirty="0" smtClean="0"/>
              <a:t>herpes simplex virus</a:t>
            </a:r>
            <a:r>
              <a:rPr lang="en-US" sz="1800" dirty="0" smtClean="0"/>
              <a:t> type 1 or 2 as determined by type-specific polymerase chain reaction and antibody assays of cerebrospinal fluid. J Med </a:t>
            </a:r>
            <a:r>
              <a:rPr lang="en-US" sz="1800" dirty="0" err="1" smtClean="0"/>
              <a:t>Virol</a:t>
            </a:r>
            <a:r>
              <a:rPr lang="en-US" sz="1800" dirty="0" smtClean="0"/>
              <a:t> 39:179-186. PMID: 8385702.</a:t>
            </a:r>
          </a:p>
          <a:p>
            <a:r>
              <a:rPr lang="en-US" sz="1800" dirty="0" smtClean="0"/>
              <a:t>24. Fan H, Kim SC, </a:t>
            </a:r>
            <a:r>
              <a:rPr lang="en-US" sz="1800" dirty="0" err="1" smtClean="0"/>
              <a:t>Chima</a:t>
            </a:r>
            <a:r>
              <a:rPr lang="en-US" sz="1800" dirty="0" smtClean="0"/>
              <a:t> CO, Israel BF, Lawless KM, Eagan PA, </a:t>
            </a:r>
            <a:r>
              <a:rPr lang="en-US" sz="1800" u="sng" dirty="0" smtClean="0">
                <a:hlinkClick r:id="rId2"/>
              </a:rPr>
              <a:t>Elmore S</a:t>
            </a:r>
            <a:r>
              <a:rPr lang="en-US" sz="1800" dirty="0" smtClean="0"/>
              <a:t>, </a:t>
            </a:r>
            <a:r>
              <a:rPr lang="en-US" sz="1800" u="sng" dirty="0" smtClean="0">
                <a:hlinkClick r:id="rId3"/>
              </a:rPr>
              <a:t>Moore DT</a:t>
            </a:r>
            <a:r>
              <a:rPr lang="en-US" sz="1800" dirty="0" smtClean="0"/>
              <a:t>, </a:t>
            </a:r>
            <a:r>
              <a:rPr lang="en-US" sz="1800" u="sng" dirty="0" err="1" smtClean="0">
                <a:hlinkClick r:id="rId4"/>
              </a:rPr>
              <a:t>Schichman</a:t>
            </a:r>
            <a:r>
              <a:rPr lang="en-US" sz="1800" u="sng" dirty="0" smtClean="0">
                <a:hlinkClick r:id="rId4"/>
              </a:rPr>
              <a:t> SA</a:t>
            </a:r>
            <a:r>
              <a:rPr lang="en-US" sz="1800" dirty="0" smtClean="0"/>
              <a:t>, </a:t>
            </a:r>
            <a:r>
              <a:rPr lang="en-US" sz="1800" u="sng" dirty="0" err="1" smtClean="0">
                <a:hlinkClick r:id="rId5"/>
              </a:rPr>
              <a:t>Swinnen</a:t>
            </a:r>
            <a:r>
              <a:rPr lang="en-US" sz="1800" u="sng" dirty="0" smtClean="0">
                <a:hlinkClick r:id="rId5"/>
              </a:rPr>
              <a:t> LJ</a:t>
            </a:r>
            <a:r>
              <a:rPr lang="en-US" sz="1800" dirty="0" smtClean="0"/>
              <a:t>, </a:t>
            </a:r>
            <a:r>
              <a:rPr lang="en-US" sz="1800" u="sng" dirty="0" smtClean="0">
                <a:hlinkClick r:id="rId6"/>
              </a:rPr>
              <a:t>Gulley ML</a:t>
            </a:r>
            <a:r>
              <a:rPr lang="en-US" sz="1800" dirty="0" smtClean="0"/>
              <a:t> (2005) </a:t>
            </a:r>
            <a:r>
              <a:rPr lang="en-US" sz="1800" i="1" dirty="0" smtClean="0"/>
              <a:t>Epstein–Barr</a:t>
            </a:r>
            <a:r>
              <a:rPr lang="en-US" sz="1800" dirty="0" smtClean="0"/>
              <a:t> viral load as a marker of lymphoma in AIDS patients. J Med </a:t>
            </a:r>
            <a:r>
              <a:rPr lang="en-US" sz="1800" dirty="0" err="1" smtClean="0"/>
              <a:t>virol</a:t>
            </a:r>
            <a:r>
              <a:rPr lang="en-US" sz="1800" dirty="0" smtClean="0"/>
              <a:t> 75:59-69. PMID: 15543571.</a:t>
            </a:r>
          </a:p>
          <a:p>
            <a:r>
              <a:rPr lang="en-US" sz="1800" dirty="0" smtClean="0"/>
              <a:t>25. Berber I, </a:t>
            </a:r>
            <a:r>
              <a:rPr lang="en-US" sz="1800" dirty="0" err="1" smtClean="0"/>
              <a:t>Erkurt</a:t>
            </a:r>
            <a:r>
              <a:rPr lang="en-US" sz="1800" dirty="0" smtClean="0"/>
              <a:t> MA, Kuku I, </a:t>
            </a:r>
            <a:r>
              <a:rPr lang="en-US" sz="1800" dirty="0" err="1" smtClean="0"/>
              <a:t>Koroglu</a:t>
            </a:r>
            <a:r>
              <a:rPr lang="en-US" sz="1800" dirty="0" smtClean="0"/>
              <a:t> M, </a:t>
            </a:r>
            <a:r>
              <a:rPr lang="en-US" sz="1800" dirty="0" err="1" smtClean="0"/>
              <a:t>Kaya</a:t>
            </a:r>
            <a:r>
              <a:rPr lang="en-US" sz="1800" dirty="0" smtClean="0"/>
              <a:t> E, </a:t>
            </a:r>
            <a:r>
              <a:rPr lang="en-US" sz="1800" dirty="0" err="1" smtClean="0"/>
              <a:t>Unlu</a:t>
            </a:r>
            <a:r>
              <a:rPr lang="en-US" sz="1800" dirty="0" smtClean="0"/>
              <a:t> S (2013) A rare disease in adult: </a:t>
            </a:r>
            <a:r>
              <a:rPr lang="en-US" sz="1800" dirty="0" err="1" smtClean="0"/>
              <a:t>Langerhans</a:t>
            </a:r>
            <a:r>
              <a:rPr lang="en-US" sz="1800" dirty="0" smtClean="0"/>
              <a:t> cell </a:t>
            </a:r>
            <a:r>
              <a:rPr lang="en-US" sz="1800" dirty="0" err="1" smtClean="0"/>
              <a:t>histiocytosis</a:t>
            </a:r>
            <a:r>
              <a:rPr lang="en-US" sz="1800" dirty="0" smtClean="0"/>
              <a:t>. World J </a:t>
            </a:r>
            <a:r>
              <a:rPr lang="en-US" sz="1800" dirty="0" err="1" smtClean="0"/>
              <a:t>Oncol</a:t>
            </a:r>
            <a:r>
              <a:rPr lang="en-US" sz="1800" dirty="0" smtClean="0"/>
              <a:t> 4:165-168. </a:t>
            </a:r>
            <a:r>
              <a:rPr lang="en-US" sz="1800" dirty="0" err="1" smtClean="0"/>
              <a:t>doi</a:t>
            </a:r>
            <a:r>
              <a:rPr lang="en-US" sz="1800" dirty="0" smtClean="0"/>
              <a:t>: 10.4021/wjon663w.</a:t>
            </a:r>
          </a:p>
          <a:p>
            <a:r>
              <a:rPr lang="en-US" sz="1800" dirty="0" smtClean="0"/>
              <a:t>26. </a:t>
            </a:r>
            <a:r>
              <a:rPr lang="en-US" sz="1800" dirty="0" err="1" smtClean="0"/>
              <a:t>Ninaber</a:t>
            </a:r>
            <a:r>
              <a:rPr lang="en-US" sz="1800" dirty="0" smtClean="0"/>
              <a:t> M, </a:t>
            </a:r>
            <a:r>
              <a:rPr lang="en-US" sz="1800" dirty="0" err="1" smtClean="0"/>
              <a:t>Dik</a:t>
            </a:r>
            <a:r>
              <a:rPr lang="en-US" sz="1800" dirty="0" smtClean="0"/>
              <a:t> H, Peters E (2014) Complete pathological resolution of pulmonary </a:t>
            </a:r>
            <a:r>
              <a:rPr lang="en-US" sz="1800" dirty="0" err="1" smtClean="0"/>
              <a:t>langerhans</a:t>
            </a:r>
            <a:r>
              <a:rPr lang="en-US" sz="1800" dirty="0" smtClean="0"/>
              <a:t> cell </a:t>
            </a:r>
            <a:r>
              <a:rPr lang="en-US" sz="1800" dirty="0" err="1" smtClean="0"/>
              <a:t>histiocytosis</a:t>
            </a:r>
            <a:r>
              <a:rPr lang="en-US" sz="1800" dirty="0" smtClean="0"/>
              <a:t>. </a:t>
            </a:r>
            <a:r>
              <a:rPr lang="en-US" sz="1800" dirty="0" err="1" smtClean="0"/>
              <a:t>Resp</a:t>
            </a:r>
            <a:r>
              <a:rPr lang="en-US" sz="1800" dirty="0" smtClean="0"/>
              <a:t> case reports 2:76-78. </a:t>
            </a:r>
            <a:r>
              <a:rPr lang="en-US" sz="1800" dirty="0" err="1" smtClean="0"/>
              <a:t>doi</a:t>
            </a:r>
            <a:r>
              <a:rPr lang="en-US" sz="1800" dirty="0" smtClean="0"/>
              <a:t>: 10.1002/rcr2.54.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Granulomas</a:t>
            </a:r>
            <a:r>
              <a:rPr lang="en-US" sz="2000" b="1" dirty="0" smtClean="0"/>
              <a:t> with a mixture of </a:t>
            </a:r>
            <a:r>
              <a:rPr lang="en-US" sz="2000" b="1" dirty="0" err="1" smtClean="0"/>
              <a:t>Langerhans</a:t>
            </a:r>
            <a:r>
              <a:rPr lang="en-US" sz="2000" b="1" dirty="0" smtClean="0"/>
              <a:t> cells, </a:t>
            </a:r>
            <a:r>
              <a:rPr lang="en-US" sz="2000" b="1" dirty="0" err="1" smtClean="0"/>
              <a:t>eosinophils</a:t>
            </a:r>
            <a:r>
              <a:rPr lang="en-US" sz="2000" b="1" dirty="0" smtClean="0"/>
              <a:t>, multinucleated giant cells, macrophages, and lymphocytes</a:t>
            </a:r>
            <a:endParaRPr lang="en-US" sz="2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derm-pathology.com/tumors/lymphoid/images/LCH-1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52474" y="1590676"/>
            <a:ext cx="6019799" cy="4514850"/>
          </a:xfrm>
          <a:prstGeom prst="rect">
            <a:avLst/>
          </a:prstGeom>
          <a:noFill/>
        </p:spPr>
      </p:pic>
      <p:sp>
        <p:nvSpPr>
          <p:cNvPr id="1028" name="AutoShape 4" descr="https://www.pathpedia.com/education/eatlas/histopathology/tongue_and_mouth/langerhans_cell_histiocytosis,_tongue/langerhans-cell-histiocytosis-5-to003-5.jpeg?Width=600&amp;Height=450&amp;Format=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s://www.pathpedia.com/education/eatlas/histopathology/tongue_and_mouth/langerhans_cell_histiocytosis,_tongue/langerhans-cell-histiocytosis-5-to003-5.jpeg?Width=600&amp;Height=450&amp;Format=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s://www.pathpedia.com/education/eatlas/histopathology/tongue_and_mouth/langerhans_cell_histiocytosis,_tongue/langerhans-cell-histiocytosis-5-to003-5.jpeg?Width=600&amp;Height=450&amp;Format=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http://www.pathpedia.com/education/eatlas/histopathology/tongue_and_mouth/langerhans_cell_histiocytosis,_tongue/langerhans-cell-histiocytosis-5-to003-5.jpeg?Width=600&amp;Height=450&amp;Format=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http://www.pathpedia.com/education/eatlas/histopathology/tongue_and_mouth/langerhans_cell_histiocytosis,_tongue/langerhans-cell-histiocytosis-5-to003-5.jpeg?Width=600&amp;Height=450&amp;Format=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http://www.pathpedia.com/education/eatlas/histopathology/tongue_and_mouth/langerhans_cell_histiocytosis,_tongue/langerhans-cell-histiocytosis-5-to003-5.jpeg?Width=600&amp;Height=450&amp;Format=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pathologyoutlines.com/wick/langerhans%20cell%20disease%20micro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98899" y="1612901"/>
            <a:ext cx="5994399" cy="4495800"/>
          </a:xfrm>
          <a:prstGeom prst="rect">
            <a:avLst/>
          </a:prstGeom>
          <a:noFill/>
        </p:spPr>
      </p:pic>
      <p:pic>
        <p:nvPicPr>
          <p:cNvPr id="15" name="Picture 2" descr="https://tse3.mm.bing.net/th?id=OIP._3pTb3eThKLQgGBvt2Uf4wHaFj&amp;pid=15.1&amp;P=0&amp;w=220&amp;h=1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462837" y="1100137"/>
            <a:ext cx="2095500" cy="157162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27. </a:t>
            </a:r>
            <a:r>
              <a:rPr lang="en-US" dirty="0" err="1" smtClean="0"/>
              <a:t>Hertel</a:t>
            </a:r>
            <a:r>
              <a:rPr lang="en-US" dirty="0" smtClean="0"/>
              <a:t> L, </a:t>
            </a:r>
            <a:r>
              <a:rPr lang="en-US" dirty="0" err="1" smtClean="0"/>
              <a:t>Lacaille</a:t>
            </a:r>
            <a:r>
              <a:rPr lang="en-US" dirty="0" smtClean="0"/>
              <a:t> VG, </a:t>
            </a:r>
            <a:r>
              <a:rPr lang="en-US" dirty="0" err="1" smtClean="0"/>
              <a:t>Strobl</a:t>
            </a:r>
            <a:r>
              <a:rPr lang="en-US" dirty="0" smtClean="0"/>
              <a:t> H, </a:t>
            </a:r>
            <a:r>
              <a:rPr lang="en-US" dirty="0" err="1" smtClean="0"/>
              <a:t>Mellins</a:t>
            </a:r>
            <a:r>
              <a:rPr lang="en-US" dirty="0" smtClean="0"/>
              <a:t> ED, </a:t>
            </a:r>
            <a:r>
              <a:rPr lang="en-US" dirty="0" err="1" smtClean="0"/>
              <a:t>Mocarski</a:t>
            </a:r>
            <a:r>
              <a:rPr lang="en-US" dirty="0" smtClean="0"/>
              <a:t> ES (2003) Susceptibility of immature and mature </a:t>
            </a:r>
            <a:r>
              <a:rPr lang="en-US" dirty="0" err="1" smtClean="0"/>
              <a:t>Langerhans</a:t>
            </a:r>
            <a:r>
              <a:rPr lang="en-US" dirty="0" smtClean="0"/>
              <a:t> cell-type </a:t>
            </a:r>
            <a:r>
              <a:rPr lang="en-US" dirty="0" err="1" smtClean="0"/>
              <a:t>dendritic</a:t>
            </a:r>
            <a:r>
              <a:rPr lang="en-US" dirty="0" smtClean="0"/>
              <a:t> cells to infection and </a:t>
            </a:r>
            <a:r>
              <a:rPr lang="en-US" dirty="0" err="1" smtClean="0"/>
              <a:t>immunomodulation</a:t>
            </a:r>
            <a:r>
              <a:rPr lang="en-US" dirty="0" smtClean="0"/>
              <a:t> by </a:t>
            </a:r>
            <a:r>
              <a:rPr lang="en-US" i="1" dirty="0" smtClean="0"/>
              <a:t>human cytomegalovirus</a:t>
            </a:r>
            <a:r>
              <a:rPr lang="en-US" dirty="0" smtClean="0"/>
              <a:t>. J </a:t>
            </a:r>
            <a:r>
              <a:rPr lang="en-US" dirty="0" err="1" smtClean="0"/>
              <a:t>Virol</a:t>
            </a:r>
            <a:r>
              <a:rPr lang="en-US" dirty="0" smtClean="0"/>
              <a:t> 77: 7563–7574. </a:t>
            </a:r>
            <a:r>
              <a:rPr lang="en-US" dirty="0" err="1" smtClean="0"/>
              <a:t>doi</a:t>
            </a:r>
            <a:r>
              <a:rPr lang="en-US" dirty="0" smtClean="0"/>
              <a:t>: 10.1128/JVI.77.13.000–7563–7574.2003.</a:t>
            </a:r>
          </a:p>
          <a:p>
            <a:r>
              <a:rPr lang="en-US" i="1" dirty="0" smtClean="0"/>
              <a:t>28. </a:t>
            </a:r>
            <a:r>
              <a:rPr lang="en-US" dirty="0" smtClean="0"/>
              <a:t>Lee AW, </a:t>
            </a:r>
            <a:r>
              <a:rPr lang="en-US" dirty="0" err="1" smtClean="0"/>
              <a:t>Hertel</a:t>
            </a:r>
            <a:r>
              <a:rPr lang="en-US" dirty="0" smtClean="0"/>
              <a:t> L, Louie RK, </a:t>
            </a:r>
            <a:r>
              <a:rPr lang="en-US" dirty="0" err="1" smtClean="0"/>
              <a:t>Burster</a:t>
            </a:r>
            <a:r>
              <a:rPr lang="en-US" dirty="0" smtClean="0"/>
              <a:t> T, </a:t>
            </a:r>
            <a:r>
              <a:rPr lang="en-US" dirty="0" err="1" smtClean="0"/>
              <a:t>Lacaille</a:t>
            </a:r>
            <a:r>
              <a:rPr lang="en-US" dirty="0" smtClean="0"/>
              <a:t> V, </a:t>
            </a:r>
            <a:r>
              <a:rPr lang="en-US" dirty="0" err="1" smtClean="0"/>
              <a:t>Pashine</a:t>
            </a:r>
            <a:r>
              <a:rPr lang="en-US" dirty="0" smtClean="0"/>
              <a:t> A</a:t>
            </a:r>
            <a:r>
              <a:rPr lang="en-US" u="sng" dirty="0" smtClean="0"/>
              <a:t>, </a:t>
            </a:r>
            <a:r>
              <a:rPr lang="en-US" u="sng" dirty="0" smtClean="0">
                <a:hlinkClick r:id="rId2"/>
              </a:rPr>
              <a:t>Abate DA</a:t>
            </a:r>
            <a:r>
              <a:rPr lang="en-US" u="sng" dirty="0" smtClean="0"/>
              <a:t>, </a:t>
            </a:r>
            <a:r>
              <a:rPr lang="en-US" u="sng" dirty="0" err="1" smtClean="0">
                <a:hlinkClick r:id="rId3"/>
              </a:rPr>
              <a:t>Mocarski</a:t>
            </a:r>
            <a:r>
              <a:rPr lang="en-US" u="sng" dirty="0" smtClean="0">
                <a:hlinkClick r:id="rId3"/>
              </a:rPr>
              <a:t> ES</a:t>
            </a:r>
            <a:r>
              <a:rPr lang="en-US" u="sng" dirty="0" smtClean="0"/>
              <a:t>, </a:t>
            </a:r>
            <a:r>
              <a:rPr lang="en-US" u="sng" dirty="0" err="1" smtClean="0">
                <a:hlinkClick r:id="rId4"/>
              </a:rPr>
              <a:t>Mellins</a:t>
            </a:r>
            <a:r>
              <a:rPr lang="en-US" u="sng" dirty="0" smtClean="0">
                <a:hlinkClick r:id="rId4"/>
              </a:rPr>
              <a:t> ED</a:t>
            </a:r>
            <a:r>
              <a:rPr lang="en-US" i="1" u="sng" dirty="0" smtClean="0"/>
              <a:t> (</a:t>
            </a:r>
            <a:r>
              <a:rPr lang="en-US" dirty="0" smtClean="0"/>
              <a:t>2006</a:t>
            </a:r>
            <a:r>
              <a:rPr lang="en-US" i="1" dirty="0" smtClean="0"/>
              <a:t>) Human cytomegalovirus</a:t>
            </a:r>
            <a:r>
              <a:rPr lang="en-US" dirty="0" smtClean="0"/>
              <a:t> alters localization of MHC class II and dendrite morphology in mature </a:t>
            </a:r>
            <a:r>
              <a:rPr lang="en-US" dirty="0" err="1" smtClean="0"/>
              <a:t>Langerhans</a:t>
            </a:r>
            <a:r>
              <a:rPr lang="en-US" dirty="0" smtClean="0"/>
              <a:t> cells. J </a:t>
            </a:r>
            <a:r>
              <a:rPr lang="en-US" dirty="0" err="1" smtClean="0"/>
              <a:t>Immunol</a:t>
            </a:r>
            <a:r>
              <a:rPr lang="en-US" dirty="0" smtClean="0"/>
              <a:t> 177:3960–3971. </a:t>
            </a:r>
            <a:r>
              <a:rPr lang="en-US" dirty="0" err="1" smtClean="0"/>
              <a:t>doi</a:t>
            </a:r>
            <a:r>
              <a:rPr lang="en-US" dirty="0" smtClean="0"/>
              <a:t>: 10.4049/​jimmunol.177.6.3960.</a:t>
            </a:r>
          </a:p>
          <a:p>
            <a:r>
              <a:rPr lang="en-US" dirty="0" smtClean="0"/>
              <a:t>29. </a:t>
            </a:r>
            <a:r>
              <a:rPr lang="en-US" dirty="0" err="1" smtClean="0"/>
              <a:t>Senechal</a:t>
            </a:r>
            <a:r>
              <a:rPr lang="en-US" dirty="0" smtClean="0"/>
              <a:t> B, </a:t>
            </a:r>
            <a:r>
              <a:rPr lang="en-US" dirty="0" err="1" smtClean="0"/>
              <a:t>Boruchov</a:t>
            </a:r>
            <a:r>
              <a:rPr lang="en-US" dirty="0" smtClean="0"/>
              <a:t> AM, Reagan JL, Hart DN, Young JW (2004) Infection of mature </a:t>
            </a:r>
            <a:r>
              <a:rPr lang="en-US" dirty="0" err="1" smtClean="0"/>
              <a:t>monocyte</a:t>
            </a:r>
            <a:r>
              <a:rPr lang="en-US" dirty="0" smtClean="0"/>
              <a:t>-derived </a:t>
            </a:r>
            <a:r>
              <a:rPr lang="en-US" dirty="0" err="1" smtClean="0"/>
              <a:t>dendritic</a:t>
            </a:r>
            <a:r>
              <a:rPr lang="en-US" dirty="0" smtClean="0"/>
              <a:t> cells with </a:t>
            </a:r>
            <a:r>
              <a:rPr lang="en-US" i="1" dirty="0" smtClean="0"/>
              <a:t>human</a:t>
            </a:r>
            <a:r>
              <a:rPr lang="en-US" dirty="0" smtClean="0"/>
              <a:t> </a:t>
            </a:r>
            <a:r>
              <a:rPr lang="en-US" i="1" dirty="0" smtClean="0"/>
              <a:t>cytomegalovirus</a:t>
            </a:r>
            <a:r>
              <a:rPr lang="en-US" dirty="0" smtClean="0"/>
              <a:t> inhibits stimulation of T-cell proliferation via the release of soluble CD83. Blood 103:4207–4215. PMID: 14962896.</a:t>
            </a:r>
          </a:p>
          <a:p>
            <a:r>
              <a:rPr lang="en-US" dirty="0" smtClean="0"/>
              <a:t>30. </a:t>
            </a:r>
            <a:r>
              <a:rPr lang="en-US" dirty="0" err="1" smtClean="0"/>
              <a:t>Tugizov</a:t>
            </a:r>
            <a:r>
              <a:rPr lang="en-US" dirty="0" smtClean="0"/>
              <a:t> S, Herrera R, </a:t>
            </a:r>
            <a:r>
              <a:rPr lang="en-US" dirty="0" err="1" smtClean="0"/>
              <a:t>Veluppillai</a:t>
            </a:r>
            <a:r>
              <a:rPr lang="en-US" dirty="0" smtClean="0"/>
              <a:t> P, Greenspan J, Greenspan D, </a:t>
            </a:r>
            <a:r>
              <a:rPr lang="en-US" dirty="0" err="1" smtClean="0"/>
              <a:t>Palefsky</a:t>
            </a:r>
            <a:r>
              <a:rPr lang="en-US" dirty="0" smtClean="0"/>
              <a:t> JM (2007) </a:t>
            </a:r>
            <a:r>
              <a:rPr lang="en-US" i="1" dirty="0" smtClean="0"/>
              <a:t>Epstein-Barr virus</a:t>
            </a:r>
            <a:r>
              <a:rPr lang="en-US" dirty="0" smtClean="0"/>
              <a:t> (</a:t>
            </a:r>
            <a:r>
              <a:rPr lang="en-US" i="1" dirty="0" smtClean="0"/>
              <a:t>EBV</a:t>
            </a:r>
            <a:r>
              <a:rPr lang="en-US" dirty="0" smtClean="0"/>
              <a:t>)-infected </a:t>
            </a:r>
            <a:r>
              <a:rPr lang="en-US" dirty="0" err="1" smtClean="0"/>
              <a:t>monocytes</a:t>
            </a:r>
            <a:r>
              <a:rPr lang="en-US" dirty="0" smtClean="0"/>
              <a:t> facilitate dissemination of </a:t>
            </a:r>
            <a:r>
              <a:rPr lang="en-US" i="1" dirty="0" smtClean="0"/>
              <a:t>EBV</a:t>
            </a:r>
            <a:r>
              <a:rPr lang="en-US" dirty="0" smtClean="0"/>
              <a:t> within the oral mucosal epithelium. J </a:t>
            </a:r>
            <a:r>
              <a:rPr lang="en-US" dirty="0" err="1" smtClean="0"/>
              <a:t>Virol</a:t>
            </a:r>
            <a:r>
              <a:rPr lang="en-US" dirty="0" smtClean="0"/>
              <a:t> 81:5484-5496. PMID: 17376918.</a:t>
            </a:r>
          </a:p>
          <a:p>
            <a:r>
              <a:rPr lang="en-US" dirty="0" smtClean="0"/>
              <a:t>31. Walling DM, Ray AJ, Nichols JE, </a:t>
            </a:r>
            <a:r>
              <a:rPr lang="en-US" dirty="0" err="1" smtClean="0"/>
              <a:t>Flaitz</a:t>
            </a:r>
            <a:r>
              <a:rPr lang="en-US" dirty="0" smtClean="0"/>
              <a:t> CM, Nichols CM (2007) </a:t>
            </a:r>
            <a:r>
              <a:rPr lang="en-US" i="1" dirty="0" smtClean="0"/>
              <a:t>Epstein-Barr virus</a:t>
            </a:r>
            <a:r>
              <a:rPr lang="en-US" dirty="0" smtClean="0"/>
              <a:t> infection of </a:t>
            </a:r>
            <a:r>
              <a:rPr lang="en-US" dirty="0" err="1" smtClean="0"/>
              <a:t>Langerhans</a:t>
            </a:r>
            <a:r>
              <a:rPr lang="en-US" dirty="0" smtClean="0"/>
              <a:t> cell precursors as a mechanism of oral epithelial entry, persistence, and reactivation. J </a:t>
            </a:r>
            <a:r>
              <a:rPr lang="en-US" dirty="0" err="1" smtClean="0"/>
              <a:t>Virol</a:t>
            </a:r>
            <a:r>
              <a:rPr lang="en-US" dirty="0" smtClean="0"/>
              <a:t> 81:7249-7268. doi:10.1128/JVI.02754-06. doi:10.1128/JVI.02754-06.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Statistical considerations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7010400" cy="2026920"/>
          </a:xfrm>
        </p:spPr>
        <p:txBody>
          <a:bodyPr>
            <a:normAutofit/>
          </a:bodyPr>
          <a:lstStyle/>
          <a:p>
            <a:r>
              <a:rPr lang="en-US" dirty="0" smtClean="0"/>
              <a:t>Chi-Square (or Fisher’s exact test if appropriate). </a:t>
            </a:r>
          </a:p>
          <a:p>
            <a:r>
              <a:rPr lang="en-US" dirty="0" smtClean="0"/>
              <a:t>P˂0.05 indicated statistical significance.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Limitations of our study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2200"/>
            <a:ext cx="6019800" cy="2362200"/>
          </a:xfrm>
        </p:spPr>
        <p:txBody>
          <a:bodyPr/>
          <a:lstStyle/>
          <a:p>
            <a:r>
              <a:rPr lang="en-US" dirty="0" smtClean="0"/>
              <a:t>IHC and ISH techniques</a:t>
            </a:r>
            <a:r>
              <a:rPr lang="en-US" i="1" dirty="0" smtClean="0"/>
              <a:t> </a:t>
            </a:r>
            <a:r>
              <a:rPr lang="en-US" dirty="0" smtClean="0"/>
              <a:t>were not available and the patients were not checked for evidence of these infections serologically.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2667000"/>
            <a:ext cx="7543800" cy="2331720"/>
          </a:xfrm>
        </p:spPr>
        <p:txBody>
          <a:bodyPr/>
          <a:lstStyle/>
          <a:p>
            <a:r>
              <a:rPr lang="en-US" dirty="0" smtClean="0"/>
              <a:t>LCH patients with positive result for </a:t>
            </a:r>
            <a:r>
              <a:rPr lang="en-US" i="1" dirty="0" smtClean="0"/>
              <a:t>EBV</a:t>
            </a:r>
            <a:r>
              <a:rPr lang="en-US" dirty="0" smtClean="0"/>
              <a:t> presence included 11 male and 8 female patients.</a:t>
            </a:r>
          </a:p>
          <a:p>
            <a:r>
              <a:rPr lang="en-US" dirty="0" smtClean="0"/>
              <a:t>Positivity in LN (1), </a:t>
            </a:r>
            <a:r>
              <a:rPr lang="en-US" dirty="0" err="1" smtClean="0"/>
              <a:t>mediastinal</a:t>
            </a:r>
            <a:r>
              <a:rPr lang="en-US" dirty="0" smtClean="0"/>
              <a:t> &amp; neck mass (1), soft tissue (4), bone (7), skin (5), lung (1) 	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70104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This study was financially supported by the Pediatric Infections Research Center, </a:t>
            </a:r>
            <a:r>
              <a:rPr lang="en-US" dirty="0" err="1" smtClean="0"/>
              <a:t>Shahid</a:t>
            </a:r>
            <a:r>
              <a:rPr lang="en-US" dirty="0" smtClean="0"/>
              <a:t> </a:t>
            </a:r>
            <a:r>
              <a:rPr lang="en-US" dirty="0" err="1" smtClean="0"/>
              <a:t>Beheshti</a:t>
            </a:r>
            <a:r>
              <a:rPr lang="en-US" dirty="0" smtClean="0"/>
              <a:t> University of Medical Sciences, Tehran, Iran.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IHC: Immature DCs in LCH are positive for </a:t>
            </a:r>
            <a:r>
              <a:rPr lang="en-US" sz="1800" b="1" dirty="0" err="1" smtClean="0"/>
              <a:t>langerin</a:t>
            </a:r>
            <a:r>
              <a:rPr lang="en-US" sz="1800" b="1" dirty="0" smtClean="0"/>
              <a:t> (CD207), </a:t>
            </a:r>
            <a:r>
              <a:rPr lang="en-US" sz="1800" b="1" dirty="0" err="1" smtClean="0"/>
              <a:t>lysosomal</a:t>
            </a:r>
            <a:r>
              <a:rPr lang="en-US" sz="1800" b="1" dirty="0" smtClean="0"/>
              <a:t> enzyme CD1a, S-100 protein, and CD68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2" name="AutoShape 4" descr="Image result for langerhans cell histiocytosis S100"/>
          <p:cNvSpPr>
            <a:spLocks noChangeAspect="1" noChangeArrowheads="1"/>
          </p:cNvSpPr>
          <p:nvPr/>
        </p:nvSpPr>
        <p:spPr bwMode="auto">
          <a:xfrm>
            <a:off x="155575" y="-1684338"/>
            <a:ext cx="52006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AutoShape 6" descr="Dendritic cells.jpg"/>
          <p:cNvSpPr>
            <a:spLocks noChangeAspect="1" noChangeArrowheads="1"/>
          </p:cNvSpPr>
          <p:nvPr/>
        </p:nvSpPr>
        <p:spPr bwMode="auto">
          <a:xfrm>
            <a:off x="155575" y="-2590800"/>
            <a:ext cx="8001000" cy="541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6" name="Picture 8" descr="http://weillcornelldermpath.com/assets/D15_23399_LANGERHAN_CELL_HISTIOCYTOSIS_Pic_7_CD1a_2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797208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EM: Racket shaped </a:t>
            </a:r>
            <a:r>
              <a:rPr lang="en-US" sz="2400" b="1" dirty="0" err="1" smtClean="0"/>
              <a:t>Birbeck</a:t>
            </a:r>
            <a:r>
              <a:rPr lang="en-US" sz="2400" b="1" dirty="0" smtClean="0"/>
              <a:t> granules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46" name="AutoShape 2" descr="Image result for Birbeck granule electron microscopy"/>
          <p:cNvSpPr>
            <a:spLocks noChangeAspect="1" noChangeArrowheads="1"/>
          </p:cNvSpPr>
          <p:nvPr/>
        </p:nvSpPr>
        <p:spPr bwMode="auto">
          <a:xfrm>
            <a:off x="155575" y="-1423988"/>
            <a:ext cx="4381500" cy="2971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AutoShape 4" descr="https://medicine.academic.ru/pictures/medicine/6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50" name="Picture 6" descr="Image result for Birbeck granule electron micros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30611" y="1707790"/>
            <a:ext cx="5880821" cy="4419600"/>
          </a:xfrm>
          <a:prstGeom prst="rect">
            <a:avLst/>
          </a:prstGeom>
          <a:noFill/>
        </p:spPr>
      </p:pic>
      <p:pic>
        <p:nvPicPr>
          <p:cNvPr id="57352" name="Picture 8" descr="http://img.medscape.com/pi/meds/ckb/22/28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87800" y="1701800"/>
            <a:ext cx="58928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Different photos\Babies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729" y="0"/>
            <a:ext cx="5707410" cy="7162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391400" cy="4389120"/>
          </a:xfrm>
        </p:spPr>
        <p:txBody>
          <a:bodyPr/>
          <a:lstStyle/>
          <a:p>
            <a:r>
              <a:rPr lang="en-US" dirty="0" err="1" smtClean="0"/>
              <a:t>Oncogenic</a:t>
            </a:r>
            <a:r>
              <a:rPr lang="en-US" dirty="0" smtClean="0"/>
              <a:t> viruses cause of about 20% of cancers in humans. </a:t>
            </a:r>
          </a:p>
          <a:p>
            <a:r>
              <a:rPr lang="en-US" dirty="0" smtClean="0"/>
              <a:t>e.g. </a:t>
            </a:r>
            <a:r>
              <a:rPr lang="en-US" dirty="0" err="1" smtClean="0"/>
              <a:t>hepatocellular</a:t>
            </a:r>
            <a:r>
              <a:rPr lang="en-US" dirty="0" smtClean="0"/>
              <a:t> carcinoma, lymphoma &amp; nasopharyngeal carcinoma, cervical cancer, breast cancer.</a:t>
            </a:r>
          </a:p>
          <a:p>
            <a:r>
              <a:rPr lang="en-US" dirty="0" smtClean="0"/>
              <a:t>Controversial results.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620000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Trials to prevent virus-related malignancies.</a:t>
            </a:r>
          </a:p>
          <a:p>
            <a:r>
              <a:rPr lang="en-US" dirty="0" smtClean="0"/>
              <a:t>Vaccination: preventing viral infections and virus-associated cancers (e.g. </a:t>
            </a:r>
            <a:r>
              <a:rPr lang="en-US" i="1" dirty="0" smtClean="0"/>
              <a:t>HBV </a:t>
            </a:r>
            <a:r>
              <a:rPr lang="en-US" dirty="0" smtClean="0"/>
              <a:t>and </a:t>
            </a:r>
            <a:r>
              <a:rPr lang="en-US" i="1" dirty="0" smtClean="0"/>
              <a:t>HPV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Curing virus-related cancers by a multi-dimensional attack: combination of a vaccine with a drug that prevents cancer cells to hide from immune system.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467600" cy="3474720"/>
          </a:xfrm>
        </p:spPr>
        <p:txBody>
          <a:bodyPr>
            <a:normAutofit/>
          </a:bodyPr>
          <a:lstStyle/>
          <a:p>
            <a:r>
              <a:rPr lang="en-US" i="1" dirty="0" smtClean="0"/>
              <a:t>CMV</a:t>
            </a:r>
            <a:r>
              <a:rPr lang="en-US" dirty="0" smtClean="0"/>
              <a:t> can infect DCs &amp; LCs and </a:t>
            </a:r>
            <a:r>
              <a:rPr lang="en-US" i="1" dirty="0" smtClean="0"/>
              <a:t>EBV </a:t>
            </a:r>
            <a:r>
              <a:rPr lang="en-US" dirty="0" smtClean="0"/>
              <a:t>infects </a:t>
            </a:r>
            <a:r>
              <a:rPr lang="en-US" dirty="0" err="1" smtClean="0"/>
              <a:t>monocytes</a:t>
            </a:r>
            <a:r>
              <a:rPr lang="en-US" dirty="0" smtClean="0"/>
              <a:t> &amp; LCs. </a:t>
            </a:r>
          </a:p>
          <a:p>
            <a:r>
              <a:rPr lang="en-US" i="1" dirty="0" smtClean="0"/>
              <a:t>EBV</a:t>
            </a:r>
            <a:r>
              <a:rPr lang="en-US" dirty="0" smtClean="0"/>
              <a:t> &amp;</a:t>
            </a:r>
            <a:r>
              <a:rPr lang="en-US" i="1" dirty="0" smtClean="0"/>
              <a:t>CMV</a:t>
            </a:r>
            <a:r>
              <a:rPr lang="en-US" dirty="0" smtClean="0"/>
              <a:t> could be responsible in </a:t>
            </a:r>
            <a:r>
              <a:rPr lang="en-US" dirty="0" err="1" smtClean="0"/>
              <a:t>hemophagocytic</a:t>
            </a:r>
            <a:r>
              <a:rPr lang="en-US" dirty="0" smtClean="0"/>
              <a:t> syndromes in patients with several inherited IDs. </a:t>
            </a:r>
          </a:p>
          <a:p>
            <a:r>
              <a:rPr lang="en-US" dirty="0" smtClean="0"/>
              <a:t>Seeking association between LCH and viruses.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2183</Words>
  <Application>Microsoft Office PowerPoint</Application>
  <PresentationFormat>On-screen Show (4:3)</PresentationFormat>
  <Paragraphs>100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Flow</vt:lpstr>
      <vt:lpstr>DNA viruses and Langerhans Cell Histiocytosis in Iranian Children</vt:lpstr>
      <vt:lpstr>Slide 2</vt:lpstr>
      <vt:lpstr>Granulomas with a mixture of Langerhans cells, eosinophils, multinucleated giant cells, macrophages, and lymphocytes</vt:lpstr>
      <vt:lpstr>IHC: Immature DCs in LCH are positive for langerin (CD207), lysosomal enzyme CD1a, S-100 protein, and CD68</vt:lpstr>
      <vt:lpstr>EM: Racket shaped Birbeck granules</vt:lpstr>
      <vt:lpstr>Slide 6</vt:lpstr>
      <vt:lpstr>Slide 7</vt:lpstr>
      <vt:lpstr>Slide 8</vt:lpstr>
      <vt:lpstr>Slide 9</vt:lpstr>
      <vt:lpstr>Slide 10</vt:lpstr>
      <vt:lpstr>Purpose</vt:lpstr>
      <vt:lpstr>Slide 12</vt:lpstr>
      <vt:lpstr>Slide 13</vt:lpstr>
      <vt:lpstr>Literature review</vt:lpstr>
      <vt:lpstr>HHV-6</vt:lpstr>
      <vt:lpstr>HHV6, cont.</vt:lpstr>
      <vt:lpstr>CMV (Human Herpes virus-5) </vt:lpstr>
      <vt:lpstr>HSV</vt:lpstr>
      <vt:lpstr>EBV (Human Herpes virus -4)</vt:lpstr>
      <vt:lpstr>Slide 20</vt:lpstr>
      <vt:lpstr>Slide 21</vt:lpstr>
      <vt:lpstr>Slide 22</vt:lpstr>
      <vt:lpstr>Slide 23</vt:lpstr>
      <vt:lpstr>References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Statistical considerations</vt:lpstr>
      <vt:lpstr>Limitations of our study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maliheh</dc:creator>
  <cp:lastModifiedBy>PARAND</cp:lastModifiedBy>
  <cp:revision>249</cp:revision>
  <dcterms:created xsi:type="dcterms:W3CDTF">2006-08-16T00:00:00Z</dcterms:created>
  <dcterms:modified xsi:type="dcterms:W3CDTF">2018-11-22T06:45:55Z</dcterms:modified>
</cp:coreProperties>
</file>