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8"/>
  </p:notesMasterIdLst>
  <p:handoutMasterIdLst>
    <p:handoutMasterId r:id="rId89"/>
  </p:handoutMasterIdLst>
  <p:sldIdLst>
    <p:sldId id="280" r:id="rId2"/>
    <p:sldId id="336" r:id="rId3"/>
    <p:sldId id="282" r:id="rId4"/>
    <p:sldId id="283" r:id="rId5"/>
    <p:sldId id="378" r:id="rId6"/>
    <p:sldId id="376" r:id="rId7"/>
    <p:sldId id="377" r:id="rId8"/>
    <p:sldId id="338" r:id="rId9"/>
    <p:sldId id="284" r:id="rId10"/>
    <p:sldId id="357" r:id="rId11"/>
    <p:sldId id="358" r:id="rId12"/>
    <p:sldId id="337" r:id="rId13"/>
    <p:sldId id="345" r:id="rId14"/>
    <p:sldId id="285" r:id="rId15"/>
    <p:sldId id="356" r:id="rId16"/>
    <p:sldId id="374" r:id="rId17"/>
    <p:sldId id="375" r:id="rId18"/>
    <p:sldId id="359" r:id="rId19"/>
    <p:sldId id="360" r:id="rId20"/>
    <p:sldId id="364" r:id="rId21"/>
    <p:sldId id="286" r:id="rId22"/>
    <p:sldId id="330" r:id="rId23"/>
    <p:sldId id="361" r:id="rId24"/>
    <p:sldId id="379" r:id="rId25"/>
    <p:sldId id="380" r:id="rId26"/>
    <p:sldId id="292" r:id="rId27"/>
    <p:sldId id="296" r:id="rId28"/>
    <p:sldId id="297" r:id="rId29"/>
    <p:sldId id="288" r:id="rId30"/>
    <p:sldId id="348" r:id="rId31"/>
    <p:sldId id="289" r:id="rId32"/>
    <p:sldId id="290" r:id="rId33"/>
    <p:sldId id="349" r:id="rId34"/>
    <p:sldId id="350" r:id="rId35"/>
    <p:sldId id="291" r:id="rId36"/>
    <p:sldId id="293" r:id="rId37"/>
    <p:sldId id="294" r:id="rId38"/>
    <p:sldId id="295" r:id="rId39"/>
    <p:sldId id="298" r:id="rId40"/>
    <p:sldId id="302" r:id="rId41"/>
    <p:sldId id="303" r:id="rId42"/>
    <p:sldId id="304" r:id="rId43"/>
    <p:sldId id="299" r:id="rId44"/>
    <p:sldId id="300" r:id="rId45"/>
    <p:sldId id="301" r:id="rId46"/>
    <p:sldId id="305" r:id="rId47"/>
    <p:sldId id="306" r:id="rId48"/>
    <p:sldId id="307" r:id="rId49"/>
    <p:sldId id="308" r:id="rId50"/>
    <p:sldId id="309" r:id="rId51"/>
    <p:sldId id="369" r:id="rId52"/>
    <p:sldId id="310" r:id="rId53"/>
    <p:sldId id="311" r:id="rId54"/>
    <p:sldId id="312" r:id="rId55"/>
    <p:sldId id="313" r:id="rId56"/>
    <p:sldId id="314" r:id="rId57"/>
    <p:sldId id="315" r:id="rId58"/>
    <p:sldId id="316" r:id="rId59"/>
    <p:sldId id="317" r:id="rId60"/>
    <p:sldId id="318" r:id="rId61"/>
    <p:sldId id="371" r:id="rId62"/>
    <p:sldId id="372" r:id="rId63"/>
    <p:sldId id="373" r:id="rId64"/>
    <p:sldId id="321" r:id="rId65"/>
    <p:sldId id="322" r:id="rId66"/>
    <p:sldId id="323" r:id="rId67"/>
    <p:sldId id="324" r:id="rId68"/>
    <p:sldId id="325" r:id="rId69"/>
    <p:sldId id="326" r:id="rId70"/>
    <p:sldId id="327" r:id="rId71"/>
    <p:sldId id="328" r:id="rId72"/>
    <p:sldId id="368" r:id="rId73"/>
    <p:sldId id="354" r:id="rId74"/>
    <p:sldId id="355" r:id="rId75"/>
    <p:sldId id="332" r:id="rId76"/>
    <p:sldId id="333" r:id="rId77"/>
    <p:sldId id="365" r:id="rId78"/>
    <p:sldId id="366" r:id="rId79"/>
    <p:sldId id="351" r:id="rId80"/>
    <p:sldId id="352" r:id="rId81"/>
    <p:sldId id="363" r:id="rId82"/>
    <p:sldId id="346" r:id="rId83"/>
    <p:sldId id="344" r:id="rId84"/>
    <p:sldId id="334" r:id="rId85"/>
    <p:sldId id="362" r:id="rId86"/>
    <p:sldId id="370"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32">
          <p15:clr>
            <a:srgbClr val="A4A3A4"/>
          </p15:clr>
        </p15:guide>
        <p15:guide id="2" orient="horz" pos="249">
          <p15:clr>
            <a:srgbClr val="A4A3A4"/>
          </p15:clr>
        </p15:guide>
        <p15:guide id="3" orient="horz" pos="909">
          <p15:clr>
            <a:srgbClr val="A4A3A4"/>
          </p15:clr>
        </p15:guide>
        <p15:guide id="4" orient="horz" pos="2448">
          <p15:clr>
            <a:srgbClr val="A4A3A4"/>
          </p15:clr>
        </p15:guide>
        <p15:guide id="5" orient="horz" pos="3823">
          <p15:clr>
            <a:srgbClr val="A4A3A4"/>
          </p15:clr>
        </p15:guide>
        <p15:guide id="6" orient="horz" pos="4009">
          <p15:clr>
            <a:srgbClr val="A4A3A4"/>
          </p15:clr>
        </p15:guide>
        <p15:guide id="7" orient="horz" pos="1163">
          <p15:clr>
            <a:srgbClr val="A4A3A4"/>
          </p15:clr>
        </p15:guide>
        <p15:guide id="8" pos="262">
          <p15:clr>
            <a:srgbClr val="A4A3A4"/>
          </p15:clr>
        </p15:guide>
        <p15:guide id="9" pos="1500">
          <p15:clr>
            <a:srgbClr val="A4A3A4"/>
          </p15:clr>
        </p15:guide>
        <p15:guide id="10" pos="1594">
          <p15:clr>
            <a:srgbClr val="A4A3A4"/>
          </p15:clr>
        </p15:guide>
        <p15:guide id="11" pos="2928">
          <p15:clr>
            <a:srgbClr val="A4A3A4"/>
          </p15:clr>
        </p15:guide>
        <p15:guide id="12" pos="4166">
          <p15:clr>
            <a:srgbClr val="A4A3A4"/>
          </p15:clr>
        </p15:guide>
        <p15:guide id="13" pos="4262">
          <p15:clr>
            <a:srgbClr val="A4A3A4"/>
          </p15:clr>
        </p15:guide>
        <p15:guide id="14" pos="5495">
          <p15:clr>
            <a:srgbClr val="A4A3A4"/>
          </p15:clr>
        </p15:guide>
        <p15:guide id="15" pos="283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5D60"/>
    <a:srgbClr val="616365"/>
    <a:srgbClr val="FFFFFF"/>
    <a:srgbClr val="009A44"/>
    <a:srgbClr val="FF7900"/>
    <a:srgbClr val="A0A1A3"/>
    <a:srgbClr val="EFEFEF"/>
    <a:srgbClr val="C0C0C1"/>
    <a:srgbClr val="F8F8F6"/>
    <a:srgbClr val="76D7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42" autoAdjust="0"/>
  </p:normalViewPr>
  <p:slideViewPr>
    <p:cSldViewPr snapToGrid="0" showGuides="1">
      <p:cViewPr varScale="1">
        <p:scale>
          <a:sx n="71" d="100"/>
          <a:sy n="71" d="100"/>
        </p:scale>
        <p:origin x="464" y="52"/>
      </p:cViewPr>
      <p:guideLst>
        <p:guide orient="horz" pos="2532"/>
        <p:guide orient="horz" pos="249"/>
        <p:guide orient="horz" pos="909"/>
        <p:guide orient="horz" pos="2448"/>
        <p:guide orient="horz" pos="3823"/>
        <p:guide orient="horz" pos="4009"/>
        <p:guide orient="horz" pos="1163"/>
        <p:guide pos="262"/>
        <p:guide pos="1500"/>
        <p:guide pos="1594"/>
        <p:guide pos="2928"/>
        <p:guide pos="4166"/>
        <p:guide pos="4262"/>
        <p:guide pos="5495"/>
        <p:guide pos="2832"/>
      </p:guideLst>
    </p:cSldViewPr>
  </p:slideViewPr>
  <p:notesTextViewPr>
    <p:cViewPr>
      <p:scale>
        <a:sx n="1" d="1"/>
        <a:sy n="1" d="1"/>
      </p:scale>
      <p:origin x="0" y="0"/>
    </p:cViewPr>
  </p:notesTextViewPr>
  <p:sorterViewPr>
    <p:cViewPr varScale="1">
      <p:scale>
        <a:sx n="1" d="1"/>
        <a:sy n="1" d="1"/>
      </p:scale>
      <p:origin x="0" y="-17612"/>
    </p:cViewPr>
  </p:sorterViewPr>
  <p:notesViewPr>
    <p:cSldViewPr snapToGrid="0" showGuides="1">
      <p:cViewPr varScale="1">
        <p:scale>
          <a:sx n="83" d="100"/>
          <a:sy n="83" d="100"/>
        </p:scale>
        <p:origin x="-250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94CB8C-C604-4A51-A23C-AF429E252BB5}" type="datetimeFigureOut">
              <a:rPr lang="en-US" smtClean="0"/>
              <a:pPr/>
              <a:t>2/21/2018</a:t>
            </a:fld>
            <a:endParaRPr lang="da-DK"/>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F2B419-AA7A-43E5-BEFB-049EE5C3513B}" type="slidenum">
              <a:rPr lang="da-DK" smtClean="0"/>
              <a:pPr/>
              <a:t>‹#›</a:t>
            </a:fld>
            <a:endParaRPr lang="da-DK"/>
          </a:p>
        </p:txBody>
      </p:sp>
    </p:spTree>
    <p:extLst>
      <p:ext uri="{BB962C8B-B14F-4D97-AF65-F5344CB8AC3E}">
        <p14:creationId xmlns:p14="http://schemas.microsoft.com/office/powerpoint/2010/main" val="1338500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1C96FB-3816-4E86-A023-B134B0C05632}" type="datetimeFigureOut">
              <a:rPr lang="en-US" smtClean="0"/>
              <a:pPr/>
              <a:t>2/21/2018</a:t>
            </a:fld>
            <a:endParaRPr lang="da-D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4ACA03-F5D6-4990-840E-F8D7C94AB58C}" type="slidenum">
              <a:rPr lang="da-DK" smtClean="0"/>
              <a:pPr/>
              <a:t>‹#›</a:t>
            </a:fld>
            <a:endParaRPr lang="da-DK"/>
          </a:p>
        </p:txBody>
      </p:sp>
    </p:spTree>
    <p:extLst>
      <p:ext uri="{BB962C8B-B14F-4D97-AF65-F5344CB8AC3E}">
        <p14:creationId xmlns:p14="http://schemas.microsoft.com/office/powerpoint/2010/main" val="2653556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sz="1200" b="0" kern="1200" dirty="0">
                <a:solidFill>
                  <a:schemeClr val="tx1"/>
                </a:solidFill>
                <a:latin typeface="+mn-lt"/>
                <a:ea typeface="+mn-ea"/>
                <a:cs typeface="+mn-cs"/>
              </a:rPr>
              <a:t>Günaydın</a:t>
            </a:r>
            <a:r>
              <a:rPr lang="en-US" sz="1200" b="0" kern="1200" dirty="0">
                <a:solidFill>
                  <a:schemeClr val="tx1"/>
                </a:solidFill>
                <a:latin typeface="+mn-lt"/>
                <a:ea typeface="+mn-ea"/>
                <a:cs typeface="+mn-cs"/>
              </a:rPr>
              <a:t> = </a:t>
            </a:r>
            <a:r>
              <a:rPr lang="en-US" sz="1200" b="0" kern="1200">
                <a:solidFill>
                  <a:schemeClr val="tx1"/>
                </a:solidFill>
                <a:latin typeface="+mn-lt"/>
                <a:ea typeface="+mn-ea"/>
                <a:cs typeface="+mn-cs"/>
              </a:rPr>
              <a:t>Good morning</a:t>
            </a:r>
            <a:endParaRPr lang="en-US"/>
          </a:p>
        </p:txBody>
      </p:sp>
      <p:sp>
        <p:nvSpPr>
          <p:cNvPr id="4" name="Slide Number Placeholder 3"/>
          <p:cNvSpPr>
            <a:spLocks noGrp="1"/>
          </p:cNvSpPr>
          <p:nvPr>
            <p:ph type="sldNum" sz="quarter" idx="10"/>
          </p:nvPr>
        </p:nvSpPr>
        <p:spPr/>
        <p:txBody>
          <a:bodyPr/>
          <a:lstStyle/>
          <a:p>
            <a:fld id="{EE4ACA03-F5D6-4990-840E-F8D7C94AB58C}" type="slidenum">
              <a:rPr lang="da-DK" smtClean="0"/>
              <a:pPr/>
              <a:t>1</a:t>
            </a:fld>
            <a:endParaRPr lang="da-D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of what we know about the natural history of iron overload in regard to end organ toxicity</a:t>
            </a:r>
            <a:r>
              <a:rPr lang="en-US" baseline="0" dirty="0"/>
              <a:t> comes from data from Thalassemia major patients.  </a:t>
            </a:r>
          </a:p>
          <a:p>
            <a:r>
              <a:rPr lang="en-US" baseline="0" dirty="0"/>
              <a:t>This slide depicts that CTRXN therapy for patients with SCD is relatively “recent” in comparison to the Thalassemia major population.  </a:t>
            </a:r>
          </a:p>
          <a:p>
            <a:r>
              <a:rPr lang="en-US" baseline="0" dirty="0"/>
              <a:t>Although SCD patients still suffered from iron overload prior to 1995, it wasn’t until the </a:t>
            </a:r>
            <a:r>
              <a:rPr lang="en-US" baseline="0" dirty="0" err="1"/>
              <a:t>Pegelow</a:t>
            </a:r>
            <a:r>
              <a:rPr lang="en-US" baseline="0" dirty="0"/>
              <a:t> et al retrospective review that made CTRXN therapy standard for secondary stroke </a:t>
            </a:r>
            <a:r>
              <a:rPr lang="en-US" baseline="0" dirty="0" err="1"/>
              <a:t>ppx</a:t>
            </a:r>
            <a:r>
              <a:rPr lang="en-US" baseline="0" dirty="0"/>
              <a:t>, and the STOP trial (1998) that made CTRXN therapy standard of care for primary stroke </a:t>
            </a:r>
            <a:r>
              <a:rPr lang="en-US" baseline="0" dirty="0" err="1"/>
              <a:t>ppx</a:t>
            </a:r>
            <a:r>
              <a:rPr lang="en-US" baseline="0" dirty="0"/>
              <a:t>.  </a:t>
            </a:r>
          </a:p>
          <a:p>
            <a:r>
              <a:rPr lang="en-US" baseline="0" dirty="0"/>
              <a:t>Approximately 10% of children with SCD will have an </a:t>
            </a:r>
            <a:r>
              <a:rPr lang="en-US" baseline="0" dirty="0" err="1"/>
              <a:t>abnml</a:t>
            </a:r>
            <a:r>
              <a:rPr lang="en-US" baseline="0" dirty="0"/>
              <a:t> TCD, necessitating long-term CTRXN therapy….   </a:t>
            </a:r>
          </a:p>
          <a:p>
            <a:r>
              <a:rPr lang="en-US" baseline="0" dirty="0"/>
              <a:t>QUESTION:  Will we see more end organ effects as the CTRXN population ages (i.e. in 2020, 2025)?</a:t>
            </a:r>
            <a:endParaRPr lang="en-US" dirty="0"/>
          </a:p>
        </p:txBody>
      </p:sp>
      <p:sp>
        <p:nvSpPr>
          <p:cNvPr id="4" name="Slide Number Placeholder 3"/>
          <p:cNvSpPr>
            <a:spLocks noGrp="1"/>
          </p:cNvSpPr>
          <p:nvPr>
            <p:ph type="sldNum" sz="quarter" idx="10"/>
          </p:nvPr>
        </p:nvSpPr>
        <p:spPr/>
        <p:txBody>
          <a:bodyPr/>
          <a:lstStyle/>
          <a:p>
            <a:fld id="{0CED1E98-173B-40E4-8413-A7CF484F39CB}" type="slidenum">
              <a:rPr lang="en-US" smtClean="0"/>
              <a:pPr/>
              <a:t>19</a:t>
            </a:fld>
            <a:endParaRPr lang="en-US"/>
          </a:p>
        </p:txBody>
      </p:sp>
    </p:spTree>
    <p:extLst>
      <p:ext uri="{BB962C8B-B14F-4D97-AF65-F5344CB8AC3E}">
        <p14:creationId xmlns:p14="http://schemas.microsoft.com/office/powerpoint/2010/main" val="4220027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4ACA03-F5D6-4990-840E-F8D7C94AB58C}" type="slidenum">
              <a:rPr lang="da-DK" smtClean="0"/>
              <a:pPr/>
              <a:t>20</a:t>
            </a:fld>
            <a:endParaRPr lang="da-D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79C72007-66DF-4C19-924F-25E9235A5539}" type="slidenum">
              <a:rPr lang="en-US"/>
              <a:pPr/>
              <a:t>22</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p:txBody>
          <a:bodyPr/>
          <a:lstStyle/>
          <a:p>
            <a:pPr eaLnBrk="1" hangingPunct="1"/>
            <a:endParaRPr lang="en-US" b="1" u="sng">
              <a:solidFill>
                <a:schemeClr val="accent2"/>
              </a:solidFill>
            </a:endParaRPr>
          </a:p>
          <a:p>
            <a:pPr eaLnBrk="1" hangingPunct="1"/>
            <a:endParaRPr lang="en-US" b="1" u="sng">
              <a:solidFill>
                <a:schemeClr val="accent2"/>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a:t>Hilliard LE: </a:t>
            </a:r>
          </a:p>
          <a:p>
            <a:pPr>
              <a:buFontTx/>
              <a:buChar char="•"/>
            </a:pPr>
            <a:r>
              <a:rPr lang="en-US" sz="1200" dirty="0"/>
              <a:t>   Reported that those with pre-RBCX serum ferritin levels &gt;5,000 ng/ml stabilized, but did not have a dramatic</a:t>
            </a:r>
            <a:r>
              <a:rPr lang="en-US" sz="1200" baseline="0" dirty="0"/>
              <a:t> </a:t>
            </a:r>
            <a:r>
              <a:rPr lang="en-US" sz="1200" dirty="0"/>
              <a:t>decrease in iron load. </a:t>
            </a:r>
          </a:p>
          <a:p>
            <a:pPr>
              <a:buFontTx/>
              <a:buChar char="•"/>
            </a:pPr>
            <a:r>
              <a:rPr lang="en-US" sz="1200" dirty="0"/>
              <a:t>   No patient on chelation was able to discontinue </a:t>
            </a:r>
            <a:r>
              <a:rPr lang="en-US" sz="1200" dirty="0" err="1"/>
              <a:t>deferoxamine</a:t>
            </a:r>
            <a:endParaRPr lang="en-US" sz="1200" dirty="0"/>
          </a:p>
          <a:p>
            <a:pPr>
              <a:buFontTx/>
              <a:buChar char="•"/>
            </a:pPr>
            <a:r>
              <a:rPr lang="en-US" sz="1200" dirty="0"/>
              <a:t>   Notable:  Post-RBCX</a:t>
            </a:r>
            <a:r>
              <a:rPr lang="en-US" sz="1200" baseline="0" dirty="0"/>
              <a:t> </a:t>
            </a:r>
            <a:r>
              <a:rPr lang="en-US" sz="1200" baseline="0" dirty="0" err="1"/>
              <a:t>Hct</a:t>
            </a:r>
            <a:r>
              <a:rPr lang="en-US" sz="1200" baseline="0" dirty="0"/>
              <a:t> goal of 35%.  (high)</a:t>
            </a:r>
          </a:p>
          <a:p>
            <a:pPr>
              <a:buFontTx/>
              <a:buChar char="•"/>
            </a:pPr>
            <a:endParaRPr lang="en-US" sz="1200" baseline="0" dirty="0"/>
          </a:p>
          <a:p>
            <a:pPr>
              <a:buFontTx/>
              <a:buNone/>
            </a:pPr>
            <a:r>
              <a:rPr lang="en-US" sz="1200" baseline="0" dirty="0" err="1"/>
              <a:t>Sarode</a:t>
            </a:r>
            <a:r>
              <a:rPr lang="en-US" sz="1200" baseline="0" dirty="0"/>
              <a:t> R:  </a:t>
            </a:r>
          </a:p>
          <a:p>
            <a:pPr marL="171450" indent="-171450">
              <a:buFont typeface="Arial" panose="020B0604020202020204" pitchFamily="34" charset="0"/>
              <a:buChar char="•"/>
            </a:pPr>
            <a:r>
              <a:rPr lang="en-US" sz="1200" baseline="0" dirty="0"/>
              <a:t>Utilized </a:t>
            </a:r>
            <a:r>
              <a:rPr lang="en-US" sz="1200" baseline="0" dirty="0" err="1"/>
              <a:t>Isovolemic</a:t>
            </a:r>
            <a:r>
              <a:rPr lang="en-US" sz="1200" baseline="0" dirty="0"/>
              <a:t> </a:t>
            </a:r>
            <a:r>
              <a:rPr lang="en-US" sz="1200" baseline="0" dirty="0" err="1"/>
              <a:t>Hemodilution</a:t>
            </a:r>
            <a:r>
              <a:rPr lang="en-US" sz="1200" baseline="0" dirty="0"/>
              <a:t> (aka red cell depletion) which is available on </a:t>
            </a:r>
            <a:r>
              <a:rPr lang="en-US" sz="1200" baseline="0" dirty="0" err="1"/>
              <a:t>Optia</a:t>
            </a:r>
            <a:r>
              <a:rPr lang="en-US" sz="1200" baseline="0" dirty="0"/>
              <a:t> as one-step program.</a:t>
            </a:r>
          </a:p>
          <a:p>
            <a:pPr marL="171450" indent="-171450">
              <a:buFont typeface="Arial" panose="020B0604020202020204" pitchFamily="34" charset="0"/>
              <a:buChar char="•"/>
            </a:pPr>
            <a:endParaRPr lang="en-US" sz="1200" baseline="0" dirty="0"/>
          </a:p>
          <a:p>
            <a:pPr marL="0" indent="0">
              <a:buFont typeface="Arial" panose="020B0604020202020204" pitchFamily="34" charset="0"/>
              <a:buNone/>
            </a:pPr>
            <a:r>
              <a:rPr lang="en-US" dirty="0"/>
              <a:t>Conclusions: </a:t>
            </a:r>
          </a:p>
          <a:p>
            <a:pPr marL="171450" indent="-171450">
              <a:buFont typeface="Arial" panose="020B0604020202020204" pitchFamily="34" charset="0"/>
              <a:buChar char="•"/>
            </a:pPr>
            <a:r>
              <a:rPr lang="en-US" dirty="0"/>
              <a:t>In these small series, iron overload (based on ferritin measurements) was stable in pts on </a:t>
            </a:r>
            <a:r>
              <a:rPr lang="en-US" dirty="0" err="1"/>
              <a:t>erythrocytapheresis</a:t>
            </a:r>
            <a:r>
              <a:rPr lang="en-US" baseline="0" dirty="0"/>
              <a:t> (not on iron chelation)</a:t>
            </a:r>
          </a:p>
          <a:p>
            <a:pPr marL="171450" indent="-171450">
              <a:buFont typeface="Arial" panose="020B0604020202020204" pitchFamily="34" charset="0"/>
              <a:buChar char="•"/>
            </a:pPr>
            <a:r>
              <a:rPr lang="en-US" dirty="0"/>
              <a:t>In these small series, iron overload (based on ferritin measurements) was shown</a:t>
            </a:r>
            <a:r>
              <a:rPr lang="en-US" baseline="0" dirty="0"/>
              <a:t> to improve</a:t>
            </a:r>
            <a:r>
              <a:rPr lang="en-US" dirty="0"/>
              <a:t> in pts on </a:t>
            </a:r>
            <a:r>
              <a:rPr lang="en-US" dirty="0" err="1"/>
              <a:t>erythrocytapheresis</a:t>
            </a:r>
            <a:r>
              <a:rPr lang="en-US" baseline="0" dirty="0"/>
              <a:t> (on concurrent iron chelation therapy)</a:t>
            </a:r>
          </a:p>
          <a:p>
            <a:pPr marL="171450" indent="-171450">
              <a:buFont typeface="Arial" panose="020B0604020202020204" pitchFamily="34" charset="0"/>
              <a:buChar char="•"/>
            </a:pPr>
            <a:r>
              <a:rPr lang="en-US" baseline="0" dirty="0"/>
              <a:t>Different </a:t>
            </a:r>
            <a:r>
              <a:rPr lang="en-US" baseline="0" dirty="0" err="1"/>
              <a:t>Erythrocytapheresis</a:t>
            </a:r>
            <a:r>
              <a:rPr lang="en-US" baseline="0" dirty="0"/>
              <a:t> parameters exist (Target </a:t>
            </a:r>
            <a:r>
              <a:rPr lang="en-US" baseline="0" dirty="0" err="1"/>
              <a:t>HbS</a:t>
            </a:r>
            <a:r>
              <a:rPr lang="en-US" baseline="0" dirty="0"/>
              <a:t>, Post-RBCX </a:t>
            </a:r>
            <a:r>
              <a:rPr lang="en-US" baseline="0" dirty="0" err="1"/>
              <a:t>Hct</a:t>
            </a:r>
            <a:r>
              <a:rPr lang="en-US" baseline="0" dirty="0"/>
              <a:t>, +/- IHD, etc…)</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CED1E98-173B-40E4-8413-A7CF484F39CB}" type="slidenum">
              <a:rPr lang="en-US" smtClean="0"/>
              <a:pPr/>
              <a:t>23</a:t>
            </a:fld>
            <a:endParaRPr lang="en-US"/>
          </a:p>
        </p:txBody>
      </p:sp>
    </p:spTree>
    <p:extLst>
      <p:ext uri="{BB962C8B-B14F-4D97-AF65-F5344CB8AC3E}">
        <p14:creationId xmlns:p14="http://schemas.microsoft.com/office/powerpoint/2010/main" val="894777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Chronic RBCX with limited phenotype matching was associated with lower rate of alloimmunization than simple transfusions. Concerns about alloimmunization due to increased RBC usage may be unjustified. The mechanism for lower alloimmunization rates was not clear. Potentially simultaneous exposure to a large number of antigens overwhelmed the patient’s immune system, or the removal of inflammatory cells and proteins with RBCX may have contributed to the phenomenon. </a:t>
            </a:r>
          </a:p>
          <a:p>
            <a:endParaRPr lang="en-US" dirty="0"/>
          </a:p>
          <a:p>
            <a:endParaRPr lang="en-US" dirty="0"/>
          </a:p>
          <a:p>
            <a:r>
              <a:rPr lang="en-US" dirty="0" err="1"/>
              <a:t>Allogeneic</a:t>
            </a:r>
            <a:r>
              <a:rPr lang="en-US" dirty="0"/>
              <a:t> blood transfusion is a form of temporary transplantation. This procedure introduces a multitude of foreign antigens and living cells into the recipient that persist for a variable time. A recipient who is </a:t>
            </a:r>
            <a:r>
              <a:rPr lang="en-US" dirty="0" err="1"/>
              <a:t>immunocompetent</a:t>
            </a:r>
            <a:r>
              <a:rPr lang="en-US" dirty="0"/>
              <a:t> often mounts an immune response to the donor antigens, resulting in various clinical consequences, depending on the blood cells and specific antigens involved. The antigens most commonly involved are classified in the following categories: (1) human leukocyte antigens (HLAs), class I shared by platelets and leukocytes and class II present on some leukocytes; (2) granulocyte-specific antigens; (3) platelet-specific antigens (human platelet antigen [HPA]); and (4) RBC-specific antigens. </a:t>
            </a:r>
          </a:p>
          <a:p>
            <a:r>
              <a:rPr lang="en-US" dirty="0"/>
              <a:t>The consequences of alloimmunization to blood include the following clinical manifestations:</a:t>
            </a:r>
          </a:p>
          <a:p>
            <a:r>
              <a:rPr lang="en-US" dirty="0"/>
              <a:t>Alloimmunization against RBCs Acute intravascular hemolytic transfusion reactions (rarely a consequence of alloimmunization and almost always caused by ABO antibodies)</a:t>
            </a:r>
            <a:r>
              <a:rPr lang="en-US" baseline="30000" dirty="0"/>
              <a:t>[1] </a:t>
            </a:r>
            <a:endParaRPr lang="en-US" dirty="0"/>
          </a:p>
          <a:p>
            <a:r>
              <a:rPr lang="en-US" dirty="0"/>
              <a:t>Delayed hemolytic transfusion reactions (DHTRs) (</a:t>
            </a:r>
            <a:r>
              <a:rPr lang="en-US" dirty="0" err="1"/>
              <a:t>hemolysis</a:t>
            </a:r>
            <a:r>
              <a:rPr lang="en-US" dirty="0"/>
              <a:t> caused by RBC alloantibodies at least 24 hours </a:t>
            </a:r>
            <a:r>
              <a:rPr lang="en-US" dirty="0" err="1"/>
              <a:t>posttransfusion</a:t>
            </a:r>
            <a:r>
              <a:rPr lang="en-US" dirty="0"/>
              <a:t>)</a:t>
            </a:r>
          </a:p>
          <a:p>
            <a:r>
              <a:rPr lang="en-US" dirty="0"/>
              <a:t>Hemolytic disease in newborns (mother's alloimmunization against fetal antigens, most often resulting from previous pregnancies)</a:t>
            </a:r>
          </a:p>
          <a:p>
            <a:endParaRPr lang="en-US" dirty="0"/>
          </a:p>
        </p:txBody>
      </p:sp>
      <p:sp>
        <p:nvSpPr>
          <p:cNvPr id="4" name="Slide Number Placeholder 3"/>
          <p:cNvSpPr>
            <a:spLocks noGrp="1"/>
          </p:cNvSpPr>
          <p:nvPr>
            <p:ph type="sldNum" sz="quarter" idx="10"/>
          </p:nvPr>
        </p:nvSpPr>
        <p:spPr/>
        <p:txBody>
          <a:bodyPr/>
          <a:lstStyle/>
          <a:p>
            <a:fld id="{EE4ACA03-F5D6-4990-840E-F8D7C94AB58C}" type="slidenum">
              <a:rPr lang="da-DK" smtClean="0"/>
              <a:pPr/>
              <a:t>31</a:t>
            </a:fld>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Wingdings" pitchFamily="2" charset="2"/>
              <a:buChar char="§"/>
            </a:pPr>
            <a:r>
              <a:rPr lang="en-US" dirty="0"/>
              <a:t>The obstruction of small blood vessels by </a:t>
            </a:r>
            <a:r>
              <a:rPr lang="en-US" dirty="0" err="1"/>
              <a:t>sickled</a:t>
            </a:r>
            <a:r>
              <a:rPr lang="en-US" dirty="0"/>
              <a:t>, sticky RBCs, is responsible for many of the SCD complications. These complications include pain crisis, acute chest syndrome and stroke.  All of these complications can cause tissue ischemia (lack of oxygen in the tissues).</a:t>
            </a:r>
          </a:p>
          <a:p>
            <a:pPr eaLnBrk="1" hangingPunct="1">
              <a:spcBef>
                <a:spcPct val="0"/>
              </a:spcBef>
              <a:buFont typeface="Wingdings" pitchFamily="2" charset="2"/>
              <a:buChar char="§"/>
            </a:pPr>
            <a:endParaRPr lang="en-US" dirty="0"/>
          </a:p>
          <a:p>
            <a:pPr eaLnBrk="1" hangingPunct="1">
              <a:spcBef>
                <a:spcPct val="0"/>
              </a:spcBef>
              <a:buFont typeface="Wingdings" pitchFamily="2" charset="2"/>
              <a:buChar char="§"/>
            </a:pPr>
            <a:r>
              <a:rPr lang="en-US" dirty="0"/>
              <a:t>Additionally, the continuous destruction of </a:t>
            </a:r>
            <a:r>
              <a:rPr lang="en-US" dirty="0" err="1"/>
              <a:t>sickled</a:t>
            </a:r>
            <a:r>
              <a:rPr lang="en-US" dirty="0"/>
              <a:t> RBCs in the spleen, that happens faster than the bone marrow can make new RBCs. This destruction frequently causes SCD patients to be chronically anemic [low hemoglobin (</a:t>
            </a:r>
            <a:r>
              <a:rPr lang="en-US" dirty="0" err="1"/>
              <a:t>Hb</a:t>
            </a:r>
            <a:r>
              <a:rPr lang="en-US" dirty="0"/>
              <a:t>) levels].</a:t>
            </a:r>
          </a:p>
          <a:p>
            <a:pPr eaLnBrk="1" hangingPunct="1">
              <a:spcBef>
                <a:spcPct val="0"/>
              </a:spcBef>
              <a:buFontTx/>
              <a:buChar char="•"/>
            </a:pPr>
            <a:endParaRPr lang="en-US" dirty="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37BC9F-D99E-4195-9366-95C511F831AA}" type="slidenum">
              <a:rPr lang="da-DK" smtClean="0"/>
              <a:pPr fontAlgn="base">
                <a:spcBef>
                  <a:spcPct val="0"/>
                </a:spcBef>
                <a:spcAft>
                  <a:spcPct val="0"/>
                </a:spcAft>
                <a:defRPr/>
              </a:pPr>
              <a:t>4</a:t>
            </a:fld>
            <a:endParaRPr 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9D869F2-A12A-444F-82D0-89A07579590E}" type="slidenum">
              <a:rPr lang="en-US"/>
              <a:pPr/>
              <a:t>8</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p:txBody>
          <a:bodyPr/>
          <a:lstStyle/>
          <a:p>
            <a:pPr eaLnBrk="1" hangingPunct="1"/>
            <a:endParaRPr lang="en-US"/>
          </a:p>
        </p:txBody>
      </p:sp>
      <p:sp>
        <p:nvSpPr>
          <p:cNvPr id="66565" name="Text Box 4"/>
          <p:cNvSpPr txBox="1">
            <a:spLocks noChangeArrowheads="1"/>
          </p:cNvSpPr>
          <p:nvPr/>
        </p:nvSpPr>
        <p:spPr bwMode="auto">
          <a:xfrm>
            <a:off x="151949" y="798022"/>
            <a:ext cx="936748" cy="794855"/>
          </a:xfrm>
          <a:prstGeom prst="rect">
            <a:avLst/>
          </a:prstGeom>
          <a:noFill/>
          <a:ln w="9525">
            <a:solidFill>
              <a:srgbClr val="FF0000"/>
            </a:solidFill>
            <a:miter lim="800000"/>
            <a:headEnd/>
            <a:tailEnd/>
          </a:ln>
        </p:spPr>
        <p:txBody>
          <a:bodyPr lIns="86687" tIns="43344" rIns="86687" bIns="43344">
            <a:spAutoFit/>
          </a:bodyPr>
          <a:lstStyle/>
          <a:p>
            <a:pPr defTabSz="866839">
              <a:spcBef>
                <a:spcPct val="50000"/>
              </a:spcBef>
            </a:pPr>
            <a:r>
              <a:rPr lang="en-US" sz="1100" dirty="0">
                <a:solidFill>
                  <a:srgbClr val="FF0000"/>
                </a:solidFill>
              </a:rPr>
              <a:t>PI</a:t>
            </a:r>
          </a:p>
          <a:p>
            <a:pPr defTabSz="866839">
              <a:spcBef>
                <a:spcPct val="50000"/>
              </a:spcBef>
            </a:pPr>
            <a:endParaRPr lang="en-US" sz="1100" dirty="0">
              <a:solidFill>
                <a:srgbClr val="FF0000"/>
              </a:solidFill>
            </a:endParaRPr>
          </a:p>
          <a:p>
            <a:pPr defTabSz="866839">
              <a:spcBef>
                <a:spcPct val="50000"/>
              </a:spcBef>
            </a:pPr>
            <a:endParaRPr lang="en-US" sz="1100" dirty="0">
              <a:solidFill>
                <a:srgbClr val="FF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xfrm>
            <a:off x="685800" y="4343400"/>
            <a:ext cx="5486400" cy="4452938"/>
          </a:xfrm>
          <a:noFill/>
        </p:spPr>
        <p:txBody>
          <a:bodyPr wrap="square" numCol="1" anchor="t" anchorCtr="0" compatLnSpc="1">
            <a:prstTxWarp prst="textNoShape">
              <a:avLst/>
            </a:prstTxWarp>
          </a:bodyPr>
          <a:lstStyle/>
          <a:p>
            <a:pPr defTabSz="928688" eaLnBrk="1" hangingPunct="1">
              <a:lnSpc>
                <a:spcPct val="90000"/>
              </a:lnSpc>
              <a:spcBef>
                <a:spcPct val="0"/>
              </a:spcBef>
              <a:buFont typeface="Wingdings" pitchFamily="2" charset="2"/>
              <a:buChar char="§"/>
            </a:pPr>
            <a:r>
              <a:rPr lang="en-US" sz="1100"/>
              <a:t>Treatment goals for sickle cell disease aim to relieve pain, prevent further complications and decrease mortality.</a:t>
            </a:r>
          </a:p>
          <a:p>
            <a:pPr defTabSz="928688" eaLnBrk="1" hangingPunct="1">
              <a:lnSpc>
                <a:spcPct val="90000"/>
              </a:lnSpc>
              <a:spcBef>
                <a:spcPct val="0"/>
              </a:spcBef>
              <a:buFont typeface="Wingdings" pitchFamily="2" charset="2"/>
              <a:buChar char="§"/>
            </a:pPr>
            <a:r>
              <a:rPr lang="en-US" sz="1100"/>
              <a:t>Hydroxyurea is a drug that reduces the severity of sickle cell disease by stimulating production of HbF.  </a:t>
            </a:r>
          </a:p>
          <a:p>
            <a:pPr lvl="1" defTabSz="928688" eaLnBrk="1" hangingPunct="1">
              <a:lnSpc>
                <a:spcPct val="90000"/>
              </a:lnSpc>
              <a:spcBef>
                <a:spcPct val="0"/>
              </a:spcBef>
              <a:buFont typeface="Wingdings" pitchFamily="2" charset="2"/>
              <a:buChar char="§"/>
            </a:pPr>
            <a:r>
              <a:rPr lang="en-US" sz="1100"/>
              <a:t>Hemoglobin F (HbF), also called fetal hemoglobin, is the form of hemoglobin present in the fetus and small infants. Fetal hemoglobin is able to inhibit the sickling of RBCs containing HbS. Because of this, infants with sickle cell disease do not develop symptoms of the illness until later in life when HbF levels have dropped. </a:t>
            </a:r>
          </a:p>
          <a:p>
            <a:pPr lvl="1" defTabSz="928688" eaLnBrk="1" hangingPunct="1">
              <a:lnSpc>
                <a:spcPct val="90000"/>
              </a:lnSpc>
              <a:spcBef>
                <a:spcPct val="0"/>
              </a:spcBef>
              <a:buFont typeface="Wingdings" pitchFamily="2" charset="2"/>
              <a:buChar char="§"/>
            </a:pPr>
            <a:r>
              <a:rPr lang="en-US" sz="1100"/>
              <a:t>Hydroxyurea is recommended as frontline therapy to treat adults and adolescents with SCD that meet specific criteria. </a:t>
            </a:r>
          </a:p>
          <a:p>
            <a:pPr lvl="1" defTabSz="928688" eaLnBrk="1" hangingPunct="1">
              <a:lnSpc>
                <a:spcPct val="90000"/>
              </a:lnSpc>
              <a:spcBef>
                <a:spcPct val="0"/>
              </a:spcBef>
              <a:buFont typeface="Wingdings" pitchFamily="2" charset="2"/>
              <a:buChar char="§"/>
            </a:pPr>
            <a:r>
              <a:rPr lang="en-US" sz="1100"/>
              <a:t>It is taken daily by mouth and can be taken indefinitely.  Not all patients respond to hydroxyurea, and the best candidates for the treatment are not yet clear.</a:t>
            </a:r>
          </a:p>
          <a:p>
            <a:pPr lvl="1" defTabSz="928688" eaLnBrk="1" hangingPunct="1">
              <a:lnSpc>
                <a:spcPct val="90000"/>
              </a:lnSpc>
              <a:spcBef>
                <a:spcPct val="0"/>
              </a:spcBef>
              <a:buFont typeface="Wingdings" pitchFamily="2" charset="2"/>
              <a:buChar char="§"/>
            </a:pPr>
            <a:r>
              <a:rPr lang="en-US" sz="1100"/>
              <a:t>If hydroxyurea treatment fails, patients are typically transitioned to some form of transfusion therapy (simple, manual exchange or automated exchange). </a:t>
            </a:r>
          </a:p>
          <a:p>
            <a:pPr defTabSz="928688" eaLnBrk="1" hangingPunct="1">
              <a:lnSpc>
                <a:spcPct val="90000"/>
              </a:lnSpc>
              <a:spcBef>
                <a:spcPct val="0"/>
              </a:spcBef>
              <a:buFont typeface="Wingdings" pitchFamily="2" charset="2"/>
              <a:buChar char="§"/>
            </a:pPr>
            <a:r>
              <a:rPr lang="en-US" sz="1100"/>
              <a:t>Transfusion therapy is another patient treatment option. In some cases, iron chelation therapy is required to manage iron overload. Chelation describes the way that molecules bind to metal ions, like iron in this case. Basically chelation removes excess iron accumulation in the tissues and organs.</a:t>
            </a:r>
          </a:p>
          <a:p>
            <a:pPr defTabSz="928688" eaLnBrk="1" hangingPunct="1">
              <a:lnSpc>
                <a:spcPct val="90000"/>
              </a:lnSpc>
              <a:spcBef>
                <a:spcPct val="0"/>
              </a:spcBef>
              <a:buFont typeface="Wingdings" pitchFamily="2" charset="2"/>
              <a:buChar char="§"/>
            </a:pPr>
            <a:r>
              <a:rPr lang="en-US" sz="1100"/>
              <a:t>Simple transfusion involves the infusion of RBCs and lowers the percentage of HbS by dilution therefore does not decrease the total amount of HbS in a patient.  </a:t>
            </a:r>
          </a:p>
          <a:p>
            <a:pPr defTabSz="928688" eaLnBrk="1" hangingPunct="1">
              <a:lnSpc>
                <a:spcPct val="90000"/>
              </a:lnSpc>
              <a:spcBef>
                <a:spcPct val="0"/>
              </a:spcBef>
              <a:buFont typeface="Wingdings" pitchFamily="2" charset="2"/>
              <a:buChar char="§"/>
            </a:pPr>
            <a:r>
              <a:rPr lang="en-US" sz="1100"/>
              <a:t>Exchange transfusion involves removing a patient's blood and exchanging with donor RBCs. The process is used to decrease HgS levels, restore desired hemoglobin levels and increase oxygen-carrying capacity. Exchange transfusion can be performed manually or with automated systems such as the Spectra Optia system </a:t>
            </a:r>
          </a:p>
          <a:p>
            <a:pPr defTabSz="928688" eaLnBrk="1" hangingPunct="1">
              <a:lnSpc>
                <a:spcPct val="90000"/>
              </a:lnSpc>
              <a:spcBef>
                <a:spcPct val="0"/>
              </a:spcBef>
              <a:buFont typeface="Wingdings" pitchFamily="2" charset="2"/>
              <a:buChar char="§"/>
            </a:pPr>
            <a:r>
              <a:rPr lang="en-US" sz="1100"/>
              <a:t>Stem cell transplantation is the only potential cure, however it is used in only a small number of cases as few patients are able to find matched donors, or not eligible because of age or status of the disease. </a:t>
            </a:r>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22E09D-9CA9-4ECD-88F1-B09E420BEE02}" type="slidenum">
              <a:rPr lang="da-DK" smtClean="0"/>
              <a:pPr fontAlgn="base">
                <a:spcBef>
                  <a:spcPct val="0"/>
                </a:spcBef>
                <a:spcAft>
                  <a:spcPct val="0"/>
                </a:spcAft>
                <a:defRPr/>
              </a:pPr>
              <a:t>9</a:t>
            </a:fld>
            <a:endParaRPr 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Pediatric SCD</a:t>
            </a:r>
            <a:r>
              <a:rPr lang="en-US" baseline="0" dirty="0"/>
              <a:t> pts with a history of a stroke, &gt;/= 18 </a:t>
            </a:r>
            <a:r>
              <a:rPr lang="en-US" baseline="0" dirty="0" err="1"/>
              <a:t>mths</a:t>
            </a:r>
            <a:r>
              <a:rPr lang="en-US" baseline="0" dirty="0"/>
              <a:t> on CTRXNS, and chronic iron overload</a:t>
            </a:r>
          </a:p>
          <a:p>
            <a:pPr marL="171450" indent="-171450">
              <a:buFont typeface="Arial" panose="020B0604020202020204" pitchFamily="34" charset="0"/>
              <a:buChar char="•"/>
            </a:pPr>
            <a:r>
              <a:rPr lang="en-US" baseline="0" dirty="0"/>
              <a:t>Primary endpoint:  non-inferiority of </a:t>
            </a:r>
            <a:r>
              <a:rPr lang="en-US" baseline="0" dirty="0" err="1"/>
              <a:t>HU+phlebotomy</a:t>
            </a:r>
            <a:r>
              <a:rPr lang="en-US" baseline="0" dirty="0"/>
              <a:t> vs. </a:t>
            </a:r>
            <a:r>
              <a:rPr lang="en-US" baseline="0" dirty="0" err="1"/>
              <a:t>CTRXN+chelation</a:t>
            </a:r>
            <a:r>
              <a:rPr lang="en-US" baseline="0" dirty="0"/>
              <a:t>:  composite primary endpoint of stroke recurrence AND LIC</a:t>
            </a:r>
          </a:p>
          <a:p>
            <a:pPr marL="171450" indent="-171450">
              <a:buFont typeface="Arial" panose="020B0604020202020204" pitchFamily="34" charset="0"/>
              <a:buChar char="•"/>
            </a:pPr>
            <a:r>
              <a:rPr lang="en-US" baseline="0" dirty="0"/>
              <a:t>Study stopped early due to anticipated inability to meet composite primary endpoint.</a:t>
            </a:r>
            <a:endParaRPr lang="en-US" dirty="0"/>
          </a:p>
          <a:p>
            <a:endParaRPr lang="en-US" dirty="0"/>
          </a:p>
        </p:txBody>
      </p:sp>
      <p:sp>
        <p:nvSpPr>
          <p:cNvPr id="4" name="Slide Number Placeholder 3"/>
          <p:cNvSpPr>
            <a:spLocks noGrp="1"/>
          </p:cNvSpPr>
          <p:nvPr>
            <p:ph type="sldNum" sz="quarter" idx="10"/>
          </p:nvPr>
        </p:nvSpPr>
        <p:spPr/>
        <p:txBody>
          <a:bodyPr/>
          <a:lstStyle/>
          <a:p>
            <a:fld id="{0CED1E98-173B-40E4-8413-A7CF484F39CB}" type="slidenum">
              <a:rPr lang="en-US" smtClean="0"/>
              <a:pPr/>
              <a:t>10</a:t>
            </a:fld>
            <a:endParaRPr lang="en-US"/>
          </a:p>
        </p:txBody>
      </p:sp>
    </p:spTree>
    <p:extLst>
      <p:ext uri="{BB962C8B-B14F-4D97-AF65-F5344CB8AC3E}">
        <p14:creationId xmlns:p14="http://schemas.microsoft.com/office/powerpoint/2010/main" val="108734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goal of the Phase III </a:t>
            </a:r>
            <a:r>
              <a:rPr lang="en-US" dirty="0" err="1"/>
              <a:t>TWiTCH</a:t>
            </a:r>
            <a:r>
              <a:rPr lang="en-US" dirty="0"/>
              <a:t> trial is to compare 24 months of alternative therapy (</a:t>
            </a:r>
            <a:r>
              <a:rPr lang="en-US" dirty="0" err="1"/>
              <a:t>hydroxyurea</a:t>
            </a:r>
            <a:r>
              <a:rPr lang="en-US" dirty="0"/>
              <a:t>) to standard therapy (transfusions) for pediatric subjects with sickle cell anemia and abnormally high (≥200 cm/sec) </a:t>
            </a:r>
            <a:r>
              <a:rPr lang="en-US" dirty="0" err="1"/>
              <a:t>Transcranial</a:t>
            </a:r>
            <a:r>
              <a:rPr lang="en-US" dirty="0"/>
              <a:t> Doppler (TCD) velocities, who currently receive chronic transfusions to reduce the risk of primary stroke. For the alternative treatment regimen (</a:t>
            </a:r>
            <a:r>
              <a:rPr lang="en-US" dirty="0" err="1"/>
              <a:t>hydroxyurea</a:t>
            </a:r>
            <a:r>
              <a:rPr lang="en-US" dirty="0"/>
              <a:t>) to be declared non-inferior to the standard treatment regimen (transfusions), after adjusting for baseline differences, the </a:t>
            </a:r>
            <a:r>
              <a:rPr lang="en-US" dirty="0" err="1"/>
              <a:t>hydroxyurea</a:t>
            </a:r>
            <a:r>
              <a:rPr lang="en-US" dirty="0"/>
              <a:t>-treated group must have a mean TCD velocity similar to that observed with transfusion prophylaxis.</a:t>
            </a:r>
          </a:p>
        </p:txBody>
      </p:sp>
      <p:sp>
        <p:nvSpPr>
          <p:cNvPr id="4" name="Slide Number Placeholder 3"/>
          <p:cNvSpPr>
            <a:spLocks noGrp="1"/>
          </p:cNvSpPr>
          <p:nvPr>
            <p:ph type="sldNum" sz="quarter" idx="10"/>
          </p:nvPr>
        </p:nvSpPr>
        <p:spPr/>
        <p:txBody>
          <a:bodyPr/>
          <a:lstStyle/>
          <a:p>
            <a:fld id="{0CED1E98-173B-40E4-8413-A7CF484F39CB}" type="slidenum">
              <a:rPr lang="en-US" smtClean="0"/>
              <a:pPr/>
              <a:t>11</a:t>
            </a:fld>
            <a:endParaRPr lang="en-US"/>
          </a:p>
        </p:txBody>
      </p:sp>
    </p:spTree>
    <p:extLst>
      <p:ext uri="{BB962C8B-B14F-4D97-AF65-F5344CB8AC3E}">
        <p14:creationId xmlns:p14="http://schemas.microsoft.com/office/powerpoint/2010/main" val="3511556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Wingdings" pitchFamily="2" charset="2"/>
              <a:buChar char="§"/>
            </a:pPr>
            <a:r>
              <a:rPr lang="en-US"/>
              <a:t>This slide discusses transfusion therapy in more detail.</a:t>
            </a:r>
          </a:p>
          <a:p>
            <a:pPr eaLnBrk="1" hangingPunct="1">
              <a:spcBef>
                <a:spcPct val="0"/>
              </a:spcBef>
              <a:buFont typeface="Wingdings" pitchFamily="2" charset="2"/>
              <a:buChar char="§"/>
            </a:pPr>
            <a:endParaRPr lang="en-US"/>
          </a:p>
          <a:p>
            <a:pPr eaLnBrk="1" hangingPunct="1">
              <a:spcBef>
                <a:spcPct val="0"/>
              </a:spcBef>
              <a:buFont typeface="Wingdings" pitchFamily="2" charset="2"/>
              <a:buChar char="§"/>
            </a:pPr>
            <a:r>
              <a:rPr lang="en-US"/>
              <a:t>There is evidence suggesting that decreasing HbS to less than 30% of the total hemoglobin content, may help prevent complications of SCD. Therefore maintaining HbS below this level is the most common goal for transfusion therapy and, in particular, for RBCX. The other three goals described here are a direct consequence of the above mentioned:</a:t>
            </a:r>
          </a:p>
          <a:p>
            <a:pPr eaLnBrk="1" hangingPunct="1">
              <a:spcBef>
                <a:spcPct val="0"/>
              </a:spcBef>
            </a:pPr>
            <a:endParaRPr lang="en-US"/>
          </a:p>
          <a:p>
            <a:pPr eaLnBrk="1" hangingPunct="1">
              <a:spcBef>
                <a:spcPct val="0"/>
              </a:spcBef>
              <a:buFont typeface="Calibri" pitchFamily="34" charset="0"/>
              <a:buAutoNum type="arabicPeriod"/>
            </a:pPr>
            <a:r>
              <a:rPr lang="en-US"/>
              <a:t>Maintaining HbS below 30% means maintaining HbA above 70%, which improves the oxygen carrying capacity (and oxygen saturation) of SCD patients to relatively normal hemoglobin levels.</a:t>
            </a:r>
          </a:p>
          <a:p>
            <a:pPr eaLnBrk="1" hangingPunct="1">
              <a:spcBef>
                <a:spcPct val="0"/>
              </a:spcBef>
              <a:buFont typeface="Calibri" pitchFamily="34" charset="0"/>
              <a:buAutoNum type="arabicPeriod"/>
            </a:pPr>
            <a:r>
              <a:rPr lang="en-US"/>
              <a:t>Maintaining HbS below 30% is associated with a decrease in blood viscosity, which allows for a better blood flow to the tissues.</a:t>
            </a:r>
          </a:p>
          <a:p>
            <a:pPr eaLnBrk="1" hangingPunct="1">
              <a:spcBef>
                <a:spcPct val="0"/>
              </a:spcBef>
              <a:buFont typeface="Calibri" pitchFamily="34" charset="0"/>
              <a:buAutoNum type="arabicPeriod"/>
            </a:pPr>
            <a:r>
              <a:rPr lang="en-US"/>
              <a:t>Normal tissue and blood oxygen levels slow down the production of erythropoietin, which in turn slows down the production of RBCs by the bone marrow.</a:t>
            </a:r>
          </a:p>
          <a:p>
            <a:pPr eaLnBrk="1" hangingPunct="1">
              <a:spcBef>
                <a:spcPct val="0"/>
              </a:spcBef>
            </a:pPr>
            <a:endParaRPr lang="en-US"/>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F4E8F6-F1F8-4345-A99D-6C6D35FB1F3D}" type="slidenum">
              <a:rPr lang="da-DK" smtClean="0"/>
              <a:pPr fontAlgn="base">
                <a:spcBef>
                  <a:spcPct val="0"/>
                </a:spcBef>
                <a:spcAft>
                  <a:spcPct val="0"/>
                </a:spcAft>
                <a:defRPr/>
              </a:pPr>
              <a:t>14</a:t>
            </a:fld>
            <a:endParaRPr lang="da-D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4ACA03-F5D6-4990-840E-F8D7C94AB58C}" type="slidenum">
              <a:rPr lang="da-DK" smtClean="0"/>
              <a:pPr/>
              <a:t>15</a:t>
            </a:fld>
            <a:endParaRPr lang="da-D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R2-LIC versus biopsy LIC. </a:t>
            </a:r>
            <a:r>
              <a:rPr lang="en-US" sz="1200" b="0" i="0" u="none" strike="noStrike" kern="1200" baseline="0" dirty="0">
                <a:solidFill>
                  <a:schemeClr val="tx1"/>
                </a:solidFill>
                <a:latin typeface="+mn-lt"/>
                <a:ea typeface="+mn-ea"/>
                <a:cs typeface="+mn-cs"/>
              </a:rPr>
              <a:t>The R2-LIC values are derived from the calibration equation described in the text of the article (St. Pierre et al. Blood: 2005). </a:t>
            </a:r>
          </a:p>
          <a:p>
            <a:r>
              <a:rPr lang="en-US" sz="1200" b="0" i="0" u="none" strike="noStrike" kern="1200" baseline="0" dirty="0">
                <a:solidFill>
                  <a:schemeClr val="tx1"/>
                </a:solidFill>
                <a:latin typeface="+mn-lt"/>
                <a:ea typeface="+mn-ea"/>
                <a:cs typeface="+mn-cs"/>
              </a:rPr>
              <a:t>The solid line is a straight line fitted through the origin and has a gradient of 0.980  +/- 0.018. The different data symbols differentiate between the different fibrosis stages: stages 0 and 1, E; stages 2 to 4,; and stages 5 and 6, .</a:t>
            </a:r>
          </a:p>
        </p:txBody>
      </p:sp>
      <p:sp>
        <p:nvSpPr>
          <p:cNvPr id="4" name="Slide Number Placeholder 3"/>
          <p:cNvSpPr>
            <a:spLocks noGrp="1"/>
          </p:cNvSpPr>
          <p:nvPr>
            <p:ph type="sldNum" sz="quarter" idx="10"/>
          </p:nvPr>
        </p:nvSpPr>
        <p:spPr/>
        <p:txBody>
          <a:bodyPr/>
          <a:lstStyle/>
          <a:p>
            <a:fld id="{0CED1E98-173B-40E4-8413-A7CF484F39CB}" type="slidenum">
              <a:rPr lang="en-US" smtClean="0"/>
              <a:pPr/>
              <a:t>18</a:t>
            </a:fld>
            <a:endParaRPr lang="en-US"/>
          </a:p>
        </p:txBody>
      </p:sp>
    </p:spTree>
    <p:extLst>
      <p:ext uri="{BB962C8B-B14F-4D97-AF65-F5344CB8AC3E}">
        <p14:creationId xmlns:p14="http://schemas.microsoft.com/office/powerpoint/2010/main" val="2768926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252149" y="6704448"/>
            <a:ext cx="6167438" cy="167200"/>
          </a:xfrm>
        </p:spPr>
        <p:txBody>
          <a:bodyPr/>
          <a:lstStyle/>
          <a:p>
            <a:endParaRPr lang="en-US" noProof="0"/>
          </a:p>
        </p:txBody>
      </p:sp>
      <p:sp>
        <p:nvSpPr>
          <p:cNvPr id="4" name="Footer Placeholder 3"/>
          <p:cNvSpPr>
            <a:spLocks noGrp="1"/>
          </p:cNvSpPr>
          <p:nvPr>
            <p:ph type="ftr" sz="quarter" idx="11"/>
          </p:nvPr>
        </p:nvSpPr>
        <p:spPr>
          <a:xfrm>
            <a:off x="582329" y="6536583"/>
            <a:ext cx="5837258" cy="167866"/>
          </a:xfrm>
        </p:spPr>
        <p:txBody>
          <a:bodyPr/>
          <a:lstStyle/>
          <a:p>
            <a:r>
              <a:rPr lang="en-GB" noProof="0" dirty="0"/>
              <a:t>Presentation title, Month #, Year. Confidential</a:t>
            </a:r>
            <a:endParaRPr lang="en-US" noProof="0" dirty="0"/>
          </a:p>
        </p:txBody>
      </p:sp>
      <p:sp>
        <p:nvSpPr>
          <p:cNvPr id="5" name="Slide Number Placeholder 4"/>
          <p:cNvSpPr>
            <a:spLocks noGrp="1"/>
          </p:cNvSpPr>
          <p:nvPr>
            <p:ph type="sldNum" sz="quarter" idx="12"/>
          </p:nvPr>
        </p:nvSpPr>
        <p:spPr>
          <a:xfrm>
            <a:off x="252149" y="6536583"/>
            <a:ext cx="234814" cy="167866"/>
          </a:xfrm>
        </p:spPr>
        <p:txBody>
          <a:bodyPr/>
          <a:lstStyle/>
          <a:p>
            <a:fld id="{7EBBB2D2-0CD1-4A4F-A33F-73F5586AA3CD}" type="slidenum">
              <a:rPr lang="en-US" noProof="0" smtClean="0"/>
              <a:pPr/>
              <a:t>‹#›</a:t>
            </a:fld>
            <a:endParaRPr lang="en-US" noProof="0" dirty="0"/>
          </a:p>
        </p:txBody>
      </p:sp>
      <p:sp>
        <p:nvSpPr>
          <p:cNvPr id="13" name="Rectangle 12"/>
          <p:cNvSpPr/>
          <p:nvPr userDrawn="1"/>
        </p:nvSpPr>
        <p:spPr>
          <a:xfrm>
            <a:off x="0" y="2565780"/>
            <a:ext cx="7342496" cy="2497540"/>
          </a:xfrm>
          <a:prstGeom prst="rect">
            <a:avLst/>
          </a:prstGeom>
          <a:solidFill>
            <a:srgbClr val="5C5D60"/>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dirty="0" err="1">
              <a:solidFill>
                <a:srgbClr val="616365"/>
              </a:solidFill>
            </a:endParaRPr>
          </a:p>
        </p:txBody>
      </p:sp>
      <p:sp>
        <p:nvSpPr>
          <p:cNvPr id="12" name="TextBox 11"/>
          <p:cNvSpPr txBox="1"/>
          <p:nvPr userDrawn="1"/>
        </p:nvSpPr>
        <p:spPr>
          <a:xfrm>
            <a:off x="252341" y="2729259"/>
            <a:ext cx="2259273" cy="276999"/>
          </a:xfrm>
          <a:prstGeom prst="rect">
            <a:avLst/>
          </a:prstGeom>
          <a:noFill/>
        </p:spPr>
        <p:txBody>
          <a:bodyPr wrap="none" lIns="0" tIns="0" rIns="0" bIns="0" rtlCol="0">
            <a:spAutoFit/>
          </a:bodyPr>
          <a:lstStyle/>
          <a:p>
            <a:pPr>
              <a:lnSpc>
                <a:spcPct val="90000"/>
              </a:lnSpc>
            </a:pPr>
            <a:r>
              <a:rPr lang="en-US" sz="2000" dirty="0">
                <a:solidFill>
                  <a:schemeClr val="tx1">
                    <a:lumMod val="40000"/>
                    <a:lumOff val="60000"/>
                  </a:schemeClr>
                </a:solidFill>
              </a:rPr>
              <a:t>MEDICAL</a:t>
            </a:r>
            <a:r>
              <a:rPr lang="en-US" sz="2000" baseline="0" dirty="0">
                <a:solidFill>
                  <a:schemeClr val="tx1">
                    <a:lumMod val="40000"/>
                    <a:lumOff val="60000"/>
                  </a:schemeClr>
                </a:solidFill>
              </a:rPr>
              <a:t> AFFAIRS</a:t>
            </a:r>
            <a:endParaRPr lang="en-US" sz="2000" dirty="0">
              <a:solidFill>
                <a:schemeClr val="tx1">
                  <a:lumMod val="40000"/>
                  <a:lumOff val="60000"/>
                </a:schemeClr>
              </a:solidFill>
            </a:endParaRPr>
          </a:p>
        </p:txBody>
      </p:sp>
      <p:sp>
        <p:nvSpPr>
          <p:cNvPr id="2" name="Title 1"/>
          <p:cNvSpPr>
            <a:spLocks noGrp="1"/>
          </p:cNvSpPr>
          <p:nvPr userDrawn="1">
            <p:ph type="title"/>
          </p:nvPr>
        </p:nvSpPr>
        <p:spPr>
          <a:xfrm>
            <a:off x="238504" y="3234519"/>
            <a:ext cx="6790449" cy="1091821"/>
          </a:xfrm>
        </p:spPr>
        <p:txBody>
          <a:bodyPr/>
          <a:lstStyle>
            <a:lvl1pPr>
              <a:defRPr>
                <a:solidFill>
                  <a:schemeClr val="bg1"/>
                </a:solidFill>
              </a:defRPr>
            </a:lvl1pPr>
          </a:lstStyle>
          <a:p>
            <a:r>
              <a:rPr lang="en-US" dirty="0"/>
              <a:t>Click to edit Master title style</a:t>
            </a:r>
          </a:p>
        </p:txBody>
      </p:sp>
      <p:sp>
        <p:nvSpPr>
          <p:cNvPr id="14" name="Rectangle 13"/>
          <p:cNvSpPr/>
          <p:nvPr userDrawn="1"/>
        </p:nvSpPr>
        <p:spPr>
          <a:xfrm>
            <a:off x="274206" y="3066618"/>
            <a:ext cx="345955" cy="49794"/>
          </a:xfrm>
          <a:prstGeom prst="rect">
            <a:avLst/>
          </a:prstGeom>
          <a:solidFill>
            <a:srgbClr val="FF7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a:p>
        </p:txBody>
      </p:sp>
      <p:sp>
        <p:nvSpPr>
          <p:cNvPr id="15" name="Subtitle 2"/>
          <p:cNvSpPr>
            <a:spLocks noGrp="1"/>
          </p:cNvSpPr>
          <p:nvPr>
            <p:ph type="subTitle" idx="1" hasCustomPrompt="1"/>
          </p:nvPr>
        </p:nvSpPr>
        <p:spPr>
          <a:xfrm>
            <a:off x="236005" y="4333720"/>
            <a:ext cx="6792592" cy="292871"/>
          </a:xfrm>
        </p:spPr>
        <p:txBody>
          <a:bodyPr anchor="b" anchorCtr="0">
            <a:noAutofit/>
          </a:bodyPr>
          <a:lstStyle>
            <a:lvl1pPr marL="0" indent="0" algn="l">
              <a:buNone/>
              <a:defRPr sz="1800" b="1" cap="all" baseline="0">
                <a:solidFill>
                  <a:schemeClr val="tx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PRESENTER’S NAME</a:t>
            </a:r>
          </a:p>
        </p:txBody>
      </p:sp>
      <p:sp>
        <p:nvSpPr>
          <p:cNvPr id="16" name="Content Placeholder 14"/>
          <p:cNvSpPr>
            <a:spLocks noGrp="1"/>
          </p:cNvSpPr>
          <p:nvPr>
            <p:ph sz="quarter" idx="15" hasCustomPrompt="1"/>
          </p:nvPr>
        </p:nvSpPr>
        <p:spPr>
          <a:xfrm>
            <a:off x="236005" y="4645986"/>
            <a:ext cx="6792592" cy="308152"/>
          </a:xfrm>
        </p:spPr>
        <p:txBody>
          <a:bodyPr>
            <a:noAutofit/>
          </a:bodyPr>
          <a:lstStyle>
            <a:lvl1pPr marL="0" indent="0">
              <a:buNone/>
              <a:defRPr sz="1800" cap="all" baseline="0">
                <a:solidFill>
                  <a:schemeClr val="tx1">
                    <a:lumMod val="20000"/>
                    <a:lumOff val="80000"/>
                  </a:schemeClr>
                </a:solidFill>
              </a:defRPr>
            </a:lvl1pPr>
          </a:lstStyle>
          <a:p>
            <a:pPr lvl="0"/>
            <a:r>
              <a:rPr lang="en-US" noProof="0" dirty="0"/>
              <a:t>PLACE, Month #, YEAR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a:p>
        </p:txBody>
      </p:sp>
      <p:sp>
        <p:nvSpPr>
          <p:cNvPr id="18" name="Rectangle 17"/>
          <p:cNvSpPr/>
          <p:nvPr userDrawn="1"/>
        </p:nvSpPr>
        <p:spPr>
          <a:xfrm>
            <a:off x="0" y="0"/>
            <a:ext cx="9144000" cy="1450428"/>
          </a:xfrm>
          <a:prstGeom prst="rect">
            <a:avLst/>
          </a:prstGeom>
          <a:solidFill>
            <a:srgbClr val="5C5D60"/>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dirty="0" err="1">
              <a:solidFill>
                <a:srgbClr val="616365"/>
              </a:solidFill>
            </a:endParaRPr>
          </a:p>
        </p:txBody>
      </p:sp>
      <p:sp>
        <p:nvSpPr>
          <p:cNvPr id="20" name="TextBox 19"/>
          <p:cNvSpPr txBox="1"/>
          <p:nvPr userDrawn="1"/>
        </p:nvSpPr>
        <p:spPr>
          <a:xfrm>
            <a:off x="7623810" y="152049"/>
            <a:ext cx="1375516" cy="166199"/>
          </a:xfrm>
          <a:prstGeom prst="rect">
            <a:avLst/>
          </a:prstGeom>
          <a:noFill/>
        </p:spPr>
        <p:txBody>
          <a:bodyPr wrap="square" lIns="0" tIns="0" rIns="0" bIns="0" rtlCol="0">
            <a:spAutoFit/>
          </a:bodyPr>
          <a:lstStyle/>
          <a:p>
            <a:pPr algn="r">
              <a:lnSpc>
                <a:spcPct val="90000"/>
              </a:lnSpc>
            </a:pPr>
            <a:r>
              <a:rPr lang="en-US" sz="1200" dirty="0">
                <a:solidFill>
                  <a:schemeClr val="tx1">
                    <a:lumMod val="40000"/>
                    <a:lumOff val="60000"/>
                  </a:schemeClr>
                </a:solidFill>
              </a:rPr>
              <a:t>MEDICAL</a:t>
            </a:r>
            <a:r>
              <a:rPr lang="en-US" sz="1200" baseline="0" dirty="0">
                <a:solidFill>
                  <a:schemeClr val="tx1">
                    <a:lumMod val="40000"/>
                    <a:lumOff val="60000"/>
                  </a:schemeClr>
                </a:solidFill>
              </a:rPr>
              <a:t> AFFAIRS</a:t>
            </a:r>
            <a:endParaRPr lang="en-US" sz="1200" dirty="0">
              <a:solidFill>
                <a:schemeClr val="tx1">
                  <a:lumMod val="40000"/>
                  <a:lumOff val="60000"/>
                </a:schemeClr>
              </a:solidFill>
            </a:endParaRPr>
          </a:p>
        </p:txBody>
      </p:sp>
      <p:cxnSp>
        <p:nvCxnSpPr>
          <p:cNvPr id="21" name="Straight Connector 20"/>
          <p:cNvCxnSpPr/>
          <p:nvPr userDrawn="1"/>
        </p:nvCxnSpPr>
        <p:spPr>
          <a:xfrm>
            <a:off x="7673340" y="110490"/>
            <a:ext cx="209550"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15924" y="359415"/>
            <a:ext cx="8304995" cy="1083623"/>
          </a:xfrm>
        </p:spPr>
        <p:txBody>
          <a:bodyPr/>
          <a:lstStyle/>
          <a:p>
            <a:r>
              <a:rPr lang="en-US" noProof="0" dirty="0"/>
              <a:t>Click to edit Master title style</a:t>
            </a:r>
          </a:p>
        </p:txBody>
      </p:sp>
      <p:sp>
        <p:nvSpPr>
          <p:cNvPr id="3" name="Content Placeholder 2"/>
          <p:cNvSpPr>
            <a:spLocks noGrp="1"/>
          </p:cNvSpPr>
          <p:nvPr>
            <p:ph idx="1"/>
          </p:nvPr>
        </p:nvSpPr>
        <p:spPr>
          <a:xfrm>
            <a:off x="415925" y="1844675"/>
            <a:ext cx="6197600" cy="4224338"/>
          </a:xfrm>
        </p:spPr>
        <p:txBody>
          <a:bodyPr/>
          <a:lstStyle>
            <a:lvl1pPr>
              <a:defRPr>
                <a:solidFill>
                  <a:srgbClr val="616365"/>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p:cNvSpPr>
            <a:spLocks noGrp="1"/>
          </p:cNvSpPr>
          <p:nvPr>
            <p:ph type="dt" sz="half" idx="10"/>
          </p:nvPr>
        </p:nvSpPr>
        <p:spPr/>
        <p:txBody>
          <a:bodyPr/>
          <a:lstStyle/>
          <a:p>
            <a:endParaRPr lang="en-US" noProof="0" dirty="0"/>
          </a:p>
        </p:txBody>
      </p:sp>
      <p:sp>
        <p:nvSpPr>
          <p:cNvPr id="5" name="Footer Placeholder 4"/>
          <p:cNvSpPr>
            <a:spLocks noGrp="1"/>
          </p:cNvSpPr>
          <p:nvPr>
            <p:ph type="ftr" sz="quarter" idx="11"/>
          </p:nvPr>
        </p:nvSpPr>
        <p:spPr/>
        <p:txBody>
          <a:bodyPr/>
          <a:lstStyle/>
          <a:p>
            <a:r>
              <a:rPr lang="en-GB" noProof="0"/>
              <a:t>Presentation title, Month #, Year. Confidential</a:t>
            </a:r>
            <a:endParaRPr lang="en-US" noProof="0" dirty="0"/>
          </a:p>
        </p:txBody>
      </p:sp>
      <p:sp>
        <p:nvSpPr>
          <p:cNvPr id="6" name="Slide Number Placeholder 5"/>
          <p:cNvSpPr>
            <a:spLocks noGrp="1"/>
          </p:cNvSpPr>
          <p:nvPr>
            <p:ph type="sldNum" sz="quarter" idx="12"/>
          </p:nvPr>
        </p:nvSpPr>
        <p:spPr/>
        <p:txBody>
          <a:bodyPr/>
          <a:lstStyle/>
          <a:p>
            <a:fld id="{7EBBB2D2-0CD1-4A4F-A33F-73F5586AA3CD}" type="slidenum">
              <a:rPr lang="en-US" noProof="0" smtClean="0"/>
              <a:pPr/>
              <a:t>‹#›</a:t>
            </a:fld>
            <a:endParaRPr lang="en-US" noProof="0"/>
          </a:p>
        </p:txBody>
      </p:sp>
      <p:cxnSp>
        <p:nvCxnSpPr>
          <p:cNvPr id="15" name="Straight Connector 14"/>
          <p:cNvCxnSpPr/>
          <p:nvPr userDrawn="1"/>
        </p:nvCxnSpPr>
        <p:spPr>
          <a:xfrm>
            <a:off x="647934" y="6522506"/>
            <a:ext cx="0" cy="168294"/>
          </a:xfrm>
          <a:prstGeom prst="line">
            <a:avLst/>
          </a:prstGeom>
          <a:ln w="19050">
            <a:solidFill>
              <a:srgbClr val="009A4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415924" y="1443038"/>
            <a:ext cx="8291513" cy="0"/>
          </a:xfrm>
          <a:prstGeom prst="line">
            <a:avLst/>
          </a:prstGeom>
          <a:ln w="3175">
            <a:solidFill>
              <a:srgbClr val="009A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875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endParaRPr lang="en-US" noProof="0"/>
          </a:p>
        </p:txBody>
      </p:sp>
      <p:sp>
        <p:nvSpPr>
          <p:cNvPr id="5" name="Footer Placeholder 4"/>
          <p:cNvSpPr>
            <a:spLocks noGrp="1"/>
          </p:cNvSpPr>
          <p:nvPr>
            <p:ph type="ftr" sz="quarter" idx="11"/>
          </p:nvPr>
        </p:nvSpPr>
        <p:spPr/>
        <p:txBody>
          <a:bodyPr/>
          <a:lstStyle/>
          <a:p>
            <a:r>
              <a:rPr lang="en-GB" noProof="0"/>
              <a:t>Presentation title, Month #, Year. Confidential</a:t>
            </a:r>
            <a:endParaRPr lang="en-US" noProof="0"/>
          </a:p>
        </p:txBody>
      </p:sp>
      <p:sp>
        <p:nvSpPr>
          <p:cNvPr id="6" name="Slide Number Placeholder 5"/>
          <p:cNvSpPr>
            <a:spLocks noGrp="1"/>
          </p:cNvSpPr>
          <p:nvPr>
            <p:ph type="sldNum" sz="quarter" idx="12"/>
          </p:nvPr>
        </p:nvSpPr>
        <p:spPr/>
        <p:txBody>
          <a:bodyPr/>
          <a:lstStyle/>
          <a:p>
            <a:fld id="{7EBBB2D2-0CD1-4A4F-A33F-73F5586AA3CD}" type="slidenum">
              <a:rPr lang="en-US" noProof="0" smtClean="0"/>
              <a:pPr/>
              <a:t>‹#›</a:t>
            </a:fld>
            <a:endParaRPr lang="en-US" noProof="0"/>
          </a:p>
        </p:txBody>
      </p:sp>
      <p:grpSp>
        <p:nvGrpSpPr>
          <p:cNvPr id="7" name="Group 26"/>
          <p:cNvGrpSpPr>
            <a:grpSpLocks/>
          </p:cNvGrpSpPr>
          <p:nvPr userDrawn="1"/>
        </p:nvGrpSpPr>
        <p:grpSpPr bwMode="auto">
          <a:xfrm>
            <a:off x="-2327275" y="1849438"/>
            <a:ext cx="2197100" cy="738187"/>
            <a:chOff x="-1466" y="861"/>
            <a:chExt cx="1384" cy="465"/>
          </a:xfrm>
        </p:grpSpPr>
        <p:pic>
          <p:nvPicPr>
            <p:cNvPr id="8" name="Picture 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 y="1188"/>
              <a:ext cx="300" cy="13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lgn="ctr">
                  <a:solidFill>
                    <a:srgbClr val="000000"/>
                  </a:solidFill>
                  <a:miter lim="800000"/>
                  <a:headEnd/>
                  <a:tailEnd/>
                </a14:hiddenLine>
              </a:ext>
            </a:extLst>
          </p:spPr>
        </p:pic>
        <p:sp>
          <p:nvSpPr>
            <p:cNvPr id="9" name="Text Box 28"/>
            <p:cNvSpPr txBox="1">
              <a:spLocks noChangeArrowheads="1"/>
            </p:cNvSpPr>
            <p:nvPr/>
          </p:nvSpPr>
          <p:spPr bwMode="auto">
            <a:xfrm>
              <a:off x="-1466" y="861"/>
              <a:ext cx="1384" cy="28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GB" sz="1000" dirty="0">
                  <a:solidFill>
                    <a:srgbClr val="FFFFFF"/>
                  </a:solidFill>
                </a:rPr>
                <a:t>To add pre-formatted bullets please use the increase/decrease indent buttons found in the PowerPoint menu </a:t>
              </a:r>
            </a:p>
          </p:txBody>
        </p:sp>
      </p:grpSp>
      <p:sp>
        <p:nvSpPr>
          <p:cNvPr id="10" name="Rectangle 9"/>
          <p:cNvSpPr/>
          <p:nvPr userDrawn="1"/>
        </p:nvSpPr>
        <p:spPr>
          <a:xfrm>
            <a:off x="7342496" y="6469039"/>
            <a:ext cx="1419367" cy="1910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dirty="0" err="1">
              <a:solidFill>
                <a:srgbClr val="616365"/>
              </a:solidFill>
            </a:endParaRPr>
          </a:p>
        </p:txBody>
      </p:sp>
    </p:spTree>
    <p:extLst>
      <p:ext uri="{BB962C8B-B14F-4D97-AF65-F5344CB8AC3E}">
        <p14:creationId xmlns:p14="http://schemas.microsoft.com/office/powerpoint/2010/main" val="1532731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lvl1pPr marL="0" indent="0">
              <a:spcAft>
                <a:spcPts val="0"/>
              </a:spcAft>
              <a:buNone/>
              <a:defRPr b="1">
                <a:solidFill>
                  <a:srgbClr val="616365"/>
                </a:solidFill>
              </a:defRPr>
            </a:lvl1pPr>
            <a:lvl2pPr marL="0" indent="0">
              <a:spcAft>
                <a:spcPts val="0"/>
              </a:spcAft>
              <a:buNone/>
              <a:defRPr sz="2000"/>
            </a:lvl2pPr>
            <a:lvl3pPr marL="342000" indent="-342000">
              <a:defRPr sz="2000"/>
            </a:lvl3pPr>
            <a:lvl4pPr marL="666000" indent="-324000">
              <a:defRPr sz="1800"/>
            </a:lvl4pPr>
            <a:lvl5pPr marL="972000" indent="-306000">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10"/>
          </p:nvPr>
        </p:nvSpPr>
        <p:spPr/>
        <p:txBody>
          <a:bodyPr/>
          <a:lstStyle/>
          <a:p>
            <a:endParaRPr lang="en-US" noProof="0"/>
          </a:p>
        </p:txBody>
      </p:sp>
      <p:sp>
        <p:nvSpPr>
          <p:cNvPr id="5" name="Footer Placeholder 4"/>
          <p:cNvSpPr>
            <a:spLocks noGrp="1"/>
          </p:cNvSpPr>
          <p:nvPr>
            <p:ph type="ftr" sz="quarter" idx="11"/>
          </p:nvPr>
        </p:nvSpPr>
        <p:spPr/>
        <p:txBody>
          <a:bodyPr/>
          <a:lstStyle/>
          <a:p>
            <a:r>
              <a:rPr lang="en-GB" noProof="0"/>
              <a:t>Presentation title, Month #, Year. Confidential</a:t>
            </a:r>
            <a:endParaRPr lang="en-US" noProof="0"/>
          </a:p>
        </p:txBody>
      </p:sp>
      <p:sp>
        <p:nvSpPr>
          <p:cNvPr id="6" name="Slide Number Placeholder 5"/>
          <p:cNvSpPr>
            <a:spLocks noGrp="1"/>
          </p:cNvSpPr>
          <p:nvPr>
            <p:ph type="sldNum" sz="quarter" idx="12"/>
          </p:nvPr>
        </p:nvSpPr>
        <p:spPr/>
        <p:txBody>
          <a:bodyPr/>
          <a:lstStyle/>
          <a:p>
            <a:fld id="{7EBBB2D2-0CD1-4A4F-A33F-73F5586AA3CD}" type="slidenum">
              <a:rPr lang="en-US" noProof="0" smtClean="0"/>
              <a:pPr/>
              <a:t>‹#›</a:t>
            </a:fld>
            <a:endParaRPr lang="en-US" noProof="0"/>
          </a:p>
        </p:txBody>
      </p:sp>
      <p:sp>
        <p:nvSpPr>
          <p:cNvPr id="7" name="TextBox 17"/>
          <p:cNvSpPr txBox="1">
            <a:spLocks noChangeArrowheads="1"/>
          </p:cNvSpPr>
          <p:nvPr userDrawn="1"/>
        </p:nvSpPr>
        <p:spPr bwMode="auto">
          <a:xfrm>
            <a:off x="-1711325" y="1851025"/>
            <a:ext cx="1617662" cy="22860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da-DK" sz="1000" b="1" dirty="0">
                <a:solidFill>
                  <a:schemeClr val="bg1"/>
                </a:solidFill>
                <a:cs typeface="Arial" charset="0"/>
              </a:rPr>
              <a:t>Text starts with no bullet</a:t>
            </a:r>
            <a:br>
              <a:rPr lang="da-DK" sz="1000" dirty="0">
                <a:solidFill>
                  <a:schemeClr val="bg1"/>
                </a:solidFill>
                <a:cs typeface="Arial" charset="0"/>
              </a:rPr>
            </a:br>
            <a:r>
              <a:rPr lang="da-DK" sz="1000" dirty="0">
                <a:solidFill>
                  <a:schemeClr val="bg1"/>
                </a:solidFill>
                <a:cs typeface="Arial" charset="0"/>
              </a:rPr>
              <a:t>Click once on </a:t>
            </a:r>
            <a:br>
              <a:rPr lang="da-DK" sz="1000" dirty="0">
                <a:solidFill>
                  <a:schemeClr val="bg1"/>
                </a:solidFill>
                <a:cs typeface="Arial" charset="0"/>
              </a:rPr>
            </a:br>
            <a:r>
              <a:rPr lang="da-DK" sz="1000" dirty="0">
                <a:solidFill>
                  <a:schemeClr val="bg1"/>
                </a:solidFill>
                <a:cs typeface="Arial" charset="0"/>
              </a:rPr>
              <a:t>’Increase Indent’</a:t>
            </a:r>
          </a:p>
          <a:p>
            <a:pPr algn="r" eaLnBrk="1" hangingPunct="1"/>
            <a:r>
              <a:rPr lang="da-DK" sz="1000" dirty="0">
                <a:solidFill>
                  <a:schemeClr val="bg1"/>
                </a:solidFill>
                <a:cs typeface="Arial" charset="0"/>
              </a:rPr>
              <a:t>for bullet </a:t>
            </a:r>
            <a:br>
              <a:rPr lang="da-DK" sz="1000" dirty="0">
                <a:solidFill>
                  <a:schemeClr val="bg1"/>
                </a:solidFill>
                <a:cs typeface="Arial" charset="0"/>
              </a:rPr>
            </a:br>
            <a:br>
              <a:rPr lang="da-DK" sz="1000" dirty="0">
                <a:solidFill>
                  <a:schemeClr val="bg1"/>
                </a:solidFill>
                <a:cs typeface="Arial" charset="0"/>
              </a:rPr>
            </a:br>
            <a:br>
              <a:rPr lang="da-DK" sz="1000" dirty="0">
                <a:solidFill>
                  <a:schemeClr val="bg1"/>
                </a:solidFill>
                <a:cs typeface="Arial" charset="0"/>
              </a:rPr>
            </a:br>
            <a:r>
              <a:rPr lang="da-DK" sz="1000" dirty="0">
                <a:solidFill>
                  <a:schemeClr val="bg1"/>
                </a:solidFill>
                <a:cs typeface="Arial" charset="0"/>
              </a:rPr>
              <a:t>and click uptill three times for more bulletdesign</a:t>
            </a:r>
          </a:p>
          <a:p>
            <a:pPr algn="r" eaLnBrk="1" hangingPunct="1"/>
            <a:endParaRPr lang="da-DK" sz="1000" dirty="0">
              <a:solidFill>
                <a:schemeClr val="bg1"/>
              </a:solidFill>
              <a:cs typeface="Arial" charset="0"/>
            </a:endParaRPr>
          </a:p>
          <a:p>
            <a:pPr algn="r" eaLnBrk="1" hangingPunct="1"/>
            <a:r>
              <a:rPr lang="da-DK" sz="1000" dirty="0">
                <a:solidFill>
                  <a:schemeClr val="bg1"/>
                </a:solidFill>
                <a:cs typeface="Arial" charset="0"/>
              </a:rPr>
              <a:t>To get previous design  back, click on </a:t>
            </a:r>
            <a:br>
              <a:rPr lang="da-DK" sz="1000" dirty="0">
                <a:solidFill>
                  <a:schemeClr val="bg1"/>
                </a:solidFill>
                <a:cs typeface="Arial" charset="0"/>
              </a:rPr>
            </a:br>
            <a:r>
              <a:rPr lang="da-DK" sz="1000" dirty="0">
                <a:solidFill>
                  <a:schemeClr val="bg1"/>
                </a:solidFill>
                <a:cs typeface="Arial" charset="0"/>
              </a:rPr>
              <a:t>’Decrease Indent’</a:t>
            </a:r>
          </a:p>
          <a:p>
            <a:pPr algn="r" eaLnBrk="1" hangingPunct="1"/>
            <a:endParaRPr lang="da-DK" sz="1000" dirty="0">
              <a:solidFill>
                <a:schemeClr val="bg1"/>
              </a:solidFill>
              <a:cs typeface="Arial" charset="0"/>
            </a:endParaRPr>
          </a:p>
          <a:p>
            <a:pPr algn="r" eaLnBrk="1" hangingPunct="1"/>
            <a:endParaRPr lang="da-DK" sz="1000" dirty="0">
              <a:solidFill>
                <a:schemeClr val="bg1"/>
              </a:solidFill>
              <a:cs typeface="Arial" charset="0"/>
            </a:endParaRPr>
          </a:p>
          <a:p>
            <a:pPr algn="r" eaLnBrk="1" hangingPunct="1"/>
            <a:endParaRPr lang="da-DK" sz="1000" dirty="0">
              <a:solidFill>
                <a:schemeClr val="bg1"/>
              </a:solidFill>
              <a:cs typeface="Arial" charset="0"/>
            </a:endParaRPr>
          </a:p>
        </p:txBody>
      </p:sp>
      <p:grpSp>
        <p:nvGrpSpPr>
          <p:cNvPr id="8" name="Group 13"/>
          <p:cNvGrpSpPr>
            <a:grpSpLocks/>
          </p:cNvGrpSpPr>
          <p:nvPr userDrawn="1"/>
        </p:nvGrpSpPr>
        <p:grpSpPr bwMode="auto">
          <a:xfrm>
            <a:off x="-598488" y="3709988"/>
            <a:ext cx="452438" cy="469900"/>
            <a:chOff x="-318" y="2953"/>
            <a:chExt cx="285" cy="296"/>
          </a:xfrm>
        </p:grpSpPr>
        <p:sp>
          <p:nvSpPr>
            <p:cNvPr id="9" name="Line 14"/>
            <p:cNvSpPr>
              <a:spLocks noChangeShapeType="1"/>
            </p:cNvSpPr>
            <p:nvPr/>
          </p:nvSpPr>
          <p:spPr bwMode="auto">
            <a:xfrm flipV="1">
              <a:off x="-266" y="3113"/>
              <a:ext cx="0" cy="136"/>
            </a:xfrm>
            <a:prstGeom prst="line">
              <a:avLst/>
            </a:prstGeom>
            <a:noFill/>
            <a:ln w="38100">
              <a:solidFill>
                <a:schemeClr val="bg1"/>
              </a:solidFill>
              <a:round/>
              <a:headEnd/>
              <a:tailEnd type="triangle" w="med" len="me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grpSp>
          <p:nvGrpSpPr>
            <p:cNvPr id="10" name="Group 15"/>
            <p:cNvGrpSpPr>
              <a:grpSpLocks/>
            </p:cNvGrpSpPr>
            <p:nvPr/>
          </p:nvGrpSpPr>
          <p:grpSpPr bwMode="auto">
            <a:xfrm>
              <a:off x="-318" y="2953"/>
              <a:ext cx="285" cy="161"/>
              <a:chOff x="-318" y="2953"/>
              <a:chExt cx="285" cy="161"/>
            </a:xfrm>
          </p:grpSpPr>
          <p:pic>
            <p:nvPicPr>
              <p:cNvPr id="11"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 y="2953"/>
                <a:ext cx="285" cy="14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2" name="Line 17"/>
              <p:cNvSpPr>
                <a:spLocks noChangeShapeType="1"/>
              </p:cNvSpPr>
              <p:nvPr/>
            </p:nvSpPr>
            <p:spPr bwMode="auto">
              <a:xfrm>
                <a:off x="-165" y="2954"/>
                <a:ext cx="113" cy="160"/>
              </a:xfrm>
              <a:prstGeom prst="line">
                <a:avLst/>
              </a:prstGeom>
              <a:noFill/>
              <a:ln w="19050">
                <a:solidFill>
                  <a:schemeClr val="tx1"/>
                </a:solidFill>
                <a:round/>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13" name="Line 18"/>
              <p:cNvSpPr>
                <a:spLocks noChangeShapeType="1"/>
              </p:cNvSpPr>
              <p:nvPr/>
            </p:nvSpPr>
            <p:spPr bwMode="auto">
              <a:xfrm flipH="1">
                <a:off x="-159" y="2954"/>
                <a:ext cx="91" cy="160"/>
              </a:xfrm>
              <a:prstGeom prst="line">
                <a:avLst/>
              </a:prstGeom>
              <a:noFill/>
              <a:ln w="19050">
                <a:solidFill>
                  <a:schemeClr val="tx1"/>
                </a:solidFill>
                <a:round/>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grpSp>
      </p:grpSp>
      <p:grpSp>
        <p:nvGrpSpPr>
          <p:cNvPr id="14" name="Group 19"/>
          <p:cNvGrpSpPr>
            <a:grpSpLocks/>
          </p:cNvGrpSpPr>
          <p:nvPr userDrawn="1"/>
        </p:nvGrpSpPr>
        <p:grpSpPr bwMode="auto">
          <a:xfrm>
            <a:off x="-830263" y="2463800"/>
            <a:ext cx="684213" cy="263525"/>
            <a:chOff x="-464" y="2256"/>
            <a:chExt cx="431" cy="166"/>
          </a:xfrm>
        </p:grpSpPr>
        <p:pic>
          <p:nvPicPr>
            <p:cNvPr id="15" name="Picture 14" descr="fke3b.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 y="2274"/>
              <a:ext cx="260" cy="12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6" name="Line 21"/>
            <p:cNvSpPr>
              <a:spLocks noChangeShapeType="1"/>
            </p:cNvSpPr>
            <p:nvPr/>
          </p:nvSpPr>
          <p:spPr bwMode="auto">
            <a:xfrm>
              <a:off x="-464" y="2261"/>
              <a:ext cx="120" cy="161"/>
            </a:xfrm>
            <a:prstGeom prst="line">
              <a:avLst/>
            </a:prstGeom>
            <a:noFill/>
            <a:ln w="19050">
              <a:solidFill>
                <a:schemeClr val="tx1"/>
              </a:solidFill>
              <a:round/>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17" name="Line 22"/>
            <p:cNvSpPr>
              <a:spLocks noChangeShapeType="1"/>
            </p:cNvSpPr>
            <p:nvPr/>
          </p:nvSpPr>
          <p:spPr bwMode="auto">
            <a:xfrm flipH="1">
              <a:off x="-454" y="2256"/>
              <a:ext cx="116" cy="159"/>
            </a:xfrm>
            <a:prstGeom prst="line">
              <a:avLst/>
            </a:prstGeom>
            <a:noFill/>
            <a:ln w="19050">
              <a:solidFill>
                <a:schemeClr val="tx1"/>
              </a:solidFill>
              <a:round/>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18" name="Line 23"/>
            <p:cNvSpPr>
              <a:spLocks noChangeShapeType="1"/>
            </p:cNvSpPr>
            <p:nvPr/>
          </p:nvSpPr>
          <p:spPr bwMode="auto">
            <a:xfrm flipH="1">
              <a:off x="-169" y="2332"/>
              <a:ext cx="136" cy="0"/>
            </a:xfrm>
            <a:prstGeom prst="line">
              <a:avLst/>
            </a:prstGeom>
            <a:noFill/>
            <a:ln w="38100">
              <a:solidFill>
                <a:schemeClr val="bg1"/>
              </a:solidFill>
              <a:round/>
              <a:headEnd/>
              <a:tailEnd type="triangle" w="med" len="me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grpSp>
      <p:sp>
        <p:nvSpPr>
          <p:cNvPr id="19" name="Rectangle 18"/>
          <p:cNvSpPr/>
          <p:nvPr userDrawn="1"/>
        </p:nvSpPr>
        <p:spPr>
          <a:xfrm>
            <a:off x="7328848" y="6455391"/>
            <a:ext cx="1528549" cy="218364"/>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dirty="0" err="1">
              <a:solidFill>
                <a:srgbClr val="616365"/>
              </a:solidFill>
            </a:endParaRPr>
          </a:p>
        </p:txBody>
      </p:sp>
    </p:spTree>
    <p:extLst>
      <p:ext uri="{BB962C8B-B14F-4D97-AF65-F5344CB8AC3E}">
        <p14:creationId xmlns:p14="http://schemas.microsoft.com/office/powerpoint/2010/main" val="2385320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415925" y="1844676"/>
            <a:ext cx="4079875" cy="4224338"/>
          </a:xfrm>
        </p:spPr>
        <p:txBody>
          <a:bodyPr/>
          <a:lstStyle>
            <a:lvl1pPr marL="0" indent="0">
              <a:spcAft>
                <a:spcPts val="0"/>
              </a:spcAft>
              <a:buNone/>
              <a:defRPr sz="1600" b="1">
                <a:solidFill>
                  <a:srgbClr val="616365"/>
                </a:solidFill>
              </a:defRPr>
            </a:lvl1pPr>
            <a:lvl2pPr marL="0" indent="0">
              <a:spcAft>
                <a:spcPts val="0"/>
              </a:spcAft>
              <a:buNone/>
              <a:defRPr sz="1600"/>
            </a:lvl2pPr>
            <a:lvl3pPr marL="342000" indent="-342000">
              <a:spcAft>
                <a:spcPts val="0"/>
              </a:spcAft>
              <a:defRPr sz="1600"/>
            </a:lvl3pPr>
            <a:lvl4pPr marL="666000" indent="-324000">
              <a:defRPr sz="1400"/>
            </a:lvl4pPr>
            <a:lvl5pPr marL="972000" indent="-306000">
              <a:defRPr lang="en-US" sz="1200" kern="1200" dirty="0" smtClean="0">
                <a:solidFill>
                  <a:srgbClr val="616365"/>
                </a:solidFill>
                <a:latin typeface="+mn-lt"/>
                <a:ea typeface="+mn-ea"/>
                <a:cs typeface="+mn-cs"/>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Date Placeholder 4"/>
          <p:cNvSpPr>
            <a:spLocks noGrp="1"/>
          </p:cNvSpPr>
          <p:nvPr>
            <p:ph type="dt" sz="half" idx="10"/>
          </p:nvPr>
        </p:nvSpPr>
        <p:spPr/>
        <p:txBody>
          <a:bodyPr/>
          <a:lstStyle/>
          <a:p>
            <a:endParaRPr lang="en-US" noProof="0"/>
          </a:p>
        </p:txBody>
      </p:sp>
      <p:sp>
        <p:nvSpPr>
          <p:cNvPr id="6" name="Footer Placeholder 5"/>
          <p:cNvSpPr>
            <a:spLocks noGrp="1"/>
          </p:cNvSpPr>
          <p:nvPr>
            <p:ph type="ftr" sz="quarter" idx="11"/>
          </p:nvPr>
        </p:nvSpPr>
        <p:spPr/>
        <p:txBody>
          <a:bodyPr/>
          <a:lstStyle/>
          <a:p>
            <a:r>
              <a:rPr lang="en-GB" noProof="0"/>
              <a:t>Presentation title, Month #, Year. Confidential</a:t>
            </a:r>
            <a:endParaRPr lang="en-US" noProof="0"/>
          </a:p>
        </p:txBody>
      </p:sp>
      <p:sp>
        <p:nvSpPr>
          <p:cNvPr id="7" name="Slide Number Placeholder 6"/>
          <p:cNvSpPr>
            <a:spLocks noGrp="1"/>
          </p:cNvSpPr>
          <p:nvPr>
            <p:ph type="sldNum" sz="quarter" idx="12"/>
          </p:nvPr>
        </p:nvSpPr>
        <p:spPr/>
        <p:txBody>
          <a:bodyPr/>
          <a:lstStyle/>
          <a:p>
            <a:fld id="{7EBBB2D2-0CD1-4A4F-A33F-73F5586AA3CD}" type="slidenum">
              <a:rPr lang="en-US" noProof="0" smtClean="0"/>
              <a:pPr/>
              <a:t>‹#›</a:t>
            </a:fld>
            <a:endParaRPr lang="en-US" noProof="0"/>
          </a:p>
        </p:txBody>
      </p:sp>
      <p:sp>
        <p:nvSpPr>
          <p:cNvPr id="8" name="Content Placeholder 2"/>
          <p:cNvSpPr>
            <a:spLocks noGrp="1"/>
          </p:cNvSpPr>
          <p:nvPr>
            <p:ph sz="half" idx="13"/>
          </p:nvPr>
        </p:nvSpPr>
        <p:spPr>
          <a:xfrm>
            <a:off x="4643438" y="1844675"/>
            <a:ext cx="4079875" cy="4224338"/>
          </a:xfrm>
        </p:spPr>
        <p:txBody>
          <a:bodyPr/>
          <a:lstStyle>
            <a:lvl1pPr marL="0" indent="0">
              <a:spcAft>
                <a:spcPts val="0"/>
              </a:spcAft>
              <a:buNone/>
              <a:defRPr sz="1600" b="1">
                <a:solidFill>
                  <a:srgbClr val="616365"/>
                </a:solidFill>
              </a:defRPr>
            </a:lvl1pPr>
            <a:lvl2pPr marL="0" indent="0">
              <a:spcAft>
                <a:spcPts val="0"/>
              </a:spcAft>
              <a:buNone/>
              <a:defRPr sz="1600"/>
            </a:lvl2pPr>
            <a:lvl3pPr marL="342000" indent="-342000">
              <a:spcAft>
                <a:spcPts val="0"/>
              </a:spcAft>
              <a:defRPr sz="1600"/>
            </a:lvl3pPr>
            <a:lvl4pPr marL="666000" indent="-324000">
              <a:defRPr sz="1400"/>
            </a:lvl4pPr>
            <a:lvl5pPr marL="972000" indent="-306000">
              <a:defRPr lang="en-US" sz="1200" kern="1200" dirty="0" smtClean="0">
                <a:solidFill>
                  <a:srgbClr val="616365"/>
                </a:solidFill>
                <a:latin typeface="+mn-lt"/>
                <a:ea typeface="+mn-ea"/>
                <a:cs typeface="+mn-cs"/>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Box 17"/>
          <p:cNvSpPr txBox="1">
            <a:spLocks noChangeArrowheads="1"/>
          </p:cNvSpPr>
          <p:nvPr userDrawn="1"/>
        </p:nvSpPr>
        <p:spPr bwMode="auto">
          <a:xfrm>
            <a:off x="-1711325" y="1851025"/>
            <a:ext cx="1617662" cy="22860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da-DK" sz="1000" b="1" dirty="0">
                <a:solidFill>
                  <a:schemeClr val="bg1"/>
                </a:solidFill>
                <a:cs typeface="Arial" charset="0"/>
              </a:rPr>
              <a:t>Text starts with no bullet</a:t>
            </a:r>
            <a:br>
              <a:rPr lang="da-DK" sz="1000" dirty="0">
                <a:solidFill>
                  <a:schemeClr val="bg1"/>
                </a:solidFill>
                <a:cs typeface="Arial" charset="0"/>
              </a:rPr>
            </a:br>
            <a:r>
              <a:rPr lang="da-DK" sz="1000" dirty="0">
                <a:solidFill>
                  <a:schemeClr val="bg1"/>
                </a:solidFill>
                <a:cs typeface="Arial" charset="0"/>
              </a:rPr>
              <a:t>Click once on </a:t>
            </a:r>
            <a:br>
              <a:rPr lang="da-DK" sz="1000" dirty="0">
                <a:solidFill>
                  <a:schemeClr val="bg1"/>
                </a:solidFill>
                <a:cs typeface="Arial" charset="0"/>
              </a:rPr>
            </a:br>
            <a:r>
              <a:rPr lang="da-DK" sz="1000" dirty="0">
                <a:solidFill>
                  <a:schemeClr val="bg1"/>
                </a:solidFill>
                <a:cs typeface="Arial" charset="0"/>
              </a:rPr>
              <a:t>’Increase Indent’</a:t>
            </a:r>
          </a:p>
          <a:p>
            <a:pPr algn="r" eaLnBrk="1" hangingPunct="1"/>
            <a:r>
              <a:rPr lang="da-DK" sz="1000" dirty="0">
                <a:solidFill>
                  <a:schemeClr val="bg1"/>
                </a:solidFill>
                <a:cs typeface="Arial" charset="0"/>
              </a:rPr>
              <a:t>for bullet </a:t>
            </a:r>
            <a:br>
              <a:rPr lang="da-DK" sz="1000" dirty="0">
                <a:solidFill>
                  <a:schemeClr val="bg1"/>
                </a:solidFill>
                <a:cs typeface="Arial" charset="0"/>
              </a:rPr>
            </a:br>
            <a:br>
              <a:rPr lang="da-DK" sz="1000" dirty="0">
                <a:solidFill>
                  <a:schemeClr val="bg1"/>
                </a:solidFill>
                <a:cs typeface="Arial" charset="0"/>
              </a:rPr>
            </a:br>
            <a:br>
              <a:rPr lang="da-DK" sz="1000" dirty="0">
                <a:solidFill>
                  <a:schemeClr val="bg1"/>
                </a:solidFill>
                <a:cs typeface="Arial" charset="0"/>
              </a:rPr>
            </a:br>
            <a:r>
              <a:rPr lang="da-DK" sz="1000" dirty="0">
                <a:solidFill>
                  <a:schemeClr val="bg1"/>
                </a:solidFill>
                <a:cs typeface="Arial" charset="0"/>
              </a:rPr>
              <a:t>and click uptill three times for more bulletdesign</a:t>
            </a:r>
          </a:p>
          <a:p>
            <a:pPr algn="r" eaLnBrk="1" hangingPunct="1"/>
            <a:endParaRPr lang="da-DK" sz="1000" dirty="0">
              <a:solidFill>
                <a:schemeClr val="bg1"/>
              </a:solidFill>
              <a:cs typeface="Arial" charset="0"/>
            </a:endParaRPr>
          </a:p>
          <a:p>
            <a:pPr algn="r" eaLnBrk="1" hangingPunct="1"/>
            <a:r>
              <a:rPr lang="da-DK" sz="1000" dirty="0">
                <a:solidFill>
                  <a:schemeClr val="bg1"/>
                </a:solidFill>
                <a:cs typeface="Arial" charset="0"/>
              </a:rPr>
              <a:t>To get previous design  back, click on </a:t>
            </a:r>
            <a:br>
              <a:rPr lang="da-DK" sz="1000" dirty="0">
                <a:solidFill>
                  <a:schemeClr val="bg1"/>
                </a:solidFill>
                <a:cs typeface="Arial" charset="0"/>
              </a:rPr>
            </a:br>
            <a:r>
              <a:rPr lang="da-DK" sz="1000" dirty="0">
                <a:solidFill>
                  <a:schemeClr val="bg1"/>
                </a:solidFill>
                <a:cs typeface="Arial" charset="0"/>
              </a:rPr>
              <a:t>’Decrease Indent’</a:t>
            </a:r>
          </a:p>
          <a:p>
            <a:pPr algn="r" eaLnBrk="1" hangingPunct="1"/>
            <a:endParaRPr lang="da-DK" sz="1000" dirty="0">
              <a:solidFill>
                <a:schemeClr val="bg1"/>
              </a:solidFill>
              <a:cs typeface="Arial" charset="0"/>
            </a:endParaRPr>
          </a:p>
          <a:p>
            <a:pPr algn="r" eaLnBrk="1" hangingPunct="1"/>
            <a:endParaRPr lang="da-DK" sz="1000" dirty="0">
              <a:solidFill>
                <a:schemeClr val="bg1"/>
              </a:solidFill>
              <a:cs typeface="Arial" charset="0"/>
            </a:endParaRPr>
          </a:p>
          <a:p>
            <a:pPr algn="r" eaLnBrk="1" hangingPunct="1"/>
            <a:endParaRPr lang="da-DK" sz="1000" dirty="0">
              <a:solidFill>
                <a:schemeClr val="bg1"/>
              </a:solidFill>
              <a:cs typeface="Arial" charset="0"/>
            </a:endParaRPr>
          </a:p>
        </p:txBody>
      </p:sp>
      <p:grpSp>
        <p:nvGrpSpPr>
          <p:cNvPr id="10" name="Group 13"/>
          <p:cNvGrpSpPr>
            <a:grpSpLocks/>
          </p:cNvGrpSpPr>
          <p:nvPr userDrawn="1"/>
        </p:nvGrpSpPr>
        <p:grpSpPr bwMode="auto">
          <a:xfrm>
            <a:off x="-598488" y="3709988"/>
            <a:ext cx="452438" cy="469900"/>
            <a:chOff x="-318" y="2953"/>
            <a:chExt cx="285" cy="296"/>
          </a:xfrm>
        </p:grpSpPr>
        <p:sp>
          <p:nvSpPr>
            <p:cNvPr id="11" name="Line 14"/>
            <p:cNvSpPr>
              <a:spLocks noChangeShapeType="1"/>
            </p:cNvSpPr>
            <p:nvPr/>
          </p:nvSpPr>
          <p:spPr bwMode="auto">
            <a:xfrm flipV="1">
              <a:off x="-266" y="3113"/>
              <a:ext cx="0" cy="136"/>
            </a:xfrm>
            <a:prstGeom prst="line">
              <a:avLst/>
            </a:prstGeom>
            <a:noFill/>
            <a:ln w="38100">
              <a:solidFill>
                <a:schemeClr val="bg1"/>
              </a:solidFill>
              <a:round/>
              <a:headEnd/>
              <a:tailEnd type="triangle" w="med" len="me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grpSp>
          <p:nvGrpSpPr>
            <p:cNvPr id="12" name="Group 15"/>
            <p:cNvGrpSpPr>
              <a:grpSpLocks/>
            </p:cNvGrpSpPr>
            <p:nvPr/>
          </p:nvGrpSpPr>
          <p:grpSpPr bwMode="auto">
            <a:xfrm>
              <a:off x="-318" y="2953"/>
              <a:ext cx="285" cy="161"/>
              <a:chOff x="-318" y="2953"/>
              <a:chExt cx="285" cy="161"/>
            </a:xfrm>
          </p:grpSpPr>
          <p:pic>
            <p:nvPicPr>
              <p:cNvPr id="13"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 y="2953"/>
                <a:ext cx="285" cy="14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4" name="Line 17"/>
              <p:cNvSpPr>
                <a:spLocks noChangeShapeType="1"/>
              </p:cNvSpPr>
              <p:nvPr/>
            </p:nvSpPr>
            <p:spPr bwMode="auto">
              <a:xfrm>
                <a:off x="-165" y="2954"/>
                <a:ext cx="113" cy="160"/>
              </a:xfrm>
              <a:prstGeom prst="line">
                <a:avLst/>
              </a:prstGeom>
              <a:noFill/>
              <a:ln w="19050">
                <a:solidFill>
                  <a:schemeClr val="tx1"/>
                </a:solidFill>
                <a:round/>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15" name="Line 18"/>
              <p:cNvSpPr>
                <a:spLocks noChangeShapeType="1"/>
              </p:cNvSpPr>
              <p:nvPr/>
            </p:nvSpPr>
            <p:spPr bwMode="auto">
              <a:xfrm flipH="1">
                <a:off x="-159" y="2954"/>
                <a:ext cx="91" cy="160"/>
              </a:xfrm>
              <a:prstGeom prst="line">
                <a:avLst/>
              </a:prstGeom>
              <a:noFill/>
              <a:ln w="19050">
                <a:solidFill>
                  <a:schemeClr val="tx1"/>
                </a:solidFill>
                <a:round/>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grpSp>
      </p:grpSp>
      <p:grpSp>
        <p:nvGrpSpPr>
          <p:cNvPr id="16" name="Group 19"/>
          <p:cNvGrpSpPr>
            <a:grpSpLocks/>
          </p:cNvGrpSpPr>
          <p:nvPr userDrawn="1"/>
        </p:nvGrpSpPr>
        <p:grpSpPr bwMode="auto">
          <a:xfrm>
            <a:off x="-830263" y="2463800"/>
            <a:ext cx="684213" cy="263525"/>
            <a:chOff x="-464" y="2256"/>
            <a:chExt cx="431" cy="166"/>
          </a:xfrm>
        </p:grpSpPr>
        <p:pic>
          <p:nvPicPr>
            <p:cNvPr id="17" name="Picture 16" descr="fke3b.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 y="2274"/>
              <a:ext cx="260" cy="12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8" name="Line 21"/>
            <p:cNvSpPr>
              <a:spLocks noChangeShapeType="1"/>
            </p:cNvSpPr>
            <p:nvPr/>
          </p:nvSpPr>
          <p:spPr bwMode="auto">
            <a:xfrm>
              <a:off x="-464" y="2261"/>
              <a:ext cx="120" cy="161"/>
            </a:xfrm>
            <a:prstGeom prst="line">
              <a:avLst/>
            </a:prstGeom>
            <a:noFill/>
            <a:ln w="19050">
              <a:solidFill>
                <a:schemeClr val="tx1"/>
              </a:solidFill>
              <a:round/>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19" name="Line 22"/>
            <p:cNvSpPr>
              <a:spLocks noChangeShapeType="1"/>
            </p:cNvSpPr>
            <p:nvPr/>
          </p:nvSpPr>
          <p:spPr bwMode="auto">
            <a:xfrm flipH="1">
              <a:off x="-454" y="2256"/>
              <a:ext cx="116" cy="159"/>
            </a:xfrm>
            <a:prstGeom prst="line">
              <a:avLst/>
            </a:prstGeom>
            <a:noFill/>
            <a:ln w="19050">
              <a:solidFill>
                <a:schemeClr val="tx1"/>
              </a:solidFill>
              <a:round/>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20" name="Line 23"/>
            <p:cNvSpPr>
              <a:spLocks noChangeShapeType="1"/>
            </p:cNvSpPr>
            <p:nvPr/>
          </p:nvSpPr>
          <p:spPr bwMode="auto">
            <a:xfrm flipH="1">
              <a:off x="-169" y="2332"/>
              <a:ext cx="136" cy="0"/>
            </a:xfrm>
            <a:prstGeom prst="line">
              <a:avLst/>
            </a:prstGeom>
            <a:noFill/>
            <a:ln w="38100">
              <a:solidFill>
                <a:schemeClr val="bg1"/>
              </a:solidFill>
              <a:round/>
              <a:headEnd/>
              <a:tailEnd type="triangle" w="med" len="me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grpSp>
      <p:sp>
        <p:nvSpPr>
          <p:cNvPr id="21" name="Rectangle 20"/>
          <p:cNvSpPr/>
          <p:nvPr userDrawn="1"/>
        </p:nvSpPr>
        <p:spPr>
          <a:xfrm>
            <a:off x="7356143" y="6441743"/>
            <a:ext cx="1433015" cy="218364"/>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dirty="0" err="1">
              <a:solidFill>
                <a:srgbClr val="616365"/>
              </a:solidFill>
            </a:endParaRPr>
          </a:p>
        </p:txBody>
      </p:sp>
    </p:spTree>
    <p:extLst>
      <p:ext uri="{BB962C8B-B14F-4D97-AF65-F5344CB8AC3E}">
        <p14:creationId xmlns:p14="http://schemas.microsoft.com/office/powerpoint/2010/main" val="2323199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and 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a:xfrm>
            <a:off x="415925" y="1844675"/>
            <a:ext cx="8291512" cy="2039938"/>
          </a:xfrm>
        </p:spPr>
        <p:txBody>
          <a:bodyPr/>
          <a:lstStyle>
            <a:lvl1pPr marL="0" indent="0">
              <a:spcAft>
                <a:spcPts val="0"/>
              </a:spcAft>
              <a:buNone/>
              <a:defRPr b="1">
                <a:solidFill>
                  <a:srgbClr val="616365"/>
                </a:solidFill>
              </a:defRPr>
            </a:lvl1pPr>
            <a:lvl2pPr marL="0" indent="0">
              <a:spcAft>
                <a:spcPts val="0"/>
              </a:spcAft>
              <a:buNone/>
              <a:defRPr sz="2000"/>
            </a:lvl2pPr>
            <a:lvl3pPr marL="342000" indent="-342000">
              <a:defRPr sz="2000"/>
            </a:lvl3pPr>
            <a:lvl4pPr marL="666000" indent="-324000">
              <a:defRPr sz="1800"/>
            </a:lvl4pPr>
            <a:lvl5pPr marL="972000" indent="-306000">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10"/>
          </p:nvPr>
        </p:nvSpPr>
        <p:spPr/>
        <p:txBody>
          <a:bodyPr/>
          <a:lstStyle/>
          <a:p>
            <a:endParaRPr lang="en-US" noProof="0"/>
          </a:p>
        </p:txBody>
      </p:sp>
      <p:sp>
        <p:nvSpPr>
          <p:cNvPr id="5" name="Footer Placeholder 4"/>
          <p:cNvSpPr>
            <a:spLocks noGrp="1"/>
          </p:cNvSpPr>
          <p:nvPr>
            <p:ph type="ftr" sz="quarter" idx="11"/>
          </p:nvPr>
        </p:nvSpPr>
        <p:spPr/>
        <p:txBody>
          <a:bodyPr/>
          <a:lstStyle/>
          <a:p>
            <a:r>
              <a:rPr lang="en-GB" noProof="0"/>
              <a:t>Presentation title, Month #, Year. Confidential</a:t>
            </a:r>
            <a:endParaRPr lang="en-US" noProof="0"/>
          </a:p>
        </p:txBody>
      </p:sp>
      <p:sp>
        <p:nvSpPr>
          <p:cNvPr id="6" name="Slide Number Placeholder 5"/>
          <p:cNvSpPr>
            <a:spLocks noGrp="1"/>
          </p:cNvSpPr>
          <p:nvPr>
            <p:ph type="sldNum" sz="quarter" idx="12"/>
          </p:nvPr>
        </p:nvSpPr>
        <p:spPr/>
        <p:txBody>
          <a:bodyPr/>
          <a:lstStyle/>
          <a:p>
            <a:fld id="{7EBBB2D2-0CD1-4A4F-A33F-73F5586AA3CD}" type="slidenum">
              <a:rPr lang="en-US" noProof="0" smtClean="0"/>
              <a:pPr/>
              <a:t>‹#›</a:t>
            </a:fld>
            <a:endParaRPr lang="en-US" noProof="0"/>
          </a:p>
        </p:txBody>
      </p:sp>
      <p:sp>
        <p:nvSpPr>
          <p:cNvPr id="8" name="Content Placeholder 7"/>
          <p:cNvSpPr>
            <a:spLocks noGrp="1"/>
          </p:cNvSpPr>
          <p:nvPr>
            <p:ph sz="quarter" idx="13"/>
          </p:nvPr>
        </p:nvSpPr>
        <p:spPr>
          <a:xfrm>
            <a:off x="415924" y="4019549"/>
            <a:ext cx="1965325" cy="2049463"/>
          </a:xfrm>
        </p:spPr>
        <p:txBody>
          <a:bodyPr/>
          <a:lstStyle>
            <a:lvl1pPr>
              <a:defRPr sz="14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Content Placeholder 7"/>
          <p:cNvSpPr>
            <a:spLocks noGrp="1"/>
          </p:cNvSpPr>
          <p:nvPr>
            <p:ph sz="quarter" idx="14"/>
          </p:nvPr>
        </p:nvSpPr>
        <p:spPr>
          <a:xfrm>
            <a:off x="2530475" y="4019550"/>
            <a:ext cx="1965325" cy="2049463"/>
          </a:xfrm>
        </p:spPr>
        <p:txBody>
          <a:bodyPr/>
          <a:lstStyle>
            <a:lvl1pPr>
              <a:defRPr sz="14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Content Placeholder 7"/>
          <p:cNvSpPr>
            <a:spLocks noGrp="1"/>
          </p:cNvSpPr>
          <p:nvPr>
            <p:ph sz="quarter" idx="15"/>
          </p:nvPr>
        </p:nvSpPr>
        <p:spPr>
          <a:xfrm>
            <a:off x="4648200" y="4019550"/>
            <a:ext cx="1965325" cy="2049463"/>
          </a:xfrm>
        </p:spPr>
        <p:txBody>
          <a:bodyPr/>
          <a:lstStyle>
            <a:lvl1pPr>
              <a:defRPr sz="14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Content Placeholder 7"/>
          <p:cNvSpPr>
            <a:spLocks noGrp="1"/>
          </p:cNvSpPr>
          <p:nvPr>
            <p:ph sz="quarter" idx="16"/>
          </p:nvPr>
        </p:nvSpPr>
        <p:spPr>
          <a:xfrm>
            <a:off x="6765925" y="4019550"/>
            <a:ext cx="1965325" cy="2049463"/>
          </a:xfrm>
        </p:spPr>
        <p:txBody>
          <a:bodyPr/>
          <a:lstStyle>
            <a:lvl1pPr>
              <a:defRPr sz="14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Box 17"/>
          <p:cNvSpPr txBox="1">
            <a:spLocks noChangeArrowheads="1"/>
          </p:cNvSpPr>
          <p:nvPr userDrawn="1"/>
        </p:nvSpPr>
        <p:spPr bwMode="auto">
          <a:xfrm>
            <a:off x="-1711325" y="1851025"/>
            <a:ext cx="1617662" cy="22860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da-DK" sz="1000" b="1" dirty="0">
                <a:solidFill>
                  <a:schemeClr val="bg1"/>
                </a:solidFill>
                <a:cs typeface="Arial" charset="0"/>
              </a:rPr>
              <a:t>Text starts with no bullet</a:t>
            </a:r>
            <a:br>
              <a:rPr lang="da-DK" sz="1000" dirty="0">
                <a:solidFill>
                  <a:schemeClr val="bg1"/>
                </a:solidFill>
                <a:cs typeface="Arial" charset="0"/>
              </a:rPr>
            </a:br>
            <a:r>
              <a:rPr lang="da-DK" sz="1000" dirty="0">
                <a:solidFill>
                  <a:schemeClr val="bg1"/>
                </a:solidFill>
                <a:cs typeface="Arial" charset="0"/>
              </a:rPr>
              <a:t>Click once on </a:t>
            </a:r>
            <a:br>
              <a:rPr lang="da-DK" sz="1000" dirty="0">
                <a:solidFill>
                  <a:schemeClr val="bg1"/>
                </a:solidFill>
                <a:cs typeface="Arial" charset="0"/>
              </a:rPr>
            </a:br>
            <a:r>
              <a:rPr lang="da-DK" sz="1000" dirty="0">
                <a:solidFill>
                  <a:schemeClr val="bg1"/>
                </a:solidFill>
                <a:cs typeface="Arial" charset="0"/>
              </a:rPr>
              <a:t>’Increase Indent’</a:t>
            </a:r>
          </a:p>
          <a:p>
            <a:pPr algn="r" eaLnBrk="1" hangingPunct="1"/>
            <a:r>
              <a:rPr lang="da-DK" sz="1000" dirty="0">
                <a:solidFill>
                  <a:schemeClr val="bg1"/>
                </a:solidFill>
                <a:cs typeface="Arial" charset="0"/>
              </a:rPr>
              <a:t>for bullet </a:t>
            </a:r>
            <a:br>
              <a:rPr lang="da-DK" sz="1000" dirty="0">
                <a:solidFill>
                  <a:schemeClr val="bg1"/>
                </a:solidFill>
                <a:cs typeface="Arial" charset="0"/>
              </a:rPr>
            </a:br>
            <a:br>
              <a:rPr lang="da-DK" sz="1000" dirty="0">
                <a:solidFill>
                  <a:schemeClr val="bg1"/>
                </a:solidFill>
                <a:cs typeface="Arial" charset="0"/>
              </a:rPr>
            </a:br>
            <a:br>
              <a:rPr lang="da-DK" sz="1000" dirty="0">
                <a:solidFill>
                  <a:schemeClr val="bg1"/>
                </a:solidFill>
                <a:cs typeface="Arial" charset="0"/>
              </a:rPr>
            </a:br>
            <a:r>
              <a:rPr lang="da-DK" sz="1000" dirty="0">
                <a:solidFill>
                  <a:schemeClr val="bg1"/>
                </a:solidFill>
                <a:cs typeface="Arial" charset="0"/>
              </a:rPr>
              <a:t>and click uptill three times for more bulletdesign</a:t>
            </a:r>
          </a:p>
          <a:p>
            <a:pPr algn="r" eaLnBrk="1" hangingPunct="1"/>
            <a:endParaRPr lang="da-DK" sz="1000" dirty="0">
              <a:solidFill>
                <a:schemeClr val="bg1"/>
              </a:solidFill>
              <a:cs typeface="Arial" charset="0"/>
            </a:endParaRPr>
          </a:p>
          <a:p>
            <a:pPr algn="r" eaLnBrk="1" hangingPunct="1"/>
            <a:r>
              <a:rPr lang="da-DK" sz="1000" dirty="0">
                <a:solidFill>
                  <a:schemeClr val="bg1"/>
                </a:solidFill>
                <a:cs typeface="Arial" charset="0"/>
              </a:rPr>
              <a:t>To get previous design  back, click on </a:t>
            </a:r>
            <a:br>
              <a:rPr lang="da-DK" sz="1000" dirty="0">
                <a:solidFill>
                  <a:schemeClr val="bg1"/>
                </a:solidFill>
                <a:cs typeface="Arial" charset="0"/>
              </a:rPr>
            </a:br>
            <a:r>
              <a:rPr lang="da-DK" sz="1000" dirty="0">
                <a:solidFill>
                  <a:schemeClr val="bg1"/>
                </a:solidFill>
                <a:cs typeface="Arial" charset="0"/>
              </a:rPr>
              <a:t>’Decrease Indent’</a:t>
            </a:r>
          </a:p>
          <a:p>
            <a:pPr algn="r" eaLnBrk="1" hangingPunct="1"/>
            <a:endParaRPr lang="da-DK" sz="1000" dirty="0">
              <a:solidFill>
                <a:schemeClr val="bg1"/>
              </a:solidFill>
              <a:cs typeface="Arial" charset="0"/>
            </a:endParaRPr>
          </a:p>
          <a:p>
            <a:pPr algn="r" eaLnBrk="1" hangingPunct="1"/>
            <a:endParaRPr lang="da-DK" sz="1000" dirty="0">
              <a:solidFill>
                <a:schemeClr val="bg1"/>
              </a:solidFill>
              <a:cs typeface="Arial" charset="0"/>
            </a:endParaRPr>
          </a:p>
          <a:p>
            <a:pPr algn="r" eaLnBrk="1" hangingPunct="1"/>
            <a:endParaRPr lang="da-DK" sz="1000" dirty="0">
              <a:solidFill>
                <a:schemeClr val="bg1"/>
              </a:solidFill>
              <a:cs typeface="Arial" charset="0"/>
            </a:endParaRPr>
          </a:p>
        </p:txBody>
      </p:sp>
      <p:grpSp>
        <p:nvGrpSpPr>
          <p:cNvPr id="13" name="Group 13"/>
          <p:cNvGrpSpPr>
            <a:grpSpLocks/>
          </p:cNvGrpSpPr>
          <p:nvPr userDrawn="1"/>
        </p:nvGrpSpPr>
        <p:grpSpPr bwMode="auto">
          <a:xfrm>
            <a:off x="-598488" y="3709988"/>
            <a:ext cx="452438" cy="469900"/>
            <a:chOff x="-318" y="2953"/>
            <a:chExt cx="285" cy="296"/>
          </a:xfrm>
        </p:grpSpPr>
        <p:sp>
          <p:nvSpPr>
            <p:cNvPr id="14" name="Line 14"/>
            <p:cNvSpPr>
              <a:spLocks noChangeShapeType="1"/>
            </p:cNvSpPr>
            <p:nvPr/>
          </p:nvSpPr>
          <p:spPr bwMode="auto">
            <a:xfrm flipV="1">
              <a:off x="-266" y="3113"/>
              <a:ext cx="0" cy="136"/>
            </a:xfrm>
            <a:prstGeom prst="line">
              <a:avLst/>
            </a:prstGeom>
            <a:noFill/>
            <a:ln w="38100">
              <a:solidFill>
                <a:schemeClr val="bg1"/>
              </a:solidFill>
              <a:round/>
              <a:headEnd/>
              <a:tailEnd type="triangle" w="med" len="me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grpSp>
          <p:nvGrpSpPr>
            <p:cNvPr id="15" name="Group 15"/>
            <p:cNvGrpSpPr>
              <a:grpSpLocks/>
            </p:cNvGrpSpPr>
            <p:nvPr/>
          </p:nvGrpSpPr>
          <p:grpSpPr bwMode="auto">
            <a:xfrm>
              <a:off x="-318" y="2953"/>
              <a:ext cx="285" cy="161"/>
              <a:chOff x="-318" y="2953"/>
              <a:chExt cx="285" cy="161"/>
            </a:xfrm>
          </p:grpSpPr>
          <p:pic>
            <p:nvPicPr>
              <p:cNvPr id="16"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 y="2953"/>
                <a:ext cx="285" cy="14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7" name="Line 17"/>
              <p:cNvSpPr>
                <a:spLocks noChangeShapeType="1"/>
              </p:cNvSpPr>
              <p:nvPr/>
            </p:nvSpPr>
            <p:spPr bwMode="auto">
              <a:xfrm>
                <a:off x="-165" y="2954"/>
                <a:ext cx="113" cy="160"/>
              </a:xfrm>
              <a:prstGeom prst="line">
                <a:avLst/>
              </a:prstGeom>
              <a:noFill/>
              <a:ln w="19050">
                <a:solidFill>
                  <a:schemeClr val="tx1"/>
                </a:solidFill>
                <a:round/>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18" name="Line 18"/>
              <p:cNvSpPr>
                <a:spLocks noChangeShapeType="1"/>
              </p:cNvSpPr>
              <p:nvPr/>
            </p:nvSpPr>
            <p:spPr bwMode="auto">
              <a:xfrm flipH="1">
                <a:off x="-159" y="2954"/>
                <a:ext cx="91" cy="160"/>
              </a:xfrm>
              <a:prstGeom prst="line">
                <a:avLst/>
              </a:prstGeom>
              <a:noFill/>
              <a:ln w="19050">
                <a:solidFill>
                  <a:schemeClr val="tx1"/>
                </a:solidFill>
                <a:round/>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grpSp>
      </p:grpSp>
      <p:grpSp>
        <p:nvGrpSpPr>
          <p:cNvPr id="19" name="Group 19"/>
          <p:cNvGrpSpPr>
            <a:grpSpLocks/>
          </p:cNvGrpSpPr>
          <p:nvPr userDrawn="1"/>
        </p:nvGrpSpPr>
        <p:grpSpPr bwMode="auto">
          <a:xfrm>
            <a:off x="-830263" y="2463800"/>
            <a:ext cx="684213" cy="263525"/>
            <a:chOff x="-464" y="2256"/>
            <a:chExt cx="431" cy="166"/>
          </a:xfrm>
        </p:grpSpPr>
        <p:pic>
          <p:nvPicPr>
            <p:cNvPr id="20" name="Picture 19" descr="fke3b.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 y="2274"/>
              <a:ext cx="260" cy="12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1" name="Line 21"/>
            <p:cNvSpPr>
              <a:spLocks noChangeShapeType="1"/>
            </p:cNvSpPr>
            <p:nvPr/>
          </p:nvSpPr>
          <p:spPr bwMode="auto">
            <a:xfrm>
              <a:off x="-464" y="2261"/>
              <a:ext cx="120" cy="161"/>
            </a:xfrm>
            <a:prstGeom prst="line">
              <a:avLst/>
            </a:prstGeom>
            <a:noFill/>
            <a:ln w="19050">
              <a:solidFill>
                <a:schemeClr val="tx1"/>
              </a:solidFill>
              <a:round/>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22" name="Line 22"/>
            <p:cNvSpPr>
              <a:spLocks noChangeShapeType="1"/>
            </p:cNvSpPr>
            <p:nvPr/>
          </p:nvSpPr>
          <p:spPr bwMode="auto">
            <a:xfrm flipH="1">
              <a:off x="-454" y="2256"/>
              <a:ext cx="116" cy="159"/>
            </a:xfrm>
            <a:prstGeom prst="line">
              <a:avLst/>
            </a:prstGeom>
            <a:noFill/>
            <a:ln w="19050">
              <a:solidFill>
                <a:schemeClr val="tx1"/>
              </a:solidFill>
              <a:round/>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23" name="Line 23"/>
            <p:cNvSpPr>
              <a:spLocks noChangeShapeType="1"/>
            </p:cNvSpPr>
            <p:nvPr/>
          </p:nvSpPr>
          <p:spPr bwMode="auto">
            <a:xfrm flipH="1">
              <a:off x="-169" y="2332"/>
              <a:ext cx="136" cy="0"/>
            </a:xfrm>
            <a:prstGeom prst="line">
              <a:avLst/>
            </a:prstGeom>
            <a:noFill/>
            <a:ln w="38100">
              <a:solidFill>
                <a:schemeClr val="bg1"/>
              </a:solidFill>
              <a:round/>
              <a:headEnd/>
              <a:tailEnd type="triangle" w="med" len="me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grpSp>
      <p:sp>
        <p:nvSpPr>
          <p:cNvPr id="24" name="Rectangle 23"/>
          <p:cNvSpPr/>
          <p:nvPr userDrawn="1"/>
        </p:nvSpPr>
        <p:spPr>
          <a:xfrm>
            <a:off x="7383439" y="6428096"/>
            <a:ext cx="1419367" cy="24565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dirty="0" err="1">
              <a:solidFill>
                <a:srgbClr val="616365"/>
              </a:solidFill>
            </a:endParaRPr>
          </a:p>
        </p:txBody>
      </p:sp>
    </p:spTree>
    <p:extLst>
      <p:ext uri="{BB962C8B-B14F-4D97-AF65-F5344CB8AC3E}">
        <p14:creationId xmlns:p14="http://schemas.microsoft.com/office/powerpoint/2010/main" val="1778451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endParaRPr lang="en-US" noProof="0"/>
          </a:p>
        </p:txBody>
      </p:sp>
      <p:sp>
        <p:nvSpPr>
          <p:cNvPr id="4" name="Footer Placeholder 3"/>
          <p:cNvSpPr>
            <a:spLocks noGrp="1"/>
          </p:cNvSpPr>
          <p:nvPr>
            <p:ph type="ftr" sz="quarter" idx="11"/>
          </p:nvPr>
        </p:nvSpPr>
        <p:spPr/>
        <p:txBody>
          <a:bodyPr/>
          <a:lstStyle/>
          <a:p>
            <a:r>
              <a:rPr lang="en-GB" noProof="0"/>
              <a:t>Presentation title, Month #, Year. Confidential</a:t>
            </a:r>
            <a:endParaRPr lang="en-US" noProof="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a:t>
            </a:fld>
            <a:endParaRPr lang="en-US" noProof="0"/>
          </a:p>
        </p:txBody>
      </p:sp>
      <p:sp>
        <p:nvSpPr>
          <p:cNvPr id="6" name="Rectangle 5"/>
          <p:cNvSpPr/>
          <p:nvPr userDrawn="1"/>
        </p:nvSpPr>
        <p:spPr>
          <a:xfrm>
            <a:off x="7315199" y="6455390"/>
            <a:ext cx="1433015" cy="204717"/>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dirty="0" err="1">
              <a:solidFill>
                <a:srgbClr val="616365"/>
              </a:solidFill>
            </a:endParaRPr>
          </a:p>
        </p:txBody>
      </p:sp>
    </p:spTree>
    <p:extLst>
      <p:ext uri="{BB962C8B-B14F-4D97-AF65-F5344CB8AC3E}">
        <p14:creationId xmlns:p14="http://schemas.microsoft.com/office/powerpoint/2010/main" val="2939960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a:p>
        </p:txBody>
      </p:sp>
      <p:sp>
        <p:nvSpPr>
          <p:cNvPr id="2" name="Date Placeholder 1"/>
          <p:cNvSpPr>
            <a:spLocks noGrp="1"/>
          </p:cNvSpPr>
          <p:nvPr>
            <p:ph type="dt" sz="half" idx="10"/>
          </p:nvPr>
        </p:nvSpPr>
        <p:spPr/>
        <p:txBody>
          <a:bodyPr/>
          <a:lstStyle/>
          <a:p>
            <a:endParaRPr lang="en-US" noProof="0"/>
          </a:p>
        </p:txBody>
      </p:sp>
      <p:sp>
        <p:nvSpPr>
          <p:cNvPr id="3" name="Footer Placeholder 2"/>
          <p:cNvSpPr>
            <a:spLocks noGrp="1"/>
          </p:cNvSpPr>
          <p:nvPr>
            <p:ph type="ftr" sz="quarter" idx="11"/>
          </p:nvPr>
        </p:nvSpPr>
        <p:spPr/>
        <p:txBody>
          <a:bodyPr/>
          <a:lstStyle/>
          <a:p>
            <a:r>
              <a:rPr lang="en-GB" noProof="0"/>
              <a:t>Presentation title, Month #, Year. Confidential</a:t>
            </a:r>
            <a:endParaRPr lang="en-US" noProof="0"/>
          </a:p>
        </p:txBody>
      </p:sp>
      <p:sp>
        <p:nvSpPr>
          <p:cNvPr id="4" name="Slide Number Placeholder 3"/>
          <p:cNvSpPr>
            <a:spLocks noGrp="1"/>
          </p:cNvSpPr>
          <p:nvPr>
            <p:ph type="sldNum" sz="quarter" idx="12"/>
          </p:nvPr>
        </p:nvSpPr>
        <p:spPr/>
        <p:txBody>
          <a:bodyPr/>
          <a:lstStyle/>
          <a:p>
            <a:fld id="{7EBBB2D2-0CD1-4A4F-A33F-73F5586AA3CD}" type="slidenum">
              <a:rPr lang="en-US" noProof="0" smtClean="0"/>
              <a:pPr/>
              <a:t>‹#›</a:t>
            </a:fld>
            <a:endParaRPr lang="en-US" noProof="0"/>
          </a:p>
        </p:txBody>
      </p:sp>
      <p:cxnSp>
        <p:nvCxnSpPr>
          <p:cNvPr id="7" name="Straight Connector 6"/>
          <p:cNvCxnSpPr/>
          <p:nvPr userDrawn="1"/>
        </p:nvCxnSpPr>
        <p:spPr>
          <a:xfrm>
            <a:off x="415925" y="6347333"/>
            <a:ext cx="8291513" cy="0"/>
          </a:xfrm>
          <a:prstGeom prst="line">
            <a:avLst/>
          </a:prstGeom>
          <a:ln w="3175">
            <a:solidFill>
              <a:srgbClr val="009A4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stretch>
            <a:fillRect/>
          </a:stretch>
        </p:blipFill>
        <p:spPr>
          <a:xfrm>
            <a:off x="7405368" y="6484036"/>
            <a:ext cx="1346400" cy="144654"/>
          </a:xfrm>
          <a:prstGeom prst="rect">
            <a:avLst/>
          </a:prstGeom>
        </p:spPr>
      </p:pic>
      <p:sp>
        <p:nvSpPr>
          <p:cNvPr id="9" name="Rectangle 8"/>
          <p:cNvSpPr/>
          <p:nvPr userDrawn="1"/>
        </p:nvSpPr>
        <p:spPr>
          <a:xfrm>
            <a:off x="7342496" y="6428096"/>
            <a:ext cx="1419367" cy="24565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dirty="0" err="1">
              <a:solidFill>
                <a:srgbClr val="616365"/>
              </a:solidFill>
            </a:endParaRPr>
          </a:p>
        </p:txBody>
      </p:sp>
    </p:spTree>
    <p:extLst>
      <p:ext uri="{BB962C8B-B14F-4D97-AF65-F5344CB8AC3E}">
        <p14:creationId xmlns:p14="http://schemas.microsoft.com/office/powerpoint/2010/main" val="2370138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BCT-title-inside-A">
    <p:spTree>
      <p:nvGrpSpPr>
        <p:cNvPr id="1" name=""/>
        <p:cNvGrpSpPr/>
        <p:nvPr/>
      </p:nvGrpSpPr>
      <p:grpSpPr>
        <a:xfrm>
          <a:off x="0" y="0"/>
          <a:ext cx="0" cy="0"/>
          <a:chOff x="0" y="0"/>
          <a:chExt cx="0" cy="0"/>
        </a:xfrm>
      </p:grpSpPr>
      <p:sp>
        <p:nvSpPr>
          <p:cNvPr id="21" name="Title Placeholder 15"/>
          <p:cNvSpPr>
            <a:spLocks noGrp="1"/>
          </p:cNvSpPr>
          <p:nvPr>
            <p:ph type="title"/>
          </p:nvPr>
        </p:nvSpPr>
        <p:spPr>
          <a:xfrm>
            <a:off x="407504" y="347870"/>
            <a:ext cx="8336445" cy="125233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16" name="Text Placeholder 26"/>
          <p:cNvSpPr>
            <a:spLocks noGrp="1"/>
          </p:cNvSpPr>
          <p:nvPr>
            <p:ph type="body" sz="quarter" idx="13" hasCustomPrompt="1"/>
          </p:nvPr>
        </p:nvSpPr>
        <p:spPr>
          <a:xfrm>
            <a:off x="407504" y="971550"/>
            <a:ext cx="8336446" cy="628650"/>
          </a:xfrm>
          <a:prstGeom prst="rect">
            <a:avLst/>
          </a:prstGeom>
        </p:spPr>
        <p:txBody>
          <a:bodyPr lIns="0" tIns="0" rIns="0">
            <a:noAutofit/>
          </a:bodyPr>
          <a:lstStyle>
            <a:lvl1pPr marL="0">
              <a:lnSpc>
                <a:spcPts val="2000"/>
              </a:lnSpc>
              <a:spcBef>
                <a:spcPts val="0"/>
              </a:spcBef>
              <a:buFontTx/>
              <a:buNone/>
              <a:defRPr sz="2000" b="1" i="1">
                <a:solidFill>
                  <a:schemeClr val="bg2"/>
                </a:solidFill>
                <a:latin typeface="+mn-lt"/>
              </a:defRPr>
            </a:lvl1pPr>
            <a:lvl2pPr>
              <a:buFontTx/>
              <a:buNone/>
              <a:defRPr sz="2000" b="1" i="1">
                <a:solidFill>
                  <a:schemeClr val="bg2"/>
                </a:solidFill>
                <a:latin typeface="+mn-lt"/>
              </a:defRPr>
            </a:lvl2pPr>
            <a:lvl3pPr>
              <a:buFontTx/>
              <a:buNone/>
              <a:defRPr sz="2000" b="1" i="1">
                <a:solidFill>
                  <a:schemeClr val="bg2"/>
                </a:solidFill>
                <a:latin typeface="+mn-lt"/>
              </a:defRPr>
            </a:lvl3pPr>
            <a:lvl4pPr>
              <a:buFontTx/>
              <a:buNone/>
              <a:defRPr sz="2000" b="1" i="1">
                <a:solidFill>
                  <a:schemeClr val="bg2"/>
                </a:solidFill>
                <a:latin typeface="+mn-lt"/>
              </a:defRPr>
            </a:lvl4pPr>
            <a:lvl5pPr>
              <a:buFontTx/>
              <a:buNone/>
              <a:defRPr sz="2000" b="1" i="1">
                <a:solidFill>
                  <a:schemeClr val="bg2"/>
                </a:solidFill>
                <a:latin typeface="+mn-lt"/>
              </a:defRPr>
            </a:lvl5pPr>
          </a:lstStyle>
          <a:p>
            <a:pPr lvl="0"/>
            <a:r>
              <a:rPr lang="en-US" dirty="0"/>
              <a:t>Click to add text</a:t>
            </a:r>
          </a:p>
        </p:txBody>
      </p:sp>
      <p:sp>
        <p:nvSpPr>
          <p:cNvPr id="19" name="Text Placeholder 13"/>
          <p:cNvSpPr>
            <a:spLocks noGrp="1"/>
          </p:cNvSpPr>
          <p:nvPr>
            <p:ph idx="5"/>
          </p:nvPr>
        </p:nvSpPr>
        <p:spPr>
          <a:xfrm>
            <a:off x="407504" y="1600199"/>
            <a:ext cx="8336446" cy="4919663"/>
          </a:xfrm>
          <a:prstGeom prst="rect">
            <a:avLst/>
          </a:prstGeom>
        </p:spPr>
        <p:txBody>
          <a:bodyPr vert="horz" lIns="0" tIns="0" rIns="0" bIns="0" rtlCol="0">
            <a:normAutofit/>
          </a:bodyPr>
          <a:lstStyle>
            <a:lvl1pPr marL="228600" indent="-228600">
              <a:lnSpc>
                <a:spcPct val="100000"/>
              </a:lnSpc>
              <a:spcBef>
                <a:spcPts val="0"/>
              </a:spcBef>
              <a:spcAft>
                <a:spcPts val="200"/>
              </a:spcAft>
              <a:defRPr>
                <a:solidFill>
                  <a:schemeClr val="tx1"/>
                </a:solidFill>
              </a:defRPr>
            </a:lvl1pPr>
            <a:lvl4pPr marL="228600" indent="-228600">
              <a:lnSpc>
                <a:spcPct val="100000"/>
              </a:lnSpc>
              <a:spcBef>
                <a:spcPts val="0"/>
              </a:spcBef>
              <a:spcAft>
                <a:spcPts val="200"/>
              </a:spcAft>
              <a:defRPr>
                <a:solidFill>
                  <a:schemeClr val="tx1"/>
                </a:solidFill>
              </a:defRPr>
            </a:lvl4pPr>
            <a:lvl5pPr marL="228600" indent="-228600">
              <a:lnSpc>
                <a:spcPct val="100000"/>
              </a:lnSpc>
              <a:spcBef>
                <a:spcPts val="0"/>
              </a:spcBef>
              <a:spcAft>
                <a:spcPts val="200"/>
              </a:spcAft>
              <a:defRPr>
                <a:solidFill>
                  <a:schemeClr val="tx1"/>
                </a:solidFill>
              </a:defRPr>
            </a:lvl5pPr>
          </a:lstStyle>
          <a:p>
            <a:pPr marL="228600" marR="0" lvl="0" indent="-228600" algn="l" defTabSz="914400" eaLnBrk="1" fontAlgn="auto" latinLnBrk="0" hangingPunct="1">
              <a:lnSpc>
                <a:spcPts val="2000"/>
              </a:lnSpc>
              <a:spcBef>
                <a:spcPts val="600"/>
              </a:spcBef>
              <a:spcAft>
                <a:spcPts val="0"/>
              </a:spcAft>
              <a:buClr>
                <a:schemeClr val="tx2"/>
              </a:buClr>
              <a:buSzTx/>
              <a:buFont typeface="Wingdings" pitchFamily="2" charset="2"/>
              <a:buChar char="§"/>
              <a:tabLst/>
              <a:defRPr/>
            </a:pPr>
            <a:r>
              <a:rPr kumimoji="0" lang="en-US" sz="2000" b="0" i="0" u="none" strike="noStrike" kern="0" cap="none" spc="0" normalizeH="0" baseline="0" noProof="0">
                <a:ln>
                  <a:noFill/>
                </a:ln>
                <a:solidFill>
                  <a:sysClr val="windowText" lastClr="000000"/>
                </a:solidFill>
                <a:effectLst/>
                <a:uLnTx/>
                <a:uFillTx/>
              </a:rPr>
              <a:t>Click to edit Master text styles</a:t>
            </a:r>
          </a:p>
          <a:p>
            <a:pPr marL="228600" marR="0" lvl="1" indent="-228600" algn="l" defTabSz="914400" eaLnBrk="1" fontAlgn="auto" latinLnBrk="0" hangingPunct="1">
              <a:lnSpc>
                <a:spcPts val="2000"/>
              </a:lnSpc>
              <a:spcBef>
                <a:spcPts val="600"/>
              </a:spcBef>
              <a:spcAft>
                <a:spcPts val="0"/>
              </a:spcAft>
              <a:buClr>
                <a:schemeClr val="tx2"/>
              </a:buClr>
              <a:buSzTx/>
              <a:buFont typeface="Wingdings" pitchFamily="2" charset="2"/>
              <a:buChar char="§"/>
              <a:tabLst/>
              <a:defRPr/>
            </a:pPr>
            <a:r>
              <a:rPr kumimoji="0" lang="en-US" sz="2000" b="0" i="0" u="none" strike="noStrike" kern="0" cap="none" spc="0" normalizeH="0" baseline="0" noProof="0">
                <a:ln>
                  <a:noFill/>
                </a:ln>
                <a:solidFill>
                  <a:sysClr val="windowText" lastClr="000000"/>
                </a:solidFill>
                <a:effectLst/>
                <a:uLnTx/>
                <a:uFillTx/>
              </a:rPr>
              <a:t>Second level</a:t>
            </a:r>
          </a:p>
          <a:p>
            <a:pPr marL="228600" marR="0" lvl="2" indent="-228600" algn="l" defTabSz="914400" eaLnBrk="1" fontAlgn="auto" latinLnBrk="0" hangingPunct="1">
              <a:lnSpc>
                <a:spcPts val="2000"/>
              </a:lnSpc>
              <a:spcBef>
                <a:spcPts val="600"/>
              </a:spcBef>
              <a:spcAft>
                <a:spcPts val="0"/>
              </a:spcAft>
              <a:buClr>
                <a:schemeClr val="tx2"/>
              </a:buClr>
              <a:buSzTx/>
              <a:buFont typeface="Wingdings" pitchFamily="2" charset="2"/>
              <a:buChar char="§"/>
              <a:tabLst/>
              <a:defRPr/>
            </a:pPr>
            <a:r>
              <a:rPr kumimoji="0" lang="en-US" sz="2000" b="0" i="0" u="none" strike="noStrike" kern="0" cap="none" spc="0" normalizeH="0" baseline="0" noProof="0">
                <a:ln>
                  <a:noFill/>
                </a:ln>
                <a:solidFill>
                  <a:sysClr val="windowText" lastClr="000000"/>
                </a:solidFill>
                <a:effectLst/>
                <a:uLnTx/>
                <a:uFillTx/>
              </a:rPr>
              <a:t>Third level</a:t>
            </a:r>
          </a:p>
          <a:p>
            <a:pPr marL="228600" marR="0" lvl="3" indent="-228600" algn="l" defTabSz="914400" eaLnBrk="1" fontAlgn="auto" latinLnBrk="0" hangingPunct="1">
              <a:lnSpc>
                <a:spcPts val="2000"/>
              </a:lnSpc>
              <a:spcBef>
                <a:spcPts val="600"/>
              </a:spcBef>
              <a:spcAft>
                <a:spcPts val="0"/>
              </a:spcAft>
              <a:buClr>
                <a:schemeClr val="tx2"/>
              </a:buClr>
              <a:buSzTx/>
              <a:buFont typeface="Wingdings" pitchFamily="2" charset="2"/>
              <a:buChar char="§"/>
              <a:tabLst/>
              <a:defRPr/>
            </a:pPr>
            <a:r>
              <a:rPr kumimoji="0" lang="en-US" sz="2000" b="0" i="0" u="none" strike="noStrike" kern="0" cap="none" spc="0" normalizeH="0" baseline="0" noProof="0">
                <a:ln>
                  <a:noFill/>
                </a:ln>
                <a:solidFill>
                  <a:sysClr val="windowText" lastClr="000000"/>
                </a:solidFill>
                <a:effectLst/>
                <a:uLnTx/>
                <a:uFillTx/>
              </a:rPr>
              <a:t>Fourth level</a:t>
            </a:r>
          </a:p>
          <a:p>
            <a:pPr marL="228600" marR="0" lvl="4" indent="-228600" algn="l" defTabSz="914400" eaLnBrk="1" fontAlgn="auto" latinLnBrk="0" hangingPunct="1">
              <a:lnSpc>
                <a:spcPts val="2000"/>
              </a:lnSpc>
              <a:spcBef>
                <a:spcPts val="600"/>
              </a:spcBef>
              <a:spcAft>
                <a:spcPts val="0"/>
              </a:spcAft>
              <a:buClr>
                <a:schemeClr val="tx2"/>
              </a:buClr>
              <a:buSzTx/>
              <a:buFont typeface="Wingdings" pitchFamily="2" charset="2"/>
              <a:buChar char="§"/>
              <a:tabLst/>
              <a:defRPr/>
            </a:pPr>
            <a:r>
              <a:rPr kumimoji="0" lang="en-US" sz="2000" b="0" i="0" u="none" strike="noStrike" kern="0" cap="none" spc="0" normalizeH="0" baseline="0" noProof="0">
                <a:ln>
                  <a:noFill/>
                </a:ln>
                <a:solidFill>
                  <a:sysClr val="windowText" lastClr="000000"/>
                </a:solidFill>
                <a:effectLst/>
                <a:uLnTx/>
                <a:uFillTx/>
              </a:rPr>
              <a:t>Fifth level</a:t>
            </a:r>
            <a:endParaRPr kumimoji="0" lang="en-US" sz="1200" b="0" i="0" u="none" strike="noStrike" kern="0" cap="none" spc="0" normalizeH="0" baseline="0" noProof="0" dirty="0">
              <a:ln>
                <a:noFill/>
              </a:ln>
              <a:solidFill>
                <a:sysClr val="windowText" lastClr="000000"/>
              </a:solidFill>
              <a:effectLst/>
              <a:uLnTx/>
              <a:uFillTx/>
            </a:endParaRPr>
          </a:p>
        </p:txBody>
      </p:sp>
      <p:cxnSp>
        <p:nvCxnSpPr>
          <p:cNvPr id="24" name="Straight Connector 23"/>
          <p:cNvCxnSpPr/>
          <p:nvPr userDrawn="1"/>
        </p:nvCxnSpPr>
        <p:spPr>
          <a:xfrm>
            <a:off x="647934" y="6522506"/>
            <a:ext cx="0" cy="168294"/>
          </a:xfrm>
          <a:prstGeom prst="line">
            <a:avLst/>
          </a:prstGeom>
          <a:ln w="19050">
            <a:solidFill>
              <a:srgbClr val="009A44"/>
            </a:solidFill>
          </a:ln>
        </p:spPr>
        <p:style>
          <a:lnRef idx="1">
            <a:schemeClr val="accent1"/>
          </a:lnRef>
          <a:fillRef idx="0">
            <a:schemeClr val="accent1"/>
          </a:fillRef>
          <a:effectRef idx="0">
            <a:schemeClr val="accent1"/>
          </a:effectRef>
          <a:fontRef idx="minor">
            <a:schemeClr val="tx1"/>
          </a:fontRef>
        </p:style>
      </p:cxnSp>
      <p:sp>
        <p:nvSpPr>
          <p:cNvPr id="25" name="Slide Number Placeholder 5"/>
          <p:cNvSpPr>
            <a:spLocks noGrp="1"/>
          </p:cNvSpPr>
          <p:nvPr>
            <p:ph type="sldNum" sz="quarter" idx="4"/>
          </p:nvPr>
        </p:nvSpPr>
        <p:spPr>
          <a:xfrm>
            <a:off x="415925" y="6522935"/>
            <a:ext cx="234814" cy="167866"/>
          </a:xfrm>
          <a:prstGeom prst="rect">
            <a:avLst/>
          </a:prstGeom>
        </p:spPr>
        <p:txBody>
          <a:bodyPr vert="horz" lIns="0" tIns="0" rIns="0" bIns="0" rtlCol="0" anchor="t" anchorCtr="0"/>
          <a:lstStyle>
            <a:lvl1pPr algn="l">
              <a:defRPr sz="1000">
                <a:solidFill>
                  <a:srgbClr val="009A44"/>
                </a:solidFill>
              </a:defRPr>
            </a:lvl1pPr>
          </a:lstStyle>
          <a:p>
            <a:fld id="{7EBBB2D2-0CD1-4A4F-A33F-73F5586AA3CD}" type="slidenum">
              <a:rPr lang="en-US" noProof="0" smtClean="0"/>
              <a:pPr/>
              <a:t>‹#›</a:t>
            </a:fld>
            <a:endParaRPr lang="en-US" noProof="0" dirty="0"/>
          </a:p>
        </p:txBody>
      </p:sp>
      <p:cxnSp>
        <p:nvCxnSpPr>
          <p:cNvPr id="9" name="Straight Connector 8"/>
          <p:cNvCxnSpPr/>
          <p:nvPr userDrawn="1"/>
        </p:nvCxnSpPr>
        <p:spPr>
          <a:xfrm>
            <a:off x="407988" y="1501775"/>
            <a:ext cx="8291513" cy="0"/>
          </a:xfrm>
          <a:prstGeom prst="line">
            <a:avLst/>
          </a:prstGeom>
          <a:ln w="3175">
            <a:solidFill>
              <a:srgbClr val="009A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02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0"/>
            <a:ext cx="9144000" cy="1450428"/>
          </a:xfrm>
          <a:prstGeom prst="rect">
            <a:avLst/>
          </a:prstGeom>
          <a:solidFill>
            <a:srgbClr val="5C5D60"/>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dirty="0" err="1">
              <a:solidFill>
                <a:srgbClr val="616365"/>
              </a:solidFill>
            </a:endParaRPr>
          </a:p>
        </p:txBody>
      </p:sp>
      <p:sp>
        <p:nvSpPr>
          <p:cNvPr id="13" name="TextBox 12"/>
          <p:cNvSpPr txBox="1"/>
          <p:nvPr userDrawn="1"/>
        </p:nvSpPr>
        <p:spPr>
          <a:xfrm>
            <a:off x="7610164" y="220286"/>
            <a:ext cx="1375516" cy="166199"/>
          </a:xfrm>
          <a:prstGeom prst="rect">
            <a:avLst/>
          </a:prstGeom>
          <a:noFill/>
        </p:spPr>
        <p:txBody>
          <a:bodyPr wrap="square" lIns="0" tIns="0" rIns="0" bIns="0" rtlCol="0">
            <a:spAutoFit/>
          </a:bodyPr>
          <a:lstStyle/>
          <a:p>
            <a:pPr algn="r">
              <a:lnSpc>
                <a:spcPct val="90000"/>
              </a:lnSpc>
            </a:pPr>
            <a:r>
              <a:rPr lang="en-US" sz="1200" dirty="0">
                <a:solidFill>
                  <a:schemeClr val="tx1">
                    <a:lumMod val="40000"/>
                    <a:lumOff val="60000"/>
                  </a:schemeClr>
                </a:solidFill>
              </a:rPr>
              <a:t>MEDICAL</a:t>
            </a:r>
            <a:r>
              <a:rPr lang="en-US" sz="1200" baseline="0" dirty="0">
                <a:solidFill>
                  <a:schemeClr val="tx1">
                    <a:lumMod val="40000"/>
                    <a:lumOff val="60000"/>
                  </a:schemeClr>
                </a:solidFill>
              </a:rPr>
              <a:t> AFFAIRS</a:t>
            </a:r>
            <a:endParaRPr lang="en-US" sz="1200" dirty="0">
              <a:solidFill>
                <a:schemeClr val="tx1">
                  <a:lumMod val="40000"/>
                  <a:lumOff val="60000"/>
                </a:schemeClr>
              </a:solidFill>
            </a:endParaRPr>
          </a:p>
        </p:txBody>
      </p:sp>
      <p:pic>
        <p:nvPicPr>
          <p:cNvPr id="29" name="Picture 28"/>
          <p:cNvPicPr>
            <a:picLocks noChangeAspect="1"/>
          </p:cNvPicPr>
          <p:nvPr/>
        </p:nvPicPr>
        <p:blipFill>
          <a:blip r:embed="rId11" cstate="print"/>
          <a:stretch>
            <a:fillRect/>
          </a:stretch>
        </p:blipFill>
        <p:spPr>
          <a:xfrm>
            <a:off x="7405368" y="6484036"/>
            <a:ext cx="1346400" cy="144654"/>
          </a:xfrm>
          <a:prstGeom prst="rect">
            <a:avLst/>
          </a:prstGeom>
        </p:spPr>
      </p:pic>
      <p:sp>
        <p:nvSpPr>
          <p:cNvPr id="2" name="Title Placeholder 1"/>
          <p:cNvSpPr>
            <a:spLocks noGrp="1"/>
          </p:cNvSpPr>
          <p:nvPr>
            <p:ph type="title"/>
          </p:nvPr>
        </p:nvSpPr>
        <p:spPr>
          <a:xfrm>
            <a:off x="415924" y="359415"/>
            <a:ext cx="8291513" cy="1083623"/>
          </a:xfrm>
          <a:prstGeom prst="rect">
            <a:avLst/>
          </a:prstGeom>
        </p:spPr>
        <p:txBody>
          <a:bodyPr vert="horz" lIns="0" tIns="0" rIns="0" bIns="0" rtlCol="0" anchor="t" anchorCtr="0">
            <a:normAutofit/>
          </a:bodyPr>
          <a:lstStyle/>
          <a:p>
            <a:r>
              <a:rPr lang="en-US" noProof="0" dirty="0"/>
              <a:t>Click to edit Master title style</a:t>
            </a:r>
          </a:p>
        </p:txBody>
      </p:sp>
      <p:sp>
        <p:nvSpPr>
          <p:cNvPr id="3" name="Text Placeholder 2"/>
          <p:cNvSpPr>
            <a:spLocks noGrp="1"/>
          </p:cNvSpPr>
          <p:nvPr>
            <p:ph type="body" idx="1"/>
          </p:nvPr>
        </p:nvSpPr>
        <p:spPr>
          <a:xfrm>
            <a:off x="415925" y="1846263"/>
            <a:ext cx="8291512" cy="4222749"/>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2"/>
          </p:nvPr>
        </p:nvSpPr>
        <p:spPr>
          <a:xfrm>
            <a:off x="415925" y="6690800"/>
            <a:ext cx="6167438" cy="167200"/>
          </a:xfrm>
          <a:prstGeom prst="rect">
            <a:avLst/>
          </a:prstGeom>
        </p:spPr>
        <p:txBody>
          <a:bodyPr vert="horz" lIns="0" tIns="0" rIns="0" bIns="0" rtlCol="0" anchor="ctr"/>
          <a:lstStyle>
            <a:lvl1pPr algn="l">
              <a:defRPr sz="1000">
                <a:solidFill>
                  <a:schemeClr val="bg1"/>
                </a:solidFill>
              </a:defRPr>
            </a:lvl1pPr>
          </a:lstStyle>
          <a:p>
            <a:endParaRPr lang="en-US" noProof="0"/>
          </a:p>
        </p:txBody>
      </p:sp>
      <p:sp>
        <p:nvSpPr>
          <p:cNvPr id="5" name="Footer Placeholder 4"/>
          <p:cNvSpPr>
            <a:spLocks noGrp="1"/>
          </p:cNvSpPr>
          <p:nvPr>
            <p:ph type="ftr" sz="quarter" idx="3"/>
          </p:nvPr>
        </p:nvSpPr>
        <p:spPr>
          <a:xfrm>
            <a:off x="746105" y="6522935"/>
            <a:ext cx="5837258" cy="167866"/>
          </a:xfrm>
          <a:prstGeom prst="rect">
            <a:avLst/>
          </a:prstGeom>
        </p:spPr>
        <p:txBody>
          <a:bodyPr vert="horz" lIns="0" tIns="0" rIns="0" bIns="0" rtlCol="0" anchor="t" anchorCtr="0"/>
          <a:lstStyle>
            <a:lvl1pPr algn="l">
              <a:defRPr sz="1000">
                <a:solidFill>
                  <a:srgbClr val="009A44"/>
                </a:solidFill>
              </a:defRPr>
            </a:lvl1pPr>
          </a:lstStyle>
          <a:p>
            <a:r>
              <a:rPr lang="en-GB" noProof="0"/>
              <a:t>Presentation title, Month #, Year. Confidential</a:t>
            </a:r>
            <a:endParaRPr lang="en-US" noProof="0" dirty="0"/>
          </a:p>
        </p:txBody>
      </p:sp>
      <p:sp>
        <p:nvSpPr>
          <p:cNvPr id="6" name="Slide Number Placeholder 5"/>
          <p:cNvSpPr>
            <a:spLocks noGrp="1"/>
          </p:cNvSpPr>
          <p:nvPr>
            <p:ph type="sldNum" sz="quarter" idx="4"/>
          </p:nvPr>
        </p:nvSpPr>
        <p:spPr>
          <a:xfrm>
            <a:off x="415925" y="6522935"/>
            <a:ext cx="234814" cy="167866"/>
          </a:xfrm>
          <a:prstGeom prst="rect">
            <a:avLst/>
          </a:prstGeom>
        </p:spPr>
        <p:txBody>
          <a:bodyPr vert="horz" lIns="0" tIns="0" rIns="0" bIns="0" rtlCol="0" anchor="t" anchorCtr="0"/>
          <a:lstStyle>
            <a:lvl1pPr algn="l">
              <a:defRPr sz="1000">
                <a:solidFill>
                  <a:srgbClr val="009A44"/>
                </a:solidFill>
              </a:defRPr>
            </a:lvl1pPr>
          </a:lstStyle>
          <a:p>
            <a:fld id="{7EBBB2D2-0CD1-4A4F-A33F-73F5586AA3CD}" type="slidenum">
              <a:rPr lang="en-US" noProof="0" smtClean="0"/>
              <a:pPr/>
              <a:t>‹#›</a:t>
            </a:fld>
            <a:endParaRPr lang="en-US" noProof="0" dirty="0"/>
          </a:p>
        </p:txBody>
      </p:sp>
      <p:cxnSp>
        <p:nvCxnSpPr>
          <p:cNvPr id="12" name="Straight Connector 11"/>
          <p:cNvCxnSpPr/>
          <p:nvPr/>
        </p:nvCxnSpPr>
        <p:spPr>
          <a:xfrm>
            <a:off x="415925" y="6347333"/>
            <a:ext cx="8291513" cy="0"/>
          </a:xfrm>
          <a:prstGeom prst="line">
            <a:avLst/>
          </a:prstGeom>
          <a:ln w="3175">
            <a:solidFill>
              <a:srgbClr val="009A4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47934" y="6522506"/>
            <a:ext cx="0" cy="168294"/>
          </a:xfrm>
          <a:prstGeom prst="line">
            <a:avLst/>
          </a:prstGeom>
          <a:ln w="19050">
            <a:solidFill>
              <a:srgbClr val="009A4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1450428"/>
            <a:ext cx="9144000" cy="15765"/>
          </a:xfrm>
          <a:prstGeom prst="line">
            <a:avLst/>
          </a:prstGeom>
          <a:ln w="3175">
            <a:solidFill>
              <a:srgbClr val="009A4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7675598" y="159383"/>
            <a:ext cx="202425"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034053"/>
      </p:ext>
    </p:extLst>
  </p:cSld>
  <p:clrMap bg1="lt1" tx1="dk1" bg2="lt2" tx2="dk2" accent1="accent1" accent2="accent2" accent3="accent3" accent4="accent4" accent5="accent5" accent6="accent6" hlink="hlink" folHlink="folHlink"/>
  <p:sldLayoutIdLst>
    <p:sldLayoutId id="2147483670" r:id="rId1"/>
    <p:sldLayoutId id="2147483665" r:id="rId2"/>
    <p:sldLayoutId id="2147483650" r:id="rId3"/>
    <p:sldLayoutId id="2147483661" r:id="rId4"/>
    <p:sldLayoutId id="2147483652" r:id="rId5"/>
    <p:sldLayoutId id="2147483662" r:id="rId6"/>
    <p:sldLayoutId id="2147483654" r:id="rId7"/>
    <p:sldLayoutId id="2147483655" r:id="rId8"/>
    <p:sldLayoutId id="2147483671" r:id="rId9"/>
  </p:sldLayoutIdLst>
  <p:hf hdr="0" dt="0"/>
  <p:txStyles>
    <p:title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342900" indent="-342900" algn="l" defTabSz="914400" rtl="0" eaLnBrk="1" latinLnBrk="0" hangingPunct="1">
        <a:lnSpc>
          <a:spcPct val="100000"/>
        </a:lnSpc>
        <a:spcBef>
          <a:spcPts val="600"/>
        </a:spcBef>
        <a:buClr>
          <a:srgbClr val="009A44"/>
        </a:buClr>
        <a:buFont typeface="Wingdings" pitchFamily="2" charset="2"/>
        <a:buChar char="§"/>
        <a:defRPr sz="2000" kern="1200">
          <a:solidFill>
            <a:srgbClr val="616365"/>
          </a:solidFill>
          <a:latin typeface="+mn-lt"/>
          <a:ea typeface="+mn-ea"/>
          <a:cs typeface="+mn-cs"/>
        </a:defRPr>
      </a:lvl1pPr>
      <a:lvl2pPr marL="666000" indent="-324000" algn="l" defTabSz="914400" rtl="0" eaLnBrk="1" latinLnBrk="0" hangingPunct="1">
        <a:lnSpc>
          <a:spcPct val="100000"/>
        </a:lnSpc>
        <a:spcBef>
          <a:spcPts val="600"/>
        </a:spcBef>
        <a:buClr>
          <a:srgbClr val="009A44"/>
        </a:buClr>
        <a:buFont typeface="Wingdings" pitchFamily="2" charset="2"/>
        <a:buChar char="§"/>
        <a:defRPr sz="1800" kern="1200">
          <a:solidFill>
            <a:srgbClr val="616365"/>
          </a:solidFill>
          <a:latin typeface="+mn-lt"/>
          <a:ea typeface="+mn-ea"/>
          <a:cs typeface="+mn-cs"/>
        </a:defRPr>
      </a:lvl2pPr>
      <a:lvl3pPr marL="972000" indent="-306000" algn="l" defTabSz="914400" rtl="0" eaLnBrk="1" latinLnBrk="0" hangingPunct="1">
        <a:lnSpc>
          <a:spcPct val="100000"/>
        </a:lnSpc>
        <a:spcBef>
          <a:spcPts val="600"/>
        </a:spcBef>
        <a:buClr>
          <a:srgbClr val="009A44"/>
        </a:buClr>
        <a:buFont typeface="Wingdings" pitchFamily="2" charset="2"/>
        <a:buChar char="§"/>
        <a:defRPr sz="1600" kern="1200">
          <a:solidFill>
            <a:srgbClr val="616365"/>
          </a:solidFill>
          <a:latin typeface="+mn-lt"/>
          <a:ea typeface="+mn-ea"/>
          <a:cs typeface="+mn-cs"/>
        </a:defRPr>
      </a:lvl3pPr>
      <a:lvl4pPr marL="1260000" indent="-288000" algn="l" defTabSz="914400" rtl="0" eaLnBrk="1" latinLnBrk="0" hangingPunct="1">
        <a:lnSpc>
          <a:spcPct val="100000"/>
        </a:lnSpc>
        <a:spcBef>
          <a:spcPts val="600"/>
        </a:spcBef>
        <a:buClr>
          <a:srgbClr val="009A44"/>
        </a:buClr>
        <a:buFont typeface="Wingdings" pitchFamily="2" charset="2"/>
        <a:buChar char="§"/>
        <a:defRPr sz="1400" kern="1200">
          <a:solidFill>
            <a:srgbClr val="616365"/>
          </a:solidFill>
          <a:latin typeface="+mn-lt"/>
          <a:ea typeface="+mn-ea"/>
          <a:cs typeface="+mn-cs"/>
        </a:defRPr>
      </a:lvl4pPr>
      <a:lvl5pPr marL="1530000" indent="-270000" algn="l" defTabSz="914400" rtl="0" eaLnBrk="1" latinLnBrk="0" hangingPunct="1">
        <a:lnSpc>
          <a:spcPct val="100000"/>
        </a:lnSpc>
        <a:spcBef>
          <a:spcPts val="600"/>
        </a:spcBef>
        <a:buClr>
          <a:srgbClr val="009A44"/>
        </a:buClr>
        <a:buFont typeface="Wingdings" pitchFamily="2" charset="2"/>
        <a:buChar char="§"/>
        <a:defRPr sz="1200" kern="1200">
          <a:solidFill>
            <a:srgbClr val="61636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ncbi.nlm.nih.gov/pmc/articles/PMC3249957/table/T2/" TargetMode="Externa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apheresisguidelines.com/" TargetMode="Externa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xml"/><Relationship Id="rId4" Type="http://schemas.openxmlformats.org/officeDocument/2006/relationships/image" Target="../media/image67.png"/></Relationships>
</file>

<file path=ppt/slides/_rels/slide8.xml.rels><?xml version="1.0" encoding="UTF-8" standalone="yes"?>
<Relationships xmlns="http://schemas.openxmlformats.org/package/2006/relationships"><Relationship Id="rId3" Type="http://schemas.openxmlformats.org/officeDocument/2006/relationships/hyperlink" Target="http://www.cdc.gov/Other/disclaimer.htm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0.gif"/><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hyperlink" Target="http://www.nice.org.uk/donotdo/top-up-transfusion-is-not-generally-suitable-as-a-long-term-regime-for-sickle-cell-disease-because-it-is-iron-positive" TargetMode="Externa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hyperlink" Target="http://www.google.be/url?sa=i&amp;rct=j&amp;q=&amp;esrc=s&amp;source=images&amp;cd=&amp;cad=rja&amp;uact=8&amp;ved=0ahUKEwjtm62b-qPLAhUJrRoKHbcYCyIQjRwIBw&amp;url=http://www.healthworkscollective.com/trish-broome/65186/lifebridge-health-patients-say-thank-you-employees&amp;bvm=bv.115339255,d.d2s&amp;psig=AFQjCNGHTbipbDf7wHcaqO3wYQEYl7cEIg&amp;ust=1457075176911990" TargetMode="Externa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BBB2D2-0CD1-4A4F-A33F-73F5586AA3CD}" type="slidenum">
              <a:rPr lang="en-US" smtClean="0"/>
              <a:pPr/>
              <a:t>1</a:t>
            </a:fld>
            <a:endParaRPr lang="en-US"/>
          </a:p>
        </p:txBody>
      </p:sp>
      <p:sp>
        <p:nvSpPr>
          <p:cNvPr id="7" name="Title 6"/>
          <p:cNvSpPr>
            <a:spLocks noGrp="1"/>
          </p:cNvSpPr>
          <p:nvPr>
            <p:ph type="title"/>
          </p:nvPr>
        </p:nvSpPr>
        <p:spPr/>
        <p:txBody>
          <a:bodyPr>
            <a:normAutofit fontScale="90000"/>
          </a:bodyPr>
          <a:lstStyle/>
          <a:p>
            <a:r>
              <a:rPr lang="en-US" dirty="0"/>
              <a:t>Current SCD therapies and the role of Automated RBC Exchange: A review of recent literature &amp; guidelines.</a:t>
            </a:r>
          </a:p>
        </p:txBody>
      </p:sp>
      <p:sp>
        <p:nvSpPr>
          <p:cNvPr id="8" name="Subtitle 7"/>
          <p:cNvSpPr>
            <a:spLocks noGrp="1"/>
          </p:cNvSpPr>
          <p:nvPr>
            <p:ph type="subTitle" idx="1"/>
          </p:nvPr>
        </p:nvSpPr>
        <p:spPr/>
        <p:txBody>
          <a:bodyPr/>
          <a:lstStyle/>
          <a:p>
            <a:r>
              <a:rPr lang="en-US" dirty="0"/>
              <a:t>Najib Khalife, MD</a:t>
            </a:r>
          </a:p>
        </p:txBody>
      </p:sp>
      <p:sp>
        <p:nvSpPr>
          <p:cNvPr id="9" name="Content Placeholder 8"/>
          <p:cNvSpPr>
            <a:spLocks noGrp="1"/>
          </p:cNvSpPr>
          <p:nvPr>
            <p:ph sz="quarter" idx="15"/>
          </p:nvPr>
        </p:nvSpPr>
        <p:spPr/>
        <p:txBody>
          <a:bodyPr/>
          <a:lstStyle/>
          <a:p>
            <a:r>
              <a:rPr lang="en-US" dirty="0"/>
              <a:t>Medical Affairs, Terumo BCT, Belgium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9415"/>
            <a:ext cx="9144000" cy="1083623"/>
          </a:xfrm>
        </p:spPr>
        <p:txBody>
          <a:bodyPr>
            <a:normAutofit fontScale="90000"/>
          </a:bodyPr>
          <a:lstStyle/>
          <a:p>
            <a:r>
              <a:rPr lang="en-US" dirty="0"/>
              <a:t>SWITCH study</a:t>
            </a:r>
            <a:br>
              <a:rPr lang="en-US" dirty="0"/>
            </a:br>
            <a:r>
              <a:rPr lang="en-US" dirty="0"/>
              <a:t>investigated non-inferiority of </a:t>
            </a:r>
            <a:r>
              <a:rPr lang="en-US" dirty="0" err="1"/>
              <a:t>HU+phlebotomy</a:t>
            </a:r>
            <a:r>
              <a:rPr lang="en-US" dirty="0"/>
              <a:t> vs. </a:t>
            </a:r>
            <a:r>
              <a:rPr lang="en-US" dirty="0" err="1"/>
              <a:t>CTRXN+chelation</a:t>
            </a:r>
            <a:r>
              <a:rPr lang="en-US" dirty="0"/>
              <a:t> in prevention of Stroke &amp; iron overload</a:t>
            </a:r>
          </a:p>
        </p:txBody>
      </p:sp>
      <p:sp>
        <p:nvSpPr>
          <p:cNvPr id="4" name="Slide Number Placeholder 3"/>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10</a:t>
            </a:fld>
            <a:endParaRPr lang="en-US" dirty="0">
              <a:solidFill>
                <a:prstClr val="white">
                  <a:lumMod val="50000"/>
                </a:prstClr>
              </a:solidFill>
            </a:endParaRPr>
          </a:p>
        </p:txBody>
      </p:sp>
      <p:pic>
        <p:nvPicPr>
          <p:cNvPr id="6" name="Picture 5"/>
          <p:cNvPicPr>
            <a:picLocks noChangeAspect="1"/>
          </p:cNvPicPr>
          <p:nvPr/>
        </p:nvPicPr>
        <p:blipFill rotWithShape="1">
          <a:blip r:embed="rId3" cstate="print"/>
          <a:srcRect l="37643" t="32608" r="23551" b="37810"/>
          <a:stretch/>
        </p:blipFill>
        <p:spPr>
          <a:xfrm>
            <a:off x="716971" y="1593927"/>
            <a:ext cx="7710059" cy="4408201"/>
          </a:xfrm>
          <a:prstGeom prst="rect">
            <a:avLst/>
          </a:prstGeom>
        </p:spPr>
      </p:pic>
      <p:sp>
        <p:nvSpPr>
          <p:cNvPr id="7" name="TextBox 6"/>
          <p:cNvSpPr txBox="1"/>
          <p:nvPr/>
        </p:nvSpPr>
        <p:spPr>
          <a:xfrm>
            <a:off x="1829150" y="6318915"/>
            <a:ext cx="485254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Ware RE, et al. Blood. 2012; 119(17):3925-32</a:t>
            </a:r>
          </a:p>
        </p:txBody>
      </p:sp>
      <p:sp>
        <p:nvSpPr>
          <p:cNvPr id="8" name="Rectangle 7"/>
          <p:cNvSpPr/>
          <p:nvPr/>
        </p:nvSpPr>
        <p:spPr>
          <a:xfrm>
            <a:off x="5485990" y="4136812"/>
            <a:ext cx="3118514" cy="954107"/>
          </a:xfrm>
          <a:prstGeom prst="rect">
            <a:avLst/>
          </a:prstGeom>
          <a:ln>
            <a:solidFill>
              <a:schemeClr val="bg2"/>
            </a:solidFill>
          </a:ln>
        </p:spPr>
        <p:txBody>
          <a:bodyPr wrap="square">
            <a:spAutoFit/>
          </a:bodyPr>
          <a:lstStyle/>
          <a:p>
            <a:pPr marL="171450" indent="-171450"/>
            <a:r>
              <a:rPr lang="en-US" sz="1400" dirty="0">
                <a:solidFill>
                  <a:schemeClr val="tx2"/>
                </a:solidFill>
              </a:rPr>
              <a:t>Study stopped early due to anticipated </a:t>
            </a:r>
          </a:p>
          <a:p>
            <a:pPr marL="171450" indent="-171450"/>
            <a:r>
              <a:rPr lang="en-US" sz="1400" dirty="0">
                <a:solidFill>
                  <a:schemeClr val="tx2"/>
                </a:solidFill>
              </a:rPr>
              <a:t>inability to meet composite primary endpoint.</a:t>
            </a:r>
          </a:p>
        </p:txBody>
      </p:sp>
    </p:spTree>
    <p:extLst>
      <p:ext uri="{BB962C8B-B14F-4D97-AF65-F5344CB8AC3E}">
        <p14:creationId xmlns:p14="http://schemas.microsoft.com/office/powerpoint/2010/main" val="2816942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70" y="359415"/>
            <a:ext cx="8516368" cy="1083623"/>
          </a:xfrm>
        </p:spPr>
        <p:txBody>
          <a:bodyPr>
            <a:normAutofit fontScale="90000"/>
          </a:bodyPr>
          <a:lstStyle/>
          <a:p>
            <a:r>
              <a:rPr lang="en-US" dirty="0"/>
              <a:t>TWITCH study: non-inferiority of HU to simple transfusion in stroke prevention &amp; iron overload.</a:t>
            </a:r>
            <a:br>
              <a:rPr lang="en-US" dirty="0"/>
            </a:br>
            <a:r>
              <a:rPr lang="en-US" dirty="0"/>
              <a:t>159  pediatric patients followed for 24 months </a:t>
            </a:r>
          </a:p>
        </p:txBody>
      </p:sp>
      <p:pic>
        <p:nvPicPr>
          <p:cNvPr id="5" name="Content Placeholder 4"/>
          <p:cNvPicPr>
            <a:picLocks noGrp="1" noChangeAspect="1"/>
          </p:cNvPicPr>
          <p:nvPr>
            <p:ph idx="1"/>
          </p:nvPr>
        </p:nvPicPr>
        <p:blipFill rotWithShape="1">
          <a:blip r:embed="rId3" cstate="print"/>
          <a:srcRect l="47378" t="13156" r="35220" b="66076"/>
          <a:stretch/>
        </p:blipFill>
        <p:spPr>
          <a:xfrm>
            <a:off x="203596" y="2128834"/>
            <a:ext cx="2578447" cy="2306740"/>
          </a:xfrm>
          <a:prstGeom prst="rect">
            <a:avLst/>
          </a:prstGeom>
        </p:spPr>
      </p:pic>
      <p:sp>
        <p:nvSpPr>
          <p:cNvPr id="4" name="Slide Number Placeholder 3"/>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11</a:t>
            </a:fld>
            <a:endParaRPr lang="en-US" dirty="0">
              <a:solidFill>
                <a:prstClr val="white">
                  <a:lumMod val="50000"/>
                </a:prstClr>
              </a:solidFill>
            </a:endParaRPr>
          </a:p>
        </p:txBody>
      </p:sp>
      <p:pic>
        <p:nvPicPr>
          <p:cNvPr id="6" name="Content Placeholder 4"/>
          <p:cNvPicPr>
            <a:picLocks noChangeAspect="1"/>
          </p:cNvPicPr>
          <p:nvPr/>
        </p:nvPicPr>
        <p:blipFill rotWithShape="1">
          <a:blip r:embed="rId3" cstate="print"/>
          <a:srcRect l="46588" t="65162" r="34922" b="11502"/>
          <a:stretch/>
        </p:blipFill>
        <p:spPr bwMode="auto">
          <a:xfrm>
            <a:off x="5743576" y="1758148"/>
            <a:ext cx="3221840" cy="3048113"/>
          </a:xfrm>
          <a:prstGeom prst="rect">
            <a:avLst/>
          </a:prstGeom>
          <a:noFill/>
          <a:ln w="9525">
            <a:noFill/>
            <a:miter lim="800000"/>
            <a:headEnd/>
            <a:tailEnd/>
          </a:ln>
        </p:spPr>
      </p:pic>
      <p:pic>
        <p:nvPicPr>
          <p:cNvPr id="7" name="Content Placeholder 4"/>
          <p:cNvPicPr>
            <a:picLocks noChangeAspect="1"/>
          </p:cNvPicPr>
          <p:nvPr/>
        </p:nvPicPr>
        <p:blipFill rotWithShape="1">
          <a:blip r:embed="rId3" cstate="print"/>
          <a:srcRect l="47378" t="36148" r="35220" b="36304"/>
          <a:stretch/>
        </p:blipFill>
        <p:spPr bwMode="auto">
          <a:xfrm>
            <a:off x="2915933" y="2028558"/>
            <a:ext cx="2693751" cy="3196713"/>
          </a:xfrm>
          <a:prstGeom prst="rect">
            <a:avLst/>
          </a:prstGeom>
          <a:noFill/>
          <a:ln w="9525">
            <a:noFill/>
            <a:miter lim="800000"/>
            <a:headEnd/>
            <a:tailEnd/>
          </a:ln>
        </p:spPr>
      </p:pic>
      <p:sp>
        <p:nvSpPr>
          <p:cNvPr id="8" name="TextBox 7"/>
          <p:cNvSpPr txBox="1"/>
          <p:nvPr/>
        </p:nvSpPr>
        <p:spPr>
          <a:xfrm>
            <a:off x="203596" y="5380109"/>
            <a:ext cx="8559404" cy="923330"/>
          </a:xfrm>
          <a:prstGeom prst="rect">
            <a:avLst/>
          </a:prstGeom>
          <a:noFill/>
        </p:spPr>
        <p:txBody>
          <a:bodyPr wrap="square" rtlCol="0">
            <a:spAutoFit/>
          </a:bodyPr>
          <a:lstStyle/>
          <a:p>
            <a:r>
              <a:rPr lang="en-US" b="1" dirty="0"/>
              <a:t>Brain MRI and MRA at exit </a:t>
            </a:r>
            <a:r>
              <a:rPr lang="en-US" b="1" dirty="0">
                <a:solidFill>
                  <a:schemeClr val="tx2"/>
                </a:solidFill>
              </a:rPr>
              <a:t>showed no new cerebral infarcts </a:t>
            </a:r>
            <a:r>
              <a:rPr lang="en-US" b="1" dirty="0"/>
              <a:t>in either treatment group, but worsened </a:t>
            </a:r>
            <a:r>
              <a:rPr lang="en-US" b="1" dirty="0" err="1"/>
              <a:t>vasculopathy</a:t>
            </a:r>
            <a:r>
              <a:rPr lang="en-US" b="1" dirty="0"/>
              <a:t> in one patient who received standard transfusions.</a:t>
            </a:r>
          </a:p>
        </p:txBody>
      </p:sp>
      <p:sp>
        <p:nvSpPr>
          <p:cNvPr id="9" name="TextBox 8"/>
          <p:cNvSpPr txBox="1"/>
          <p:nvPr/>
        </p:nvSpPr>
        <p:spPr>
          <a:xfrm>
            <a:off x="2306471" y="6312231"/>
            <a:ext cx="3202543" cy="369332"/>
          </a:xfrm>
          <a:prstGeom prst="rect">
            <a:avLst/>
          </a:prstGeom>
          <a:noFill/>
        </p:spPr>
        <p:txBody>
          <a:bodyPr wrap="none" rtlCol="0">
            <a:spAutoFit/>
          </a:bodyPr>
          <a:lstStyle/>
          <a:p>
            <a:r>
              <a:rPr lang="en-US" dirty="0"/>
              <a:t>Ware RE, et al. Lancet. 2016 </a:t>
            </a:r>
          </a:p>
        </p:txBody>
      </p:sp>
    </p:spTree>
    <p:extLst>
      <p:ext uri="{BB962C8B-B14F-4D97-AF65-F5344CB8AC3E}">
        <p14:creationId xmlns:p14="http://schemas.microsoft.com/office/powerpoint/2010/main" val="2139672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Hydroxyurea</a:t>
            </a:r>
            <a:r>
              <a:rPr lang="en-US" dirty="0"/>
              <a:t>: </a:t>
            </a:r>
          </a:p>
        </p:txBody>
      </p:sp>
      <p:sp>
        <p:nvSpPr>
          <p:cNvPr id="3" name="Content Placeholder 2"/>
          <p:cNvSpPr>
            <a:spLocks noGrp="1"/>
          </p:cNvSpPr>
          <p:nvPr>
            <p:ph sz="half" idx="1"/>
          </p:nvPr>
        </p:nvSpPr>
        <p:spPr>
          <a:ln>
            <a:solidFill>
              <a:schemeClr val="bg2"/>
            </a:solidFill>
          </a:ln>
        </p:spPr>
        <p:txBody>
          <a:bodyPr>
            <a:normAutofit lnSpcReduction="10000"/>
          </a:bodyPr>
          <a:lstStyle/>
          <a:p>
            <a:pPr>
              <a:buFont typeface="Wingdings" pitchFamily="2" charset="2"/>
              <a:buChar char="§"/>
            </a:pPr>
            <a:r>
              <a:rPr lang="en-US" dirty="0"/>
              <a:t>Phase III multicenter  RCT, non inferiority.</a:t>
            </a:r>
          </a:p>
          <a:p>
            <a:pPr>
              <a:buFont typeface="Wingdings" pitchFamily="2" charset="2"/>
              <a:buChar char="§"/>
            </a:pPr>
            <a:r>
              <a:rPr lang="en-US" dirty="0"/>
              <a:t>N= 133 patients. Thirty month follow up.</a:t>
            </a:r>
          </a:p>
          <a:p>
            <a:pPr>
              <a:buFont typeface="Wingdings" pitchFamily="2" charset="2"/>
              <a:buChar char="§"/>
            </a:pPr>
            <a:r>
              <a:rPr lang="en-US" dirty="0" err="1"/>
              <a:t>Hydroxyurea</a:t>
            </a:r>
            <a:r>
              <a:rPr lang="en-US" dirty="0"/>
              <a:t> &amp; phlebotomy vs. Transfusion &amp; </a:t>
            </a:r>
            <a:r>
              <a:rPr lang="en-US" dirty="0" err="1"/>
              <a:t>Chelation</a:t>
            </a:r>
            <a:endParaRPr lang="en-US" dirty="0"/>
          </a:p>
          <a:p>
            <a:pPr>
              <a:buFont typeface="Wingdings" pitchFamily="2" charset="2"/>
              <a:buChar char="§"/>
            </a:pPr>
            <a:r>
              <a:rPr lang="en-US" dirty="0"/>
              <a:t>Primary End Points:  stroke recurrence &amp; iron burden.</a:t>
            </a:r>
          </a:p>
          <a:p>
            <a:pPr>
              <a:buFont typeface="Wingdings" pitchFamily="2" charset="2"/>
              <a:buChar char="§"/>
            </a:pPr>
            <a:r>
              <a:rPr lang="en-US" dirty="0"/>
              <a:t>12% had a </a:t>
            </a:r>
            <a:r>
              <a:rPr lang="en-US" dirty="0" err="1"/>
              <a:t>reccurrent</a:t>
            </a:r>
            <a:r>
              <a:rPr lang="en-US" dirty="0"/>
              <a:t> stroke prior to enrollment.</a:t>
            </a:r>
          </a:p>
          <a:p>
            <a:pPr>
              <a:buFont typeface="Wingdings" pitchFamily="2" charset="2"/>
              <a:buChar char="§"/>
            </a:pPr>
            <a:r>
              <a:rPr lang="en-US" dirty="0"/>
              <a:t>Interim data analysis was performed after 1/3</a:t>
            </a:r>
          </a:p>
          <a:p>
            <a:pPr>
              <a:buFont typeface="Wingdings" pitchFamily="2" charset="2"/>
              <a:buChar char="§"/>
            </a:pPr>
            <a:r>
              <a:rPr lang="en-US" dirty="0"/>
              <a:t>No difference in LIC</a:t>
            </a:r>
          </a:p>
          <a:p>
            <a:pPr>
              <a:buFont typeface="Wingdings" pitchFamily="2" charset="2"/>
              <a:buChar char="§"/>
            </a:pPr>
            <a:r>
              <a:rPr lang="en-US" dirty="0"/>
              <a:t>Stroke recurrence rate 7/67 </a:t>
            </a:r>
            <a:r>
              <a:rPr lang="en-US" dirty="0" err="1"/>
              <a:t>vs</a:t>
            </a:r>
            <a:r>
              <a:rPr lang="en-US" dirty="0"/>
              <a:t> 0/66 transfusion &amp; </a:t>
            </a:r>
            <a:r>
              <a:rPr lang="en-US" dirty="0" err="1"/>
              <a:t>chelation</a:t>
            </a:r>
            <a:r>
              <a:rPr lang="en-US" dirty="0"/>
              <a:t>.</a:t>
            </a:r>
          </a:p>
          <a:p>
            <a:pPr>
              <a:buFont typeface="Wingdings" pitchFamily="2" charset="2"/>
              <a:buChar char="§"/>
            </a:pPr>
            <a:r>
              <a:rPr lang="en-US" dirty="0"/>
              <a:t>Conclusion: </a:t>
            </a:r>
            <a:r>
              <a:rPr lang="en-US" dirty="0" err="1"/>
              <a:t>Hydroxyurea</a:t>
            </a:r>
            <a:r>
              <a:rPr lang="en-US" dirty="0"/>
              <a:t>  failed to prevent stroke recurrence</a:t>
            </a:r>
          </a:p>
          <a:p>
            <a:endParaRPr lang="en-US" dirty="0"/>
          </a:p>
        </p:txBody>
      </p:sp>
      <p:sp>
        <p:nvSpPr>
          <p:cNvPr id="4" name="Footer Placeholder 3"/>
          <p:cNvSpPr>
            <a:spLocks noGrp="1"/>
          </p:cNvSpPr>
          <p:nvPr>
            <p:ph type="ftr" sz="quarter" idx="11"/>
          </p:nvPr>
        </p:nvSpPr>
        <p:spPr/>
        <p:txBody>
          <a:bodyPr/>
          <a:lstStyle/>
          <a:p>
            <a:r>
              <a:rPr lang="en-GB" noProof="0"/>
              <a:t>Presentation title, Month #, Year. Confidential</a:t>
            </a:r>
            <a:endParaRPr lang="en-US" noProof="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12</a:t>
            </a:fld>
            <a:endParaRPr lang="en-US" noProof="0"/>
          </a:p>
        </p:txBody>
      </p:sp>
      <p:sp>
        <p:nvSpPr>
          <p:cNvPr id="6" name="Content Placeholder 5"/>
          <p:cNvSpPr>
            <a:spLocks noGrp="1"/>
          </p:cNvSpPr>
          <p:nvPr>
            <p:ph sz="half" idx="13"/>
          </p:nvPr>
        </p:nvSpPr>
        <p:spPr>
          <a:ln>
            <a:solidFill>
              <a:schemeClr val="bg2"/>
            </a:solidFill>
          </a:ln>
        </p:spPr>
        <p:txBody>
          <a:bodyPr/>
          <a:lstStyle/>
          <a:p>
            <a:pPr>
              <a:buFont typeface="Wingdings" pitchFamily="2" charset="2"/>
              <a:buChar char="§"/>
            </a:pPr>
            <a:r>
              <a:rPr lang="en-US" dirty="0"/>
              <a:t>N= 148 planned enrollment (ages 4 – 15)</a:t>
            </a:r>
          </a:p>
          <a:p>
            <a:pPr>
              <a:buFont typeface="Wingdings" pitchFamily="2" charset="2"/>
              <a:buChar char="§"/>
            </a:pPr>
            <a:r>
              <a:rPr lang="en-US" dirty="0"/>
              <a:t>SCA + abnormal TCD</a:t>
            </a:r>
          </a:p>
          <a:p>
            <a:pPr>
              <a:buFont typeface="Wingdings" pitchFamily="2" charset="2"/>
              <a:buChar char="§"/>
            </a:pPr>
            <a:r>
              <a:rPr lang="en-US" dirty="0"/>
              <a:t>Transfusion + </a:t>
            </a:r>
            <a:r>
              <a:rPr lang="en-US" dirty="0" err="1"/>
              <a:t>Chelation</a:t>
            </a:r>
            <a:r>
              <a:rPr lang="en-US" dirty="0"/>
              <a:t> vs. </a:t>
            </a:r>
            <a:r>
              <a:rPr lang="en-US" dirty="0" err="1"/>
              <a:t>Hydroxyurea</a:t>
            </a:r>
            <a:r>
              <a:rPr lang="en-US" dirty="0"/>
              <a:t> + Phlebotomy</a:t>
            </a:r>
          </a:p>
          <a:p>
            <a:pPr>
              <a:buFont typeface="Wingdings" pitchFamily="2" charset="2"/>
              <a:buChar char="§"/>
            </a:pPr>
            <a:r>
              <a:rPr lang="en-US" dirty="0"/>
              <a:t>Treatment duration 24 months</a:t>
            </a:r>
          </a:p>
          <a:p>
            <a:pPr>
              <a:buFont typeface="Wingdings" pitchFamily="2" charset="2"/>
              <a:buChar char="§"/>
            </a:pPr>
            <a:r>
              <a:rPr lang="en-US" dirty="0"/>
              <a:t>Outcome measurements: LIC, TCD, MRI</a:t>
            </a:r>
          </a:p>
          <a:p>
            <a:pPr>
              <a:buFont typeface="Wingdings" pitchFamily="2" charset="2"/>
              <a:buChar char="§"/>
            </a:pPr>
            <a:r>
              <a:rPr lang="en-US" dirty="0"/>
              <a:t>Terminated in Jan. 2016</a:t>
            </a:r>
          </a:p>
          <a:p>
            <a:endParaRPr lang="en-US" dirty="0"/>
          </a:p>
        </p:txBody>
      </p:sp>
      <p:sp>
        <p:nvSpPr>
          <p:cNvPr id="7" name="TextBox 6"/>
          <p:cNvSpPr txBox="1"/>
          <p:nvPr/>
        </p:nvSpPr>
        <p:spPr>
          <a:xfrm>
            <a:off x="696036" y="1473957"/>
            <a:ext cx="1607428" cy="276999"/>
          </a:xfrm>
          <a:prstGeom prst="rect">
            <a:avLst/>
          </a:prstGeom>
          <a:noFill/>
        </p:spPr>
        <p:txBody>
          <a:bodyPr wrap="none" lIns="0" tIns="0" rIns="0" bIns="0" rtlCol="0">
            <a:spAutoFit/>
          </a:bodyPr>
          <a:lstStyle/>
          <a:p>
            <a:pPr>
              <a:lnSpc>
                <a:spcPct val="90000"/>
              </a:lnSpc>
            </a:pPr>
            <a:r>
              <a:rPr lang="en-US" sz="2000" b="1" dirty="0" err="1"/>
              <a:t>SWiTCH</a:t>
            </a:r>
            <a:r>
              <a:rPr lang="en-US" sz="2000" b="1" dirty="0"/>
              <a:t> Trial</a:t>
            </a:r>
          </a:p>
        </p:txBody>
      </p:sp>
      <p:sp>
        <p:nvSpPr>
          <p:cNvPr id="8" name="TextBox 7"/>
          <p:cNvSpPr txBox="1"/>
          <p:nvPr/>
        </p:nvSpPr>
        <p:spPr>
          <a:xfrm>
            <a:off x="5581934" y="1514902"/>
            <a:ext cx="1593000" cy="276999"/>
          </a:xfrm>
          <a:prstGeom prst="rect">
            <a:avLst/>
          </a:prstGeom>
          <a:noFill/>
        </p:spPr>
        <p:txBody>
          <a:bodyPr wrap="none" lIns="0" tIns="0" rIns="0" bIns="0" rtlCol="0">
            <a:spAutoFit/>
          </a:bodyPr>
          <a:lstStyle/>
          <a:p>
            <a:pPr>
              <a:lnSpc>
                <a:spcPct val="90000"/>
              </a:lnSpc>
            </a:pPr>
            <a:r>
              <a:rPr lang="en-US" sz="2000" b="1" dirty="0" err="1"/>
              <a:t>TWiTCH</a:t>
            </a:r>
            <a:r>
              <a:rPr lang="en-US" sz="2000" b="1" dirty="0"/>
              <a:t> Trial</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GB" dirty="0"/>
              <a:t>Adverse events associated with </a:t>
            </a:r>
            <a:r>
              <a:rPr lang="en-GB" dirty="0" err="1"/>
              <a:t>Hydroxyurea</a:t>
            </a:r>
            <a:r>
              <a:rPr lang="en-GB" dirty="0"/>
              <a:t>:</a:t>
            </a:r>
            <a:endParaRPr lang="en-US" dirty="0"/>
          </a:p>
        </p:txBody>
      </p:sp>
      <p:sp>
        <p:nvSpPr>
          <p:cNvPr id="129027" name="Rectangle 3"/>
          <p:cNvSpPr>
            <a:spLocks noGrp="1" noChangeArrowheads="1"/>
          </p:cNvSpPr>
          <p:nvPr>
            <p:ph type="body" sz="half" idx="1"/>
          </p:nvPr>
        </p:nvSpPr>
        <p:spPr>
          <a:xfrm>
            <a:off x="685800" y="1981200"/>
            <a:ext cx="3814763" cy="4114800"/>
          </a:xfrm>
        </p:spPr>
        <p:txBody>
          <a:bodyPr/>
          <a:lstStyle/>
          <a:p>
            <a:pPr>
              <a:lnSpc>
                <a:spcPct val="90000"/>
              </a:lnSpc>
            </a:pPr>
            <a:r>
              <a:rPr lang="en-GB" dirty="0"/>
              <a:t>Side effects</a:t>
            </a:r>
          </a:p>
          <a:p>
            <a:pPr lvl="1">
              <a:lnSpc>
                <a:spcPct val="90000"/>
              </a:lnSpc>
            </a:pPr>
            <a:r>
              <a:rPr lang="en-GB" dirty="0"/>
              <a:t>Nausea, vomiting, GI upset</a:t>
            </a:r>
          </a:p>
          <a:p>
            <a:pPr lvl="1">
              <a:lnSpc>
                <a:spcPct val="90000"/>
              </a:lnSpc>
            </a:pPr>
            <a:r>
              <a:rPr lang="en-GB" dirty="0"/>
              <a:t>Skin rash</a:t>
            </a:r>
          </a:p>
          <a:p>
            <a:pPr lvl="1">
              <a:lnSpc>
                <a:spcPct val="90000"/>
              </a:lnSpc>
            </a:pPr>
            <a:r>
              <a:rPr lang="en-GB" dirty="0" err="1"/>
              <a:t>Hyperpigmentaion</a:t>
            </a:r>
            <a:r>
              <a:rPr lang="en-GB" dirty="0"/>
              <a:t> of nails</a:t>
            </a:r>
          </a:p>
          <a:p>
            <a:pPr lvl="1">
              <a:lnSpc>
                <a:spcPct val="90000"/>
              </a:lnSpc>
            </a:pPr>
            <a:r>
              <a:rPr lang="en-GB" dirty="0"/>
              <a:t>Mouth ulcers</a:t>
            </a:r>
          </a:p>
          <a:p>
            <a:pPr lvl="1">
              <a:lnSpc>
                <a:spcPct val="90000"/>
              </a:lnSpc>
            </a:pPr>
            <a:r>
              <a:rPr lang="en-GB" dirty="0"/>
              <a:t>Headaches </a:t>
            </a:r>
          </a:p>
          <a:p>
            <a:pPr lvl="1">
              <a:lnSpc>
                <a:spcPct val="90000"/>
              </a:lnSpc>
            </a:pPr>
            <a:r>
              <a:rPr lang="en-GB" dirty="0"/>
              <a:t>Abnormal LFTS</a:t>
            </a:r>
          </a:p>
          <a:p>
            <a:pPr lvl="1">
              <a:lnSpc>
                <a:spcPct val="90000"/>
              </a:lnSpc>
            </a:pPr>
            <a:r>
              <a:rPr lang="en-GB" dirty="0"/>
              <a:t>Renal impairment</a:t>
            </a:r>
          </a:p>
          <a:p>
            <a:pPr lvl="1">
              <a:lnSpc>
                <a:spcPct val="90000"/>
              </a:lnSpc>
            </a:pPr>
            <a:endParaRPr lang="en-US" dirty="0"/>
          </a:p>
        </p:txBody>
      </p:sp>
      <p:sp>
        <p:nvSpPr>
          <p:cNvPr id="129028" name="Rectangle 4"/>
          <p:cNvSpPr>
            <a:spLocks noGrp="1" noChangeArrowheads="1"/>
          </p:cNvSpPr>
          <p:nvPr>
            <p:ph type="body" sz="half" idx="4294967295"/>
          </p:nvPr>
        </p:nvSpPr>
        <p:spPr>
          <a:xfrm>
            <a:off x="4643438" y="1981200"/>
            <a:ext cx="3814762" cy="4114800"/>
          </a:xfrm>
          <a:prstGeom prst="rect">
            <a:avLst/>
          </a:prstGeom>
        </p:spPr>
        <p:txBody>
          <a:bodyPr/>
          <a:lstStyle/>
          <a:p>
            <a:pPr>
              <a:lnSpc>
                <a:spcPct val="90000"/>
              </a:lnSpc>
            </a:pPr>
            <a:r>
              <a:rPr lang="en-GB" dirty="0"/>
              <a:t>Haematological effects</a:t>
            </a:r>
          </a:p>
          <a:p>
            <a:pPr lvl="1">
              <a:lnSpc>
                <a:spcPct val="90000"/>
              </a:lnSpc>
            </a:pPr>
            <a:r>
              <a:rPr lang="en-GB" dirty="0" err="1"/>
              <a:t>Leucopenia</a:t>
            </a:r>
            <a:endParaRPr lang="en-GB" dirty="0"/>
          </a:p>
          <a:p>
            <a:pPr lvl="1">
              <a:lnSpc>
                <a:spcPct val="90000"/>
              </a:lnSpc>
            </a:pPr>
            <a:r>
              <a:rPr lang="en-GB" dirty="0"/>
              <a:t>Anaemia</a:t>
            </a:r>
          </a:p>
          <a:p>
            <a:pPr lvl="1">
              <a:lnSpc>
                <a:spcPct val="90000"/>
              </a:lnSpc>
            </a:pPr>
            <a:r>
              <a:rPr lang="en-GB" dirty="0"/>
              <a:t>Thrombocytopenia</a:t>
            </a:r>
          </a:p>
          <a:p>
            <a:pPr lvl="1">
              <a:lnSpc>
                <a:spcPct val="90000"/>
              </a:lnSpc>
            </a:pPr>
            <a:r>
              <a:rPr lang="en-GB" dirty="0"/>
              <a:t>Increased MCV and MCHC</a:t>
            </a:r>
          </a:p>
          <a:p>
            <a:pPr>
              <a:lnSpc>
                <a:spcPct val="90000"/>
              </a:lnSpc>
            </a:pPr>
            <a:endParaRPr lang="en-GB" dirty="0"/>
          </a:p>
          <a:p>
            <a:pPr>
              <a:lnSpc>
                <a:spcPct val="90000"/>
              </a:lnSpc>
            </a:pPr>
            <a:r>
              <a:rPr lang="en-GB" dirty="0"/>
              <a:t>Theoretical effects</a:t>
            </a:r>
          </a:p>
          <a:p>
            <a:pPr lvl="1">
              <a:lnSpc>
                <a:spcPct val="90000"/>
              </a:lnSpc>
            </a:pPr>
            <a:r>
              <a:rPr lang="en-GB" dirty="0"/>
              <a:t>Teratogenicity</a:t>
            </a:r>
          </a:p>
          <a:p>
            <a:pPr lvl="1">
              <a:lnSpc>
                <a:spcPct val="90000"/>
              </a:lnSpc>
            </a:pPr>
            <a:r>
              <a:rPr lang="en-GB" dirty="0" err="1"/>
              <a:t>Leukaemogenesis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2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02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902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902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02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902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9028">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902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2000" fill="hold"/>
                                        <p:tgtEl>
                                          <p:spTgt spid="129028">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31800" y="442913"/>
            <a:ext cx="8399463" cy="747712"/>
          </a:xfrm>
        </p:spPr>
        <p:txBody>
          <a:bodyPr/>
          <a:lstStyle/>
          <a:p>
            <a:pPr eaLnBrk="1" hangingPunct="1"/>
            <a:r>
              <a:rPr lang="en-US" dirty="0"/>
              <a:t> Therapy Goals for Transfusion Therapy</a:t>
            </a:r>
          </a:p>
        </p:txBody>
      </p:sp>
      <p:sp>
        <p:nvSpPr>
          <p:cNvPr id="26627" name="Rectangle 3"/>
          <p:cNvSpPr>
            <a:spLocks noGrp="1" noChangeArrowheads="1"/>
          </p:cNvSpPr>
          <p:nvPr>
            <p:ph type="body" idx="1"/>
          </p:nvPr>
        </p:nvSpPr>
        <p:spPr>
          <a:xfrm>
            <a:off x="400050" y="1604963"/>
            <a:ext cx="8388350" cy="2890837"/>
          </a:xfrm>
        </p:spPr>
        <p:txBody>
          <a:bodyPr/>
          <a:lstStyle/>
          <a:p>
            <a:pPr marL="346075" indent="-282575" eaLnBrk="1" hangingPunct="1">
              <a:spcBef>
                <a:spcPct val="0"/>
              </a:spcBef>
              <a:spcAft>
                <a:spcPct val="0"/>
              </a:spcAft>
              <a:buFont typeface="Wingdings" pitchFamily="2" charset="2"/>
              <a:buChar char="§"/>
              <a:tabLst>
                <a:tab pos="346075" algn="l"/>
                <a:tab pos="393700" algn="l"/>
              </a:tabLst>
            </a:pPr>
            <a:r>
              <a:rPr lang="en-US" sz="1600" b="0" dirty="0">
                <a:solidFill>
                  <a:srgbClr val="000000"/>
                </a:solidFill>
              </a:rPr>
              <a:t>Common goal of transfusion therapy and exchange transfusion is to decrease the level of hemoglobin S to less than 30% of the total hemoglobin depending on disease severity and patients risk factors</a:t>
            </a:r>
            <a:r>
              <a:rPr lang="en-US" sz="1600" b="0" baseline="30000" dirty="0">
                <a:solidFill>
                  <a:srgbClr val="000000"/>
                </a:solidFill>
              </a:rPr>
              <a:t>1,2,3,4</a:t>
            </a:r>
          </a:p>
          <a:p>
            <a:pPr marL="346075" indent="-282575" eaLnBrk="1" hangingPunct="1">
              <a:spcBef>
                <a:spcPct val="0"/>
              </a:spcBef>
              <a:spcAft>
                <a:spcPct val="0"/>
              </a:spcAft>
              <a:buFont typeface="Wingdings" pitchFamily="2" charset="2"/>
              <a:buChar char="§"/>
              <a:tabLst>
                <a:tab pos="346075" algn="l"/>
                <a:tab pos="393700" algn="l"/>
              </a:tabLst>
            </a:pPr>
            <a:endParaRPr lang="en-US" sz="1600" b="0" dirty="0">
              <a:solidFill>
                <a:srgbClr val="000000"/>
              </a:solidFill>
            </a:endParaRPr>
          </a:p>
          <a:p>
            <a:pPr marL="346075" indent="-282575" eaLnBrk="1" hangingPunct="1">
              <a:spcBef>
                <a:spcPct val="0"/>
              </a:spcBef>
              <a:spcAft>
                <a:spcPct val="0"/>
              </a:spcAft>
              <a:buFont typeface="Wingdings" pitchFamily="2" charset="2"/>
              <a:buChar char="§"/>
              <a:tabLst>
                <a:tab pos="346075" algn="l"/>
                <a:tab pos="393700" algn="l"/>
              </a:tabLst>
            </a:pPr>
            <a:r>
              <a:rPr lang="en-US" sz="1600" b="0" dirty="0">
                <a:solidFill>
                  <a:srgbClr val="000000"/>
                </a:solidFill>
              </a:rPr>
              <a:t>Other goals include:</a:t>
            </a:r>
            <a:r>
              <a:rPr lang="en-US" sz="1600" b="0" baseline="30000" dirty="0">
                <a:solidFill>
                  <a:srgbClr val="000000"/>
                </a:solidFill>
              </a:rPr>
              <a:t>5,6</a:t>
            </a:r>
          </a:p>
          <a:p>
            <a:pPr marL="665163" lvl="3" indent="-323850" eaLnBrk="1" hangingPunct="1">
              <a:tabLst>
                <a:tab pos="346075" algn="l"/>
                <a:tab pos="393700" algn="l"/>
              </a:tabLst>
            </a:pPr>
            <a:r>
              <a:rPr lang="en-US" sz="1600" dirty="0">
                <a:solidFill>
                  <a:srgbClr val="000000"/>
                </a:solidFill>
              </a:rPr>
              <a:t>Improve oxygen carrying capacity by increasing amount of hemoglobin A</a:t>
            </a:r>
          </a:p>
          <a:p>
            <a:pPr marL="665163" lvl="3" indent="-323850" eaLnBrk="1" hangingPunct="1">
              <a:tabLst>
                <a:tab pos="346075" algn="l"/>
                <a:tab pos="393700" algn="l"/>
              </a:tabLst>
            </a:pPr>
            <a:r>
              <a:rPr lang="en-US" sz="1600" dirty="0">
                <a:solidFill>
                  <a:srgbClr val="000000"/>
                </a:solidFill>
              </a:rPr>
              <a:t>Decrease blood viscosity and increase oxygen saturation by decreasing percent </a:t>
            </a:r>
            <a:r>
              <a:rPr lang="en-US" sz="1600" dirty="0" err="1">
                <a:solidFill>
                  <a:srgbClr val="000000"/>
                </a:solidFill>
              </a:rPr>
              <a:t>HbS</a:t>
            </a:r>
            <a:r>
              <a:rPr lang="en-US" sz="1600" dirty="0">
                <a:solidFill>
                  <a:srgbClr val="000000"/>
                </a:solidFill>
              </a:rPr>
              <a:t> </a:t>
            </a:r>
          </a:p>
          <a:p>
            <a:pPr marL="665163" lvl="3" indent="-323850" eaLnBrk="1" hangingPunct="1">
              <a:tabLst>
                <a:tab pos="346075" algn="l"/>
                <a:tab pos="393700" algn="l"/>
              </a:tabLst>
            </a:pPr>
            <a:r>
              <a:rPr lang="en-US" sz="1600" dirty="0">
                <a:solidFill>
                  <a:srgbClr val="000000"/>
                </a:solidFill>
              </a:rPr>
              <a:t>Suppress production of RBCs containing </a:t>
            </a:r>
            <a:r>
              <a:rPr lang="en-US" sz="1600" dirty="0" err="1">
                <a:solidFill>
                  <a:srgbClr val="000000"/>
                </a:solidFill>
              </a:rPr>
              <a:t>HbS</a:t>
            </a:r>
            <a:r>
              <a:rPr lang="en-US" sz="1600" dirty="0">
                <a:solidFill>
                  <a:srgbClr val="000000"/>
                </a:solidFill>
              </a:rPr>
              <a:t> by increasing tissue oxygenation</a:t>
            </a:r>
          </a:p>
          <a:p>
            <a:pPr marL="341313" lvl="2" indent="-341313" eaLnBrk="1" hangingPunct="1">
              <a:tabLst>
                <a:tab pos="346075" algn="l"/>
                <a:tab pos="393700" algn="l"/>
              </a:tabLst>
            </a:pPr>
            <a:endParaRPr lang="en-US" sz="1600" dirty="0">
              <a:solidFill>
                <a:srgbClr val="000000"/>
              </a:solidFill>
            </a:endParaRPr>
          </a:p>
          <a:p>
            <a:pPr marL="341313" lvl="2" indent="-341313" eaLnBrk="1" hangingPunct="1">
              <a:tabLst>
                <a:tab pos="346075" algn="l"/>
                <a:tab pos="393700" algn="l"/>
              </a:tabLst>
            </a:pPr>
            <a:endParaRPr lang="en-US" dirty="0">
              <a:solidFill>
                <a:srgbClr val="000000"/>
              </a:solidFill>
            </a:endParaRPr>
          </a:p>
        </p:txBody>
      </p:sp>
      <p:sp>
        <p:nvSpPr>
          <p:cNvPr id="23556" name="Rectangle 5"/>
          <p:cNvSpPr>
            <a:spLocks noChangeArrowheads="1"/>
          </p:cNvSpPr>
          <p:nvPr/>
        </p:nvSpPr>
        <p:spPr bwMode="auto">
          <a:xfrm>
            <a:off x="442913" y="5141913"/>
            <a:ext cx="8701087" cy="1416050"/>
          </a:xfrm>
          <a:prstGeom prst="rect">
            <a:avLst/>
          </a:prstGeom>
          <a:noFill/>
          <a:ln w="9525">
            <a:noFill/>
            <a:miter lim="800000"/>
            <a:headEnd/>
            <a:tailEnd/>
          </a:ln>
        </p:spPr>
        <p:txBody>
          <a:bodyPr>
            <a:spAutoFit/>
          </a:bodyPr>
          <a:lstStyle/>
          <a:p>
            <a:pPr marL="174625" indent="-174625" fontAlgn="auto">
              <a:spcBef>
                <a:spcPts val="0"/>
              </a:spcBef>
              <a:spcAft>
                <a:spcPts val="0"/>
              </a:spcAft>
              <a:buFontTx/>
              <a:buAutoNum type="arabicPeriod"/>
              <a:defRPr/>
            </a:pPr>
            <a:r>
              <a:rPr lang="en-US" sz="900" dirty="0" err="1">
                <a:solidFill>
                  <a:srgbClr val="000000"/>
                </a:solidFill>
                <a:latin typeface="+mn-lt"/>
                <a:cs typeface="+mn-cs"/>
              </a:rPr>
              <a:t>Cabibbo</a:t>
            </a:r>
            <a:r>
              <a:rPr lang="en-US" sz="900" dirty="0">
                <a:solidFill>
                  <a:srgbClr val="000000"/>
                </a:solidFill>
                <a:latin typeface="+mn-lt"/>
                <a:cs typeface="+mn-cs"/>
              </a:rPr>
              <a:t> S, et al., “Chronic RBC Exchange to Prevent Clinical Complications in Sickle Cell Disease.” </a:t>
            </a:r>
            <a:r>
              <a:rPr lang="en-US" sz="900" i="1" dirty="0" err="1">
                <a:solidFill>
                  <a:srgbClr val="000000"/>
                </a:solidFill>
                <a:latin typeface="+mn-lt"/>
                <a:cs typeface="+mn-cs"/>
              </a:rPr>
              <a:t>Transfus</a:t>
            </a:r>
            <a:r>
              <a:rPr lang="en-US" sz="900" i="1" dirty="0">
                <a:solidFill>
                  <a:srgbClr val="000000"/>
                </a:solidFill>
                <a:latin typeface="+mn-lt"/>
                <a:cs typeface="+mn-cs"/>
              </a:rPr>
              <a:t> </a:t>
            </a:r>
            <a:r>
              <a:rPr lang="en-US" sz="900" i="1" dirty="0" err="1">
                <a:solidFill>
                  <a:srgbClr val="000000"/>
                </a:solidFill>
                <a:latin typeface="+mn-lt"/>
                <a:cs typeface="+mn-cs"/>
              </a:rPr>
              <a:t>Apher</a:t>
            </a:r>
            <a:r>
              <a:rPr lang="en-US" sz="900" i="1" dirty="0">
                <a:solidFill>
                  <a:srgbClr val="000000"/>
                </a:solidFill>
                <a:latin typeface="+mn-lt"/>
                <a:cs typeface="+mn-cs"/>
              </a:rPr>
              <a:t> </a:t>
            </a:r>
            <a:r>
              <a:rPr lang="en-US" sz="900" i="1" dirty="0" err="1">
                <a:solidFill>
                  <a:srgbClr val="000000"/>
                </a:solidFill>
                <a:latin typeface="+mn-lt"/>
                <a:cs typeface="+mn-cs"/>
              </a:rPr>
              <a:t>Sci</a:t>
            </a:r>
            <a:r>
              <a:rPr lang="en-US" sz="900" i="1" dirty="0">
                <a:solidFill>
                  <a:srgbClr val="000000"/>
                </a:solidFill>
                <a:latin typeface="+mn-lt"/>
                <a:cs typeface="+mn-cs"/>
              </a:rPr>
              <a:t> </a:t>
            </a:r>
            <a:r>
              <a:rPr lang="en-US" sz="900" dirty="0">
                <a:solidFill>
                  <a:srgbClr val="000000"/>
                </a:solidFill>
                <a:latin typeface="+mn-lt"/>
                <a:cs typeface="+mn-cs"/>
              </a:rPr>
              <a:t>2005; 32: 315-321.</a:t>
            </a:r>
          </a:p>
          <a:p>
            <a:pPr marL="174625" indent="-174625" fontAlgn="auto">
              <a:spcBef>
                <a:spcPts val="0"/>
              </a:spcBef>
              <a:spcAft>
                <a:spcPts val="0"/>
              </a:spcAft>
              <a:buFontTx/>
              <a:buAutoNum type="arabicPeriod"/>
              <a:defRPr/>
            </a:pPr>
            <a:r>
              <a:rPr lang="en-US" sz="900" dirty="0">
                <a:solidFill>
                  <a:srgbClr val="000000"/>
                </a:solidFill>
                <a:latin typeface="+mn-lt"/>
                <a:cs typeface="+mn-cs"/>
              </a:rPr>
              <a:t>Adams D, et al., “</a:t>
            </a:r>
            <a:r>
              <a:rPr lang="en-US" sz="900" dirty="0" err="1">
                <a:solidFill>
                  <a:srgbClr val="000000"/>
                </a:solidFill>
                <a:latin typeface="+mn-lt"/>
                <a:cs typeface="+mn-cs"/>
              </a:rPr>
              <a:t>Erythrocytapheresis</a:t>
            </a:r>
            <a:r>
              <a:rPr lang="en-US" sz="900" dirty="0">
                <a:solidFill>
                  <a:srgbClr val="000000"/>
                </a:solidFill>
                <a:latin typeface="+mn-lt"/>
                <a:cs typeface="+mn-cs"/>
              </a:rPr>
              <a:t> Can Reduce Iron Overload and Prevent the Need for </a:t>
            </a:r>
            <a:r>
              <a:rPr lang="en-US" sz="900" dirty="0" err="1">
                <a:solidFill>
                  <a:srgbClr val="000000"/>
                </a:solidFill>
                <a:latin typeface="+mn-lt"/>
                <a:cs typeface="+mn-cs"/>
              </a:rPr>
              <a:t>Chelation</a:t>
            </a:r>
            <a:r>
              <a:rPr lang="en-US" sz="900" dirty="0">
                <a:solidFill>
                  <a:srgbClr val="000000"/>
                </a:solidFill>
                <a:latin typeface="+mn-lt"/>
                <a:cs typeface="+mn-cs"/>
              </a:rPr>
              <a:t> Therapy in Chronically Transfused Pediatric Patients.” </a:t>
            </a:r>
            <a:r>
              <a:rPr lang="en-US" sz="900" i="1" dirty="0">
                <a:solidFill>
                  <a:srgbClr val="000000"/>
                </a:solidFill>
                <a:latin typeface="+mn-lt"/>
                <a:cs typeface="+mn-cs"/>
              </a:rPr>
              <a:t>J </a:t>
            </a:r>
            <a:r>
              <a:rPr lang="en-US" sz="900" i="1" dirty="0" err="1">
                <a:solidFill>
                  <a:srgbClr val="000000"/>
                </a:solidFill>
                <a:latin typeface="+mn-lt"/>
                <a:cs typeface="+mn-cs"/>
              </a:rPr>
              <a:t>Pediatr</a:t>
            </a:r>
            <a:r>
              <a:rPr lang="en-US" sz="900" i="1" dirty="0">
                <a:solidFill>
                  <a:srgbClr val="000000"/>
                </a:solidFill>
                <a:latin typeface="+mn-lt"/>
                <a:cs typeface="+mn-cs"/>
              </a:rPr>
              <a:t> </a:t>
            </a:r>
            <a:r>
              <a:rPr lang="en-US" sz="900" i="1" dirty="0" err="1">
                <a:solidFill>
                  <a:srgbClr val="000000"/>
                </a:solidFill>
                <a:latin typeface="+mn-lt"/>
                <a:cs typeface="+mn-cs"/>
              </a:rPr>
              <a:t>Hematol</a:t>
            </a:r>
            <a:r>
              <a:rPr lang="en-US" sz="900" i="1" dirty="0">
                <a:solidFill>
                  <a:srgbClr val="000000"/>
                </a:solidFill>
                <a:latin typeface="+mn-lt"/>
                <a:cs typeface="+mn-cs"/>
              </a:rPr>
              <a:t> </a:t>
            </a:r>
            <a:r>
              <a:rPr lang="en-US" sz="900" i="1" dirty="0" err="1">
                <a:solidFill>
                  <a:srgbClr val="000000"/>
                </a:solidFill>
                <a:latin typeface="+mn-lt"/>
                <a:cs typeface="+mn-cs"/>
              </a:rPr>
              <a:t>Oncol</a:t>
            </a:r>
            <a:r>
              <a:rPr lang="en-US" sz="900" i="1" dirty="0">
                <a:solidFill>
                  <a:srgbClr val="000000"/>
                </a:solidFill>
                <a:latin typeface="+mn-lt"/>
                <a:cs typeface="+mn-cs"/>
              </a:rPr>
              <a:t> </a:t>
            </a:r>
            <a:r>
              <a:rPr lang="en-US" sz="900" dirty="0">
                <a:solidFill>
                  <a:srgbClr val="000000"/>
                </a:solidFill>
                <a:latin typeface="+mn-lt"/>
                <a:cs typeface="+mn-cs"/>
              </a:rPr>
              <a:t>1996; 18 (1): 46-50.</a:t>
            </a:r>
          </a:p>
          <a:p>
            <a:pPr marL="174625" indent="-174625" fontAlgn="auto">
              <a:spcBef>
                <a:spcPts val="0"/>
              </a:spcBef>
              <a:spcAft>
                <a:spcPts val="0"/>
              </a:spcAft>
              <a:buFontTx/>
              <a:buAutoNum type="arabicPeriod"/>
              <a:defRPr/>
            </a:pPr>
            <a:r>
              <a:rPr lang="en-US" sz="900" dirty="0" err="1">
                <a:solidFill>
                  <a:srgbClr val="000000"/>
                </a:solidFill>
                <a:latin typeface="+mn-lt"/>
                <a:cs typeface="+mn-cs"/>
              </a:rPr>
              <a:t>Kozanoglu</a:t>
            </a:r>
            <a:r>
              <a:rPr lang="en-US" sz="900" dirty="0">
                <a:solidFill>
                  <a:srgbClr val="000000"/>
                </a:solidFill>
                <a:latin typeface="+mn-lt"/>
                <a:cs typeface="+mn-cs"/>
              </a:rPr>
              <a:t> I, et al., “Automated  Red Cell Exchange Procedures in Patients with SCD.” </a:t>
            </a:r>
            <a:r>
              <a:rPr lang="en-US" sz="900" i="1" dirty="0" err="1">
                <a:solidFill>
                  <a:srgbClr val="000000"/>
                </a:solidFill>
                <a:latin typeface="+mn-lt"/>
                <a:cs typeface="+mn-cs"/>
              </a:rPr>
              <a:t>Transfus</a:t>
            </a:r>
            <a:r>
              <a:rPr lang="en-US" sz="900" i="1" dirty="0">
                <a:solidFill>
                  <a:srgbClr val="000000"/>
                </a:solidFill>
                <a:latin typeface="+mn-lt"/>
                <a:cs typeface="+mn-cs"/>
              </a:rPr>
              <a:t> </a:t>
            </a:r>
            <a:r>
              <a:rPr lang="en-US" sz="900" i="1" dirty="0" err="1">
                <a:solidFill>
                  <a:srgbClr val="000000"/>
                </a:solidFill>
                <a:latin typeface="+mn-lt"/>
                <a:cs typeface="+mn-cs"/>
              </a:rPr>
              <a:t>Apher</a:t>
            </a:r>
            <a:r>
              <a:rPr lang="en-US" sz="900" i="1" dirty="0">
                <a:solidFill>
                  <a:srgbClr val="000000"/>
                </a:solidFill>
                <a:latin typeface="+mn-lt"/>
                <a:cs typeface="+mn-cs"/>
              </a:rPr>
              <a:t> </a:t>
            </a:r>
            <a:r>
              <a:rPr lang="en-US" sz="900" i="1" dirty="0" err="1">
                <a:solidFill>
                  <a:srgbClr val="000000"/>
                </a:solidFill>
                <a:latin typeface="+mn-lt"/>
                <a:cs typeface="+mn-cs"/>
              </a:rPr>
              <a:t>Sci</a:t>
            </a:r>
            <a:r>
              <a:rPr lang="en-US" sz="900" i="1" dirty="0">
                <a:solidFill>
                  <a:srgbClr val="000000"/>
                </a:solidFill>
                <a:latin typeface="+mn-lt"/>
                <a:cs typeface="+mn-cs"/>
              </a:rPr>
              <a:t> </a:t>
            </a:r>
            <a:r>
              <a:rPr lang="en-US" sz="900" dirty="0">
                <a:solidFill>
                  <a:srgbClr val="000000"/>
                </a:solidFill>
                <a:latin typeface="+mn-lt"/>
                <a:cs typeface="+mn-cs"/>
              </a:rPr>
              <a:t>2007; 36: 305-312.</a:t>
            </a:r>
          </a:p>
          <a:p>
            <a:pPr marL="174625" indent="-174625" fontAlgn="auto">
              <a:spcBef>
                <a:spcPts val="0"/>
              </a:spcBef>
              <a:spcAft>
                <a:spcPts val="0"/>
              </a:spcAft>
              <a:buFontTx/>
              <a:buAutoNum type="arabicPeriod"/>
              <a:defRPr/>
            </a:pPr>
            <a:r>
              <a:rPr lang="en-US" sz="900" dirty="0" err="1">
                <a:solidFill>
                  <a:srgbClr val="000000"/>
                </a:solidFill>
                <a:latin typeface="+mn-lt"/>
                <a:cs typeface="+mn-cs"/>
              </a:rPr>
              <a:t>Vichinshy</a:t>
            </a:r>
            <a:r>
              <a:rPr lang="en-US" sz="900" dirty="0">
                <a:solidFill>
                  <a:srgbClr val="000000"/>
                </a:solidFill>
                <a:latin typeface="+mn-lt"/>
                <a:cs typeface="+mn-cs"/>
              </a:rPr>
              <a:t> EP, et al., “Causes and Outcomes of the Acute Chest Syndrome in Sickle Cell Disease.” </a:t>
            </a:r>
            <a:r>
              <a:rPr lang="en-US" sz="900" i="1" dirty="0">
                <a:solidFill>
                  <a:srgbClr val="000000"/>
                </a:solidFill>
                <a:latin typeface="+mn-lt"/>
                <a:cs typeface="+mn-cs"/>
              </a:rPr>
              <a:t>N </a:t>
            </a:r>
            <a:r>
              <a:rPr lang="en-US" sz="900" i="1" dirty="0" err="1">
                <a:solidFill>
                  <a:srgbClr val="000000"/>
                </a:solidFill>
                <a:latin typeface="+mn-lt"/>
                <a:cs typeface="+mn-cs"/>
              </a:rPr>
              <a:t>Engl</a:t>
            </a:r>
            <a:r>
              <a:rPr lang="en-US" sz="900" i="1" dirty="0">
                <a:solidFill>
                  <a:srgbClr val="000000"/>
                </a:solidFill>
                <a:latin typeface="+mn-lt"/>
                <a:cs typeface="+mn-cs"/>
              </a:rPr>
              <a:t> J Med;</a:t>
            </a:r>
            <a:r>
              <a:rPr lang="en-US" sz="900" dirty="0">
                <a:solidFill>
                  <a:srgbClr val="000000"/>
                </a:solidFill>
                <a:latin typeface="+mn-lt"/>
                <a:cs typeface="+mn-cs"/>
              </a:rPr>
              <a:t> 2000;342:1855-1865.</a:t>
            </a:r>
          </a:p>
          <a:p>
            <a:pPr marL="174625" indent="-174625" fontAlgn="auto">
              <a:spcBef>
                <a:spcPts val="0"/>
              </a:spcBef>
              <a:spcAft>
                <a:spcPts val="0"/>
              </a:spcAft>
              <a:buFontTx/>
              <a:buAutoNum type="arabicPeriod"/>
              <a:defRPr/>
            </a:pPr>
            <a:r>
              <a:rPr lang="en-US" sz="900" dirty="0" err="1">
                <a:solidFill>
                  <a:srgbClr val="000000"/>
                </a:solidFill>
                <a:latin typeface="+mn-lt"/>
                <a:cs typeface="+mn-cs"/>
              </a:rPr>
              <a:t>Swerdlow</a:t>
            </a:r>
            <a:r>
              <a:rPr lang="en-US" sz="900" dirty="0">
                <a:solidFill>
                  <a:srgbClr val="000000"/>
                </a:solidFill>
                <a:latin typeface="+mn-lt"/>
                <a:cs typeface="+mn-cs"/>
              </a:rPr>
              <a:t> PS,  “Red Cell Exchange in Sickle Cell Disease.” </a:t>
            </a:r>
            <a:r>
              <a:rPr lang="en-US" sz="900" i="1" dirty="0">
                <a:solidFill>
                  <a:srgbClr val="000000"/>
                </a:solidFill>
                <a:latin typeface="+mn-lt"/>
                <a:cs typeface="+mn-cs"/>
              </a:rPr>
              <a:t>American Society of Hematology, 2006 </a:t>
            </a:r>
            <a:r>
              <a:rPr lang="en-US" sz="900" dirty="0">
                <a:solidFill>
                  <a:srgbClr val="000000"/>
                </a:solidFill>
                <a:latin typeface="+mn-lt"/>
                <a:cs typeface="+mn-cs"/>
              </a:rPr>
              <a:t>pp, 48 - 53</a:t>
            </a:r>
            <a:r>
              <a:rPr lang="en-US" sz="900" i="1" dirty="0">
                <a:solidFill>
                  <a:srgbClr val="000000"/>
                </a:solidFill>
                <a:latin typeface="+mn-lt"/>
                <a:cs typeface="+mn-cs"/>
              </a:rPr>
              <a:t>.</a:t>
            </a:r>
          </a:p>
          <a:p>
            <a:pPr marL="174625" indent="-174625" fontAlgn="auto">
              <a:spcBef>
                <a:spcPts val="0"/>
              </a:spcBef>
              <a:spcAft>
                <a:spcPts val="0"/>
              </a:spcAft>
              <a:buFontTx/>
              <a:buAutoNum type="arabicPeriod"/>
              <a:defRPr/>
            </a:pPr>
            <a:r>
              <a:rPr lang="en-US" sz="900" dirty="0">
                <a:solidFill>
                  <a:srgbClr val="000000"/>
                </a:solidFill>
                <a:latin typeface="+mn-lt"/>
                <a:cs typeface="+mn-cs"/>
              </a:rPr>
              <a:t>Danielson</a:t>
            </a:r>
            <a:r>
              <a:rPr lang="en-US" sz="900" i="1" dirty="0">
                <a:solidFill>
                  <a:srgbClr val="000000"/>
                </a:solidFill>
                <a:latin typeface="+mn-lt"/>
                <a:cs typeface="+mn-cs"/>
              </a:rPr>
              <a:t> </a:t>
            </a:r>
            <a:r>
              <a:rPr lang="en-US" sz="900" dirty="0">
                <a:solidFill>
                  <a:srgbClr val="000000"/>
                </a:solidFill>
                <a:latin typeface="+mn-lt"/>
                <a:cs typeface="+mn-cs"/>
              </a:rPr>
              <a:t>C, et al., “The Role of Red Blood Cell Exchange Transfusion in the Treatment and Prevention of Complications of Sickle Cell Disease.” </a:t>
            </a:r>
            <a:r>
              <a:rPr lang="en-US" sz="900" i="1" dirty="0" err="1">
                <a:solidFill>
                  <a:srgbClr val="000000"/>
                </a:solidFill>
                <a:latin typeface="+mn-lt"/>
                <a:cs typeface="+mn-cs"/>
              </a:rPr>
              <a:t>Ther</a:t>
            </a:r>
            <a:r>
              <a:rPr lang="en-US" sz="900" i="1" dirty="0">
                <a:solidFill>
                  <a:srgbClr val="000000"/>
                </a:solidFill>
                <a:latin typeface="+mn-lt"/>
                <a:cs typeface="+mn-cs"/>
              </a:rPr>
              <a:t> </a:t>
            </a:r>
            <a:r>
              <a:rPr lang="en-US" sz="900" i="1" dirty="0" err="1">
                <a:solidFill>
                  <a:srgbClr val="000000"/>
                </a:solidFill>
                <a:latin typeface="+mn-lt"/>
                <a:cs typeface="+mn-cs"/>
              </a:rPr>
              <a:t>Apher</a:t>
            </a:r>
            <a:r>
              <a:rPr lang="en-US" sz="900" i="1" dirty="0">
                <a:solidFill>
                  <a:srgbClr val="000000"/>
                </a:solidFill>
                <a:latin typeface="+mn-lt"/>
                <a:cs typeface="+mn-cs"/>
              </a:rPr>
              <a:t>, 2002; 6 (1): </a:t>
            </a:r>
            <a:r>
              <a:rPr lang="en-US" sz="900" dirty="0">
                <a:solidFill>
                  <a:srgbClr val="000000"/>
                </a:solidFill>
                <a:latin typeface="+mn-lt"/>
                <a:cs typeface="+mn-cs"/>
              </a:rPr>
              <a:t>24-31</a:t>
            </a:r>
            <a:r>
              <a:rPr lang="en-US" sz="700" dirty="0">
                <a:solidFill>
                  <a:srgbClr val="000000"/>
                </a:solidFill>
                <a:latin typeface="+mn-lt"/>
                <a:cs typeface="+mn-cs"/>
              </a:rPr>
              <a:t>.</a:t>
            </a:r>
          </a:p>
          <a:p>
            <a:pPr marL="174625" indent="-174625" fontAlgn="auto">
              <a:spcBef>
                <a:spcPts val="0"/>
              </a:spcBef>
              <a:spcAft>
                <a:spcPts val="0"/>
              </a:spcAft>
              <a:defRPr/>
            </a:pPr>
            <a:endParaRPr lang="en-US" sz="700" dirty="0">
              <a:solidFill>
                <a:srgbClr val="000000"/>
              </a:solidFill>
              <a:latin typeface="+mn-lt"/>
              <a:cs typeface="+mn-cs"/>
            </a:endParaRPr>
          </a:p>
          <a:p>
            <a:pPr marL="228600" indent="-228600" fontAlgn="auto">
              <a:spcBef>
                <a:spcPts val="0"/>
              </a:spcBef>
              <a:spcAft>
                <a:spcPts val="0"/>
              </a:spcAft>
              <a:defRPr/>
            </a:pPr>
            <a:endParaRPr lang="en-US" sz="700" dirty="0">
              <a:solidFill>
                <a:srgbClr val="000000"/>
              </a:solidFill>
              <a:latin typeface="+mn-lt"/>
              <a:cs typeface="+mn-cs"/>
            </a:endParaRPr>
          </a:p>
        </p:txBody>
      </p:sp>
      <p:sp>
        <p:nvSpPr>
          <p:cNvPr id="26629" name="Slide Number Placeholder 3"/>
          <p:cNvSpPr txBox="1">
            <a:spLocks/>
          </p:cNvSpPr>
          <p:nvPr/>
        </p:nvSpPr>
        <p:spPr bwMode="auto">
          <a:xfrm>
            <a:off x="306388" y="6496050"/>
            <a:ext cx="376237" cy="109538"/>
          </a:xfrm>
          <a:prstGeom prst="rect">
            <a:avLst/>
          </a:prstGeom>
          <a:noFill/>
          <a:ln w="9525">
            <a:noFill/>
            <a:miter lim="800000"/>
            <a:headEnd/>
            <a:tailEnd/>
          </a:ln>
        </p:spPr>
        <p:txBody>
          <a:bodyPr/>
          <a:lstStyle/>
          <a:p>
            <a:fld id="{6E0BB141-A5BD-482F-B3D0-BC2963B5FE0C}" type="slidenum">
              <a:rPr lang="en-US" sz="1000">
                <a:solidFill>
                  <a:srgbClr val="009A44"/>
                </a:solidFill>
              </a:rPr>
              <a:pPr/>
              <a:t>14</a:t>
            </a:fld>
            <a:endParaRPr lang="en-US" sz="1000">
              <a:solidFill>
                <a:srgbClr val="009A44"/>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Transfusion Therapy for SCD </a:t>
            </a:r>
          </a:p>
        </p:txBody>
      </p:sp>
      <p:sp>
        <p:nvSpPr>
          <p:cNvPr id="4" name="Slide Number Placeholder 3"/>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15</a:t>
            </a:fld>
            <a:endParaRPr lang="en-US" dirty="0">
              <a:solidFill>
                <a:prstClr val="white">
                  <a:lumMod val="50000"/>
                </a:prstClr>
              </a:solidFill>
            </a:endParaRPr>
          </a:p>
        </p:txBody>
      </p:sp>
      <p:pic>
        <p:nvPicPr>
          <p:cNvPr id="20" name="Picture 19"/>
          <p:cNvPicPr>
            <a:picLocks noChangeAspect="1"/>
          </p:cNvPicPr>
          <p:nvPr/>
        </p:nvPicPr>
        <p:blipFill>
          <a:blip r:embed="rId3" cstate="print"/>
          <a:stretch>
            <a:fillRect/>
          </a:stretch>
        </p:blipFill>
        <p:spPr>
          <a:xfrm>
            <a:off x="535016" y="1143001"/>
            <a:ext cx="7936805" cy="5257800"/>
          </a:xfrm>
          <a:prstGeom prst="rect">
            <a:avLst/>
          </a:prstGeom>
        </p:spPr>
      </p:pic>
    </p:spTree>
    <p:extLst>
      <p:ext uri="{BB962C8B-B14F-4D97-AF65-F5344CB8AC3E}">
        <p14:creationId xmlns:p14="http://schemas.microsoft.com/office/powerpoint/2010/main" val="3183126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15925" y="2101755"/>
            <a:ext cx="8291512" cy="3967257"/>
          </a:xfrm>
        </p:spPr>
        <p:txBody>
          <a:bodyPr/>
          <a:lstStyle/>
          <a:p>
            <a:pPr lvl="0"/>
            <a:r>
              <a:rPr lang="en-US" dirty="0"/>
              <a:t>196 patients enrolled to observation or transfusion groups. Note in Table 1 there was some crossover between groups.</a:t>
            </a:r>
          </a:p>
          <a:p>
            <a:pPr lvl="0"/>
            <a:r>
              <a:rPr lang="en-US" dirty="0"/>
              <a:t>The primary endpoint was recurrence of an infarct, defined as stroke or new or enlarged silent cerebral infarct.</a:t>
            </a:r>
          </a:p>
          <a:p>
            <a:pPr lvl="0"/>
            <a:r>
              <a:rPr lang="en-US" dirty="0"/>
              <a:t>6 of 99 children had an end point event (6%), while 14 of 97 patients (14%) had an end point event. These results were statistically significant.</a:t>
            </a:r>
          </a:p>
          <a:p>
            <a:endParaRPr lang="en-US" dirty="0"/>
          </a:p>
        </p:txBody>
      </p:sp>
      <p:sp>
        <p:nvSpPr>
          <p:cNvPr id="4" name="Footer Placeholder 3"/>
          <p:cNvSpPr>
            <a:spLocks noGrp="1"/>
          </p:cNvSpPr>
          <p:nvPr>
            <p:ph type="ftr" sz="quarter" idx="11"/>
          </p:nvPr>
        </p:nvSpPr>
        <p:spPr/>
        <p:txBody>
          <a:bodyPr/>
          <a:lstStyle/>
          <a:p>
            <a:r>
              <a:rPr lang="en-GB" noProof="0"/>
              <a:t>Presentation title, Month #, Year. Confidential</a:t>
            </a:r>
            <a:endParaRPr lang="en-US" noProof="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16</a:t>
            </a:fld>
            <a:endParaRPr lang="en-US" noProof="0"/>
          </a:p>
        </p:txBody>
      </p:sp>
      <p:pic>
        <p:nvPicPr>
          <p:cNvPr id="1026" name="Picture 2"/>
          <p:cNvPicPr>
            <a:picLocks noChangeAspect="1" noChangeArrowheads="1"/>
          </p:cNvPicPr>
          <p:nvPr/>
        </p:nvPicPr>
        <p:blipFill>
          <a:blip r:embed="rId2" cstate="print"/>
          <a:srcRect/>
          <a:stretch>
            <a:fillRect/>
          </a:stretch>
        </p:blipFill>
        <p:spPr bwMode="auto">
          <a:xfrm>
            <a:off x="0" y="0"/>
            <a:ext cx="9144000" cy="1992573"/>
          </a:xfrm>
          <a:prstGeom prst="rect">
            <a:avLst/>
          </a:prstGeom>
          <a:noFill/>
          <a:ln w="9525">
            <a:noFill/>
            <a:miter lim="800000"/>
            <a:headEnd/>
            <a:tailEnd/>
          </a:ln>
        </p:spPr>
      </p:pic>
    </p:spTree>
    <p:extLst>
      <p:ext uri="{BB962C8B-B14F-4D97-AF65-F5344CB8AC3E}">
        <p14:creationId xmlns:p14="http://schemas.microsoft.com/office/powerpoint/2010/main" val="412756827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of SIT trial </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GB" noProof="0"/>
              <a:t>Presentation title, Month #, Year. Confidential</a:t>
            </a:r>
            <a:endParaRPr lang="en-US" noProof="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17</a:t>
            </a:fld>
            <a:endParaRPr lang="en-US" noProof="0"/>
          </a:p>
        </p:txBody>
      </p:sp>
      <p:pic>
        <p:nvPicPr>
          <p:cNvPr id="4098" name="Picture 2"/>
          <p:cNvPicPr>
            <a:picLocks noChangeAspect="1" noChangeArrowheads="1"/>
          </p:cNvPicPr>
          <p:nvPr/>
        </p:nvPicPr>
        <p:blipFill>
          <a:blip r:embed="rId2" cstate="print"/>
          <a:srcRect/>
          <a:stretch>
            <a:fillRect/>
          </a:stretch>
        </p:blipFill>
        <p:spPr bwMode="auto">
          <a:xfrm>
            <a:off x="191069" y="1583140"/>
            <a:ext cx="8789158" cy="5076967"/>
          </a:xfrm>
          <a:prstGeom prst="rect">
            <a:avLst/>
          </a:prstGeom>
          <a:noFill/>
          <a:ln w="9525">
            <a:noFill/>
            <a:miter lim="800000"/>
            <a:headEnd/>
            <a:tailEnd/>
          </a:ln>
        </p:spPr>
      </p:pic>
    </p:spTree>
    <p:extLst>
      <p:ext uri="{BB962C8B-B14F-4D97-AF65-F5344CB8AC3E}">
        <p14:creationId xmlns:p14="http://schemas.microsoft.com/office/powerpoint/2010/main" val="3046812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of Transfusion</a:t>
            </a:r>
            <a:endParaRPr lang="en-US" baseline="30000" dirty="0"/>
          </a:p>
        </p:txBody>
      </p:sp>
      <p:sp>
        <p:nvSpPr>
          <p:cNvPr id="4" name="Slide Number Placeholder 3"/>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18</a:t>
            </a:fld>
            <a:endParaRPr lang="en-US" dirty="0">
              <a:solidFill>
                <a:prstClr val="white">
                  <a:lumMod val="50000"/>
                </a:prstClr>
              </a:solidFill>
            </a:endParaRPr>
          </a:p>
        </p:txBody>
      </p:sp>
      <p:sp>
        <p:nvSpPr>
          <p:cNvPr id="6" name="Text Box 3"/>
          <p:cNvSpPr txBox="1">
            <a:spLocks noChangeArrowheads="1"/>
          </p:cNvSpPr>
          <p:nvPr/>
        </p:nvSpPr>
        <p:spPr bwMode="auto">
          <a:xfrm>
            <a:off x="286603" y="1602075"/>
            <a:ext cx="8570794"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228600">
              <a:defRPr>
                <a:solidFill>
                  <a:schemeClr val="tx1"/>
                </a:solidFill>
                <a:latin typeface="Arial" panose="020B0604020202020204" pitchFamily="34" charset="0"/>
                <a:ea typeface="ＭＳ Ｐゴシック" panose="020B0600070205080204" pitchFamily="34" charset="-128"/>
              </a:defRPr>
            </a:lvl1pPr>
            <a:lvl2pPr defTabSz="228600">
              <a:defRPr>
                <a:solidFill>
                  <a:schemeClr val="tx1"/>
                </a:solidFill>
                <a:latin typeface="Arial" panose="020B0604020202020204" pitchFamily="34" charset="0"/>
                <a:ea typeface="ＭＳ Ｐゴシック" panose="020B0600070205080204" pitchFamily="34" charset="-128"/>
              </a:defRPr>
            </a:lvl2pPr>
            <a:lvl3pPr defTabSz="228600">
              <a:defRPr>
                <a:solidFill>
                  <a:schemeClr val="tx1"/>
                </a:solidFill>
                <a:latin typeface="Arial" panose="020B0604020202020204" pitchFamily="34" charset="0"/>
                <a:ea typeface="ＭＳ Ｐゴシック" panose="020B0600070205080204" pitchFamily="34" charset="-128"/>
              </a:defRPr>
            </a:lvl3pPr>
            <a:lvl4pPr defTabSz="228600">
              <a:defRPr>
                <a:solidFill>
                  <a:schemeClr val="tx1"/>
                </a:solidFill>
                <a:latin typeface="Arial" panose="020B0604020202020204" pitchFamily="34" charset="0"/>
                <a:ea typeface="ＭＳ Ｐゴシック" panose="020B0600070205080204" pitchFamily="34" charset="-128"/>
              </a:defRPr>
            </a:lvl4pPr>
            <a:lvl5pPr defTabSz="228600">
              <a:defRPr>
                <a:solidFill>
                  <a:schemeClr val="tx1"/>
                </a:solidFill>
                <a:latin typeface="Arial" panose="020B0604020202020204" pitchFamily="34" charset="0"/>
                <a:ea typeface="ＭＳ Ｐゴシック" panose="020B0600070205080204" pitchFamily="34" charset="-128"/>
              </a:defRPr>
            </a:lvl5pPr>
            <a:lvl6pPr defTabSz="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defTabSz="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defTabSz="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defTabSz="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50000"/>
              </a:spcBef>
              <a:spcAft>
                <a:spcPct val="0"/>
              </a:spcAft>
              <a:buClr>
                <a:srgbClr val="000099"/>
              </a:buClr>
            </a:pPr>
            <a:r>
              <a:rPr lang="en-US" altLang="en-US" sz="2000" dirty="0">
                <a:solidFill>
                  <a:prstClr val="black"/>
                </a:solidFill>
              </a:rPr>
              <a:t>  </a:t>
            </a:r>
            <a:r>
              <a:rPr lang="en-US" altLang="en-US" sz="2000" dirty="0"/>
              <a:t>Iron overload</a:t>
            </a:r>
          </a:p>
          <a:p>
            <a:pPr fontAlgn="base">
              <a:spcBef>
                <a:spcPct val="50000"/>
              </a:spcBef>
              <a:spcAft>
                <a:spcPct val="0"/>
              </a:spcAft>
              <a:buClr>
                <a:srgbClr val="000099"/>
              </a:buClr>
            </a:pPr>
            <a:r>
              <a:rPr lang="en-US" altLang="en-US" sz="2000" dirty="0"/>
              <a:t>  </a:t>
            </a:r>
            <a:r>
              <a:rPr lang="en-US" altLang="en-US" sz="2000" dirty="0" err="1"/>
              <a:t>Allo</a:t>
            </a:r>
            <a:r>
              <a:rPr lang="en-US" altLang="en-US" sz="2000" dirty="0"/>
              <a:t> / autoantibody formation</a:t>
            </a:r>
          </a:p>
          <a:p>
            <a:pPr fontAlgn="base">
              <a:spcBef>
                <a:spcPct val="50000"/>
              </a:spcBef>
              <a:spcAft>
                <a:spcPct val="0"/>
              </a:spcAft>
              <a:buClr>
                <a:srgbClr val="000099"/>
              </a:buClr>
            </a:pPr>
            <a:r>
              <a:rPr lang="en-US" altLang="en-US" sz="2000" dirty="0"/>
              <a:t>  Delayed Hemolytic Transfusion Reactions</a:t>
            </a:r>
          </a:p>
          <a:p>
            <a:pPr fontAlgn="base">
              <a:spcBef>
                <a:spcPct val="50000"/>
              </a:spcBef>
              <a:spcAft>
                <a:spcPct val="0"/>
              </a:spcAft>
              <a:buClr>
                <a:srgbClr val="000099"/>
              </a:buClr>
            </a:pPr>
            <a:r>
              <a:rPr lang="en-US" altLang="en-US" sz="2000" dirty="0"/>
              <a:t>  Transfusion reactions (allergic, febrile)</a:t>
            </a:r>
          </a:p>
          <a:p>
            <a:pPr fontAlgn="base">
              <a:spcBef>
                <a:spcPct val="50000"/>
              </a:spcBef>
              <a:spcAft>
                <a:spcPct val="0"/>
              </a:spcAft>
              <a:buClr>
                <a:srgbClr val="000099"/>
              </a:buClr>
            </a:pPr>
            <a:r>
              <a:rPr lang="en-US" altLang="en-US" sz="2000" dirty="0"/>
              <a:t>  Transfusion-transmitted infections </a:t>
            </a:r>
          </a:p>
          <a:p>
            <a:pPr fontAlgn="base">
              <a:spcBef>
                <a:spcPct val="50000"/>
              </a:spcBef>
              <a:spcAft>
                <a:spcPct val="0"/>
              </a:spcAft>
              <a:buClr>
                <a:srgbClr val="000099"/>
              </a:buClr>
            </a:pPr>
            <a:r>
              <a:rPr lang="en-US" altLang="en-US" sz="2000" dirty="0"/>
              <a:t>  CVL thrombosis/infection</a:t>
            </a:r>
          </a:p>
          <a:p>
            <a:pPr fontAlgn="base">
              <a:spcBef>
                <a:spcPct val="50000"/>
              </a:spcBef>
              <a:spcAft>
                <a:spcPct val="0"/>
              </a:spcAft>
              <a:buClr>
                <a:srgbClr val="000099"/>
              </a:buClr>
            </a:pPr>
            <a:r>
              <a:rPr lang="en-US" altLang="en-US" sz="2000" dirty="0"/>
              <a:t>  Immune dysregulation</a:t>
            </a:r>
          </a:p>
          <a:p>
            <a:pPr fontAlgn="base">
              <a:spcBef>
                <a:spcPct val="50000"/>
              </a:spcBef>
              <a:spcAft>
                <a:spcPct val="0"/>
              </a:spcAft>
              <a:buClr>
                <a:srgbClr val="000099"/>
              </a:buClr>
            </a:pPr>
            <a:r>
              <a:rPr lang="en-US" altLang="en-US" sz="2000" dirty="0"/>
              <a:t>  Others yet to be identified</a:t>
            </a:r>
          </a:p>
        </p:txBody>
      </p:sp>
    </p:spTree>
    <p:extLst>
      <p:ext uri="{BB962C8B-B14F-4D97-AF65-F5344CB8AC3E}">
        <p14:creationId xmlns:p14="http://schemas.microsoft.com/office/powerpoint/2010/main" val="403797334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Iron Overload</a:t>
            </a:r>
          </a:p>
        </p:txBody>
      </p:sp>
      <p:sp>
        <p:nvSpPr>
          <p:cNvPr id="4" name="Slide Number Placeholder 3"/>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19</a:t>
            </a:fld>
            <a:endParaRPr lang="en-US" dirty="0">
              <a:solidFill>
                <a:prstClr val="white">
                  <a:lumMod val="50000"/>
                </a:prstClr>
              </a:solidFill>
            </a:endParaRPr>
          </a:p>
        </p:txBody>
      </p:sp>
      <p:pic>
        <p:nvPicPr>
          <p:cNvPr id="8" name="Picture 7"/>
          <p:cNvPicPr>
            <a:picLocks noChangeAspect="1"/>
          </p:cNvPicPr>
          <p:nvPr/>
        </p:nvPicPr>
        <p:blipFill>
          <a:blip r:embed="rId3" cstate="print"/>
          <a:stretch>
            <a:fillRect/>
          </a:stretch>
        </p:blipFill>
        <p:spPr>
          <a:xfrm>
            <a:off x="169960" y="4398697"/>
            <a:ext cx="1685925" cy="447675"/>
          </a:xfrm>
          <a:prstGeom prst="rect">
            <a:avLst/>
          </a:prstGeom>
        </p:spPr>
      </p:pic>
      <p:sp>
        <p:nvSpPr>
          <p:cNvPr id="25" name="Rectangle 24"/>
          <p:cNvSpPr/>
          <p:nvPr/>
        </p:nvSpPr>
        <p:spPr>
          <a:xfrm>
            <a:off x="1967170" y="1503529"/>
            <a:ext cx="6198335" cy="5269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mj-lt"/>
              </a:rPr>
              <a:t>Growth Failure</a:t>
            </a:r>
          </a:p>
        </p:txBody>
      </p:sp>
      <p:sp>
        <p:nvSpPr>
          <p:cNvPr id="26" name="Rectangle 25"/>
          <p:cNvSpPr/>
          <p:nvPr/>
        </p:nvSpPr>
        <p:spPr>
          <a:xfrm>
            <a:off x="4007145" y="2184550"/>
            <a:ext cx="4158361" cy="5269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mj-lt"/>
              </a:rPr>
              <a:t>Pubertal Delay</a:t>
            </a:r>
          </a:p>
        </p:txBody>
      </p:sp>
      <p:sp>
        <p:nvSpPr>
          <p:cNvPr id="27" name="Rectangle 26"/>
          <p:cNvSpPr/>
          <p:nvPr/>
        </p:nvSpPr>
        <p:spPr>
          <a:xfrm>
            <a:off x="4268926" y="2874467"/>
            <a:ext cx="3896579" cy="5269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mj-lt"/>
              </a:rPr>
              <a:t>Diabetes</a:t>
            </a:r>
          </a:p>
        </p:txBody>
      </p:sp>
      <p:sp>
        <p:nvSpPr>
          <p:cNvPr id="28" name="Rectangle 27"/>
          <p:cNvSpPr/>
          <p:nvPr/>
        </p:nvSpPr>
        <p:spPr>
          <a:xfrm>
            <a:off x="5202658" y="3569687"/>
            <a:ext cx="2962848" cy="5269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mj-lt"/>
              </a:rPr>
              <a:t>Heart/Liver Failure</a:t>
            </a:r>
          </a:p>
        </p:txBody>
      </p:sp>
      <p:sp>
        <p:nvSpPr>
          <p:cNvPr id="29" name="Rectangle 28"/>
          <p:cNvSpPr/>
          <p:nvPr/>
        </p:nvSpPr>
        <p:spPr>
          <a:xfrm>
            <a:off x="6269694" y="4254631"/>
            <a:ext cx="1895812" cy="5269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mj-lt"/>
              </a:rPr>
              <a:t>Hypothyroid</a:t>
            </a:r>
          </a:p>
        </p:txBody>
      </p:sp>
      <p:sp>
        <p:nvSpPr>
          <p:cNvPr id="17" name="Right Arrow 16"/>
          <p:cNvSpPr/>
          <p:nvPr/>
        </p:nvSpPr>
        <p:spPr>
          <a:xfrm>
            <a:off x="81850" y="5594824"/>
            <a:ext cx="9062149" cy="725488"/>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Cambria" panose="02040503050406030204" pitchFamily="18" charset="0"/>
              </a:rPr>
              <a:t>1995          1998					         2015  </a:t>
            </a:r>
            <a:r>
              <a:rPr lang="en-US" sz="2400" b="1" dirty="0">
                <a:solidFill>
                  <a:schemeClr val="tx1"/>
                </a:solidFill>
                <a:latin typeface="Cambria" panose="02040503050406030204" pitchFamily="18" charset="0"/>
              </a:rPr>
              <a:t>      </a:t>
            </a:r>
          </a:p>
        </p:txBody>
      </p:sp>
      <p:cxnSp>
        <p:nvCxnSpPr>
          <p:cNvPr id="7" name="Straight Connector 6"/>
          <p:cNvCxnSpPr/>
          <p:nvPr/>
        </p:nvCxnSpPr>
        <p:spPr>
          <a:xfrm flipV="1">
            <a:off x="92468" y="5088607"/>
            <a:ext cx="0" cy="1275875"/>
          </a:xfrm>
          <a:prstGeom prst="line">
            <a:avLst/>
          </a:prstGeom>
          <a:ln w="28575">
            <a:prstDash val="sysDash"/>
          </a:ln>
        </p:spPr>
        <p:style>
          <a:lnRef idx="2">
            <a:schemeClr val="dk1"/>
          </a:lnRef>
          <a:fillRef idx="0">
            <a:schemeClr val="dk1"/>
          </a:fillRef>
          <a:effectRef idx="1">
            <a:schemeClr val="dk1"/>
          </a:effectRef>
          <a:fontRef idx="minor">
            <a:schemeClr val="tx1"/>
          </a:fontRef>
        </p:style>
      </p:cxnSp>
      <p:sp>
        <p:nvSpPr>
          <p:cNvPr id="11" name="Rectangle 10"/>
          <p:cNvSpPr/>
          <p:nvPr/>
        </p:nvSpPr>
        <p:spPr>
          <a:xfrm>
            <a:off x="30877" y="6305798"/>
            <a:ext cx="1012922" cy="523220"/>
          </a:xfrm>
          <a:prstGeom prst="rect">
            <a:avLst/>
          </a:prstGeom>
        </p:spPr>
        <p:txBody>
          <a:bodyPr wrap="square">
            <a:spAutoFit/>
          </a:bodyPr>
          <a:lstStyle/>
          <a:p>
            <a:r>
              <a:rPr lang="en-GB" sz="1400" b="1" dirty="0" err="1">
                <a:latin typeface="Cambria" panose="02040503050406030204" pitchFamily="18" charset="0"/>
                <a:ea typeface="MS Minngs"/>
                <a:cs typeface="Cambria" panose="02040503050406030204" pitchFamily="18" charset="0"/>
              </a:rPr>
              <a:t>Pegelow</a:t>
            </a:r>
            <a:r>
              <a:rPr lang="en-GB" sz="1400" b="1" dirty="0">
                <a:latin typeface="Cambria" panose="02040503050406030204" pitchFamily="18" charset="0"/>
                <a:ea typeface="MS Minngs"/>
                <a:cs typeface="Cambria" panose="02040503050406030204" pitchFamily="18" charset="0"/>
              </a:rPr>
              <a:t> CH, et al.</a:t>
            </a:r>
            <a:endParaRPr lang="en-US" sz="1400" b="1" dirty="0"/>
          </a:p>
        </p:txBody>
      </p:sp>
      <p:cxnSp>
        <p:nvCxnSpPr>
          <p:cNvPr id="30" name="Straight Connector 29"/>
          <p:cNvCxnSpPr/>
          <p:nvPr/>
        </p:nvCxnSpPr>
        <p:spPr>
          <a:xfrm flipV="1">
            <a:off x="988712" y="5044449"/>
            <a:ext cx="0" cy="1275875"/>
          </a:xfrm>
          <a:prstGeom prst="line">
            <a:avLst/>
          </a:prstGeom>
          <a:ln w="28575">
            <a:prstDash val="sysDash"/>
          </a:ln>
        </p:spPr>
        <p:style>
          <a:lnRef idx="2">
            <a:schemeClr val="dk1"/>
          </a:lnRef>
          <a:fillRef idx="0">
            <a:schemeClr val="dk1"/>
          </a:fillRef>
          <a:effectRef idx="1">
            <a:schemeClr val="dk1"/>
          </a:effectRef>
          <a:fontRef idx="minor">
            <a:schemeClr val="tx1"/>
          </a:fontRef>
        </p:style>
      </p:cxnSp>
      <p:sp>
        <p:nvSpPr>
          <p:cNvPr id="31" name="Rectangle 30"/>
          <p:cNvSpPr/>
          <p:nvPr/>
        </p:nvSpPr>
        <p:spPr>
          <a:xfrm>
            <a:off x="942938" y="6282833"/>
            <a:ext cx="1581897" cy="523220"/>
          </a:xfrm>
          <a:prstGeom prst="rect">
            <a:avLst/>
          </a:prstGeom>
        </p:spPr>
        <p:txBody>
          <a:bodyPr wrap="square">
            <a:spAutoFit/>
          </a:bodyPr>
          <a:lstStyle/>
          <a:p>
            <a:r>
              <a:rPr lang="en-GB" sz="1400" b="1" dirty="0">
                <a:latin typeface="Cambria" panose="02040503050406030204" pitchFamily="18" charset="0"/>
                <a:ea typeface="MS Minngs"/>
                <a:cs typeface="Cambria" panose="02040503050406030204" pitchFamily="18" charset="0"/>
              </a:rPr>
              <a:t>Adams RJ, et al. (STOP)</a:t>
            </a:r>
            <a:endParaRPr lang="en-US" sz="1400" b="1" dirty="0"/>
          </a:p>
        </p:txBody>
      </p:sp>
      <p:cxnSp>
        <p:nvCxnSpPr>
          <p:cNvPr id="33" name="Straight Connector 32"/>
          <p:cNvCxnSpPr/>
          <p:nvPr/>
        </p:nvCxnSpPr>
        <p:spPr>
          <a:xfrm flipV="1">
            <a:off x="4579014" y="5124927"/>
            <a:ext cx="0" cy="1275875"/>
          </a:xfrm>
          <a:prstGeom prst="line">
            <a:avLst/>
          </a:prstGeom>
          <a:ln w="28575">
            <a:prstDash val="sysDash"/>
          </a:ln>
        </p:spPr>
        <p:style>
          <a:lnRef idx="2">
            <a:schemeClr val="dk1"/>
          </a:lnRef>
          <a:fillRef idx="0">
            <a:schemeClr val="dk1"/>
          </a:fillRef>
          <a:effectRef idx="1">
            <a:schemeClr val="dk1"/>
          </a:effectRef>
          <a:fontRef idx="minor">
            <a:schemeClr val="tx1"/>
          </a:fontRef>
        </p:style>
      </p:cxnSp>
      <p:sp>
        <p:nvSpPr>
          <p:cNvPr id="34" name="Rectangle 33"/>
          <p:cNvSpPr/>
          <p:nvPr/>
        </p:nvSpPr>
        <p:spPr>
          <a:xfrm>
            <a:off x="4556743" y="6360418"/>
            <a:ext cx="1012922" cy="338554"/>
          </a:xfrm>
          <a:prstGeom prst="rect">
            <a:avLst/>
          </a:prstGeom>
        </p:spPr>
        <p:txBody>
          <a:bodyPr wrap="square">
            <a:spAutoFit/>
          </a:bodyPr>
          <a:lstStyle/>
          <a:p>
            <a:r>
              <a:rPr lang="en-GB" sz="1600" b="1" dirty="0">
                <a:latin typeface="Cambria" panose="02040503050406030204" pitchFamily="18" charset="0"/>
              </a:rPr>
              <a:t>Today</a:t>
            </a:r>
            <a:endParaRPr lang="en-US" sz="1600" b="1" dirty="0"/>
          </a:p>
        </p:txBody>
      </p:sp>
      <p:sp>
        <p:nvSpPr>
          <p:cNvPr id="6" name="Right Arrow 5"/>
          <p:cNvSpPr/>
          <p:nvPr/>
        </p:nvSpPr>
        <p:spPr>
          <a:xfrm>
            <a:off x="92468" y="4846371"/>
            <a:ext cx="8887759" cy="725488"/>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Birth       5 </a:t>
            </a:r>
            <a:r>
              <a:rPr lang="en-US" sz="2000" dirty="0" err="1"/>
              <a:t>yr</a:t>
            </a:r>
            <a:r>
              <a:rPr lang="en-US" sz="2000" dirty="0"/>
              <a:t>          10 </a:t>
            </a:r>
            <a:r>
              <a:rPr lang="en-US" sz="2000" dirty="0" err="1"/>
              <a:t>yr</a:t>
            </a:r>
            <a:r>
              <a:rPr lang="en-US" sz="2000" dirty="0"/>
              <a:t>          15 </a:t>
            </a:r>
            <a:r>
              <a:rPr lang="en-US" sz="2000" dirty="0" err="1"/>
              <a:t>yr</a:t>
            </a:r>
            <a:r>
              <a:rPr lang="en-US" sz="2000" dirty="0"/>
              <a:t>          20 </a:t>
            </a:r>
            <a:r>
              <a:rPr lang="en-US" sz="2000" dirty="0" err="1"/>
              <a:t>yr</a:t>
            </a:r>
            <a:r>
              <a:rPr lang="en-US" sz="2000" dirty="0"/>
              <a:t>          25 </a:t>
            </a:r>
            <a:r>
              <a:rPr lang="en-US" sz="2000" dirty="0" err="1"/>
              <a:t>yr</a:t>
            </a:r>
            <a:r>
              <a:rPr lang="en-US" sz="2000" dirty="0"/>
              <a:t>          30 </a:t>
            </a:r>
            <a:r>
              <a:rPr lang="en-US" sz="2000" dirty="0" err="1"/>
              <a:t>yr</a:t>
            </a:r>
            <a:r>
              <a:rPr lang="en-US" sz="2000" dirty="0"/>
              <a:t>   </a:t>
            </a:r>
          </a:p>
        </p:txBody>
      </p:sp>
    </p:spTree>
    <p:extLst>
      <p:ext uri="{BB962C8B-B14F-4D97-AF65-F5344CB8AC3E}">
        <p14:creationId xmlns:p14="http://schemas.microsoft.com/office/powerpoint/2010/main" val="12117618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2000"/>
                                        <p:tgtEl>
                                          <p:spTgt spid="34"/>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2000"/>
                                        <p:tgtEl>
                                          <p:spTgt spid="30"/>
                                        </p:tgtEl>
                                      </p:cBhvr>
                                    </p:animEffect>
                                  </p:childTnLst>
                                </p:cTn>
                              </p:par>
                              <p:par>
                                <p:cTn id="26" presetID="10"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P spid="11" grpId="0"/>
      <p:bldP spid="31"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lstStyle/>
          <a:p>
            <a:pPr algn="ctr">
              <a:buNone/>
            </a:pPr>
            <a:r>
              <a:rPr lang="en-US" dirty="0"/>
              <a:t>This presentation was prepared by, and is being  presented to you by the Terumo BCT Medical Affairs Department. The aim of this presentation is to provide accurate medical, scientific or clinical information as a fair balanced review of the titled subject matter. The presentation is not intended to be promotional, to provide medical advice or advise on the practice of medicine. </a:t>
            </a:r>
          </a:p>
          <a:p>
            <a:endParaRPr lang="en-US" dirty="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2</a:t>
            </a:fld>
            <a:endParaRPr lang="en-US" noProof="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GB" sz="1400" dirty="0"/>
              <a:t>Davis et al, Guidelines on  RC Transfusion in SCD. BJH 2016</a:t>
            </a:r>
            <a:endParaRPr lang="en-US" sz="1400" noProof="0" dirty="0"/>
          </a:p>
        </p:txBody>
      </p:sp>
      <p:sp>
        <p:nvSpPr>
          <p:cNvPr id="4" name="Slide Number Placeholder 3"/>
          <p:cNvSpPr>
            <a:spLocks noGrp="1"/>
          </p:cNvSpPr>
          <p:nvPr>
            <p:ph type="sldNum" sz="quarter" idx="12"/>
          </p:nvPr>
        </p:nvSpPr>
        <p:spPr/>
        <p:txBody>
          <a:bodyPr/>
          <a:lstStyle/>
          <a:p>
            <a:fld id="{7EBBB2D2-0CD1-4A4F-A33F-73F5586AA3CD}" type="slidenum">
              <a:rPr lang="en-US" noProof="0" smtClean="0"/>
              <a:pPr/>
              <a:t>20</a:t>
            </a:fld>
            <a:endParaRPr lang="en-US" noProof="0"/>
          </a:p>
        </p:txBody>
      </p:sp>
      <p:pic>
        <p:nvPicPr>
          <p:cNvPr id="3075" name="Picture 3"/>
          <p:cNvPicPr>
            <a:picLocks noChangeAspect="1" noChangeArrowheads="1"/>
          </p:cNvPicPr>
          <p:nvPr/>
        </p:nvPicPr>
        <p:blipFill>
          <a:blip r:embed="rId3" cstate="print"/>
          <a:srcRect/>
          <a:stretch>
            <a:fillRect/>
          </a:stretch>
        </p:blipFill>
        <p:spPr bwMode="auto">
          <a:xfrm>
            <a:off x="0" y="0"/>
            <a:ext cx="9144000" cy="648268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pPr eaLnBrk="1" hangingPunct="1"/>
            <a:r>
              <a:rPr lang="en-US" dirty="0"/>
              <a:t>Benefits of </a:t>
            </a:r>
            <a:r>
              <a:rPr lang="en-US"/>
              <a:t>ARBCX compared to  Manual / Partial </a:t>
            </a:r>
            <a:r>
              <a:rPr lang="en-US" dirty="0"/>
              <a:t>Exchange Transfusion and Simple Transfusion (“Top Up”)</a:t>
            </a:r>
          </a:p>
        </p:txBody>
      </p:sp>
      <p:sp>
        <p:nvSpPr>
          <p:cNvPr id="27651" name="Content Placeholder 2"/>
          <p:cNvSpPr>
            <a:spLocks noGrp="1"/>
          </p:cNvSpPr>
          <p:nvPr>
            <p:ph idx="1"/>
          </p:nvPr>
        </p:nvSpPr>
        <p:spPr>
          <a:xfrm>
            <a:off x="430213" y="1736725"/>
            <a:ext cx="8129587" cy="4222750"/>
          </a:xfrm>
        </p:spPr>
        <p:txBody>
          <a:bodyPr>
            <a:normAutofit fontScale="92500" lnSpcReduction="10000"/>
          </a:bodyPr>
          <a:lstStyle/>
          <a:p>
            <a:pPr>
              <a:defRPr/>
            </a:pPr>
            <a:r>
              <a:rPr lang="en-US" sz="1600" b="0" dirty="0">
                <a:solidFill>
                  <a:srgbClr val="000000"/>
                </a:solidFill>
              </a:rPr>
              <a:t>Automated RBCX provides the following advantages over simple transfusion and manual exchange:  </a:t>
            </a:r>
          </a:p>
          <a:p>
            <a:pPr lvl="3">
              <a:buFont typeface="Arial" pitchFamily="34" charset="0"/>
              <a:buChar char="•"/>
              <a:defRPr/>
            </a:pPr>
            <a:r>
              <a:rPr lang="en-US" sz="1600" dirty="0">
                <a:solidFill>
                  <a:srgbClr val="000000"/>
                </a:solidFill>
              </a:rPr>
              <a:t>rapidly removes RBCs containing hemoglobin S and replaces them with normal (</a:t>
            </a:r>
            <a:r>
              <a:rPr lang="en-US" sz="1600" dirty="0" err="1">
                <a:solidFill>
                  <a:srgbClr val="000000"/>
                </a:solidFill>
              </a:rPr>
              <a:t>HbA</a:t>
            </a:r>
            <a:r>
              <a:rPr lang="en-US" sz="1600" dirty="0">
                <a:solidFill>
                  <a:srgbClr val="000000"/>
                </a:solidFill>
              </a:rPr>
              <a:t>) RBCs</a:t>
            </a:r>
            <a:r>
              <a:rPr lang="en-US" sz="1600" baseline="30000" dirty="0">
                <a:solidFill>
                  <a:srgbClr val="000000"/>
                </a:solidFill>
              </a:rPr>
              <a:t>1,2,3,4,5</a:t>
            </a:r>
          </a:p>
          <a:p>
            <a:pPr lvl="3">
              <a:buFont typeface="Arial" pitchFamily="34" charset="0"/>
              <a:buChar char="•"/>
              <a:defRPr/>
            </a:pPr>
            <a:r>
              <a:rPr lang="en-US" sz="1600" dirty="0">
                <a:solidFill>
                  <a:srgbClr val="000000"/>
                </a:solidFill>
              </a:rPr>
              <a:t>manages iron overload and blood viscosity</a:t>
            </a:r>
            <a:r>
              <a:rPr lang="en-US" sz="1600" baseline="30000" dirty="0">
                <a:solidFill>
                  <a:srgbClr val="000000"/>
                </a:solidFill>
              </a:rPr>
              <a:t>1,4,9</a:t>
            </a:r>
          </a:p>
          <a:p>
            <a:pPr lvl="3">
              <a:buFont typeface="Arial" pitchFamily="34" charset="0"/>
              <a:buChar char="•"/>
              <a:defRPr/>
            </a:pPr>
            <a:r>
              <a:rPr lang="en-US" sz="1600" dirty="0">
                <a:solidFill>
                  <a:srgbClr val="000000"/>
                </a:solidFill>
              </a:rPr>
              <a:t>allows for precise control of hemoglobin S and hematocrit</a:t>
            </a:r>
            <a:r>
              <a:rPr lang="en-US" sz="1600" baseline="30000" dirty="0">
                <a:solidFill>
                  <a:srgbClr val="000000"/>
                </a:solidFill>
              </a:rPr>
              <a:t>3,4,6,7,8</a:t>
            </a:r>
          </a:p>
          <a:p>
            <a:pPr lvl="3">
              <a:buFont typeface="Arial" pitchFamily="34" charset="0"/>
              <a:buChar char="•"/>
              <a:defRPr/>
            </a:pPr>
            <a:r>
              <a:rPr lang="en-US" sz="1600" dirty="0">
                <a:solidFill>
                  <a:srgbClr val="000000"/>
                </a:solidFill>
              </a:rPr>
              <a:t>maintains isovolemia</a:t>
            </a:r>
            <a:r>
              <a:rPr lang="en-US" sz="1600" baseline="30000" dirty="0">
                <a:solidFill>
                  <a:srgbClr val="000000"/>
                </a:solidFill>
              </a:rPr>
              <a:t>3,4,9</a:t>
            </a:r>
          </a:p>
          <a:p>
            <a:pPr lvl="3">
              <a:buFont typeface="Arial" pitchFamily="34" charset="0"/>
              <a:buChar char="•"/>
              <a:defRPr/>
            </a:pPr>
            <a:endParaRPr lang="en-US" sz="1600" baseline="30000" dirty="0">
              <a:solidFill>
                <a:srgbClr val="000000"/>
              </a:solidFill>
            </a:endParaRPr>
          </a:p>
          <a:p>
            <a:pPr lvl="3">
              <a:buFont typeface="Arial" pitchFamily="34" charset="0"/>
              <a:buChar char="•"/>
              <a:defRPr/>
            </a:pPr>
            <a:endParaRPr lang="en-US" sz="1600" baseline="30000" dirty="0">
              <a:solidFill>
                <a:srgbClr val="000000"/>
              </a:solidFill>
            </a:endParaRPr>
          </a:p>
          <a:p>
            <a:pPr lvl="3">
              <a:buFont typeface="Arial" pitchFamily="34" charset="0"/>
              <a:buChar char="•"/>
              <a:defRPr/>
            </a:pPr>
            <a:endParaRPr lang="en-US" sz="1000" baseline="30000" dirty="0">
              <a:solidFill>
                <a:srgbClr val="000000"/>
              </a:solidFill>
            </a:endParaRPr>
          </a:p>
          <a:p>
            <a:pPr lvl="3">
              <a:buFont typeface="Arial" pitchFamily="34" charset="0"/>
              <a:buChar char="•"/>
              <a:defRPr/>
            </a:pPr>
            <a:endParaRPr lang="en-US" sz="1000" baseline="30000" dirty="0">
              <a:solidFill>
                <a:srgbClr val="000000"/>
              </a:solidFill>
            </a:endParaRPr>
          </a:p>
          <a:p>
            <a:pPr marL="228600" indent="-228600">
              <a:spcBef>
                <a:spcPts val="0"/>
              </a:spcBef>
              <a:buClrTx/>
              <a:buFont typeface="Wingdings" pitchFamily="2" charset="2"/>
              <a:buAutoNum type="arabicPeriod"/>
              <a:defRPr/>
            </a:pPr>
            <a:r>
              <a:rPr lang="en-US" sz="900" b="0" dirty="0">
                <a:solidFill>
                  <a:schemeClr val="tx1">
                    <a:lumMod val="50000"/>
                  </a:schemeClr>
                </a:solidFill>
              </a:rPr>
              <a:t>Adams D, et al., “Erythrocytapheresis can reduce iron overload and prevent the need for </a:t>
            </a:r>
            <a:r>
              <a:rPr lang="en-US" sz="900" b="0" dirty="0" err="1">
                <a:solidFill>
                  <a:schemeClr val="tx1">
                    <a:lumMod val="50000"/>
                  </a:schemeClr>
                </a:solidFill>
              </a:rPr>
              <a:t>chelation</a:t>
            </a:r>
            <a:r>
              <a:rPr lang="en-US" sz="900" b="0" dirty="0">
                <a:solidFill>
                  <a:schemeClr val="tx1">
                    <a:lumMod val="50000"/>
                  </a:schemeClr>
                </a:solidFill>
              </a:rPr>
              <a:t> therapy in chronically transfused pediatric patients.” </a:t>
            </a:r>
            <a:r>
              <a:rPr lang="en-US" sz="900" b="0" i="1" dirty="0">
                <a:solidFill>
                  <a:schemeClr val="tx1">
                    <a:lumMod val="50000"/>
                  </a:schemeClr>
                </a:solidFill>
              </a:rPr>
              <a:t>J </a:t>
            </a:r>
            <a:r>
              <a:rPr lang="en-US" sz="900" b="0" i="1" dirty="0" err="1">
                <a:solidFill>
                  <a:schemeClr val="tx1">
                    <a:lumMod val="50000"/>
                  </a:schemeClr>
                </a:solidFill>
              </a:rPr>
              <a:t>Pediatr</a:t>
            </a:r>
            <a:r>
              <a:rPr lang="en-US" sz="900" b="0" i="1" dirty="0">
                <a:solidFill>
                  <a:schemeClr val="tx1">
                    <a:lumMod val="50000"/>
                  </a:schemeClr>
                </a:solidFill>
              </a:rPr>
              <a:t> </a:t>
            </a:r>
            <a:r>
              <a:rPr lang="en-US" sz="900" b="0" i="1" dirty="0" err="1">
                <a:solidFill>
                  <a:schemeClr val="tx1">
                    <a:lumMod val="50000"/>
                  </a:schemeClr>
                </a:solidFill>
              </a:rPr>
              <a:t>Hematol</a:t>
            </a:r>
            <a:r>
              <a:rPr lang="en-US" sz="900" b="0" i="1" dirty="0">
                <a:solidFill>
                  <a:schemeClr val="tx1">
                    <a:lumMod val="50000"/>
                  </a:schemeClr>
                </a:solidFill>
              </a:rPr>
              <a:t> </a:t>
            </a:r>
            <a:r>
              <a:rPr lang="en-US" sz="900" b="0" i="1" dirty="0" err="1">
                <a:solidFill>
                  <a:schemeClr val="tx1">
                    <a:lumMod val="50000"/>
                  </a:schemeClr>
                </a:solidFill>
              </a:rPr>
              <a:t>Oncol</a:t>
            </a:r>
            <a:r>
              <a:rPr lang="en-US" sz="900" b="0" i="1" dirty="0">
                <a:solidFill>
                  <a:schemeClr val="tx1">
                    <a:lumMod val="50000"/>
                  </a:schemeClr>
                </a:solidFill>
              </a:rPr>
              <a:t> </a:t>
            </a:r>
            <a:r>
              <a:rPr lang="en-US" sz="900" b="0" dirty="0">
                <a:solidFill>
                  <a:schemeClr val="tx1">
                    <a:lumMod val="50000"/>
                  </a:schemeClr>
                </a:solidFill>
              </a:rPr>
              <a:t>1996; 18 (1): 46-50.</a:t>
            </a:r>
          </a:p>
          <a:p>
            <a:pPr marL="228600" indent="-228600">
              <a:spcBef>
                <a:spcPts val="0"/>
              </a:spcBef>
              <a:buClrTx/>
              <a:buFont typeface="Wingdings" pitchFamily="2" charset="2"/>
              <a:buAutoNum type="arabicPeriod"/>
              <a:defRPr/>
            </a:pPr>
            <a:r>
              <a:rPr lang="en-US" sz="900" b="0" dirty="0">
                <a:solidFill>
                  <a:schemeClr val="tx1">
                    <a:lumMod val="50000"/>
                  </a:schemeClr>
                </a:solidFill>
              </a:rPr>
              <a:t>Danielson</a:t>
            </a:r>
            <a:r>
              <a:rPr lang="en-US" sz="900" b="0" i="1" dirty="0">
                <a:solidFill>
                  <a:schemeClr val="tx1">
                    <a:lumMod val="50000"/>
                  </a:schemeClr>
                </a:solidFill>
              </a:rPr>
              <a:t> </a:t>
            </a:r>
            <a:r>
              <a:rPr lang="en-US" sz="900" b="0" dirty="0">
                <a:solidFill>
                  <a:schemeClr val="tx1">
                    <a:lumMod val="50000"/>
                  </a:schemeClr>
                </a:solidFill>
              </a:rPr>
              <a:t>C, et al., </a:t>
            </a:r>
            <a:r>
              <a:rPr lang="en-US" sz="900" b="0" i="1" dirty="0">
                <a:solidFill>
                  <a:schemeClr val="tx1">
                    <a:lumMod val="50000"/>
                  </a:schemeClr>
                </a:solidFill>
              </a:rPr>
              <a:t>“</a:t>
            </a:r>
            <a:r>
              <a:rPr lang="en-US" sz="900" b="0" dirty="0">
                <a:solidFill>
                  <a:schemeClr val="tx1">
                    <a:lumMod val="50000"/>
                  </a:schemeClr>
                </a:solidFill>
              </a:rPr>
              <a:t>The role of Red Blood Cell Exchange transfusion in the treatment and prevention of complications of sickle cell disease.” </a:t>
            </a:r>
            <a:r>
              <a:rPr lang="en-US" sz="900" b="0" i="1" dirty="0" err="1">
                <a:solidFill>
                  <a:schemeClr val="tx1">
                    <a:lumMod val="50000"/>
                  </a:schemeClr>
                </a:solidFill>
              </a:rPr>
              <a:t>Ther</a:t>
            </a:r>
            <a:r>
              <a:rPr lang="en-US" sz="900" b="0" i="1" dirty="0">
                <a:solidFill>
                  <a:schemeClr val="tx1">
                    <a:lumMod val="50000"/>
                  </a:schemeClr>
                </a:solidFill>
              </a:rPr>
              <a:t> </a:t>
            </a:r>
            <a:r>
              <a:rPr lang="en-US" sz="900" b="0" i="1" dirty="0" err="1">
                <a:solidFill>
                  <a:schemeClr val="tx1">
                    <a:lumMod val="50000"/>
                  </a:schemeClr>
                </a:solidFill>
              </a:rPr>
              <a:t>Apher</a:t>
            </a:r>
            <a:r>
              <a:rPr lang="en-US" sz="900" b="0" i="1" dirty="0">
                <a:solidFill>
                  <a:schemeClr val="tx1">
                    <a:lumMod val="50000"/>
                  </a:schemeClr>
                </a:solidFill>
              </a:rPr>
              <a:t>, 2002; 6 (1) : </a:t>
            </a:r>
            <a:r>
              <a:rPr lang="en-US" sz="900" b="0" dirty="0">
                <a:solidFill>
                  <a:schemeClr val="tx1">
                    <a:lumMod val="50000"/>
                  </a:schemeClr>
                </a:solidFill>
              </a:rPr>
              <a:t>24-31.</a:t>
            </a:r>
          </a:p>
          <a:p>
            <a:pPr marL="228600" indent="-228600">
              <a:spcBef>
                <a:spcPts val="0"/>
              </a:spcBef>
              <a:buClrTx/>
              <a:buFont typeface="Wingdings" pitchFamily="2" charset="2"/>
              <a:buAutoNum type="arabicPeriod"/>
              <a:defRPr/>
            </a:pPr>
            <a:r>
              <a:rPr lang="en-US" sz="900" b="0" dirty="0">
                <a:solidFill>
                  <a:schemeClr val="tx1">
                    <a:lumMod val="50000"/>
                  </a:schemeClr>
                </a:solidFill>
              </a:rPr>
              <a:t>Wahl S, et al., Lower alloimmunization rates in pediatric sickle cell patients on chronic erythrocytapheresis compared to chronic simple transfusions.” </a:t>
            </a:r>
            <a:r>
              <a:rPr lang="en-US" sz="900" b="0" i="1" dirty="0">
                <a:solidFill>
                  <a:schemeClr val="tx1">
                    <a:lumMod val="50000"/>
                  </a:schemeClr>
                </a:solidFill>
              </a:rPr>
              <a:t>Transfusion</a:t>
            </a:r>
            <a:r>
              <a:rPr lang="en-US" sz="900" b="0" dirty="0">
                <a:solidFill>
                  <a:schemeClr val="tx1">
                    <a:lumMod val="50000"/>
                  </a:schemeClr>
                </a:solidFill>
              </a:rPr>
              <a:t>  2012; 52:2671-2676. </a:t>
            </a:r>
          </a:p>
          <a:p>
            <a:pPr marL="228600" indent="-228600">
              <a:spcBef>
                <a:spcPts val="0"/>
              </a:spcBef>
              <a:buClrTx/>
              <a:buFont typeface="Wingdings" pitchFamily="2" charset="2"/>
              <a:buAutoNum type="arabicPeriod"/>
              <a:defRPr/>
            </a:pPr>
            <a:r>
              <a:rPr lang="en-US" sz="900" b="0" dirty="0">
                <a:solidFill>
                  <a:schemeClr val="tx1">
                    <a:lumMod val="50000"/>
                  </a:schemeClr>
                </a:solidFill>
              </a:rPr>
              <a:t>Lawson, et al., “Red cell exchange in sickle cell disease.” </a:t>
            </a:r>
            <a:r>
              <a:rPr lang="en-US" sz="900" b="0" i="1" dirty="0" err="1">
                <a:solidFill>
                  <a:schemeClr val="tx1">
                    <a:lumMod val="50000"/>
                  </a:schemeClr>
                </a:solidFill>
              </a:rPr>
              <a:t>Clin</a:t>
            </a:r>
            <a:r>
              <a:rPr lang="en-US" sz="900" b="0" i="1" dirty="0">
                <a:solidFill>
                  <a:schemeClr val="tx1">
                    <a:lumMod val="50000"/>
                  </a:schemeClr>
                </a:solidFill>
              </a:rPr>
              <a:t>. Lab. Haem</a:t>
            </a:r>
            <a:r>
              <a:rPr lang="en-US" sz="900" b="0" dirty="0">
                <a:solidFill>
                  <a:schemeClr val="tx1">
                    <a:lumMod val="50000"/>
                  </a:schemeClr>
                </a:solidFill>
              </a:rPr>
              <a:t>.1999; 21: 99–102. </a:t>
            </a:r>
          </a:p>
          <a:p>
            <a:pPr marL="228600" indent="-228600">
              <a:spcBef>
                <a:spcPts val="0"/>
              </a:spcBef>
              <a:buClrTx/>
              <a:buFont typeface="Wingdings" pitchFamily="2" charset="2"/>
              <a:buAutoNum type="arabicPeriod"/>
              <a:defRPr/>
            </a:pPr>
            <a:r>
              <a:rPr lang="en-US" sz="900" b="0" dirty="0">
                <a:solidFill>
                  <a:schemeClr val="tx1">
                    <a:lumMod val="50000"/>
                  </a:schemeClr>
                </a:solidFill>
              </a:rPr>
              <a:t>Wayne, S, et al., “Transfusion Management of Sickle Cell Disease” </a:t>
            </a:r>
            <a:r>
              <a:rPr lang="en-US" sz="900" b="0" i="1" dirty="0">
                <a:solidFill>
                  <a:schemeClr val="tx1">
                    <a:lumMod val="50000"/>
                  </a:schemeClr>
                </a:solidFill>
              </a:rPr>
              <a:t>Blood </a:t>
            </a:r>
            <a:r>
              <a:rPr lang="en-US" sz="900" b="0" dirty="0">
                <a:solidFill>
                  <a:schemeClr val="tx1">
                    <a:lumMod val="50000"/>
                  </a:schemeClr>
                </a:solidFill>
              </a:rPr>
              <a:t>1993; 81: 1109 -1123. </a:t>
            </a:r>
          </a:p>
          <a:p>
            <a:pPr marL="228600" indent="-228600">
              <a:spcBef>
                <a:spcPts val="0"/>
              </a:spcBef>
              <a:buClrTx/>
              <a:buFont typeface="Wingdings" pitchFamily="2" charset="2"/>
              <a:buAutoNum type="arabicPeriod"/>
              <a:defRPr/>
            </a:pPr>
            <a:r>
              <a:rPr lang="en-US" sz="900" b="0" dirty="0" err="1">
                <a:solidFill>
                  <a:schemeClr val="tx1">
                    <a:lumMod val="50000"/>
                  </a:schemeClr>
                </a:solidFill>
              </a:rPr>
              <a:t>Cabibbo</a:t>
            </a:r>
            <a:r>
              <a:rPr lang="en-US" sz="900" b="0" dirty="0">
                <a:solidFill>
                  <a:schemeClr val="tx1">
                    <a:lumMod val="50000"/>
                  </a:schemeClr>
                </a:solidFill>
              </a:rPr>
              <a:t> S, et al., “Chronic RBC exchange to prevent clinical complications in sickle cell disease.” </a:t>
            </a:r>
            <a:r>
              <a:rPr lang="en-US" sz="900" b="0" i="1" dirty="0" err="1">
                <a:solidFill>
                  <a:schemeClr val="tx1">
                    <a:lumMod val="50000"/>
                  </a:schemeClr>
                </a:solidFill>
              </a:rPr>
              <a:t>Transfus</a:t>
            </a:r>
            <a:r>
              <a:rPr lang="en-US" sz="900" b="0" i="1" dirty="0">
                <a:solidFill>
                  <a:schemeClr val="tx1">
                    <a:lumMod val="50000"/>
                  </a:schemeClr>
                </a:solidFill>
              </a:rPr>
              <a:t> </a:t>
            </a:r>
            <a:r>
              <a:rPr lang="en-US" sz="900" b="0" i="1" dirty="0" err="1">
                <a:solidFill>
                  <a:schemeClr val="tx1">
                    <a:lumMod val="50000"/>
                  </a:schemeClr>
                </a:solidFill>
              </a:rPr>
              <a:t>Apher</a:t>
            </a:r>
            <a:r>
              <a:rPr lang="en-US" sz="900" b="0" i="1" dirty="0">
                <a:solidFill>
                  <a:schemeClr val="tx1">
                    <a:lumMod val="50000"/>
                  </a:schemeClr>
                </a:solidFill>
              </a:rPr>
              <a:t> </a:t>
            </a:r>
            <a:r>
              <a:rPr lang="en-US" sz="900" b="0" i="1" dirty="0" err="1">
                <a:solidFill>
                  <a:schemeClr val="tx1">
                    <a:lumMod val="50000"/>
                  </a:schemeClr>
                </a:solidFill>
              </a:rPr>
              <a:t>Sci</a:t>
            </a:r>
            <a:r>
              <a:rPr lang="en-US" sz="900" b="0" i="1" dirty="0">
                <a:solidFill>
                  <a:schemeClr val="tx1">
                    <a:lumMod val="50000"/>
                  </a:schemeClr>
                </a:solidFill>
              </a:rPr>
              <a:t> </a:t>
            </a:r>
            <a:r>
              <a:rPr lang="en-US" sz="900" b="0" dirty="0">
                <a:solidFill>
                  <a:schemeClr val="tx1">
                    <a:lumMod val="50000"/>
                  </a:schemeClr>
                </a:solidFill>
              </a:rPr>
              <a:t>2005; 32: 315-321.</a:t>
            </a:r>
          </a:p>
          <a:p>
            <a:pPr marL="228600" indent="-228600">
              <a:spcBef>
                <a:spcPts val="0"/>
              </a:spcBef>
              <a:buClrTx/>
              <a:buFont typeface="Wingdings" pitchFamily="2" charset="2"/>
              <a:buAutoNum type="arabicPeriod"/>
              <a:defRPr/>
            </a:pPr>
            <a:r>
              <a:rPr lang="en-US" sz="900" b="0" dirty="0">
                <a:solidFill>
                  <a:schemeClr val="tx1">
                    <a:lumMod val="50000"/>
                  </a:schemeClr>
                </a:solidFill>
              </a:rPr>
              <a:t>Hilliard L, et al., “Erythrocytapheresis limits iron accumulation in chronically transfused SCD patients.” </a:t>
            </a:r>
            <a:r>
              <a:rPr lang="en-US" sz="900" b="0" i="1" dirty="0">
                <a:solidFill>
                  <a:schemeClr val="tx1">
                    <a:lumMod val="50000"/>
                  </a:schemeClr>
                </a:solidFill>
              </a:rPr>
              <a:t>Am J </a:t>
            </a:r>
            <a:r>
              <a:rPr lang="en-US" sz="900" b="0" i="1" dirty="0" err="1">
                <a:solidFill>
                  <a:schemeClr val="tx1">
                    <a:lumMod val="50000"/>
                  </a:schemeClr>
                </a:solidFill>
              </a:rPr>
              <a:t>Hematol</a:t>
            </a:r>
            <a:r>
              <a:rPr lang="en-US" sz="900" b="0" i="1" dirty="0">
                <a:solidFill>
                  <a:schemeClr val="tx1">
                    <a:lumMod val="50000"/>
                  </a:schemeClr>
                </a:solidFill>
              </a:rPr>
              <a:t> </a:t>
            </a:r>
            <a:r>
              <a:rPr lang="en-US" sz="900" b="0" dirty="0">
                <a:solidFill>
                  <a:schemeClr val="tx1">
                    <a:lumMod val="50000"/>
                  </a:schemeClr>
                </a:solidFill>
              </a:rPr>
              <a:t>1998; 59: 28-35.</a:t>
            </a:r>
          </a:p>
          <a:p>
            <a:pPr marL="228600" indent="-228600">
              <a:spcBef>
                <a:spcPts val="0"/>
              </a:spcBef>
              <a:buClrTx/>
              <a:buFont typeface="Wingdings" pitchFamily="2" charset="2"/>
              <a:buAutoNum type="arabicPeriod"/>
              <a:defRPr/>
            </a:pPr>
            <a:r>
              <a:rPr lang="en-US" sz="900" b="0" dirty="0" err="1">
                <a:solidFill>
                  <a:schemeClr val="tx1">
                    <a:lumMod val="50000"/>
                  </a:schemeClr>
                </a:solidFill>
              </a:rPr>
              <a:t>Duclos</a:t>
            </a:r>
            <a:r>
              <a:rPr lang="en-US" sz="900" b="0" dirty="0">
                <a:solidFill>
                  <a:schemeClr val="tx1">
                    <a:lumMod val="50000"/>
                  </a:schemeClr>
                </a:solidFill>
              </a:rPr>
              <a:t> C, et al., “Long-term red blood cell exchange in children with sickle cell disease: Manual or automatic?” </a:t>
            </a:r>
            <a:r>
              <a:rPr lang="en-US" sz="900" b="0" i="1" dirty="0" err="1">
                <a:solidFill>
                  <a:schemeClr val="tx1">
                    <a:lumMod val="50000"/>
                  </a:schemeClr>
                </a:solidFill>
              </a:rPr>
              <a:t>Transfus</a:t>
            </a:r>
            <a:r>
              <a:rPr lang="en-US" sz="900" b="0" i="1" dirty="0">
                <a:solidFill>
                  <a:schemeClr val="tx1">
                    <a:lumMod val="50000"/>
                  </a:schemeClr>
                </a:solidFill>
              </a:rPr>
              <a:t> </a:t>
            </a:r>
            <a:r>
              <a:rPr lang="en-US" sz="900" b="0" i="1" dirty="0" err="1">
                <a:solidFill>
                  <a:schemeClr val="tx1">
                    <a:lumMod val="50000"/>
                  </a:schemeClr>
                </a:solidFill>
              </a:rPr>
              <a:t>Apher</a:t>
            </a:r>
            <a:r>
              <a:rPr lang="en-US" sz="900" b="0" i="1" dirty="0">
                <a:solidFill>
                  <a:schemeClr val="tx1">
                    <a:lumMod val="50000"/>
                  </a:schemeClr>
                </a:solidFill>
              </a:rPr>
              <a:t> </a:t>
            </a:r>
            <a:r>
              <a:rPr lang="en-US" sz="900" b="0" i="1" dirty="0" err="1">
                <a:solidFill>
                  <a:schemeClr val="tx1">
                    <a:lumMod val="50000"/>
                  </a:schemeClr>
                </a:solidFill>
              </a:rPr>
              <a:t>Sci</a:t>
            </a:r>
            <a:r>
              <a:rPr lang="en-US" sz="900" b="0" i="1" dirty="0">
                <a:solidFill>
                  <a:schemeClr val="tx1">
                    <a:lumMod val="50000"/>
                  </a:schemeClr>
                </a:solidFill>
              </a:rPr>
              <a:t>  </a:t>
            </a:r>
            <a:r>
              <a:rPr lang="en-US" sz="900" b="0" dirty="0">
                <a:solidFill>
                  <a:schemeClr val="tx1">
                    <a:lumMod val="50000"/>
                  </a:schemeClr>
                </a:solidFill>
              </a:rPr>
              <a:t>2013: 219–222 .</a:t>
            </a:r>
          </a:p>
          <a:p>
            <a:pPr marL="228600" indent="-228600">
              <a:spcBef>
                <a:spcPts val="0"/>
              </a:spcBef>
              <a:buClrTx/>
              <a:buFont typeface="Wingdings" pitchFamily="2" charset="2"/>
              <a:buAutoNum type="arabicPeriod"/>
              <a:defRPr/>
            </a:pPr>
            <a:r>
              <a:rPr lang="en-US" sz="900" b="0" i="1" dirty="0">
                <a:solidFill>
                  <a:schemeClr val="tx1">
                    <a:lumMod val="50000"/>
                  </a:schemeClr>
                </a:solidFill>
              </a:rPr>
              <a:t>S</a:t>
            </a:r>
            <a:r>
              <a:rPr lang="en-US" sz="900" b="0" dirty="0">
                <a:solidFill>
                  <a:schemeClr val="tx1">
                    <a:lumMod val="50000"/>
                  </a:schemeClr>
                </a:solidFill>
              </a:rPr>
              <a:t>inger S, et al., “Erythrocytapheresis for chronically transfused children with sickle cell disease: An effective method for maintaining a low HbS level and reducing iron overload.” </a:t>
            </a:r>
            <a:r>
              <a:rPr lang="en-US" sz="900" b="0" i="1" dirty="0">
                <a:solidFill>
                  <a:schemeClr val="tx1">
                    <a:lumMod val="50000"/>
                  </a:schemeClr>
                </a:solidFill>
              </a:rPr>
              <a:t>J Clinical </a:t>
            </a:r>
            <a:r>
              <a:rPr lang="en-US" sz="900" b="0" i="1" dirty="0" err="1">
                <a:solidFill>
                  <a:schemeClr val="tx1">
                    <a:lumMod val="50000"/>
                  </a:schemeClr>
                </a:solidFill>
              </a:rPr>
              <a:t>Apher</a:t>
            </a:r>
            <a:r>
              <a:rPr lang="en-US" sz="900" b="0" i="1" dirty="0">
                <a:solidFill>
                  <a:schemeClr val="tx1">
                    <a:lumMod val="50000"/>
                  </a:schemeClr>
                </a:solidFill>
              </a:rPr>
              <a:t> </a:t>
            </a:r>
            <a:r>
              <a:rPr lang="en-US" sz="900" b="0" dirty="0">
                <a:solidFill>
                  <a:schemeClr val="tx1">
                    <a:lumMod val="50000"/>
                  </a:schemeClr>
                </a:solidFill>
              </a:rPr>
              <a:t>1999; 14:122-125.</a:t>
            </a:r>
          </a:p>
          <a:p>
            <a:pPr>
              <a:spcBef>
                <a:spcPts val="0"/>
              </a:spcBef>
              <a:defRPr/>
            </a:pPr>
            <a:r>
              <a:rPr lang="en-US" sz="900" b="0" dirty="0">
                <a:solidFill>
                  <a:schemeClr val="tx1">
                    <a:lumMod val="50000"/>
                  </a:schemeClr>
                </a:solidFill>
              </a:rPr>
              <a:t> </a:t>
            </a:r>
          </a:p>
          <a:p>
            <a:pPr marL="665163" lvl="3" indent="-323850">
              <a:spcBef>
                <a:spcPts val="0"/>
              </a:spcBef>
              <a:spcAft>
                <a:spcPts val="0"/>
              </a:spcAft>
              <a:defRPr/>
            </a:pPr>
            <a:endParaRPr lang="en-US" sz="900" baseline="30000" dirty="0">
              <a:solidFill>
                <a:srgbClr val="000000"/>
              </a:solidFill>
              <a:ea typeface="Calibri" pitchFamily="34" charset="0"/>
              <a:cs typeface="Calibri" pitchFamily="34" charset="0"/>
            </a:endParaRPr>
          </a:p>
          <a:p>
            <a:pPr>
              <a:spcAft>
                <a:spcPct val="0"/>
              </a:spcAft>
              <a:defRPr/>
            </a:pPr>
            <a:endParaRPr lang="en-US" sz="1600" dirty="0"/>
          </a:p>
          <a:p>
            <a:pPr eaLnBrk="1" hangingPunct="1">
              <a:spcAft>
                <a:spcPct val="0"/>
              </a:spcAft>
              <a:defRPr/>
            </a:pPr>
            <a:endParaRPr lang="en-US" sz="1600" b="0" baseline="30000" dirty="0">
              <a:solidFill>
                <a:srgbClr val="000000"/>
              </a:solidFill>
            </a:endParaRPr>
          </a:p>
          <a:p>
            <a:pPr eaLnBrk="1" hangingPunct="1">
              <a:spcAft>
                <a:spcPct val="0"/>
              </a:spcAft>
              <a:defRPr/>
            </a:pPr>
            <a:endParaRPr lang="en-US" sz="1600" b="0" baseline="30000" dirty="0">
              <a:solidFill>
                <a:srgbClr val="000000"/>
              </a:solidFill>
            </a:endParaRPr>
          </a:p>
        </p:txBody>
      </p:sp>
      <p:sp>
        <p:nvSpPr>
          <p:cNvPr id="27652" name="Slide Number Placeholder 3"/>
          <p:cNvSpPr txBox="1">
            <a:spLocks/>
          </p:cNvSpPr>
          <p:nvPr/>
        </p:nvSpPr>
        <p:spPr bwMode="auto">
          <a:xfrm>
            <a:off x="306388" y="6496050"/>
            <a:ext cx="376237" cy="109538"/>
          </a:xfrm>
          <a:prstGeom prst="rect">
            <a:avLst/>
          </a:prstGeom>
          <a:noFill/>
          <a:ln w="9525">
            <a:noFill/>
            <a:miter lim="800000"/>
            <a:headEnd/>
            <a:tailEnd/>
          </a:ln>
        </p:spPr>
        <p:txBody>
          <a:bodyPr/>
          <a:lstStyle/>
          <a:p>
            <a:fld id="{F334BBE8-F017-45BC-878D-AFE4CF8587E7}" type="slidenum">
              <a:rPr lang="en-US" sz="1000">
                <a:solidFill>
                  <a:srgbClr val="009A44"/>
                </a:solidFill>
              </a:rPr>
              <a:pPr/>
              <a:t>21</a:t>
            </a:fld>
            <a:endParaRPr lang="en-US" sz="1000">
              <a:solidFill>
                <a:srgbClr val="009A44"/>
              </a:solidFill>
            </a:endParaRPr>
          </a:p>
        </p:txBody>
      </p:sp>
      <p:sp>
        <p:nvSpPr>
          <p:cNvPr id="27653" name="TextBox 8"/>
          <p:cNvSpPr txBox="1">
            <a:spLocks noChangeArrowheads="1"/>
          </p:cNvSpPr>
          <p:nvPr/>
        </p:nvSpPr>
        <p:spPr bwMode="auto">
          <a:xfrm>
            <a:off x="723900" y="4859338"/>
            <a:ext cx="774700" cy="276225"/>
          </a:xfrm>
          <a:prstGeom prst="rect">
            <a:avLst/>
          </a:prstGeom>
          <a:noFill/>
          <a:ln w="9525">
            <a:noFill/>
            <a:miter lim="800000"/>
            <a:headEnd/>
            <a:tailEnd/>
          </a:ln>
        </p:spPr>
        <p:txBody>
          <a:bodyPr wrap="none" lIns="0" tIns="0" rIns="0" bIns="0">
            <a:spAutoFit/>
          </a:bodyPr>
          <a:lstStyle/>
          <a:p>
            <a:pPr>
              <a:lnSpc>
                <a:spcPct val="90000"/>
              </a:lnSpc>
            </a:pPr>
            <a:r>
              <a:rPr lang="en-US" sz="200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10665"/>
            <a:ext cx="9144000" cy="4708981"/>
          </a:xfrm>
          <a:prstGeom prst="rect">
            <a:avLst/>
          </a:prstGeom>
        </p:spPr>
        <p:txBody>
          <a:bodyPr wrap="square">
            <a:spAutoFit/>
          </a:bodyPr>
          <a:lstStyle/>
          <a:p>
            <a:pPr algn="l">
              <a:buClr>
                <a:srgbClr val="4F9B5B"/>
              </a:buClr>
            </a:pPr>
            <a:endParaRPr lang="en-US" sz="2000" dirty="0"/>
          </a:p>
          <a:p>
            <a:pPr algn="l">
              <a:buClr>
                <a:srgbClr val="4F9B5B"/>
              </a:buClr>
              <a:buFont typeface="Wingdings" pitchFamily="2" charset="2"/>
              <a:buChar char="§"/>
            </a:pPr>
            <a:r>
              <a:rPr lang="en-US" sz="2000" dirty="0"/>
              <a:t>  RBCx also rapidly decreases the rate of </a:t>
            </a:r>
            <a:r>
              <a:rPr lang="en-US" sz="2000" dirty="0" err="1"/>
              <a:t>haemolysis</a:t>
            </a:r>
            <a:r>
              <a:rPr lang="en-US" sz="2000" dirty="0"/>
              <a:t> which can decrease liver processing of </a:t>
            </a:r>
            <a:r>
              <a:rPr lang="en-US" sz="2000" dirty="0" err="1"/>
              <a:t>bilirubin</a:t>
            </a:r>
            <a:r>
              <a:rPr lang="en-US" sz="2000" dirty="0"/>
              <a:t>, damage to renal tubular cells and the scavenging of nitric oxide by free hemoglobin released from sickle cells.  </a:t>
            </a:r>
          </a:p>
          <a:p>
            <a:pPr algn="l">
              <a:buClr>
                <a:srgbClr val="4F9B5B"/>
              </a:buClr>
            </a:pPr>
            <a:endParaRPr lang="en-US" sz="2000" dirty="0"/>
          </a:p>
          <a:p>
            <a:pPr algn="l">
              <a:buClr>
                <a:srgbClr val="4F9B5B"/>
              </a:buClr>
              <a:buFont typeface="Wingdings" pitchFamily="2" charset="2"/>
              <a:buChar char="§"/>
            </a:pPr>
            <a:r>
              <a:rPr lang="en-US" sz="2000" dirty="0"/>
              <a:t>  The beneficial effects on blood viscosity, elasticity, and relaxation time, and reduction of adhesion molecule level like sVCAM-1 has been documented after RBC exchange</a:t>
            </a:r>
          </a:p>
          <a:p>
            <a:pPr algn="l">
              <a:buClr>
                <a:srgbClr val="4F9B5B"/>
              </a:buClr>
              <a:buFont typeface="Wingdings" pitchFamily="2" charset="2"/>
              <a:buChar char="§"/>
            </a:pPr>
            <a:endParaRPr lang="en-US" sz="2000" dirty="0"/>
          </a:p>
          <a:p>
            <a:pPr algn="l">
              <a:buClr>
                <a:srgbClr val="4F9B5B"/>
              </a:buClr>
              <a:buFont typeface="Wingdings" pitchFamily="2" charset="2"/>
              <a:buChar char="§"/>
            </a:pPr>
            <a:r>
              <a:rPr lang="en-US" sz="2000" dirty="0"/>
              <a:t>  Reduces Circulating Endothelial Cells (CEC)</a:t>
            </a:r>
          </a:p>
          <a:p>
            <a:pPr>
              <a:buClr>
                <a:srgbClr val="4F9B5B"/>
              </a:buClr>
              <a:buFont typeface="Wingdings" pitchFamily="2" charset="2"/>
              <a:buChar char="§"/>
            </a:pPr>
            <a:endParaRPr lang="en-US" sz="2000" dirty="0">
              <a:latin typeface="Arial" pitchFamily="34" charset="0"/>
              <a:ea typeface="ＭＳ Ｐゴシック" pitchFamily="34" charset="-128"/>
              <a:cs typeface="Arial" pitchFamily="34" charset="0"/>
            </a:endParaRPr>
          </a:p>
          <a:p>
            <a:pPr>
              <a:buClr>
                <a:srgbClr val="4F9B5B"/>
              </a:buClr>
              <a:buFont typeface="Wingdings" pitchFamily="2" charset="2"/>
              <a:buChar char="§"/>
            </a:pPr>
            <a:r>
              <a:rPr lang="en-US" sz="2000" dirty="0">
                <a:latin typeface="Arial" pitchFamily="34" charset="0"/>
                <a:ea typeface="ＭＳ Ｐゴシック" pitchFamily="34" charset="-128"/>
                <a:cs typeface="Arial" pitchFamily="34" charset="0"/>
              </a:rPr>
              <a:t>  Possible social benefits: patients ownership of the disease &amp; improved quality of life.</a:t>
            </a:r>
            <a:endParaRPr lang="en-US" sz="2000" dirty="0"/>
          </a:p>
          <a:p>
            <a:pPr algn="l">
              <a:buClr>
                <a:srgbClr val="4F9B5B"/>
              </a:buClr>
              <a:buFont typeface="Wingdings" pitchFamily="2" charset="2"/>
              <a:buChar char="§"/>
            </a:pPr>
            <a:endParaRPr lang="en-US" sz="2000" dirty="0"/>
          </a:p>
          <a:p>
            <a:pPr algn="l">
              <a:buClr>
                <a:srgbClr val="4F9B5B"/>
              </a:buClr>
              <a:buFont typeface="Wingdings" pitchFamily="2" charset="2"/>
              <a:buChar char="§"/>
            </a:pPr>
            <a:endParaRPr lang="en-US" sz="2000" dirty="0"/>
          </a:p>
        </p:txBody>
      </p:sp>
      <p:sp>
        <p:nvSpPr>
          <p:cNvPr id="8" name="Title 7"/>
          <p:cNvSpPr txBox="1">
            <a:spLocks noGrp="1"/>
          </p:cNvSpPr>
          <p:nvPr>
            <p:ph type="title"/>
          </p:nvPr>
        </p:nvSpPr>
        <p:spPr>
          <a:xfrm>
            <a:off x="232012" y="0"/>
            <a:ext cx="7861110" cy="1163395"/>
          </a:xfrm>
          <a:prstGeom prst="rect">
            <a:avLst/>
          </a:prstGeom>
          <a:noFill/>
        </p:spPr>
        <p:txBody>
          <a:bodyPr wrap="square" lIns="0" tIns="0" rIns="0" bIns="0" rtlCol="0">
            <a:spAutoFit/>
          </a:bodyPr>
          <a:lstStyle/>
          <a:p>
            <a:pPr>
              <a:lnSpc>
                <a:spcPct val="90000"/>
              </a:lnSpc>
            </a:pPr>
            <a:r>
              <a:rPr lang="en-US" dirty="0"/>
              <a:t>Other possible  benefits of</a:t>
            </a:r>
            <a:br>
              <a:rPr lang="en-US" dirty="0"/>
            </a:br>
            <a:r>
              <a:rPr lang="en-US" dirty="0"/>
              <a:t>Automated Red Blood Cell </a:t>
            </a:r>
            <a:br>
              <a:rPr lang="en-US" dirty="0"/>
            </a:br>
            <a:r>
              <a:rPr lang="en-US" dirty="0"/>
              <a:t>Exchange</a:t>
            </a:r>
          </a:p>
        </p:txBody>
      </p:sp>
      <p:sp>
        <p:nvSpPr>
          <p:cNvPr id="4" name="TextBox 3"/>
          <p:cNvSpPr txBox="1"/>
          <p:nvPr/>
        </p:nvSpPr>
        <p:spPr>
          <a:xfrm>
            <a:off x="914400" y="6581001"/>
            <a:ext cx="5856347" cy="276999"/>
          </a:xfrm>
          <a:prstGeom prst="rect">
            <a:avLst/>
          </a:prstGeom>
          <a:noFill/>
        </p:spPr>
        <p:txBody>
          <a:bodyPr wrap="none" lIns="0" tIns="0" rIns="0" bIns="0" rtlCol="0">
            <a:spAutoFit/>
          </a:bodyPr>
          <a:lstStyle/>
          <a:p>
            <a:pPr>
              <a:lnSpc>
                <a:spcPct val="90000"/>
              </a:lnSpc>
            </a:pPr>
            <a:r>
              <a:rPr lang="en-US" sz="2000" dirty="0" err="1"/>
              <a:t>Boga</a:t>
            </a:r>
            <a:r>
              <a:rPr lang="en-US" sz="2000" dirty="0"/>
              <a:t>, et al. Transfusion &amp; </a:t>
            </a:r>
            <a:r>
              <a:rPr lang="en-US" sz="2000" dirty="0" err="1"/>
              <a:t>Apheresis</a:t>
            </a:r>
            <a:r>
              <a:rPr lang="en-US" sz="2000" dirty="0"/>
              <a:t> Science 2010</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Regular / Maintenance </a:t>
            </a:r>
            <a:r>
              <a:rPr lang="en-US" dirty="0" err="1"/>
              <a:t>RBCx</a:t>
            </a:r>
            <a:r>
              <a:rPr lang="en-US" dirty="0"/>
              <a:t> (</a:t>
            </a:r>
            <a:r>
              <a:rPr lang="en-US" dirty="0" err="1"/>
              <a:t>Erythrocytapheresis</a:t>
            </a:r>
            <a:r>
              <a:rPr lang="en-US" dirty="0"/>
              <a:t>):</a:t>
            </a:r>
            <a:br>
              <a:rPr lang="en-US" dirty="0"/>
            </a:br>
            <a:r>
              <a:rPr lang="en-US" sz="2800" dirty="0"/>
              <a:t>Reducing Iron Burden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17920331"/>
              </p:ext>
            </p:extLst>
          </p:nvPr>
        </p:nvGraphicFramePr>
        <p:xfrm>
          <a:off x="300038" y="1819276"/>
          <a:ext cx="8234363" cy="4252911"/>
        </p:xfrm>
        <a:graphic>
          <a:graphicData uri="http://schemas.openxmlformats.org/drawingml/2006/table">
            <a:tbl>
              <a:tblPr firstRow="1" bandRow="1">
                <a:tableStyleId>{8EC20E35-A176-4012-BC5E-935CFFF8708E}</a:tableStyleId>
              </a:tblPr>
              <a:tblGrid>
                <a:gridCol w="1444625">
                  <a:extLst>
                    <a:ext uri="{9D8B030D-6E8A-4147-A177-3AD203B41FA5}">
                      <a16:colId xmlns:a16="http://schemas.microsoft.com/office/drawing/2014/main" val="20000"/>
                    </a:ext>
                  </a:extLst>
                </a:gridCol>
                <a:gridCol w="1181853">
                  <a:extLst>
                    <a:ext uri="{9D8B030D-6E8A-4147-A177-3AD203B41FA5}">
                      <a16:colId xmlns:a16="http://schemas.microsoft.com/office/drawing/2014/main" val="20001"/>
                    </a:ext>
                  </a:extLst>
                </a:gridCol>
                <a:gridCol w="912854">
                  <a:extLst>
                    <a:ext uri="{9D8B030D-6E8A-4147-A177-3AD203B41FA5}">
                      <a16:colId xmlns:a16="http://schemas.microsoft.com/office/drawing/2014/main" val="20002"/>
                    </a:ext>
                  </a:extLst>
                </a:gridCol>
                <a:gridCol w="939006">
                  <a:extLst>
                    <a:ext uri="{9D8B030D-6E8A-4147-A177-3AD203B41FA5}">
                      <a16:colId xmlns:a16="http://schemas.microsoft.com/office/drawing/2014/main" val="20003"/>
                    </a:ext>
                  </a:extLst>
                </a:gridCol>
                <a:gridCol w="939006">
                  <a:extLst>
                    <a:ext uri="{9D8B030D-6E8A-4147-A177-3AD203B41FA5}">
                      <a16:colId xmlns:a16="http://schemas.microsoft.com/office/drawing/2014/main" val="20004"/>
                    </a:ext>
                  </a:extLst>
                </a:gridCol>
                <a:gridCol w="1300163">
                  <a:extLst>
                    <a:ext uri="{9D8B030D-6E8A-4147-A177-3AD203B41FA5}">
                      <a16:colId xmlns:a16="http://schemas.microsoft.com/office/drawing/2014/main" val="20005"/>
                    </a:ext>
                  </a:extLst>
                </a:gridCol>
                <a:gridCol w="1516856">
                  <a:extLst>
                    <a:ext uri="{9D8B030D-6E8A-4147-A177-3AD203B41FA5}">
                      <a16:colId xmlns:a16="http://schemas.microsoft.com/office/drawing/2014/main" val="20006"/>
                    </a:ext>
                  </a:extLst>
                </a:gridCol>
              </a:tblGrid>
              <a:tr h="936421">
                <a:tc>
                  <a:txBody>
                    <a:bodyPr/>
                    <a:lstStyle/>
                    <a:p>
                      <a:pPr algn="ctr"/>
                      <a:r>
                        <a:rPr lang="en-US" sz="1400" dirty="0"/>
                        <a:t>Study</a:t>
                      </a:r>
                      <a:endParaRPr lang="en-US" sz="1400" b="1" dirty="0">
                        <a:latin typeface="Calibri" panose="020F0502020204030204" pitchFamily="34" charset="0"/>
                      </a:endParaRPr>
                    </a:p>
                  </a:txBody>
                  <a:tcPr marL="68580" marR="685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kern="1200" baseline="0" dirty="0"/>
                        <a:t>Number</a:t>
                      </a:r>
                    </a:p>
                    <a:p>
                      <a:pPr algn="ctr"/>
                      <a:r>
                        <a:rPr lang="en-US" sz="1400" u="none" strike="noStrike" kern="1200" baseline="0" dirty="0"/>
                        <a:t>(on chelation)</a:t>
                      </a:r>
                      <a:endParaRPr lang="en-US" sz="1400" b="1" dirty="0">
                        <a:latin typeface="Calibri" panose="020F0502020204030204" pitchFamily="34" charset="0"/>
                      </a:endParaRPr>
                    </a:p>
                  </a:txBody>
                  <a:tcPr marL="68580" marR="68580" anchor="ctr"/>
                </a:tc>
                <a:tc>
                  <a:txBody>
                    <a:bodyPr/>
                    <a:lstStyle/>
                    <a:p>
                      <a:pPr algn="ctr"/>
                      <a:r>
                        <a:rPr lang="en-US" sz="1400" u="none" strike="noStrike" kern="1200" baseline="0" dirty="0"/>
                        <a:t>Target </a:t>
                      </a:r>
                      <a:r>
                        <a:rPr lang="en-US" sz="1400" u="none" strike="noStrike" kern="1200" baseline="0" dirty="0" err="1"/>
                        <a:t>HbS</a:t>
                      </a:r>
                      <a:r>
                        <a:rPr lang="en-US" sz="1400" u="none" strike="noStrike" kern="1200" baseline="0" dirty="0"/>
                        <a:t>%</a:t>
                      </a:r>
                      <a:endParaRPr lang="en-US" sz="1400" b="1" dirty="0">
                        <a:latin typeface="Calibri" panose="020F0502020204030204" pitchFamily="34" charset="0"/>
                      </a:endParaRPr>
                    </a:p>
                  </a:txBody>
                  <a:tcPr marL="68580" marR="68580" anchor="ctr"/>
                </a:tc>
                <a:tc>
                  <a:txBody>
                    <a:bodyPr/>
                    <a:lstStyle/>
                    <a:p>
                      <a:pPr algn="ctr"/>
                      <a:r>
                        <a:rPr lang="en-US" sz="1400" dirty="0"/>
                        <a:t>RBCX </a:t>
                      </a:r>
                    </a:p>
                    <a:p>
                      <a:pPr algn="ctr"/>
                      <a:r>
                        <a:rPr lang="en-US" sz="1400" dirty="0" err="1"/>
                        <a:t>Freq</a:t>
                      </a:r>
                      <a:endParaRPr lang="en-US" sz="1400" b="1" dirty="0">
                        <a:latin typeface="Calibri" panose="020F0502020204030204" pitchFamily="34" charset="0"/>
                      </a:endParaRPr>
                    </a:p>
                  </a:txBody>
                  <a:tcPr marL="68580" marR="68580" anchor="ctr"/>
                </a:tc>
                <a:tc>
                  <a:txBody>
                    <a:bodyPr/>
                    <a:lstStyle/>
                    <a:p>
                      <a:pPr algn="ctr"/>
                      <a:r>
                        <a:rPr lang="en-US" sz="1400" dirty="0"/>
                        <a:t>Post-RBCX</a:t>
                      </a:r>
                      <a:r>
                        <a:rPr lang="en-US" sz="1400" baseline="0" dirty="0"/>
                        <a:t> </a:t>
                      </a:r>
                      <a:r>
                        <a:rPr lang="en-US" sz="1400" baseline="0" dirty="0" err="1"/>
                        <a:t>Hct</a:t>
                      </a:r>
                      <a:endParaRPr lang="en-US" sz="1400" b="1" dirty="0">
                        <a:latin typeface="Calibri" panose="020F0502020204030204" pitchFamily="34" charset="0"/>
                      </a:endParaRPr>
                    </a:p>
                  </a:txBody>
                  <a:tcPr marL="68580" marR="68580" anchor="ctr"/>
                </a:tc>
                <a:tc>
                  <a:txBody>
                    <a:bodyPr/>
                    <a:lstStyle/>
                    <a:p>
                      <a:pPr algn="ctr"/>
                      <a:r>
                        <a:rPr lang="en-US" sz="1400" u="none" strike="noStrike" baseline="0" dirty="0"/>
                        <a:t>Reduction in Ferritin </a:t>
                      </a:r>
                    </a:p>
                    <a:p>
                      <a:pPr algn="ctr"/>
                      <a:r>
                        <a:rPr lang="en-US" sz="1400" u="none" strike="noStrike" baseline="0" dirty="0"/>
                        <a:t>(on chelation)</a:t>
                      </a:r>
                      <a:endParaRPr lang="en-US" sz="1400" b="1" i="0" u="none" strike="noStrike" baseline="0" dirty="0">
                        <a:solidFill>
                          <a:srgbClr val="000000"/>
                        </a:solidFill>
                        <a:latin typeface="Calibri" panose="020F0502020204030204" pitchFamily="34" charset="0"/>
                      </a:endParaRPr>
                    </a:p>
                  </a:txBody>
                  <a:tcPr marL="68580" marR="68580" anchor="ctr"/>
                </a:tc>
                <a:tc>
                  <a:txBody>
                    <a:bodyPr/>
                    <a:lstStyle/>
                    <a:p>
                      <a:pPr algn="ctr"/>
                      <a:r>
                        <a:rPr lang="en-US" sz="1400" u="none" strike="noStrike" baseline="0" dirty="0"/>
                        <a:t>Stable Ferritin</a:t>
                      </a:r>
                    </a:p>
                    <a:p>
                      <a:pPr algn="ctr"/>
                      <a:r>
                        <a:rPr lang="en-US" sz="1400" u="none" strike="noStrike" baseline="0" dirty="0"/>
                        <a:t>(Not on chelation</a:t>
                      </a:r>
                      <a:endParaRPr lang="en-US" sz="1400" b="1" i="0" u="none" strike="noStrike" baseline="0" dirty="0">
                        <a:solidFill>
                          <a:srgbClr val="000000"/>
                        </a:solidFill>
                        <a:latin typeface="Calibri" panose="020F0502020204030204" pitchFamily="34" charset="0"/>
                      </a:endParaRPr>
                    </a:p>
                  </a:txBody>
                  <a:tcPr marL="68580" marR="68580" anchor="ctr"/>
                </a:tc>
                <a:extLst>
                  <a:ext uri="{0D108BD9-81ED-4DB2-BD59-A6C34878D82A}">
                    <a16:rowId xmlns:a16="http://schemas.microsoft.com/office/drawing/2014/main" val="10000"/>
                  </a:ext>
                </a:extLst>
              </a:tr>
              <a:tr h="663298">
                <a:tc>
                  <a:txBody>
                    <a:bodyPr/>
                    <a:lstStyle/>
                    <a:p>
                      <a:r>
                        <a:rPr lang="en-US" sz="1400" b="1" u="none" strike="noStrike" kern="1200" baseline="0" dirty="0">
                          <a:latin typeface="Calibri" panose="020F0502020204030204" pitchFamily="34" charset="0"/>
                        </a:rPr>
                        <a:t>Kim HC, et al  1994</a:t>
                      </a:r>
                      <a:endParaRPr lang="en-US" sz="1400" b="1" dirty="0">
                        <a:latin typeface="Calibri" panose="020F0502020204030204" pitchFamily="34" charset="0"/>
                      </a:endParaRPr>
                    </a:p>
                  </a:txBody>
                  <a:tcPr marL="68580" marR="68580"/>
                </a:tc>
                <a:tc>
                  <a:txBody>
                    <a:bodyPr/>
                    <a:lstStyle/>
                    <a:p>
                      <a:pPr algn="ctr"/>
                      <a:r>
                        <a:rPr lang="en-US" sz="1400" dirty="0"/>
                        <a:t>14 (8)</a:t>
                      </a:r>
                      <a:endParaRPr lang="en-US" sz="1400" dirty="0">
                        <a:latin typeface="Calibri" panose="020F0502020204030204" pitchFamily="34" charset="0"/>
                      </a:endParaRPr>
                    </a:p>
                  </a:txBody>
                  <a:tcPr marL="68580" marR="68580" anchor="ctr"/>
                </a:tc>
                <a:tc>
                  <a:txBody>
                    <a:bodyPr/>
                    <a:lstStyle/>
                    <a:p>
                      <a:pPr algn="ctr"/>
                      <a:r>
                        <a:rPr lang="en-US" sz="1400" dirty="0"/>
                        <a:t>50%</a:t>
                      </a:r>
                      <a:endParaRPr lang="en-US" sz="1400" dirty="0">
                        <a:latin typeface="Calibri" panose="020F0502020204030204" pitchFamily="34" charset="0"/>
                      </a:endParaRPr>
                    </a:p>
                  </a:txBody>
                  <a:tcPr marL="68580" marR="68580" anchor="ctr"/>
                </a:tc>
                <a:tc>
                  <a:txBody>
                    <a:bodyPr/>
                    <a:lstStyle/>
                    <a:p>
                      <a:pPr algn="ctr"/>
                      <a:r>
                        <a:rPr lang="en-US" sz="1400" dirty="0"/>
                        <a:t>4 </a:t>
                      </a:r>
                      <a:r>
                        <a:rPr lang="en-US" sz="1400" dirty="0" err="1"/>
                        <a:t>wks</a:t>
                      </a:r>
                      <a:endParaRPr lang="en-US" sz="1400" dirty="0">
                        <a:latin typeface="Calibri" panose="020F0502020204030204" pitchFamily="34" charset="0"/>
                      </a:endParaRPr>
                    </a:p>
                  </a:txBody>
                  <a:tcPr marL="68580" marR="68580" anchor="ctr"/>
                </a:tc>
                <a:tc>
                  <a:txBody>
                    <a:bodyPr/>
                    <a:lstStyle/>
                    <a:p>
                      <a:pPr algn="ctr"/>
                      <a:r>
                        <a:rPr lang="en-US" sz="1400" dirty="0"/>
                        <a:t>27%</a:t>
                      </a:r>
                      <a:endParaRPr lang="en-US" sz="1400" dirty="0">
                        <a:latin typeface="Calibri" panose="020F0502020204030204" pitchFamily="34" charset="0"/>
                      </a:endParaRPr>
                    </a:p>
                  </a:txBody>
                  <a:tcPr marL="68580" marR="685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N/A</a:t>
                      </a:r>
                      <a:endParaRPr lang="en-US" sz="1400" dirty="0">
                        <a:latin typeface="Calibri" panose="020F0502020204030204" pitchFamily="34" charset="0"/>
                      </a:endParaRPr>
                    </a:p>
                  </a:txBody>
                  <a:tcPr marL="68580" marR="68580" anchor="ctr"/>
                </a:tc>
                <a:tc>
                  <a:txBody>
                    <a:bodyPr/>
                    <a:lstStyle/>
                    <a:p>
                      <a:pPr algn="ctr"/>
                      <a:r>
                        <a:rPr lang="en-US" sz="1400" dirty="0"/>
                        <a:t>6/6</a:t>
                      </a:r>
                      <a:endParaRPr lang="en-US" sz="1400" dirty="0">
                        <a:latin typeface="Calibri" panose="020F0502020204030204" pitchFamily="34" charset="0"/>
                      </a:endParaRPr>
                    </a:p>
                  </a:txBody>
                  <a:tcPr marL="68580" marR="68580" anchor="ctr"/>
                </a:tc>
                <a:extLst>
                  <a:ext uri="{0D108BD9-81ED-4DB2-BD59-A6C34878D82A}">
                    <a16:rowId xmlns:a16="http://schemas.microsoft.com/office/drawing/2014/main" val="10001"/>
                  </a:ext>
                </a:extLst>
              </a:tr>
              <a:tr h="663298">
                <a:tc>
                  <a:txBody>
                    <a:bodyPr/>
                    <a:lstStyle/>
                    <a:p>
                      <a:r>
                        <a:rPr lang="da-DK" sz="1400" b="1" u="none" strike="noStrike" kern="1200" baseline="0" dirty="0">
                          <a:latin typeface="Calibri" panose="020F0502020204030204" pitchFamily="34" charset="0"/>
                        </a:rPr>
                        <a:t>Adams DR, et al. 1996</a:t>
                      </a:r>
                      <a:endParaRPr lang="en-US" sz="1400" b="1" dirty="0">
                        <a:latin typeface="Calibri" panose="020F0502020204030204" pitchFamily="34" charset="0"/>
                      </a:endParaRPr>
                    </a:p>
                  </a:txBody>
                  <a:tcPr marL="68580" marR="68580"/>
                </a:tc>
                <a:tc>
                  <a:txBody>
                    <a:bodyPr/>
                    <a:lstStyle/>
                    <a:p>
                      <a:pPr algn="ctr"/>
                      <a:r>
                        <a:rPr lang="en-US" sz="1400" dirty="0"/>
                        <a:t>10 (3)</a:t>
                      </a:r>
                      <a:endParaRPr lang="en-US" sz="1400" dirty="0">
                        <a:latin typeface="Calibri" panose="020F0502020204030204" pitchFamily="34" charset="0"/>
                      </a:endParaRPr>
                    </a:p>
                  </a:txBody>
                  <a:tcPr marL="68580" marR="68580" anchor="ctr"/>
                </a:tc>
                <a:tc>
                  <a:txBody>
                    <a:bodyPr/>
                    <a:lstStyle/>
                    <a:p>
                      <a:pPr algn="ctr"/>
                      <a:r>
                        <a:rPr lang="en-US" sz="1400" dirty="0"/>
                        <a:t>N/A</a:t>
                      </a:r>
                      <a:endParaRPr lang="en-US" sz="1400" dirty="0">
                        <a:latin typeface="Calibri" panose="020F0502020204030204" pitchFamily="34" charset="0"/>
                      </a:endParaRPr>
                    </a:p>
                  </a:txBody>
                  <a:tcPr marL="68580" marR="685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4 </a:t>
                      </a:r>
                      <a:r>
                        <a:rPr lang="en-US" sz="1400" dirty="0" err="1"/>
                        <a:t>wks</a:t>
                      </a:r>
                      <a:endParaRPr lang="en-US" sz="1400" dirty="0">
                        <a:latin typeface="Calibri" panose="020F0502020204030204" pitchFamily="34" charset="0"/>
                      </a:endParaRPr>
                    </a:p>
                  </a:txBody>
                  <a:tcPr marL="68580" marR="68580" anchor="ctr"/>
                </a:tc>
                <a:tc>
                  <a:txBody>
                    <a:bodyPr/>
                    <a:lstStyle/>
                    <a:p>
                      <a:pPr algn="ctr"/>
                      <a:r>
                        <a:rPr lang="en-US" sz="1400" dirty="0"/>
                        <a:t>N/A</a:t>
                      </a:r>
                      <a:endParaRPr lang="en-US" sz="1400" dirty="0">
                        <a:latin typeface="Calibri" panose="020F0502020204030204" pitchFamily="34" charset="0"/>
                      </a:endParaRPr>
                    </a:p>
                  </a:txBody>
                  <a:tcPr marL="68580" marR="68580" anchor="ctr"/>
                </a:tc>
                <a:tc>
                  <a:txBody>
                    <a:bodyPr/>
                    <a:lstStyle/>
                    <a:p>
                      <a:pPr algn="ctr"/>
                      <a:r>
                        <a:rPr lang="en-US" sz="1400" dirty="0"/>
                        <a:t>3/3</a:t>
                      </a:r>
                      <a:endParaRPr lang="en-US" sz="1400" dirty="0">
                        <a:latin typeface="Calibri" panose="020F0502020204030204" pitchFamily="34" charset="0"/>
                      </a:endParaRPr>
                    </a:p>
                  </a:txBody>
                  <a:tcPr marL="68580" marR="68580" anchor="ctr"/>
                </a:tc>
                <a:tc>
                  <a:txBody>
                    <a:bodyPr/>
                    <a:lstStyle/>
                    <a:p>
                      <a:pPr algn="ctr"/>
                      <a:r>
                        <a:rPr lang="en-US" sz="1400" dirty="0"/>
                        <a:t>7/7</a:t>
                      </a:r>
                      <a:endParaRPr lang="en-US" sz="1400" dirty="0">
                        <a:latin typeface="Calibri" panose="020F0502020204030204" pitchFamily="34" charset="0"/>
                      </a:endParaRPr>
                    </a:p>
                  </a:txBody>
                  <a:tcPr marL="68580" marR="68580" anchor="ctr"/>
                </a:tc>
                <a:extLst>
                  <a:ext uri="{0D108BD9-81ED-4DB2-BD59-A6C34878D82A}">
                    <a16:rowId xmlns:a16="http://schemas.microsoft.com/office/drawing/2014/main" val="10002"/>
                  </a:ext>
                </a:extLst>
              </a:tr>
              <a:tr h="663298">
                <a:tc>
                  <a:txBody>
                    <a:bodyPr/>
                    <a:lstStyle/>
                    <a:p>
                      <a:r>
                        <a:rPr lang="fr-FR" sz="1400" b="1" u="none" strike="noStrike" kern="1200" baseline="0" dirty="0">
                          <a:latin typeface="Calibri" panose="020F0502020204030204" pitchFamily="34" charset="0"/>
                        </a:rPr>
                        <a:t>Hilliard LE et al. 1998</a:t>
                      </a:r>
                      <a:endParaRPr lang="en-US" sz="1400" b="1" dirty="0">
                        <a:latin typeface="Calibri" panose="020F0502020204030204" pitchFamily="34" charset="0"/>
                      </a:endParaRPr>
                    </a:p>
                  </a:txBody>
                  <a:tcPr marL="68580" marR="68580"/>
                </a:tc>
                <a:tc>
                  <a:txBody>
                    <a:bodyPr/>
                    <a:lstStyle/>
                    <a:p>
                      <a:pPr algn="ctr"/>
                      <a:r>
                        <a:rPr lang="en-US" sz="1400" dirty="0"/>
                        <a:t>11 (7)</a:t>
                      </a:r>
                      <a:endParaRPr lang="en-US" sz="1400" dirty="0">
                        <a:latin typeface="Calibri" panose="020F0502020204030204" pitchFamily="34" charset="0"/>
                      </a:endParaRPr>
                    </a:p>
                  </a:txBody>
                  <a:tcPr marL="68580" marR="68580" anchor="ctr"/>
                </a:tc>
                <a:tc>
                  <a:txBody>
                    <a:bodyPr/>
                    <a:lstStyle/>
                    <a:p>
                      <a:pPr algn="ctr"/>
                      <a:r>
                        <a:rPr lang="en-US" sz="1400" dirty="0"/>
                        <a:t>50%</a:t>
                      </a:r>
                      <a:endParaRPr lang="en-US" sz="1400" dirty="0">
                        <a:latin typeface="Calibri" panose="020F0502020204030204" pitchFamily="34" charset="0"/>
                      </a:endParaRPr>
                    </a:p>
                  </a:txBody>
                  <a:tcPr marL="68580" marR="685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5 </a:t>
                      </a:r>
                      <a:r>
                        <a:rPr lang="en-US" sz="1400" dirty="0" err="1"/>
                        <a:t>wks</a:t>
                      </a:r>
                      <a:endParaRPr lang="en-US" sz="1400" dirty="0"/>
                    </a:p>
                    <a:p>
                      <a:pPr algn="ctr"/>
                      <a:endParaRPr lang="en-US" sz="1400" dirty="0">
                        <a:latin typeface="Calibri" panose="020F0502020204030204" pitchFamily="34" charset="0"/>
                      </a:endParaRPr>
                    </a:p>
                  </a:txBody>
                  <a:tcPr marL="68580" marR="68580" anchor="ctr"/>
                </a:tc>
                <a:tc>
                  <a:txBody>
                    <a:bodyPr/>
                    <a:lstStyle/>
                    <a:p>
                      <a:pPr algn="ctr"/>
                      <a:r>
                        <a:rPr lang="en-US" sz="1400" dirty="0"/>
                        <a:t>35%</a:t>
                      </a:r>
                      <a:endParaRPr lang="en-US" sz="1400" dirty="0">
                        <a:latin typeface="Calibri" panose="020F0502020204030204" pitchFamily="34" charset="0"/>
                      </a:endParaRPr>
                    </a:p>
                  </a:txBody>
                  <a:tcPr marL="68580" marR="68580" anchor="ctr"/>
                </a:tc>
                <a:tc>
                  <a:txBody>
                    <a:bodyPr/>
                    <a:lstStyle/>
                    <a:p>
                      <a:pPr algn="ctr"/>
                      <a:r>
                        <a:rPr lang="en-US" sz="1400" dirty="0"/>
                        <a:t>N/A</a:t>
                      </a:r>
                      <a:endParaRPr lang="en-US" sz="1400" dirty="0">
                        <a:latin typeface="Calibri" panose="020F0502020204030204" pitchFamily="34" charset="0"/>
                      </a:endParaRPr>
                    </a:p>
                  </a:txBody>
                  <a:tcPr marL="68580" marR="68580" anchor="ctr"/>
                </a:tc>
                <a:tc>
                  <a:txBody>
                    <a:bodyPr/>
                    <a:lstStyle/>
                    <a:p>
                      <a:pPr algn="ctr"/>
                      <a:r>
                        <a:rPr lang="en-US" sz="1400" dirty="0"/>
                        <a:t>4/4</a:t>
                      </a:r>
                      <a:endParaRPr lang="en-US" sz="1400" dirty="0">
                        <a:latin typeface="Calibri" panose="020F0502020204030204" pitchFamily="34" charset="0"/>
                      </a:endParaRPr>
                    </a:p>
                  </a:txBody>
                  <a:tcPr marL="68580" marR="68580" anchor="ctr"/>
                </a:tc>
                <a:extLst>
                  <a:ext uri="{0D108BD9-81ED-4DB2-BD59-A6C34878D82A}">
                    <a16:rowId xmlns:a16="http://schemas.microsoft.com/office/drawing/2014/main" val="10003"/>
                  </a:ext>
                </a:extLst>
              </a:tr>
              <a:tr h="663298">
                <a:tc>
                  <a:txBody>
                    <a:bodyPr/>
                    <a:lstStyle/>
                    <a:p>
                      <a:r>
                        <a:rPr lang="da-DK" sz="1400" b="1" u="none" strike="noStrike" kern="1200" baseline="0" dirty="0">
                          <a:latin typeface="Calibri" panose="020F0502020204030204" pitchFamily="34" charset="0"/>
                        </a:rPr>
                        <a:t>Singer ST, et al. 1999</a:t>
                      </a:r>
                      <a:endParaRPr lang="en-US" sz="1400" b="1" dirty="0">
                        <a:latin typeface="Calibri" panose="020F0502020204030204" pitchFamily="34" charset="0"/>
                      </a:endParaRPr>
                    </a:p>
                  </a:txBody>
                  <a:tcPr marL="68580" marR="68580"/>
                </a:tc>
                <a:tc>
                  <a:txBody>
                    <a:bodyPr/>
                    <a:lstStyle/>
                    <a:p>
                      <a:pPr algn="ctr"/>
                      <a:r>
                        <a:rPr lang="en-US" sz="1400" dirty="0"/>
                        <a:t>8 (5)</a:t>
                      </a:r>
                      <a:endParaRPr lang="en-US" sz="1400" dirty="0">
                        <a:latin typeface="Calibri" panose="020F0502020204030204" pitchFamily="34" charset="0"/>
                      </a:endParaRPr>
                    </a:p>
                  </a:txBody>
                  <a:tcPr marL="68580" marR="68580" anchor="ctr"/>
                </a:tc>
                <a:tc>
                  <a:txBody>
                    <a:bodyPr/>
                    <a:lstStyle/>
                    <a:p>
                      <a:pPr algn="ctr"/>
                      <a:r>
                        <a:rPr lang="en-US" sz="1400" dirty="0"/>
                        <a:t>30%</a:t>
                      </a:r>
                      <a:endParaRPr lang="en-US" sz="1400" dirty="0">
                        <a:latin typeface="Calibri" panose="020F0502020204030204" pitchFamily="34" charset="0"/>
                      </a:endParaRPr>
                    </a:p>
                  </a:txBody>
                  <a:tcPr marL="68580" marR="685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4 </a:t>
                      </a:r>
                      <a:r>
                        <a:rPr lang="en-US" sz="1400" dirty="0" err="1"/>
                        <a:t>wks</a:t>
                      </a:r>
                      <a:endParaRPr lang="en-US" sz="1400" dirty="0"/>
                    </a:p>
                    <a:p>
                      <a:pPr algn="ctr"/>
                      <a:endParaRPr lang="en-US" sz="1400" dirty="0">
                        <a:latin typeface="Calibri" panose="020F0502020204030204" pitchFamily="34" charset="0"/>
                      </a:endParaRPr>
                    </a:p>
                  </a:txBody>
                  <a:tcPr marL="68580" marR="68580" anchor="ctr"/>
                </a:tc>
                <a:tc>
                  <a:txBody>
                    <a:bodyPr/>
                    <a:lstStyle/>
                    <a:p>
                      <a:pPr algn="ctr"/>
                      <a:r>
                        <a:rPr lang="en-US" sz="1400" dirty="0"/>
                        <a:t>28-30%</a:t>
                      </a:r>
                      <a:endParaRPr lang="en-US" sz="1400" dirty="0">
                        <a:latin typeface="Calibri" panose="020F0502020204030204" pitchFamily="34" charset="0"/>
                      </a:endParaRPr>
                    </a:p>
                  </a:txBody>
                  <a:tcPr marL="68580" marR="68580" anchor="ctr"/>
                </a:tc>
                <a:tc>
                  <a:txBody>
                    <a:bodyPr/>
                    <a:lstStyle/>
                    <a:p>
                      <a:pPr algn="ctr"/>
                      <a:r>
                        <a:rPr lang="en-US" sz="1400" dirty="0"/>
                        <a:t>5/5</a:t>
                      </a:r>
                      <a:endParaRPr lang="en-US" sz="1400" dirty="0">
                        <a:latin typeface="Calibri" panose="020F0502020204030204" pitchFamily="34" charset="0"/>
                      </a:endParaRPr>
                    </a:p>
                  </a:txBody>
                  <a:tcPr marL="68580" marR="68580" anchor="ctr"/>
                </a:tc>
                <a:tc>
                  <a:txBody>
                    <a:bodyPr/>
                    <a:lstStyle/>
                    <a:p>
                      <a:pPr algn="ctr"/>
                      <a:r>
                        <a:rPr lang="en-US" sz="1400" dirty="0"/>
                        <a:t>3/3</a:t>
                      </a:r>
                      <a:endParaRPr lang="en-US" sz="1400" dirty="0">
                        <a:latin typeface="Calibri" panose="020F0502020204030204" pitchFamily="34" charset="0"/>
                      </a:endParaRPr>
                    </a:p>
                  </a:txBody>
                  <a:tcPr marL="68580" marR="68580" anchor="ctr"/>
                </a:tc>
                <a:extLst>
                  <a:ext uri="{0D108BD9-81ED-4DB2-BD59-A6C34878D82A}">
                    <a16:rowId xmlns:a16="http://schemas.microsoft.com/office/drawing/2014/main" val="10004"/>
                  </a:ext>
                </a:extLst>
              </a:tr>
              <a:tr h="663298">
                <a:tc>
                  <a:txBody>
                    <a:bodyPr/>
                    <a:lstStyle/>
                    <a:p>
                      <a:r>
                        <a:rPr lang="en-US" sz="1400" b="1" u="none" strike="noStrike" kern="1200" baseline="0" dirty="0" err="1">
                          <a:latin typeface="Calibri" panose="020F0502020204030204" pitchFamily="34" charset="0"/>
                        </a:rPr>
                        <a:t>Sarode</a:t>
                      </a:r>
                      <a:r>
                        <a:rPr lang="en-US" sz="1400" b="1" u="none" strike="noStrike" kern="1200" baseline="0" dirty="0">
                          <a:latin typeface="Calibri" panose="020F0502020204030204" pitchFamily="34" charset="0"/>
                        </a:rPr>
                        <a:t> R, et al. 2010</a:t>
                      </a:r>
                      <a:endParaRPr lang="en-US" sz="1400" b="1" dirty="0">
                        <a:latin typeface="Calibri" panose="020F0502020204030204" pitchFamily="34" charset="0"/>
                      </a:endParaRPr>
                    </a:p>
                  </a:txBody>
                  <a:tcPr marL="68580" marR="68580"/>
                </a:tc>
                <a:tc>
                  <a:txBody>
                    <a:bodyPr/>
                    <a:lstStyle/>
                    <a:p>
                      <a:pPr algn="ctr"/>
                      <a:r>
                        <a:rPr lang="en-US" sz="1400" dirty="0"/>
                        <a:t>20 (17)</a:t>
                      </a:r>
                      <a:endParaRPr lang="en-US" sz="1400" dirty="0">
                        <a:latin typeface="Calibri" panose="020F0502020204030204" pitchFamily="34" charset="0"/>
                      </a:endParaRPr>
                    </a:p>
                  </a:txBody>
                  <a:tcPr marL="68580" marR="68580" anchor="ctr"/>
                </a:tc>
                <a:tc>
                  <a:txBody>
                    <a:bodyPr/>
                    <a:lstStyle/>
                    <a:p>
                      <a:pPr algn="ctr"/>
                      <a:r>
                        <a:rPr lang="en-US" sz="1400" dirty="0"/>
                        <a:t>50%</a:t>
                      </a:r>
                      <a:endParaRPr lang="en-US" sz="1400" dirty="0">
                        <a:latin typeface="Calibri" panose="020F0502020204030204" pitchFamily="34" charset="0"/>
                      </a:endParaRPr>
                    </a:p>
                  </a:txBody>
                  <a:tcPr marL="68580" marR="68580" anchor="ctr"/>
                </a:tc>
                <a:tc>
                  <a:txBody>
                    <a:bodyPr/>
                    <a:lstStyle/>
                    <a:p>
                      <a:pPr algn="ctr"/>
                      <a:r>
                        <a:rPr lang="en-US" sz="1400" dirty="0"/>
                        <a:t>7 </a:t>
                      </a:r>
                      <a:r>
                        <a:rPr lang="en-US" sz="1400" dirty="0" err="1"/>
                        <a:t>wks</a:t>
                      </a:r>
                      <a:r>
                        <a:rPr lang="en-US" sz="1400" dirty="0"/>
                        <a:t> (IHD)</a:t>
                      </a:r>
                      <a:endParaRPr lang="en-US" sz="1400" dirty="0">
                        <a:latin typeface="Calibri" panose="020F0502020204030204" pitchFamily="34" charset="0"/>
                      </a:endParaRPr>
                    </a:p>
                  </a:txBody>
                  <a:tcPr marL="68580" marR="68580" anchor="ctr"/>
                </a:tc>
                <a:tc>
                  <a:txBody>
                    <a:bodyPr/>
                    <a:lstStyle/>
                    <a:p>
                      <a:pPr algn="ctr"/>
                      <a:r>
                        <a:rPr lang="en-US" sz="1400" dirty="0"/>
                        <a:t>31%</a:t>
                      </a:r>
                      <a:endParaRPr lang="en-US" sz="1400" dirty="0">
                        <a:latin typeface="Calibri" panose="020F0502020204030204" pitchFamily="34" charset="0"/>
                      </a:endParaRPr>
                    </a:p>
                  </a:txBody>
                  <a:tcPr marL="68580" marR="68580" anchor="ctr"/>
                </a:tc>
                <a:tc>
                  <a:txBody>
                    <a:bodyPr/>
                    <a:lstStyle/>
                    <a:p>
                      <a:pPr algn="ctr"/>
                      <a:r>
                        <a:rPr lang="en-US" sz="1400" dirty="0"/>
                        <a:t>7/17</a:t>
                      </a:r>
                      <a:endParaRPr lang="en-US" sz="1400" dirty="0">
                        <a:latin typeface="Calibri" panose="020F0502020204030204" pitchFamily="34" charset="0"/>
                      </a:endParaRPr>
                    </a:p>
                  </a:txBody>
                  <a:tcPr marL="68580" marR="68580" anchor="ctr"/>
                </a:tc>
                <a:tc>
                  <a:txBody>
                    <a:bodyPr/>
                    <a:lstStyle/>
                    <a:p>
                      <a:pPr algn="ctr"/>
                      <a:r>
                        <a:rPr lang="en-US" sz="1400" dirty="0"/>
                        <a:t>3/3</a:t>
                      </a:r>
                      <a:endParaRPr lang="en-US" sz="1400" dirty="0">
                        <a:latin typeface="Calibri" panose="020F0502020204030204" pitchFamily="34" charset="0"/>
                      </a:endParaRPr>
                    </a:p>
                  </a:txBody>
                  <a:tcPr marL="68580" marR="68580" anchor="ct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0"/>
          </p:nvPr>
        </p:nvSpPr>
        <p:spPr/>
        <p:txBody>
          <a:bodyPr/>
          <a:lstStyle/>
          <a:p>
            <a:pPr>
              <a:defRPr/>
            </a:pPr>
            <a:fld id="{01D945C9-0277-4107-B589-EC55ECD240BC}" type="slidenum">
              <a:rPr lang="en-US" smtClean="0"/>
              <a:pPr>
                <a:defRPr/>
              </a:pPr>
              <a:t>23</a:t>
            </a:fld>
            <a:endParaRPr lang="en-US" dirty="0"/>
          </a:p>
        </p:txBody>
      </p:sp>
      <p:sp>
        <p:nvSpPr>
          <p:cNvPr id="8" name="Rectangle 967"/>
          <p:cNvSpPr>
            <a:spLocks noChangeArrowheads="1"/>
          </p:cNvSpPr>
          <p:nvPr/>
        </p:nvSpPr>
        <p:spPr bwMode="auto">
          <a:xfrm rot="5400000">
            <a:off x="5632249" y="3384351"/>
            <a:ext cx="4210056" cy="1137047"/>
          </a:xfrm>
          <a:prstGeom prst="rect">
            <a:avLst/>
          </a:prstGeom>
          <a:noFill/>
          <a:ln w="28575">
            <a:solidFill>
              <a:srgbClr val="B5073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964"/>
          <p:cNvSpPr>
            <a:spLocks noChangeArrowheads="1"/>
          </p:cNvSpPr>
          <p:nvPr/>
        </p:nvSpPr>
        <p:spPr bwMode="auto">
          <a:xfrm>
            <a:off x="4764881" y="4057647"/>
            <a:ext cx="900113" cy="671516"/>
          </a:xfrm>
          <a:prstGeom prst="rect">
            <a:avLst/>
          </a:prstGeom>
          <a:noFill/>
          <a:ln w="28575">
            <a:solidFill>
              <a:srgbClr val="B5073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967"/>
          <p:cNvSpPr>
            <a:spLocks noChangeArrowheads="1"/>
          </p:cNvSpPr>
          <p:nvPr/>
        </p:nvSpPr>
        <p:spPr bwMode="auto">
          <a:xfrm rot="5400000">
            <a:off x="4301132" y="3351014"/>
            <a:ext cx="4210056" cy="1203722"/>
          </a:xfrm>
          <a:prstGeom prst="rect">
            <a:avLst/>
          </a:prstGeom>
          <a:noFill/>
          <a:ln w="28575">
            <a:solidFill>
              <a:srgbClr val="B5073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967"/>
          <p:cNvSpPr>
            <a:spLocks noChangeArrowheads="1"/>
          </p:cNvSpPr>
          <p:nvPr/>
        </p:nvSpPr>
        <p:spPr bwMode="auto">
          <a:xfrm rot="5400000">
            <a:off x="2131215" y="2524124"/>
            <a:ext cx="4210056" cy="2857502"/>
          </a:xfrm>
          <a:prstGeom prst="rect">
            <a:avLst/>
          </a:prstGeom>
          <a:noFill/>
          <a:ln w="28575">
            <a:solidFill>
              <a:srgbClr val="B5073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964"/>
          <p:cNvSpPr>
            <a:spLocks noChangeArrowheads="1"/>
          </p:cNvSpPr>
          <p:nvPr/>
        </p:nvSpPr>
        <p:spPr bwMode="auto">
          <a:xfrm>
            <a:off x="3836193" y="5410203"/>
            <a:ext cx="928688" cy="647700"/>
          </a:xfrm>
          <a:prstGeom prst="rect">
            <a:avLst/>
          </a:prstGeom>
          <a:noFill/>
          <a:ln w="28575">
            <a:solidFill>
              <a:srgbClr val="B5073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07431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GB" noProof="0" dirty="0"/>
              <a:t>al</a:t>
            </a:r>
            <a:endParaRPr lang="en-US" noProof="0" dirty="0"/>
          </a:p>
        </p:txBody>
      </p:sp>
      <p:sp>
        <p:nvSpPr>
          <p:cNvPr id="4" name="Slide Number Placeholder 3"/>
          <p:cNvSpPr>
            <a:spLocks noGrp="1"/>
          </p:cNvSpPr>
          <p:nvPr>
            <p:ph type="sldNum" sz="quarter" idx="12"/>
          </p:nvPr>
        </p:nvSpPr>
        <p:spPr/>
        <p:txBody>
          <a:bodyPr/>
          <a:lstStyle/>
          <a:p>
            <a:fld id="{7EBBB2D2-0CD1-4A4F-A33F-73F5586AA3CD}" type="slidenum">
              <a:rPr lang="en-US" noProof="0" smtClean="0"/>
              <a:pPr/>
              <a:t>24</a:t>
            </a:fld>
            <a:endParaRPr lang="en-US" noProof="0"/>
          </a:p>
        </p:txBody>
      </p:sp>
      <p:pic>
        <p:nvPicPr>
          <p:cNvPr id="204802" name="Picture 2"/>
          <p:cNvPicPr>
            <a:picLocks noChangeAspect="1" noChangeArrowheads="1"/>
          </p:cNvPicPr>
          <p:nvPr/>
        </p:nvPicPr>
        <p:blipFill>
          <a:blip r:embed="rId2" cstate="print"/>
          <a:srcRect/>
          <a:stretch>
            <a:fillRect/>
          </a:stretch>
        </p:blipFill>
        <p:spPr bwMode="auto">
          <a:xfrm>
            <a:off x="800539" y="1434905"/>
            <a:ext cx="7486650" cy="5122984"/>
          </a:xfrm>
          <a:prstGeom prst="rect">
            <a:avLst/>
          </a:prstGeom>
          <a:noFill/>
          <a:ln w="9525">
            <a:noFill/>
            <a:miter lim="800000"/>
            <a:headEnd/>
            <a:tailEnd/>
          </a:ln>
        </p:spPr>
      </p:pic>
      <p:pic>
        <p:nvPicPr>
          <p:cNvPr id="209922" name="Picture 2"/>
          <p:cNvPicPr>
            <a:picLocks noChangeAspect="1" noChangeArrowheads="1"/>
          </p:cNvPicPr>
          <p:nvPr/>
        </p:nvPicPr>
        <p:blipFill>
          <a:blip r:embed="rId3" cstate="print"/>
          <a:srcRect/>
          <a:stretch>
            <a:fillRect/>
          </a:stretch>
        </p:blipFill>
        <p:spPr bwMode="auto">
          <a:xfrm>
            <a:off x="19050" y="0"/>
            <a:ext cx="9124950" cy="1247775"/>
          </a:xfrm>
          <a:prstGeom prst="rect">
            <a:avLst/>
          </a:prstGeom>
          <a:noFill/>
          <a:ln w="9525">
            <a:noFill/>
            <a:miter lim="800000"/>
            <a:headEnd/>
            <a:tailEnd/>
          </a:ln>
        </p:spPr>
      </p:pic>
    </p:spTree>
    <p:extLst>
      <p:ext uri="{BB962C8B-B14F-4D97-AF65-F5344CB8AC3E}">
        <p14:creationId xmlns:p14="http://schemas.microsoft.com/office/powerpoint/2010/main" val="2509606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7EBBB2D2-0CD1-4A4F-A33F-73F5586AA3CD}" type="slidenum">
              <a:rPr lang="en-US" noProof="0" smtClean="0"/>
              <a:pPr/>
              <a:t>25</a:t>
            </a:fld>
            <a:endParaRPr lang="en-US" noProof="0"/>
          </a:p>
        </p:txBody>
      </p:sp>
      <p:pic>
        <p:nvPicPr>
          <p:cNvPr id="205826" name="Picture 2"/>
          <p:cNvPicPr>
            <a:picLocks noChangeAspect="1" noChangeArrowheads="1"/>
          </p:cNvPicPr>
          <p:nvPr/>
        </p:nvPicPr>
        <p:blipFill>
          <a:blip r:embed="rId2" cstate="print"/>
          <a:srcRect/>
          <a:stretch>
            <a:fillRect/>
          </a:stretch>
        </p:blipFill>
        <p:spPr bwMode="auto">
          <a:xfrm>
            <a:off x="962025" y="723900"/>
            <a:ext cx="7219950" cy="5410200"/>
          </a:xfrm>
          <a:prstGeom prst="rect">
            <a:avLst/>
          </a:prstGeom>
          <a:noFill/>
          <a:ln w="9525">
            <a:noFill/>
            <a:miter lim="800000"/>
            <a:headEnd/>
            <a:tailEnd/>
          </a:ln>
        </p:spPr>
      </p:pic>
    </p:spTree>
    <p:extLst>
      <p:ext uri="{BB962C8B-B14F-4D97-AF65-F5344CB8AC3E}">
        <p14:creationId xmlns:p14="http://schemas.microsoft.com/office/powerpoint/2010/main" val="1767796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994"/>
            <a:ext cx="2518345" cy="1083623"/>
          </a:xfrm>
        </p:spPr>
        <p:txBody>
          <a:bodyPr>
            <a:normAutofit fontScale="90000"/>
          </a:bodyPr>
          <a:lstStyle/>
          <a:p>
            <a:pPr lvl="0"/>
            <a:r>
              <a:rPr lang="en-US" dirty="0"/>
              <a:t>Hulbert et al</a:t>
            </a:r>
            <a:br>
              <a:rPr lang="en-US" dirty="0"/>
            </a:br>
            <a:r>
              <a:rPr lang="en-US" dirty="0"/>
              <a:t>J. Pediatrics</a:t>
            </a:r>
            <a:br>
              <a:rPr lang="en-US" dirty="0"/>
            </a:br>
            <a:r>
              <a:rPr lang="en-US" dirty="0"/>
              <a:t>2006</a:t>
            </a:r>
            <a:br>
              <a:rPr lang="en-US" dirty="0"/>
            </a:br>
            <a:endParaRPr lang="en-US" dirty="0"/>
          </a:p>
        </p:txBody>
      </p:sp>
      <p:sp>
        <p:nvSpPr>
          <p:cNvPr id="3" name="Content Placeholder 2"/>
          <p:cNvSpPr>
            <a:spLocks noGrp="1"/>
          </p:cNvSpPr>
          <p:nvPr>
            <p:ph idx="1"/>
          </p:nvPr>
        </p:nvSpPr>
        <p:spPr/>
        <p:txBody>
          <a:bodyPr>
            <a:noAutofit/>
          </a:bodyPr>
          <a:lstStyle/>
          <a:p>
            <a:pPr>
              <a:buNone/>
            </a:pPr>
            <a:r>
              <a:rPr lang="en-US" sz="1800" b="1" dirty="0">
                <a:solidFill>
                  <a:schemeClr val="tx1">
                    <a:lumMod val="50000"/>
                  </a:schemeClr>
                </a:solidFill>
              </a:rPr>
              <a:t>Main points:</a:t>
            </a:r>
          </a:p>
          <a:p>
            <a:pPr lvl="0"/>
            <a:r>
              <a:rPr lang="en-US" sz="1800" dirty="0">
                <a:solidFill>
                  <a:schemeClr val="tx1">
                    <a:lumMod val="50000"/>
                  </a:schemeClr>
                </a:solidFill>
              </a:rPr>
              <a:t>Retrospective, Multiple centers (14) and N= 137</a:t>
            </a:r>
          </a:p>
          <a:p>
            <a:pPr lvl="0"/>
            <a:r>
              <a:rPr lang="en-US" sz="1800" dirty="0">
                <a:solidFill>
                  <a:schemeClr val="tx1">
                    <a:lumMod val="50000"/>
                  </a:schemeClr>
                </a:solidFill>
              </a:rPr>
              <a:t>Patients followed at least 5 years for chronic transfusions after stroke.</a:t>
            </a:r>
          </a:p>
          <a:p>
            <a:r>
              <a:rPr lang="en-US" sz="1800" dirty="0">
                <a:solidFill>
                  <a:schemeClr val="tx1">
                    <a:lumMod val="50000"/>
                  </a:schemeClr>
                </a:solidFill>
              </a:rPr>
              <a:t>Exchange Transfusion (manual &amp; automated) is more effective initial treatment for stroke than ST.</a:t>
            </a:r>
          </a:p>
          <a:p>
            <a:pPr lvl="1"/>
            <a:r>
              <a:rPr lang="en-US" sz="1600" dirty="0">
                <a:solidFill>
                  <a:schemeClr val="tx1">
                    <a:lumMod val="50000"/>
                  </a:schemeClr>
                </a:solidFill>
              </a:rPr>
              <a:t>possible benefit of RBCX as the preferred transfusion method </a:t>
            </a:r>
          </a:p>
          <a:p>
            <a:pPr lvl="1"/>
            <a:r>
              <a:rPr lang="en-US" sz="1600" dirty="0">
                <a:solidFill>
                  <a:schemeClr val="tx1">
                    <a:lumMod val="50000"/>
                  </a:schemeClr>
                </a:solidFill>
              </a:rPr>
              <a:t>may prevent recurrent stroke</a:t>
            </a:r>
          </a:p>
          <a:p>
            <a:pPr>
              <a:buNone/>
            </a:pPr>
            <a:endParaRPr lang="en-US" sz="1800" i="1" dirty="0">
              <a:solidFill>
                <a:schemeClr val="tx1">
                  <a:lumMod val="50000"/>
                </a:schemeClr>
              </a:solidFill>
            </a:endParaRPr>
          </a:p>
          <a:p>
            <a:pPr>
              <a:buNone/>
            </a:pPr>
            <a:r>
              <a:rPr lang="en-US" sz="1800" b="1" i="1" dirty="0">
                <a:solidFill>
                  <a:schemeClr val="tx1">
                    <a:lumMod val="50000"/>
                  </a:schemeClr>
                </a:solidFill>
              </a:rPr>
              <a:t>Limitations :</a:t>
            </a:r>
          </a:p>
          <a:p>
            <a:pPr lvl="0"/>
            <a:r>
              <a:rPr lang="en-US" sz="1800" i="1" dirty="0">
                <a:solidFill>
                  <a:schemeClr val="tx1">
                    <a:lumMod val="50000"/>
                  </a:schemeClr>
                </a:solidFill>
              </a:rPr>
              <a:t>Retrospective – possible differences between the groups (e.g. severity of first stroke)</a:t>
            </a:r>
          </a:p>
          <a:p>
            <a:pPr lvl="0"/>
            <a:r>
              <a:rPr lang="en-US" sz="1800" i="1" dirty="0">
                <a:solidFill>
                  <a:schemeClr val="tx1">
                    <a:lumMod val="50000"/>
                  </a:schemeClr>
                </a:solidFill>
              </a:rPr>
              <a:t>A cause and effect relationship between the type of treatment and subsequent stroke could not be determined</a:t>
            </a:r>
          </a:p>
          <a:p>
            <a:endParaRPr lang="en-US" sz="1800" dirty="0">
              <a:solidFill>
                <a:schemeClr val="tx1">
                  <a:lumMod val="50000"/>
                </a:schemeClr>
              </a:solidFill>
            </a:endParaRPr>
          </a:p>
        </p:txBody>
      </p:sp>
      <p:sp>
        <p:nvSpPr>
          <p:cNvPr id="4" name="Footer Placeholder 3"/>
          <p:cNvSpPr>
            <a:spLocks noGrp="1"/>
          </p:cNvSpPr>
          <p:nvPr>
            <p:ph type="ftr" sz="quarter" idx="11"/>
          </p:nvPr>
        </p:nvSpPr>
        <p:spPr/>
        <p:txBody>
          <a:bodyPr/>
          <a:lstStyle/>
          <a:p>
            <a:r>
              <a:rPr lang="en-GB" noProof="0"/>
              <a:t>Presentation title, Month #, Year. Confidential</a:t>
            </a:r>
            <a:endParaRPr lang="en-US" noProof="0" dirty="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26</a:t>
            </a:fld>
            <a:endParaRPr lang="en-US" noProof="0" dirty="0"/>
          </a:p>
        </p:txBody>
      </p:sp>
      <p:pic>
        <p:nvPicPr>
          <p:cNvPr id="2050" name="Picture 2"/>
          <p:cNvPicPr>
            <a:picLocks noChangeAspect="1" noChangeArrowheads="1"/>
          </p:cNvPicPr>
          <p:nvPr/>
        </p:nvPicPr>
        <p:blipFill>
          <a:blip r:embed="rId2" cstate="print"/>
          <a:srcRect/>
          <a:stretch>
            <a:fillRect/>
          </a:stretch>
        </p:blipFill>
        <p:spPr bwMode="auto">
          <a:xfrm>
            <a:off x="2006222" y="0"/>
            <a:ext cx="7137778" cy="141936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600231" cy="1083623"/>
          </a:xfrm>
        </p:spPr>
        <p:txBody>
          <a:bodyPr>
            <a:normAutofit/>
          </a:bodyPr>
          <a:lstStyle/>
          <a:p>
            <a:br>
              <a:rPr lang="en-US" sz="1600" dirty="0"/>
            </a:br>
            <a:r>
              <a:rPr lang="en-US" sz="2500" dirty="0" err="1"/>
              <a:t>Haewon</a:t>
            </a:r>
            <a:r>
              <a:rPr lang="en-US" sz="2500" dirty="0"/>
              <a:t> C. Kim</a:t>
            </a:r>
            <a:br>
              <a:rPr lang="en-US" sz="2500" dirty="0"/>
            </a:br>
            <a:r>
              <a:rPr lang="en-US" sz="2500" dirty="0"/>
              <a:t>1994</a:t>
            </a:r>
          </a:p>
        </p:txBody>
      </p:sp>
      <p:sp>
        <p:nvSpPr>
          <p:cNvPr id="3" name="Content Placeholder 2"/>
          <p:cNvSpPr>
            <a:spLocks noGrp="1"/>
          </p:cNvSpPr>
          <p:nvPr>
            <p:ph idx="1"/>
          </p:nvPr>
        </p:nvSpPr>
        <p:spPr>
          <a:xfrm>
            <a:off x="245660" y="1665027"/>
            <a:ext cx="8543497" cy="4544704"/>
          </a:xfrm>
        </p:spPr>
        <p:txBody>
          <a:bodyPr>
            <a:noAutofit/>
          </a:bodyPr>
          <a:lstStyle/>
          <a:p>
            <a:pPr>
              <a:buNone/>
            </a:pPr>
            <a:r>
              <a:rPr lang="en-US" sz="1600" b="1" dirty="0"/>
              <a:t>Main points </a:t>
            </a:r>
          </a:p>
          <a:p>
            <a:pPr lvl="0"/>
            <a:r>
              <a:rPr lang="en-GB" sz="1600" dirty="0"/>
              <a:t>The rate of patient iron was significantly reduced with long-term RBCX in comparison with those for simple transfusion.</a:t>
            </a:r>
            <a:endParaRPr lang="en-US" sz="1600" dirty="0"/>
          </a:p>
          <a:p>
            <a:pPr lvl="0"/>
            <a:r>
              <a:rPr lang="en-GB" sz="1600" dirty="0"/>
              <a:t>Preliminary data show that RBCX can be used with a target Hb</a:t>
            </a:r>
            <a:r>
              <a:rPr lang="en-GB" sz="1600" b="1" dirty="0"/>
              <a:t>S </a:t>
            </a:r>
            <a:r>
              <a:rPr lang="en-GB" sz="1600" dirty="0"/>
              <a:t>level of 30% rather than of </a:t>
            </a:r>
            <a:r>
              <a:rPr lang="en-GB" sz="1600" b="1" dirty="0"/>
              <a:t>50% </a:t>
            </a:r>
            <a:r>
              <a:rPr lang="en-GB" sz="1600" dirty="0"/>
              <a:t>without increasing </a:t>
            </a:r>
            <a:r>
              <a:rPr lang="en-GB" sz="1600" dirty="0" err="1"/>
              <a:t>ferritin</a:t>
            </a:r>
            <a:r>
              <a:rPr lang="en-GB" sz="1600" dirty="0"/>
              <a:t> levels</a:t>
            </a:r>
            <a:endParaRPr lang="en-US" sz="1600" dirty="0">
              <a:solidFill>
                <a:srgbClr val="FF0000"/>
              </a:solidFill>
            </a:endParaRPr>
          </a:p>
          <a:p>
            <a:pPr lvl="0"/>
            <a:r>
              <a:rPr lang="en-GB" sz="1600" dirty="0"/>
              <a:t>The additional cost of $20,000 to $25,000 (US $) per year associated with RBCX, in comparison with simple or manual exchange transfusion, is partially or fully offset by the reduction or elimination of the cost of iron </a:t>
            </a:r>
            <a:r>
              <a:rPr lang="en-GB" sz="1600" dirty="0" err="1"/>
              <a:t>chelation</a:t>
            </a:r>
            <a:r>
              <a:rPr lang="en-GB" sz="1600" dirty="0"/>
              <a:t> therapy.</a:t>
            </a:r>
            <a:endParaRPr lang="en-US" sz="1600" dirty="0"/>
          </a:p>
          <a:p>
            <a:pPr lvl="0"/>
            <a:endParaRPr lang="en-US" sz="1600" dirty="0"/>
          </a:p>
          <a:p>
            <a:pPr>
              <a:buNone/>
            </a:pPr>
            <a:r>
              <a:rPr lang="en-US" sz="1600" b="1" dirty="0"/>
              <a:t>Limitations</a:t>
            </a:r>
          </a:p>
          <a:p>
            <a:r>
              <a:rPr lang="en-US" sz="1600" dirty="0"/>
              <a:t>Small sample size (14 patients)</a:t>
            </a:r>
          </a:p>
          <a:p>
            <a:r>
              <a:rPr lang="en-US" sz="1600" dirty="0"/>
              <a:t>Study was conducted  20 years ago (cost  saving  </a:t>
            </a:r>
            <a:r>
              <a:rPr lang="en-US" sz="1600" dirty="0" err="1"/>
              <a:t>calculaution</a:t>
            </a:r>
            <a:r>
              <a:rPr lang="en-US" sz="1600" dirty="0"/>
              <a:t> is no longer applicable)</a:t>
            </a:r>
          </a:p>
          <a:p>
            <a:endParaRPr lang="en-US" sz="1200" dirty="0"/>
          </a:p>
          <a:p>
            <a:endParaRPr lang="en-US" sz="1200" dirty="0"/>
          </a:p>
        </p:txBody>
      </p:sp>
      <p:sp>
        <p:nvSpPr>
          <p:cNvPr id="4" name="Footer Placeholder 3"/>
          <p:cNvSpPr>
            <a:spLocks noGrp="1"/>
          </p:cNvSpPr>
          <p:nvPr>
            <p:ph type="ftr" sz="quarter" idx="11"/>
          </p:nvPr>
        </p:nvSpPr>
        <p:spPr/>
        <p:txBody>
          <a:bodyPr/>
          <a:lstStyle/>
          <a:p>
            <a:r>
              <a:rPr lang="en-GB" noProof="0"/>
              <a:t>Presentation title, Month #, Year. Confidential</a:t>
            </a:r>
            <a:endParaRPr lang="en-US" noProof="0" dirty="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27</a:t>
            </a:fld>
            <a:endParaRPr lang="en-US" noProof="0" dirty="0"/>
          </a:p>
        </p:txBody>
      </p:sp>
      <p:pic>
        <p:nvPicPr>
          <p:cNvPr id="4098" name="Picture 2"/>
          <p:cNvPicPr>
            <a:picLocks noChangeAspect="1" noChangeArrowheads="1"/>
          </p:cNvPicPr>
          <p:nvPr/>
        </p:nvPicPr>
        <p:blipFill>
          <a:blip r:embed="rId2" cstate="print"/>
          <a:srcRect/>
          <a:stretch>
            <a:fillRect/>
          </a:stretch>
        </p:blipFill>
        <p:spPr bwMode="auto">
          <a:xfrm>
            <a:off x="2443376" y="-1"/>
            <a:ext cx="6700624" cy="1651379"/>
          </a:xfrm>
          <a:prstGeom prst="rect">
            <a:avLst/>
          </a:prstGeom>
          <a:noFill/>
          <a:ln w="9525">
            <a:noFill/>
            <a:miter lim="800000"/>
            <a:headEnd/>
            <a:tailEnd/>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2606723" cy="1443038"/>
          </a:xfrm>
        </p:spPr>
        <p:txBody>
          <a:bodyPr>
            <a:normAutofit fontScale="90000"/>
          </a:bodyPr>
          <a:lstStyle/>
          <a:p>
            <a:r>
              <a:rPr lang="en-US" dirty="0"/>
              <a:t>Singer et al.</a:t>
            </a:r>
            <a:br>
              <a:rPr lang="en-US" dirty="0"/>
            </a:br>
            <a:r>
              <a:rPr lang="en-US" dirty="0"/>
              <a:t>J. of clinical</a:t>
            </a:r>
            <a:br>
              <a:rPr lang="en-US" dirty="0"/>
            </a:br>
            <a:r>
              <a:rPr lang="en-US" dirty="0" err="1"/>
              <a:t>Apheresis</a:t>
            </a:r>
            <a:br>
              <a:rPr lang="en-US" dirty="0"/>
            </a:br>
            <a:r>
              <a:rPr lang="en-US" dirty="0"/>
              <a:t>1999</a:t>
            </a:r>
          </a:p>
        </p:txBody>
      </p:sp>
      <p:sp>
        <p:nvSpPr>
          <p:cNvPr id="3" name="Content Placeholder 2"/>
          <p:cNvSpPr>
            <a:spLocks noGrp="1"/>
          </p:cNvSpPr>
          <p:nvPr>
            <p:ph idx="1"/>
          </p:nvPr>
        </p:nvSpPr>
        <p:spPr>
          <a:xfrm>
            <a:off x="0" y="1846263"/>
            <a:ext cx="8707437" cy="4431707"/>
          </a:xfrm>
        </p:spPr>
        <p:txBody>
          <a:bodyPr>
            <a:normAutofit lnSpcReduction="10000"/>
          </a:bodyPr>
          <a:lstStyle/>
          <a:p>
            <a:pPr>
              <a:buNone/>
            </a:pPr>
            <a:r>
              <a:rPr lang="en-US" b="1" dirty="0"/>
              <a:t>Main points:</a:t>
            </a:r>
          </a:p>
          <a:p>
            <a:r>
              <a:rPr lang="en-US" dirty="0"/>
              <a:t>Retrospectively evaluated 8 patients (mean age 12.1y) at risk of first or recurrent stroke.</a:t>
            </a:r>
          </a:p>
          <a:p>
            <a:r>
              <a:rPr lang="en-US" dirty="0"/>
              <a:t>Targeted </a:t>
            </a:r>
            <a:r>
              <a:rPr lang="en-US" dirty="0" err="1"/>
              <a:t>Hb</a:t>
            </a:r>
            <a:r>
              <a:rPr lang="en-US" dirty="0"/>
              <a:t> S &lt; 30% for 9 months of automated RBCX.</a:t>
            </a:r>
          </a:p>
          <a:p>
            <a:r>
              <a:rPr lang="en-US" dirty="0"/>
              <a:t>None of the patients developed complications related to the procedure or to the increased blood use.</a:t>
            </a:r>
          </a:p>
          <a:p>
            <a:r>
              <a:rPr lang="en-US" dirty="0"/>
              <a:t>Mean </a:t>
            </a:r>
            <a:r>
              <a:rPr lang="en-US" dirty="0" err="1"/>
              <a:t>ferritin</a:t>
            </a:r>
            <a:r>
              <a:rPr lang="en-US" dirty="0"/>
              <a:t> levels decreased by mean of 26.5% in all patients.</a:t>
            </a:r>
          </a:p>
          <a:p>
            <a:r>
              <a:rPr lang="en-US" dirty="0"/>
              <a:t>Patients who remained on iron </a:t>
            </a:r>
            <a:r>
              <a:rPr lang="en-US" dirty="0" err="1"/>
              <a:t>chelation</a:t>
            </a:r>
            <a:r>
              <a:rPr lang="en-US" dirty="0"/>
              <a:t> therapy &amp; RBCX, had a 32% decrease in </a:t>
            </a:r>
            <a:r>
              <a:rPr lang="en-US" dirty="0" err="1"/>
              <a:t>ferritin</a:t>
            </a:r>
            <a:r>
              <a:rPr lang="en-US" dirty="0"/>
              <a:t> levels.</a:t>
            </a:r>
          </a:p>
          <a:p>
            <a:pPr>
              <a:buNone/>
            </a:pPr>
            <a:r>
              <a:rPr lang="en-US" b="1" dirty="0"/>
              <a:t>Conclusion:  </a:t>
            </a:r>
            <a:r>
              <a:rPr lang="en-US" dirty="0"/>
              <a:t>The procedure is safe &amp; effective in reducing iron overload &amp; can obviate the need of </a:t>
            </a:r>
            <a:r>
              <a:rPr lang="en-US" dirty="0" err="1"/>
              <a:t>chelation</a:t>
            </a:r>
            <a:r>
              <a:rPr lang="en-US" dirty="0"/>
              <a:t> therapy even when the target </a:t>
            </a:r>
            <a:r>
              <a:rPr lang="en-US" dirty="0" err="1"/>
              <a:t>HbS</a:t>
            </a:r>
            <a:r>
              <a:rPr lang="en-US" dirty="0"/>
              <a:t> is maintained at a standard of 30%.</a:t>
            </a:r>
          </a:p>
          <a:p>
            <a:pPr>
              <a:buNone/>
            </a:pPr>
            <a:r>
              <a:rPr lang="en-US" dirty="0" err="1"/>
              <a:t>Limitaions</a:t>
            </a:r>
            <a:r>
              <a:rPr lang="en-US" dirty="0"/>
              <a:t>: small number of patients.</a:t>
            </a:r>
          </a:p>
          <a:p>
            <a:pPr>
              <a:buNone/>
            </a:pPr>
            <a:endParaRPr lang="en-US" dirty="0"/>
          </a:p>
        </p:txBody>
      </p:sp>
      <p:sp>
        <p:nvSpPr>
          <p:cNvPr id="4" name="Footer Placeholder 3"/>
          <p:cNvSpPr>
            <a:spLocks noGrp="1"/>
          </p:cNvSpPr>
          <p:nvPr>
            <p:ph type="ftr" sz="quarter" idx="11"/>
          </p:nvPr>
        </p:nvSpPr>
        <p:spPr/>
        <p:txBody>
          <a:bodyPr/>
          <a:lstStyle/>
          <a:p>
            <a:r>
              <a:rPr lang="en-GB" noProof="0"/>
              <a:t>Presentation title, Month #, Year. Confidential</a:t>
            </a:r>
            <a:endParaRPr lang="en-US" noProof="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28</a:t>
            </a:fld>
            <a:endParaRPr lang="en-US" noProof="0"/>
          </a:p>
        </p:txBody>
      </p:sp>
      <p:pic>
        <p:nvPicPr>
          <p:cNvPr id="10242" name="Picture 2"/>
          <p:cNvPicPr>
            <a:picLocks noChangeAspect="1" noChangeArrowheads="1"/>
          </p:cNvPicPr>
          <p:nvPr/>
        </p:nvPicPr>
        <p:blipFill>
          <a:blip r:embed="rId2" cstate="print"/>
          <a:srcRect/>
          <a:stretch>
            <a:fillRect/>
          </a:stretch>
        </p:blipFill>
        <p:spPr bwMode="auto">
          <a:xfrm>
            <a:off x="2511188" y="1"/>
            <a:ext cx="6632812" cy="1692322"/>
          </a:xfrm>
          <a:prstGeom prst="rect">
            <a:avLst/>
          </a:prstGeom>
          <a:noFill/>
          <a:ln w="9525">
            <a:noFill/>
            <a:miter lim="800000"/>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994"/>
            <a:ext cx="3337210" cy="1083623"/>
          </a:xfrm>
        </p:spPr>
        <p:txBody>
          <a:bodyPr/>
          <a:lstStyle/>
          <a:p>
            <a:r>
              <a:rPr lang="en-US" dirty="0"/>
              <a:t>Hilliard et al 1998 </a:t>
            </a:r>
            <a:br>
              <a:rPr lang="en-US" dirty="0"/>
            </a:br>
            <a:r>
              <a:rPr lang="en-US" dirty="0"/>
              <a:t>Iron overload</a:t>
            </a:r>
          </a:p>
        </p:txBody>
      </p:sp>
      <p:sp>
        <p:nvSpPr>
          <p:cNvPr id="3" name="Content Placeholder 2"/>
          <p:cNvSpPr>
            <a:spLocks noGrp="1"/>
          </p:cNvSpPr>
          <p:nvPr>
            <p:ph idx="1"/>
          </p:nvPr>
        </p:nvSpPr>
        <p:spPr>
          <a:xfrm>
            <a:off x="204716" y="1672842"/>
            <a:ext cx="8734568" cy="4400412"/>
          </a:xfrm>
        </p:spPr>
        <p:txBody>
          <a:bodyPr>
            <a:noAutofit/>
          </a:bodyPr>
          <a:lstStyle/>
          <a:p>
            <a:r>
              <a:rPr lang="en-US" sz="1800" b="1" dirty="0">
                <a:solidFill>
                  <a:schemeClr val="tx1">
                    <a:lumMod val="50000"/>
                  </a:schemeClr>
                </a:solidFill>
              </a:rPr>
              <a:t>Main points: </a:t>
            </a:r>
          </a:p>
          <a:p>
            <a:pPr lvl="1"/>
            <a:r>
              <a:rPr lang="en-US" sz="1600" dirty="0">
                <a:solidFill>
                  <a:schemeClr val="tx1">
                    <a:lumMod val="50000"/>
                  </a:schemeClr>
                </a:solidFill>
              </a:rPr>
              <a:t>11 SCD patients with history of stroke converted to automated RBCX (COBE)</a:t>
            </a:r>
          </a:p>
          <a:p>
            <a:pPr lvl="1"/>
            <a:r>
              <a:rPr lang="en-US" sz="1600" dirty="0">
                <a:solidFill>
                  <a:schemeClr val="tx1">
                    <a:lumMod val="50000"/>
                  </a:schemeClr>
                </a:solidFill>
              </a:rPr>
              <a:t>Used peripheral access. Targeted HB S &lt; 35. Average procedure frequency every 35 days for an average of 19 months (4-36 months).</a:t>
            </a:r>
          </a:p>
          <a:p>
            <a:pPr lvl="1"/>
            <a:r>
              <a:rPr lang="en-US" sz="1600" dirty="0">
                <a:solidFill>
                  <a:schemeClr val="tx1">
                    <a:lumMod val="50000"/>
                  </a:schemeClr>
                </a:solidFill>
              </a:rPr>
              <a:t>Simple transfusion (ST) - 12 procedures per year  </a:t>
            </a:r>
            <a:r>
              <a:rPr lang="en-US" sz="1600" dirty="0" err="1">
                <a:solidFill>
                  <a:schemeClr val="tx1">
                    <a:lumMod val="50000"/>
                  </a:schemeClr>
                </a:solidFill>
              </a:rPr>
              <a:t>vs</a:t>
            </a:r>
            <a:r>
              <a:rPr lang="en-US" sz="1600" dirty="0">
                <a:solidFill>
                  <a:schemeClr val="tx1">
                    <a:lumMod val="50000"/>
                  </a:schemeClr>
                </a:solidFill>
              </a:rPr>
              <a:t> RBCX 10 procedures per year</a:t>
            </a:r>
          </a:p>
          <a:p>
            <a:pPr lvl="1"/>
            <a:r>
              <a:rPr lang="en-US" sz="1600" dirty="0">
                <a:solidFill>
                  <a:schemeClr val="tx1">
                    <a:lumMod val="50000"/>
                  </a:schemeClr>
                </a:solidFill>
              </a:rPr>
              <a:t>RBCX – used 50% more RBC</a:t>
            </a:r>
          </a:p>
          <a:p>
            <a:pPr lvl="1"/>
            <a:r>
              <a:rPr lang="en-US" sz="1600" dirty="0">
                <a:solidFill>
                  <a:schemeClr val="tx1">
                    <a:lumMod val="50000"/>
                  </a:schemeClr>
                </a:solidFill>
              </a:rPr>
              <a:t>No alloantibodies or infection or other complications related to ARBCX were recorded.</a:t>
            </a:r>
          </a:p>
          <a:p>
            <a:pPr lvl="1"/>
            <a:r>
              <a:rPr lang="en-US" sz="1600" dirty="0">
                <a:solidFill>
                  <a:schemeClr val="tx1">
                    <a:lumMod val="50000"/>
                  </a:schemeClr>
                </a:solidFill>
              </a:rPr>
              <a:t>Conclusion: RBCX maintains </a:t>
            </a:r>
            <a:r>
              <a:rPr lang="en-US" sz="1600" dirty="0" err="1">
                <a:solidFill>
                  <a:schemeClr val="tx1">
                    <a:lumMod val="50000"/>
                  </a:schemeClr>
                </a:solidFill>
              </a:rPr>
              <a:t>HbS</a:t>
            </a:r>
            <a:r>
              <a:rPr lang="en-US" sz="1600" dirty="0">
                <a:solidFill>
                  <a:schemeClr val="tx1">
                    <a:lumMod val="50000"/>
                  </a:schemeClr>
                </a:solidFill>
              </a:rPr>
              <a:t> and limits iron overload, especially if started early. ST is more expensive if cost of </a:t>
            </a:r>
            <a:r>
              <a:rPr lang="en-US" sz="1600" dirty="0" err="1">
                <a:solidFill>
                  <a:schemeClr val="tx1">
                    <a:lumMod val="50000"/>
                  </a:schemeClr>
                </a:solidFill>
              </a:rPr>
              <a:t>chelation</a:t>
            </a:r>
            <a:r>
              <a:rPr lang="en-US" sz="1600" dirty="0">
                <a:solidFill>
                  <a:schemeClr val="tx1">
                    <a:lumMod val="50000"/>
                  </a:schemeClr>
                </a:solidFill>
              </a:rPr>
              <a:t> and organ damage is considered</a:t>
            </a:r>
          </a:p>
          <a:p>
            <a:pPr lvl="0"/>
            <a:endParaRPr lang="en-US" sz="1600" i="1" dirty="0">
              <a:solidFill>
                <a:schemeClr val="tx1">
                  <a:lumMod val="50000"/>
                </a:schemeClr>
              </a:solidFill>
            </a:endParaRPr>
          </a:p>
          <a:p>
            <a:pPr lvl="0"/>
            <a:r>
              <a:rPr lang="en-US" sz="1800" b="1" i="1" dirty="0">
                <a:solidFill>
                  <a:schemeClr val="tx1">
                    <a:lumMod val="50000"/>
                  </a:schemeClr>
                </a:solidFill>
              </a:rPr>
              <a:t>Limitations:</a:t>
            </a:r>
          </a:p>
          <a:p>
            <a:pPr lvl="1"/>
            <a:r>
              <a:rPr lang="en-US" sz="1600" i="1" dirty="0">
                <a:solidFill>
                  <a:schemeClr val="tx1">
                    <a:lumMod val="50000"/>
                  </a:schemeClr>
                </a:solidFill>
              </a:rPr>
              <a:t>11 patients; history of stoke;11 – 24 years of age.  </a:t>
            </a:r>
          </a:p>
          <a:p>
            <a:pPr lvl="1"/>
            <a:r>
              <a:rPr lang="en-US" sz="1600" i="1" dirty="0">
                <a:solidFill>
                  <a:schemeClr val="tx1">
                    <a:lumMod val="50000"/>
                  </a:schemeClr>
                </a:solidFill>
              </a:rPr>
              <a:t>Iron </a:t>
            </a:r>
            <a:r>
              <a:rPr lang="en-US" sz="1600" i="1" dirty="0" err="1">
                <a:solidFill>
                  <a:schemeClr val="tx1">
                    <a:lumMod val="50000"/>
                  </a:schemeClr>
                </a:solidFill>
              </a:rPr>
              <a:t>chelation</a:t>
            </a:r>
            <a:r>
              <a:rPr lang="en-US" sz="1600" i="1" dirty="0">
                <a:solidFill>
                  <a:schemeClr val="tx1">
                    <a:lumMod val="50000"/>
                  </a:schemeClr>
                </a:solidFill>
              </a:rPr>
              <a:t> compliance was not tracked</a:t>
            </a:r>
          </a:p>
          <a:p>
            <a:pPr lvl="1"/>
            <a:r>
              <a:rPr lang="en-US" sz="1600" i="1" dirty="0">
                <a:solidFill>
                  <a:schemeClr val="tx1">
                    <a:lumMod val="50000"/>
                  </a:schemeClr>
                </a:solidFill>
              </a:rPr>
              <a:t>Subset of patients remained on </a:t>
            </a:r>
            <a:r>
              <a:rPr lang="en-US" sz="1600" i="1" dirty="0" err="1">
                <a:solidFill>
                  <a:schemeClr val="tx1">
                    <a:lumMod val="50000"/>
                  </a:schemeClr>
                </a:solidFill>
              </a:rPr>
              <a:t>chelation</a:t>
            </a:r>
            <a:r>
              <a:rPr lang="en-US" sz="1600" i="1" dirty="0">
                <a:solidFill>
                  <a:schemeClr val="tx1">
                    <a:lumMod val="50000"/>
                  </a:schemeClr>
                </a:solidFill>
              </a:rPr>
              <a:t> therapy even when transitioned to RBCX</a:t>
            </a:r>
          </a:p>
          <a:p>
            <a:pPr lvl="1"/>
            <a:r>
              <a:rPr lang="en-US" sz="1600" i="1" dirty="0">
                <a:solidFill>
                  <a:schemeClr val="tx1">
                    <a:lumMod val="50000"/>
                  </a:schemeClr>
                </a:solidFill>
              </a:rPr>
              <a:t>RBCX not standardized</a:t>
            </a:r>
          </a:p>
          <a:p>
            <a:pPr lvl="0"/>
            <a:endParaRPr lang="en-US" sz="1600" i="1" dirty="0">
              <a:solidFill>
                <a:schemeClr val="tx1">
                  <a:lumMod val="50000"/>
                </a:schemeClr>
              </a:solidFill>
            </a:endParaRPr>
          </a:p>
          <a:p>
            <a:pPr lvl="1"/>
            <a:endParaRPr lang="en-US" sz="1400" dirty="0">
              <a:solidFill>
                <a:schemeClr val="tx1">
                  <a:lumMod val="50000"/>
                </a:schemeClr>
              </a:solidFill>
            </a:endParaRPr>
          </a:p>
          <a:p>
            <a:endParaRPr lang="en-US" sz="1600" dirty="0">
              <a:solidFill>
                <a:schemeClr val="tx1">
                  <a:lumMod val="50000"/>
                </a:schemeClr>
              </a:solidFill>
            </a:endParaRPr>
          </a:p>
        </p:txBody>
      </p:sp>
      <p:sp>
        <p:nvSpPr>
          <p:cNvPr id="4" name="Footer Placeholder 3"/>
          <p:cNvSpPr>
            <a:spLocks noGrp="1"/>
          </p:cNvSpPr>
          <p:nvPr>
            <p:ph type="ftr" sz="quarter" idx="11"/>
          </p:nvPr>
        </p:nvSpPr>
        <p:spPr/>
        <p:txBody>
          <a:bodyPr/>
          <a:lstStyle/>
          <a:p>
            <a:r>
              <a:rPr lang="en-GB" noProof="0" dirty="0"/>
              <a:t>Presentation title, Month #, Year. Confidential</a:t>
            </a:r>
            <a:endParaRPr lang="en-US" noProof="0" dirty="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29</a:t>
            </a:fld>
            <a:endParaRPr lang="en-US" noProof="0" dirty="0"/>
          </a:p>
        </p:txBody>
      </p:sp>
      <p:pic>
        <p:nvPicPr>
          <p:cNvPr id="6" name="Picture 2"/>
          <p:cNvPicPr>
            <a:picLocks noChangeAspect="1" noChangeArrowheads="1"/>
          </p:cNvPicPr>
          <p:nvPr/>
        </p:nvPicPr>
        <p:blipFill>
          <a:blip r:embed="rId2" cstate="print"/>
          <a:srcRect l="6305" t="27597" r="11610" b="50634"/>
          <a:stretch>
            <a:fillRect/>
          </a:stretch>
        </p:blipFill>
        <p:spPr bwMode="auto">
          <a:xfrm>
            <a:off x="2975212" y="0"/>
            <a:ext cx="6168788" cy="165867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4" y="373063"/>
            <a:ext cx="8291513" cy="1083623"/>
          </a:xfrm>
        </p:spPr>
        <p:txBody>
          <a:bodyPr/>
          <a:lstStyle/>
          <a:p>
            <a:r>
              <a:rPr lang="en-US" dirty="0"/>
              <a:t>Presentation overview:</a:t>
            </a:r>
          </a:p>
        </p:txBody>
      </p:sp>
      <p:sp>
        <p:nvSpPr>
          <p:cNvPr id="3" name="Content Placeholder 2"/>
          <p:cNvSpPr>
            <a:spLocks noGrp="1"/>
          </p:cNvSpPr>
          <p:nvPr>
            <p:ph idx="1"/>
          </p:nvPr>
        </p:nvSpPr>
        <p:spPr/>
        <p:txBody>
          <a:bodyPr>
            <a:normAutofit/>
          </a:bodyPr>
          <a:lstStyle/>
          <a:p>
            <a:pPr lvl="3"/>
            <a:r>
              <a:rPr lang="en-US" sz="2000" dirty="0">
                <a:solidFill>
                  <a:schemeClr val="tx1"/>
                </a:solidFill>
              </a:rPr>
              <a:t>Review of current therapies in management of SCD complications</a:t>
            </a:r>
          </a:p>
          <a:p>
            <a:pPr lvl="3"/>
            <a:endParaRPr lang="en-US" sz="2000" dirty="0">
              <a:solidFill>
                <a:schemeClr val="tx1"/>
              </a:solidFill>
            </a:endParaRPr>
          </a:p>
          <a:p>
            <a:pPr lvl="3">
              <a:buNone/>
            </a:pPr>
            <a:endParaRPr lang="en-US" sz="2000" dirty="0">
              <a:solidFill>
                <a:schemeClr val="tx1"/>
              </a:solidFill>
            </a:endParaRPr>
          </a:p>
          <a:p>
            <a:pPr lvl="3"/>
            <a:r>
              <a:rPr lang="en-US" sz="2000" dirty="0">
                <a:solidFill>
                  <a:schemeClr val="tx1"/>
                </a:solidFill>
              </a:rPr>
              <a:t>Update  on recent  ASFA  2016 guidelines for  </a:t>
            </a:r>
            <a:r>
              <a:rPr lang="en-US" sz="2000" dirty="0" err="1">
                <a:solidFill>
                  <a:schemeClr val="tx1"/>
                </a:solidFill>
              </a:rPr>
              <a:t>RBCx</a:t>
            </a:r>
            <a:r>
              <a:rPr lang="en-US" sz="2000" dirty="0">
                <a:solidFill>
                  <a:schemeClr val="tx1"/>
                </a:solidFill>
              </a:rPr>
              <a:t>  and NICE Guidance.</a:t>
            </a:r>
          </a:p>
          <a:p>
            <a:pPr lvl="3"/>
            <a:endParaRPr lang="en-US" sz="2000" dirty="0">
              <a:solidFill>
                <a:schemeClr val="tx1"/>
              </a:solidFill>
            </a:endParaRPr>
          </a:p>
          <a:p>
            <a:pPr lvl="3">
              <a:buNone/>
            </a:pPr>
            <a:endParaRPr lang="en-US" sz="2000" dirty="0">
              <a:solidFill>
                <a:schemeClr val="tx1"/>
              </a:solidFill>
            </a:endParaRPr>
          </a:p>
          <a:p>
            <a:pPr lvl="3"/>
            <a:endParaRPr lang="en-US" sz="2000" dirty="0">
              <a:solidFill>
                <a:schemeClr val="tx1"/>
              </a:solidFill>
            </a:endParaRPr>
          </a:p>
          <a:p>
            <a:pPr lvl="3"/>
            <a:endParaRPr lang="en-US" sz="2000" dirty="0">
              <a:solidFill>
                <a:schemeClr val="tx1"/>
              </a:solidFill>
            </a:endParaRPr>
          </a:p>
          <a:p>
            <a:pPr lvl="3"/>
            <a:endParaRPr lang="en-US" sz="2000" dirty="0">
              <a:solidFill>
                <a:schemeClr val="tx1"/>
              </a:solidFill>
            </a:endParaRPr>
          </a:p>
          <a:p>
            <a:pPr lvl="3"/>
            <a:endParaRPr lang="en-US" sz="2000" dirty="0">
              <a:solidFill>
                <a:schemeClr val="tx1">
                  <a:lumMod val="75000"/>
                </a:schemeClr>
              </a:solidFill>
            </a:endParaRPr>
          </a:p>
          <a:p>
            <a:endParaRPr lang="en-US" sz="2400" dirty="0">
              <a:solidFill>
                <a:schemeClr val="tx1">
                  <a:lumMod val="50000"/>
                </a:schemeClr>
              </a:solidFill>
            </a:endParaRPr>
          </a:p>
          <a:p>
            <a:endParaRPr lang="en-US" dirty="0">
              <a:solidFill>
                <a:schemeClr val="tx1">
                  <a:lumMod val="50000"/>
                </a:schemeClr>
              </a:solidFill>
            </a:endParaRPr>
          </a:p>
          <a:p>
            <a:endParaRPr lang="en-US" dirty="0">
              <a:solidFill>
                <a:schemeClr val="tx1">
                  <a:lumMod val="50000"/>
                </a:schemeClr>
              </a:solidFill>
            </a:endParaRPr>
          </a:p>
          <a:p>
            <a:endParaRPr lang="en-US" dirty="0">
              <a:solidFill>
                <a:schemeClr val="tx1">
                  <a:lumMod val="50000"/>
                </a:schemeClr>
              </a:solidFill>
            </a:endParaRPr>
          </a:p>
        </p:txBody>
      </p:sp>
      <p:sp>
        <p:nvSpPr>
          <p:cNvPr id="4" name="Footer Placeholder 3"/>
          <p:cNvSpPr>
            <a:spLocks noGrp="1"/>
          </p:cNvSpPr>
          <p:nvPr>
            <p:ph type="ftr" sz="quarter" idx="11"/>
          </p:nvPr>
        </p:nvSpPr>
        <p:spPr/>
        <p:txBody>
          <a:bodyPr/>
          <a:lstStyle/>
          <a:p>
            <a:r>
              <a:rPr lang="en-GB" noProof="0">
                <a:solidFill>
                  <a:schemeClr val="tx1">
                    <a:lumMod val="50000"/>
                  </a:schemeClr>
                </a:solidFill>
              </a:rPr>
              <a:t>Presentation title, Month #, Year. Confidential</a:t>
            </a:r>
            <a:endParaRPr lang="en-US" noProof="0" dirty="0">
              <a:solidFill>
                <a:schemeClr val="tx1">
                  <a:lumMod val="50000"/>
                </a:schemeClr>
              </a:solidFill>
            </a:endParaRPr>
          </a:p>
        </p:txBody>
      </p:sp>
      <p:sp>
        <p:nvSpPr>
          <p:cNvPr id="5" name="Slide Number Placeholder 4"/>
          <p:cNvSpPr>
            <a:spLocks noGrp="1"/>
          </p:cNvSpPr>
          <p:nvPr>
            <p:ph type="sldNum" sz="quarter" idx="12"/>
          </p:nvPr>
        </p:nvSpPr>
        <p:spPr/>
        <p:txBody>
          <a:bodyPr/>
          <a:lstStyle/>
          <a:p>
            <a:fld id="{7EBBB2D2-0CD1-4A4F-A33F-73F5586AA3CD}" type="slidenum">
              <a:rPr lang="en-US" noProof="0" smtClean="0">
                <a:solidFill>
                  <a:schemeClr val="tx1">
                    <a:lumMod val="50000"/>
                  </a:schemeClr>
                </a:solidFill>
              </a:rPr>
              <a:pPr/>
              <a:t>3</a:t>
            </a:fld>
            <a:endParaRPr lang="en-US" noProof="0" dirty="0">
              <a:solidFill>
                <a:schemeClr val="tx1">
                  <a:lumMod val="50000"/>
                </a:schemeClr>
              </a:solidFil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Transfusion vs. </a:t>
            </a:r>
            <a:r>
              <a:rPr lang="en-US" dirty="0" err="1"/>
              <a:t>RBCx</a:t>
            </a:r>
            <a:r>
              <a:rPr lang="en-US" dirty="0"/>
              <a:t> in Stroke prevention </a:t>
            </a:r>
          </a:p>
        </p:txBody>
      </p:sp>
      <p:sp>
        <p:nvSpPr>
          <p:cNvPr id="3" name="Content Placeholder 2"/>
          <p:cNvSpPr>
            <a:spLocks noGrp="1"/>
          </p:cNvSpPr>
          <p:nvPr>
            <p:ph idx="1"/>
          </p:nvPr>
        </p:nvSpPr>
        <p:spPr>
          <a:xfrm>
            <a:off x="286604" y="1514901"/>
            <a:ext cx="8652680" cy="4554111"/>
          </a:xfrm>
        </p:spPr>
        <p:txBody>
          <a:bodyPr/>
          <a:lstStyle/>
          <a:p>
            <a:pPr>
              <a:buClr>
                <a:srgbClr val="4F9B5B"/>
              </a:buClr>
            </a:pPr>
            <a:r>
              <a:rPr lang="en-US" dirty="0"/>
              <a:t> </a:t>
            </a:r>
            <a:r>
              <a:rPr lang="en-US" sz="1600" dirty="0"/>
              <a:t>A retrospective cohort study of 137 children with SCD and strokes compared </a:t>
            </a:r>
            <a:r>
              <a:rPr lang="en-US" sz="1600" dirty="0" err="1"/>
              <a:t>RBCx</a:t>
            </a:r>
            <a:r>
              <a:rPr lang="en-US" sz="1600" dirty="0"/>
              <a:t> and Simple Transfusion in their ability to prevent the occurrence of a second stroke</a:t>
            </a:r>
          </a:p>
          <a:p>
            <a:pPr>
              <a:buClr>
                <a:srgbClr val="4F9B5B"/>
              </a:buClr>
            </a:pPr>
            <a:r>
              <a:rPr lang="en-US" sz="1600" dirty="0"/>
              <a:t>  Children receiving simple transfusion had a </a:t>
            </a:r>
            <a:r>
              <a:rPr lang="en-US" sz="1600" b="1" dirty="0">
                <a:solidFill>
                  <a:srgbClr val="4F9B5B"/>
                </a:solidFill>
              </a:rPr>
              <a:t>5-fold greater relative risk</a:t>
            </a:r>
            <a:r>
              <a:rPr lang="en-US" sz="1600" dirty="0"/>
              <a:t> of second stroke than those receiving </a:t>
            </a:r>
            <a:r>
              <a:rPr lang="en-US" sz="1600" dirty="0" err="1"/>
              <a:t>RBCx</a:t>
            </a:r>
            <a:endParaRPr lang="en-US" sz="1600" dirty="0"/>
          </a:p>
        </p:txBody>
      </p:sp>
      <p:sp>
        <p:nvSpPr>
          <p:cNvPr id="4" name="Footer Placeholder 3"/>
          <p:cNvSpPr>
            <a:spLocks noGrp="1"/>
          </p:cNvSpPr>
          <p:nvPr>
            <p:ph type="ftr" sz="quarter" idx="11"/>
          </p:nvPr>
        </p:nvSpPr>
        <p:spPr/>
        <p:txBody>
          <a:bodyPr/>
          <a:lstStyle/>
          <a:p>
            <a:r>
              <a:rPr lang="en-GB" noProof="0"/>
              <a:t>Presentation title, Month #, Year. Confidential</a:t>
            </a:r>
            <a:endParaRPr lang="en-US" noProof="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30</a:t>
            </a:fld>
            <a:endParaRPr lang="en-US" noProof="0"/>
          </a:p>
        </p:txBody>
      </p:sp>
      <p:pic>
        <p:nvPicPr>
          <p:cNvPr id="6" name="Picture 2"/>
          <p:cNvPicPr>
            <a:picLocks noChangeAspect="1" noChangeArrowheads="1"/>
          </p:cNvPicPr>
          <p:nvPr/>
        </p:nvPicPr>
        <p:blipFill>
          <a:blip r:embed="rId2" cstate="print"/>
          <a:srcRect/>
          <a:stretch>
            <a:fillRect/>
          </a:stretch>
        </p:blipFill>
        <p:spPr bwMode="auto">
          <a:xfrm>
            <a:off x="2097942" y="2605328"/>
            <a:ext cx="4562163" cy="3706758"/>
          </a:xfrm>
          <a:prstGeom prst="rect">
            <a:avLst/>
          </a:prstGeom>
          <a:noFill/>
          <a:ln w="9525">
            <a:noFill/>
            <a:miter lim="800000"/>
            <a:headEnd/>
            <a:tailEnd/>
          </a:ln>
        </p:spPr>
      </p:pic>
      <p:sp>
        <p:nvSpPr>
          <p:cNvPr id="7" name="TextBox 6"/>
          <p:cNvSpPr txBox="1"/>
          <p:nvPr/>
        </p:nvSpPr>
        <p:spPr>
          <a:xfrm>
            <a:off x="4261615" y="3318678"/>
            <a:ext cx="673582" cy="307777"/>
          </a:xfrm>
          <a:prstGeom prst="rect">
            <a:avLst/>
          </a:prstGeom>
          <a:noFill/>
        </p:spPr>
        <p:txBody>
          <a:bodyPr wrap="none" rtlCol="0">
            <a:spAutoFit/>
          </a:bodyPr>
          <a:lstStyle/>
          <a:p>
            <a:r>
              <a:rPr lang="en-US" b="1" dirty="0">
                <a:solidFill>
                  <a:srgbClr val="4F9B5B"/>
                </a:solidFill>
              </a:rPr>
              <a:t>RBCx</a:t>
            </a:r>
          </a:p>
        </p:txBody>
      </p:sp>
      <p:sp>
        <p:nvSpPr>
          <p:cNvPr id="8" name="TextBox 7"/>
          <p:cNvSpPr txBox="1"/>
          <p:nvPr/>
        </p:nvSpPr>
        <p:spPr>
          <a:xfrm>
            <a:off x="4442655" y="4612940"/>
            <a:ext cx="1835503" cy="307777"/>
          </a:xfrm>
          <a:prstGeom prst="rect">
            <a:avLst/>
          </a:prstGeom>
          <a:noFill/>
        </p:spPr>
        <p:txBody>
          <a:bodyPr wrap="none" rtlCol="0">
            <a:spAutoFit/>
          </a:bodyPr>
          <a:lstStyle/>
          <a:p>
            <a:r>
              <a:rPr lang="en-US" b="1" dirty="0">
                <a:solidFill>
                  <a:srgbClr val="4F9B5B"/>
                </a:solidFill>
              </a:rPr>
              <a:t>Simple Transfusion</a:t>
            </a:r>
          </a:p>
        </p:txBody>
      </p:sp>
      <p:sp>
        <p:nvSpPr>
          <p:cNvPr id="9" name="Rectangle 8"/>
          <p:cNvSpPr/>
          <p:nvPr/>
        </p:nvSpPr>
        <p:spPr>
          <a:xfrm>
            <a:off x="218368" y="6276706"/>
            <a:ext cx="8611733" cy="553998"/>
          </a:xfrm>
          <a:prstGeom prst="rect">
            <a:avLst/>
          </a:prstGeom>
          <a:solidFill>
            <a:schemeClr val="bg1"/>
          </a:solidFill>
        </p:spPr>
        <p:txBody>
          <a:bodyPr wrap="square">
            <a:spAutoFit/>
          </a:bodyPr>
          <a:lstStyle/>
          <a:p>
            <a:pPr algn="l"/>
            <a:r>
              <a:rPr lang="en-US" sz="1000" dirty="0"/>
              <a:t>ML Hulbert et al. EXCHANGE BLOOD TRANSFUSION COMPARED WITH SIMPLE TRANSFUSION FOR FIRST OVERT STROKE IS ASSOCIATED WITH A LOWER RISK OF SUBSEQUENT STROKE: A RETROSPECTIVE COHORT STUDY OF 137 CHILDREN WITH SICKLE CELL ANEMIA. J </a:t>
            </a:r>
            <a:r>
              <a:rPr lang="en-US" sz="1000" dirty="0" err="1"/>
              <a:t>Pediatr</a:t>
            </a:r>
            <a:r>
              <a:rPr lang="en-US" sz="1000" dirty="0"/>
              <a:t>. 2006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65" y="222937"/>
            <a:ext cx="2709413" cy="1083623"/>
          </a:xfrm>
        </p:spPr>
        <p:txBody>
          <a:bodyPr>
            <a:normAutofit fontScale="90000"/>
          </a:bodyPr>
          <a:lstStyle/>
          <a:p>
            <a:pPr lvl="0"/>
            <a:r>
              <a:rPr lang="en-US" dirty="0"/>
              <a:t>Wahl et al. </a:t>
            </a:r>
            <a:br>
              <a:rPr lang="en-US" dirty="0"/>
            </a:br>
            <a:r>
              <a:rPr lang="en-US" dirty="0"/>
              <a:t>Transfusion</a:t>
            </a:r>
            <a:br>
              <a:rPr lang="en-US" dirty="0"/>
            </a:br>
            <a:r>
              <a:rPr lang="en-US" dirty="0"/>
              <a:t>2012</a:t>
            </a:r>
          </a:p>
        </p:txBody>
      </p:sp>
      <p:sp>
        <p:nvSpPr>
          <p:cNvPr id="3" name="Content Placeholder 2"/>
          <p:cNvSpPr>
            <a:spLocks noGrp="1"/>
          </p:cNvSpPr>
          <p:nvPr>
            <p:ph idx="1"/>
          </p:nvPr>
        </p:nvSpPr>
        <p:spPr>
          <a:xfrm>
            <a:off x="415925" y="1641311"/>
            <a:ext cx="8291512" cy="4523006"/>
          </a:xfrm>
        </p:spPr>
        <p:txBody>
          <a:bodyPr>
            <a:noAutofit/>
          </a:bodyPr>
          <a:lstStyle/>
          <a:p>
            <a:pPr>
              <a:buNone/>
            </a:pPr>
            <a:r>
              <a:rPr lang="en-US" sz="1800" b="1" dirty="0">
                <a:solidFill>
                  <a:schemeClr val="tx1">
                    <a:lumMod val="50000"/>
                  </a:schemeClr>
                </a:solidFill>
              </a:rPr>
              <a:t>Main points: RBCX </a:t>
            </a:r>
            <a:r>
              <a:rPr lang="en-US" sz="1800" b="1" dirty="0" err="1">
                <a:solidFill>
                  <a:schemeClr val="tx1">
                    <a:lumMod val="50000"/>
                  </a:schemeClr>
                </a:solidFill>
              </a:rPr>
              <a:t>vs</a:t>
            </a:r>
            <a:r>
              <a:rPr lang="en-US" sz="1800" b="1" dirty="0">
                <a:solidFill>
                  <a:schemeClr val="tx1">
                    <a:lumMod val="50000"/>
                  </a:schemeClr>
                </a:solidFill>
              </a:rPr>
              <a:t> ST</a:t>
            </a:r>
          </a:p>
          <a:p>
            <a:pPr lvl="1"/>
            <a:r>
              <a:rPr lang="en-US" sz="1600" i="1" dirty="0">
                <a:solidFill>
                  <a:schemeClr val="tx1">
                    <a:lumMod val="50000"/>
                  </a:schemeClr>
                </a:solidFill>
              </a:rPr>
              <a:t>Retrospective (n=45): 23 patients on ST and 22 on RBCX</a:t>
            </a:r>
          </a:p>
          <a:p>
            <a:pPr lvl="1"/>
            <a:r>
              <a:rPr lang="en-US" sz="1600" dirty="0">
                <a:solidFill>
                  <a:schemeClr val="tx1">
                    <a:lumMod val="50000"/>
                  </a:schemeClr>
                </a:solidFill>
              </a:rPr>
              <a:t>benefits: isovolemic, lower </a:t>
            </a:r>
            <a:r>
              <a:rPr lang="en-US" sz="1600" dirty="0" err="1">
                <a:solidFill>
                  <a:schemeClr val="tx1">
                    <a:lumMod val="50000"/>
                  </a:schemeClr>
                </a:solidFill>
              </a:rPr>
              <a:t>hyperviscosity</a:t>
            </a:r>
            <a:r>
              <a:rPr lang="en-US" sz="1600" dirty="0">
                <a:solidFill>
                  <a:schemeClr val="tx1">
                    <a:lumMod val="50000"/>
                  </a:schemeClr>
                </a:solidFill>
              </a:rPr>
              <a:t>, more effective in lowering HbS,  limits iron overload</a:t>
            </a:r>
          </a:p>
          <a:p>
            <a:pPr lvl="1"/>
            <a:r>
              <a:rPr lang="en-US" sz="1600" dirty="0">
                <a:solidFill>
                  <a:schemeClr val="tx1">
                    <a:lumMod val="50000"/>
                  </a:schemeClr>
                </a:solidFill>
              </a:rPr>
              <a:t>Stroke patients preferentially on RBCX to prevent future iron overload and to better control percent HbS </a:t>
            </a:r>
          </a:p>
          <a:p>
            <a:pPr>
              <a:buNone/>
            </a:pPr>
            <a:r>
              <a:rPr lang="en-US" sz="1700" b="1" dirty="0">
                <a:solidFill>
                  <a:schemeClr val="tx1">
                    <a:lumMod val="50000"/>
                  </a:schemeClr>
                </a:solidFill>
              </a:rPr>
              <a:t>With limited phenotype matching RBCX lower alloimmunization rates </a:t>
            </a:r>
            <a:r>
              <a:rPr lang="en-US" sz="1700" b="1" dirty="0" err="1">
                <a:solidFill>
                  <a:schemeClr val="tx1">
                    <a:lumMod val="50000"/>
                  </a:schemeClr>
                </a:solidFill>
              </a:rPr>
              <a:t>vs</a:t>
            </a:r>
            <a:r>
              <a:rPr lang="en-US" sz="1700" b="1" dirty="0">
                <a:solidFill>
                  <a:schemeClr val="tx1">
                    <a:lumMod val="50000"/>
                  </a:schemeClr>
                </a:solidFill>
              </a:rPr>
              <a:t> ST:</a:t>
            </a:r>
          </a:p>
          <a:p>
            <a:pPr lvl="1"/>
            <a:r>
              <a:rPr lang="en-US" sz="1600" dirty="0">
                <a:solidFill>
                  <a:schemeClr val="tx2"/>
                </a:solidFill>
              </a:rPr>
              <a:t>The ARBCX group received significantly more blood &amp; 3 patients developed antibodies, while 4 patients developed antibodies in the ST group.</a:t>
            </a:r>
          </a:p>
          <a:p>
            <a:pPr lvl="1"/>
            <a:r>
              <a:rPr lang="en-US" sz="1600" dirty="0">
                <a:solidFill>
                  <a:schemeClr val="tx1">
                    <a:lumMod val="50000"/>
                  </a:schemeClr>
                </a:solidFill>
              </a:rPr>
              <a:t>mechanism not known</a:t>
            </a:r>
          </a:p>
          <a:p>
            <a:pPr lvl="1"/>
            <a:r>
              <a:rPr lang="en-US" sz="1600" dirty="0">
                <a:solidFill>
                  <a:schemeClr val="tx1">
                    <a:lumMod val="50000"/>
                  </a:schemeClr>
                </a:solidFill>
              </a:rPr>
              <a:t>alloimmunization concerns may be unjustified</a:t>
            </a:r>
          </a:p>
          <a:p>
            <a:pPr>
              <a:buNone/>
            </a:pPr>
            <a:r>
              <a:rPr lang="en-US" sz="1800" b="1" i="1" dirty="0">
                <a:solidFill>
                  <a:schemeClr val="tx1">
                    <a:lumMod val="50000"/>
                  </a:schemeClr>
                </a:solidFill>
              </a:rPr>
              <a:t>Limitations:</a:t>
            </a:r>
          </a:p>
          <a:p>
            <a:pPr lvl="1"/>
            <a:r>
              <a:rPr lang="en-US" sz="1600" i="1" dirty="0">
                <a:solidFill>
                  <a:schemeClr val="tx1">
                    <a:lumMod val="50000"/>
                  </a:schemeClr>
                </a:solidFill>
              </a:rPr>
              <a:t>reporting of patient reactions was voluntary (underreported)</a:t>
            </a:r>
          </a:p>
          <a:p>
            <a:pPr lvl="1"/>
            <a:r>
              <a:rPr lang="en-US" sz="1600" i="1" dirty="0">
                <a:solidFill>
                  <a:schemeClr val="tx1">
                    <a:lumMod val="50000"/>
                  </a:schemeClr>
                </a:solidFill>
              </a:rPr>
              <a:t>inconsistencies on number of RBCX versus ST procedures from patient to patient</a:t>
            </a:r>
          </a:p>
          <a:p>
            <a:pPr lvl="1"/>
            <a:r>
              <a:rPr lang="en-US" sz="1600" i="1" dirty="0">
                <a:solidFill>
                  <a:schemeClr val="tx1">
                    <a:lumMod val="50000"/>
                  </a:schemeClr>
                </a:solidFill>
              </a:rPr>
              <a:t>further prospective trials are needed</a:t>
            </a:r>
          </a:p>
          <a:p>
            <a:endParaRPr lang="en-US" sz="1800" dirty="0">
              <a:solidFill>
                <a:schemeClr val="tx1">
                  <a:lumMod val="50000"/>
                </a:schemeClr>
              </a:solidFill>
            </a:endParaRPr>
          </a:p>
        </p:txBody>
      </p:sp>
      <p:sp>
        <p:nvSpPr>
          <p:cNvPr id="5" name="Slide Number Placeholder 4"/>
          <p:cNvSpPr>
            <a:spLocks noGrp="1"/>
          </p:cNvSpPr>
          <p:nvPr>
            <p:ph type="sldNum" sz="quarter" idx="12"/>
          </p:nvPr>
        </p:nvSpPr>
        <p:spPr/>
        <p:txBody>
          <a:bodyPr/>
          <a:lstStyle/>
          <a:p>
            <a:fld id="{7EBBB2D2-0CD1-4A4F-A33F-73F5586AA3CD}" type="slidenum">
              <a:rPr lang="en-US" noProof="0" smtClean="0">
                <a:solidFill>
                  <a:srgbClr val="000000"/>
                </a:solidFill>
              </a:rPr>
              <a:pPr/>
              <a:t>31</a:t>
            </a:fld>
            <a:endParaRPr lang="en-US" noProof="0" dirty="0">
              <a:solidFill>
                <a:srgbClr val="000000"/>
              </a:solidFill>
            </a:endParaRPr>
          </a:p>
        </p:txBody>
      </p:sp>
      <p:pic>
        <p:nvPicPr>
          <p:cNvPr id="6" name="Picture 2"/>
          <p:cNvPicPr>
            <a:picLocks noChangeAspect="1" noChangeArrowheads="1"/>
          </p:cNvPicPr>
          <p:nvPr/>
        </p:nvPicPr>
        <p:blipFill>
          <a:blip r:embed="rId3" cstate="print"/>
          <a:srcRect l="5631" t="36214" r="4295" b="36192"/>
          <a:stretch>
            <a:fillRect/>
          </a:stretch>
        </p:blipFill>
        <p:spPr bwMode="auto">
          <a:xfrm>
            <a:off x="2565779" y="1"/>
            <a:ext cx="6578221" cy="14466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Wahl – repetitive same as slide 7 and 8  combine</a:t>
            </a:r>
          </a:p>
        </p:txBody>
      </p:sp>
      <p:sp>
        <p:nvSpPr>
          <p:cNvPr id="3" name="Content Placeholder 2"/>
          <p:cNvSpPr>
            <a:spLocks noGrp="1"/>
          </p:cNvSpPr>
          <p:nvPr>
            <p:ph idx="1"/>
          </p:nvPr>
        </p:nvSpPr>
        <p:spPr/>
        <p:txBody>
          <a:bodyPr>
            <a:noAutofit/>
          </a:bodyPr>
          <a:lstStyle/>
          <a:p>
            <a:r>
              <a:rPr lang="en-US" sz="1800" dirty="0">
                <a:solidFill>
                  <a:srgbClr val="FF0000"/>
                </a:solidFill>
              </a:rPr>
              <a:t>COMBINE slide 7 and 8</a:t>
            </a:r>
          </a:p>
          <a:p>
            <a:r>
              <a:rPr lang="en-US" sz="1400" dirty="0">
                <a:solidFill>
                  <a:schemeClr val="tx1">
                    <a:lumMod val="50000"/>
                  </a:schemeClr>
                </a:solidFill>
              </a:rPr>
              <a:t>RBCX requires increased blood exposure, compared to simple transfusion, therefore increasing the risk of alloimmunization and other complications.  This study therefore compares alloimmunization rates between patients </a:t>
            </a:r>
            <a:r>
              <a:rPr lang="en-US" sz="1400" dirty="0" err="1">
                <a:solidFill>
                  <a:schemeClr val="tx1">
                    <a:lumMod val="50000"/>
                  </a:schemeClr>
                </a:solidFill>
              </a:rPr>
              <a:t>receving</a:t>
            </a:r>
            <a:r>
              <a:rPr lang="en-US" sz="1400" dirty="0">
                <a:solidFill>
                  <a:schemeClr val="tx1">
                    <a:lumMod val="50000"/>
                  </a:schemeClr>
                </a:solidFill>
              </a:rPr>
              <a:t> simple transfusion and RBCX.</a:t>
            </a:r>
          </a:p>
          <a:p>
            <a:pPr lvl="0"/>
            <a:r>
              <a:rPr lang="en-GB" sz="1400" dirty="0">
                <a:solidFill>
                  <a:schemeClr val="tx1">
                    <a:lumMod val="50000"/>
                  </a:schemeClr>
                </a:solidFill>
              </a:rPr>
              <a:t>45 SCD patients; 23 simple transfusion and 22 RBCX</a:t>
            </a:r>
            <a:endParaRPr lang="en-US" sz="1400" dirty="0">
              <a:solidFill>
                <a:schemeClr val="tx1">
                  <a:lumMod val="50000"/>
                </a:schemeClr>
              </a:solidFill>
            </a:endParaRPr>
          </a:p>
          <a:p>
            <a:pPr lvl="0"/>
            <a:r>
              <a:rPr lang="en-GB" sz="1400" dirty="0">
                <a:solidFill>
                  <a:schemeClr val="tx1">
                    <a:lumMod val="50000"/>
                  </a:schemeClr>
                </a:solidFill>
              </a:rPr>
              <a:t>Their data indicate chronic RBCX with limited </a:t>
            </a:r>
            <a:r>
              <a:rPr lang="en-GB" sz="1400" dirty="0" err="1">
                <a:solidFill>
                  <a:schemeClr val="tx1">
                    <a:lumMod val="50000"/>
                  </a:schemeClr>
                </a:solidFill>
              </a:rPr>
              <a:t>phenotypically</a:t>
            </a:r>
            <a:r>
              <a:rPr lang="en-GB" sz="1400" dirty="0">
                <a:solidFill>
                  <a:schemeClr val="tx1">
                    <a:lumMod val="50000"/>
                  </a:schemeClr>
                </a:solidFill>
              </a:rPr>
              <a:t> matched RBCs is associated with lower rates of alloimmunization compared with simple transfusion</a:t>
            </a:r>
            <a:endParaRPr lang="en-US" sz="1400" dirty="0">
              <a:solidFill>
                <a:schemeClr val="tx1">
                  <a:lumMod val="50000"/>
                </a:schemeClr>
              </a:solidFill>
            </a:endParaRPr>
          </a:p>
          <a:p>
            <a:pPr lvl="0"/>
            <a:r>
              <a:rPr lang="en-GB" sz="1400" dirty="0">
                <a:solidFill>
                  <a:schemeClr val="tx1">
                    <a:lumMod val="50000"/>
                  </a:schemeClr>
                </a:solidFill>
              </a:rPr>
              <a:t>HbS is consistently reduced with RBCX as shown previously and since</a:t>
            </a:r>
            <a:endParaRPr lang="en-US" sz="1400" dirty="0">
              <a:solidFill>
                <a:schemeClr val="tx1">
                  <a:lumMod val="50000"/>
                </a:schemeClr>
              </a:solidFill>
            </a:endParaRPr>
          </a:p>
          <a:p>
            <a:r>
              <a:rPr lang="en-US" sz="1400" dirty="0">
                <a:solidFill>
                  <a:schemeClr val="tx1">
                    <a:lumMod val="50000"/>
                  </a:schemeClr>
                </a:solidFill>
              </a:rPr>
              <a:t> As opposed to simple transfusion, which dilutes the HbS, exchange transfusion removes the abnormal </a:t>
            </a:r>
            <a:r>
              <a:rPr lang="en-US" sz="1400" dirty="0" err="1">
                <a:solidFill>
                  <a:schemeClr val="tx1">
                    <a:lumMod val="50000"/>
                  </a:schemeClr>
                </a:solidFill>
              </a:rPr>
              <a:t>Hb</a:t>
            </a:r>
            <a:r>
              <a:rPr lang="en-US" sz="1400" dirty="0">
                <a:solidFill>
                  <a:schemeClr val="tx1">
                    <a:lumMod val="50000"/>
                  </a:schemeClr>
                </a:solidFill>
              </a:rPr>
              <a:t> in addition to white blood cell, platelets, and plasma containing inflammatory cytokines. Reductions in some of these markers with a manual exchange were shown (*) to be transient in a small series of patients with acute chest syndrome but how consistently these may be reduced with chronic exchange is not known. </a:t>
            </a:r>
          </a:p>
          <a:p>
            <a:endParaRPr lang="en-US" sz="1400" dirty="0">
              <a:solidFill>
                <a:schemeClr val="tx1">
                  <a:lumMod val="50000"/>
                </a:schemeClr>
              </a:solidFill>
            </a:endParaRPr>
          </a:p>
          <a:p>
            <a:pPr>
              <a:buNone/>
            </a:pPr>
            <a:endParaRPr lang="en-US" sz="1400" dirty="0">
              <a:solidFill>
                <a:schemeClr val="tx1">
                  <a:lumMod val="50000"/>
                </a:schemeClr>
              </a:solidFill>
            </a:endParaRPr>
          </a:p>
          <a:p>
            <a:endParaRPr lang="en-US" sz="1400" dirty="0">
              <a:solidFill>
                <a:schemeClr val="tx1">
                  <a:lumMod val="50000"/>
                </a:schemeClr>
              </a:solidFill>
            </a:endParaRPr>
          </a:p>
        </p:txBody>
      </p:sp>
      <p:sp>
        <p:nvSpPr>
          <p:cNvPr id="4" name="Footer Placeholder 3"/>
          <p:cNvSpPr>
            <a:spLocks noGrp="1"/>
          </p:cNvSpPr>
          <p:nvPr>
            <p:ph type="ftr" sz="quarter" idx="11"/>
          </p:nvPr>
        </p:nvSpPr>
        <p:spPr/>
        <p:txBody>
          <a:bodyPr/>
          <a:lstStyle/>
          <a:p>
            <a:r>
              <a:rPr lang="en-GB" noProof="0">
                <a:solidFill>
                  <a:schemeClr val="tx1">
                    <a:lumMod val="50000"/>
                  </a:schemeClr>
                </a:solidFill>
              </a:rPr>
              <a:t>Presentation title, Month #, Year. Confidential</a:t>
            </a:r>
            <a:endParaRPr lang="en-US" noProof="0" dirty="0">
              <a:solidFill>
                <a:schemeClr val="tx1">
                  <a:lumMod val="50000"/>
                </a:schemeClr>
              </a:solidFill>
            </a:endParaRPr>
          </a:p>
        </p:txBody>
      </p:sp>
      <p:sp>
        <p:nvSpPr>
          <p:cNvPr id="5" name="Slide Number Placeholder 4"/>
          <p:cNvSpPr>
            <a:spLocks noGrp="1"/>
          </p:cNvSpPr>
          <p:nvPr>
            <p:ph type="sldNum" sz="quarter" idx="12"/>
          </p:nvPr>
        </p:nvSpPr>
        <p:spPr/>
        <p:txBody>
          <a:bodyPr/>
          <a:lstStyle/>
          <a:p>
            <a:fld id="{7EBBB2D2-0CD1-4A4F-A33F-73F5586AA3CD}" type="slidenum">
              <a:rPr lang="en-US" noProof="0" smtClean="0">
                <a:solidFill>
                  <a:schemeClr val="tx1">
                    <a:lumMod val="50000"/>
                  </a:schemeClr>
                </a:solidFill>
              </a:rPr>
              <a:pPr/>
              <a:t>32</a:t>
            </a:fld>
            <a:endParaRPr lang="en-US" noProof="0" dirty="0">
              <a:solidFill>
                <a:schemeClr val="tx1">
                  <a:lumMod val="50000"/>
                </a:schemeClr>
              </a:solidFill>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56" y="195639"/>
            <a:ext cx="8291513" cy="1083623"/>
          </a:xfrm>
        </p:spPr>
        <p:txBody>
          <a:bodyPr>
            <a:noAutofit/>
          </a:bodyPr>
          <a:lstStyle/>
          <a:p>
            <a:r>
              <a:rPr lang="en-US" dirty="0" err="1"/>
              <a:t>Michot</a:t>
            </a:r>
            <a:r>
              <a:rPr lang="en-US" dirty="0"/>
              <a:t>, et al</a:t>
            </a:r>
            <a:br>
              <a:rPr lang="en-US" dirty="0"/>
            </a:br>
            <a:r>
              <a:rPr lang="en-US" dirty="0"/>
              <a:t>2014</a:t>
            </a:r>
            <a:br>
              <a:rPr lang="en-US" dirty="0"/>
            </a:br>
            <a:endParaRPr lang="en-US" dirty="0"/>
          </a:p>
        </p:txBody>
      </p:sp>
      <p:sp>
        <p:nvSpPr>
          <p:cNvPr id="3" name="Content Placeholder 2"/>
          <p:cNvSpPr>
            <a:spLocks noGrp="1"/>
          </p:cNvSpPr>
          <p:nvPr>
            <p:ph idx="1"/>
          </p:nvPr>
        </p:nvSpPr>
        <p:spPr>
          <a:xfrm>
            <a:off x="405292" y="1435079"/>
            <a:ext cx="8291512" cy="4583579"/>
          </a:xfrm>
        </p:spPr>
        <p:txBody>
          <a:bodyPr>
            <a:noAutofit/>
          </a:bodyPr>
          <a:lstStyle/>
          <a:p>
            <a:pPr algn="just">
              <a:buNone/>
            </a:pPr>
            <a:r>
              <a:rPr lang="en-US" sz="1400" b="1" dirty="0">
                <a:solidFill>
                  <a:schemeClr val="accent2">
                    <a:lumMod val="10000"/>
                  </a:schemeClr>
                </a:solidFill>
              </a:rPr>
              <a:t>MAIN POINTS: </a:t>
            </a:r>
          </a:p>
          <a:p>
            <a:pPr lvl="0"/>
            <a:r>
              <a:rPr lang="en-US" sz="1200" dirty="0">
                <a:solidFill>
                  <a:schemeClr val="accent2">
                    <a:lumMod val="10000"/>
                  </a:schemeClr>
                </a:solidFill>
              </a:rPr>
              <a:t>188 SCD followed over the period 2006 – 2011, The RBCX and conventional transfusion groups comprised 49 and 139 patients, respectively.</a:t>
            </a:r>
          </a:p>
          <a:p>
            <a:pPr lvl="0"/>
            <a:r>
              <a:rPr lang="en-US" sz="1200" dirty="0">
                <a:solidFill>
                  <a:schemeClr val="accent2">
                    <a:lumMod val="10000"/>
                  </a:schemeClr>
                </a:solidFill>
              </a:rPr>
              <a:t>RBCX enrollment was based on : Severity of  SCD, any history of stroke, the degree of iron overload and ability to establish intravenous access. RBCX was used primarily in long-term exchange programs and occasionally before surgery or during </a:t>
            </a:r>
            <a:r>
              <a:rPr lang="en-US" sz="1200" dirty="0" err="1">
                <a:solidFill>
                  <a:schemeClr val="accent2">
                    <a:lumMod val="10000"/>
                  </a:schemeClr>
                </a:solidFill>
              </a:rPr>
              <a:t>pregancy</a:t>
            </a:r>
            <a:r>
              <a:rPr lang="en-US" sz="1200" dirty="0">
                <a:solidFill>
                  <a:schemeClr val="accent2">
                    <a:lumMod val="10000"/>
                  </a:schemeClr>
                </a:solidFill>
              </a:rPr>
              <a:t>. RBCX was also used in emergency situations : Acute chest </a:t>
            </a:r>
            <a:r>
              <a:rPr lang="en-US" sz="1200" dirty="0" err="1">
                <a:solidFill>
                  <a:schemeClr val="accent2">
                    <a:lumMod val="10000"/>
                  </a:schemeClr>
                </a:solidFill>
              </a:rPr>
              <a:t>syndrom</a:t>
            </a:r>
            <a:r>
              <a:rPr lang="en-US" sz="1200" dirty="0">
                <a:solidFill>
                  <a:schemeClr val="accent2">
                    <a:lumMod val="10000"/>
                  </a:schemeClr>
                </a:solidFill>
              </a:rPr>
              <a:t>, sever </a:t>
            </a:r>
            <a:r>
              <a:rPr lang="en-US" sz="1200" dirty="0" err="1">
                <a:solidFill>
                  <a:schemeClr val="accent2">
                    <a:lumMod val="10000"/>
                  </a:schemeClr>
                </a:solidFill>
              </a:rPr>
              <a:t>vasocclusive</a:t>
            </a:r>
            <a:r>
              <a:rPr lang="en-US" sz="1200" dirty="0">
                <a:solidFill>
                  <a:schemeClr val="accent2">
                    <a:lumMod val="10000"/>
                  </a:schemeClr>
                </a:solidFill>
              </a:rPr>
              <a:t> crisis, stroke and </a:t>
            </a:r>
            <a:r>
              <a:rPr lang="en-US" sz="1200" dirty="0" err="1">
                <a:solidFill>
                  <a:schemeClr val="accent2">
                    <a:lumMod val="10000"/>
                  </a:schemeClr>
                </a:solidFill>
              </a:rPr>
              <a:t>priapism</a:t>
            </a:r>
            <a:r>
              <a:rPr lang="en-US" sz="1200" dirty="0">
                <a:solidFill>
                  <a:schemeClr val="accent2">
                    <a:lumMod val="10000"/>
                  </a:schemeClr>
                </a:solidFill>
              </a:rPr>
              <a:t>. RBCX each 5 to 6 weeks, received 15 to 25 ml of RBCs/kg</a:t>
            </a:r>
          </a:p>
          <a:p>
            <a:pPr lvl="0"/>
            <a:r>
              <a:rPr lang="en-US" sz="1200" b="1" dirty="0">
                <a:solidFill>
                  <a:schemeClr val="accent2">
                    <a:lumMod val="10000"/>
                  </a:schemeClr>
                </a:solidFill>
              </a:rPr>
              <a:t>All the SCD patients underwent the same </a:t>
            </a:r>
            <a:r>
              <a:rPr lang="en-US" sz="1200" b="1" dirty="0" err="1">
                <a:solidFill>
                  <a:schemeClr val="accent2">
                    <a:lumMod val="10000"/>
                  </a:schemeClr>
                </a:solidFill>
              </a:rPr>
              <a:t>pretransfusion</a:t>
            </a:r>
            <a:r>
              <a:rPr lang="en-US" sz="1200" b="1" dirty="0">
                <a:solidFill>
                  <a:schemeClr val="accent2">
                    <a:lumMod val="10000"/>
                  </a:schemeClr>
                </a:solidFill>
              </a:rPr>
              <a:t> procedures, including rhesus and </a:t>
            </a:r>
            <a:r>
              <a:rPr lang="en-US" sz="1200" b="1" dirty="0" err="1">
                <a:solidFill>
                  <a:schemeClr val="accent2">
                    <a:lumMod val="10000"/>
                  </a:schemeClr>
                </a:solidFill>
              </a:rPr>
              <a:t>Kell</a:t>
            </a:r>
            <a:r>
              <a:rPr lang="en-US" sz="1200" b="1" dirty="0">
                <a:solidFill>
                  <a:schemeClr val="accent2">
                    <a:lumMod val="10000"/>
                  </a:schemeClr>
                </a:solidFill>
              </a:rPr>
              <a:t> RBC </a:t>
            </a:r>
            <a:r>
              <a:rPr lang="en-US" sz="1200" b="1" dirty="0" err="1">
                <a:solidFill>
                  <a:schemeClr val="accent2">
                    <a:lumMod val="10000"/>
                  </a:schemeClr>
                </a:solidFill>
              </a:rPr>
              <a:t>phenotyping</a:t>
            </a:r>
            <a:r>
              <a:rPr lang="en-US" sz="1200" b="1" dirty="0">
                <a:solidFill>
                  <a:schemeClr val="accent2">
                    <a:lumMod val="10000"/>
                  </a:schemeClr>
                </a:solidFill>
              </a:rPr>
              <a:t> and a systematic cross-matching test for detecting any Abs. Cross matching test was performed no more than 72 hours before transfusion</a:t>
            </a:r>
          </a:p>
          <a:p>
            <a:pPr lvl="0"/>
            <a:r>
              <a:rPr lang="en-US" sz="1200" b="1" dirty="0">
                <a:solidFill>
                  <a:schemeClr val="tx2"/>
                </a:solidFill>
              </a:rPr>
              <a:t>The </a:t>
            </a:r>
            <a:r>
              <a:rPr lang="en-US" sz="1200" b="1" dirty="0" err="1">
                <a:solidFill>
                  <a:schemeClr val="tx2"/>
                </a:solidFill>
              </a:rPr>
              <a:t>alloimmunization</a:t>
            </a:r>
            <a:r>
              <a:rPr lang="en-US" sz="1200" b="1" dirty="0">
                <a:solidFill>
                  <a:schemeClr val="tx2"/>
                </a:solidFill>
              </a:rPr>
              <a:t>/RBC unit (RBCU) ratio was lower in the RBCX group than in the conventional transfusion group (1.6 and 11.6 par 1000, respectively</a:t>
            </a:r>
            <a:r>
              <a:rPr lang="en-US" sz="1200" dirty="0">
                <a:solidFill>
                  <a:schemeClr val="tx2"/>
                </a:solidFill>
              </a:rPr>
              <a:t>)</a:t>
            </a:r>
          </a:p>
          <a:p>
            <a:pPr lvl="0"/>
            <a:r>
              <a:rPr lang="en-US" sz="1200" dirty="0">
                <a:solidFill>
                  <a:schemeClr val="accent2">
                    <a:lumMod val="10000"/>
                  </a:schemeClr>
                </a:solidFill>
              </a:rPr>
              <a:t>Patients in the RBCX group received 10 times more RBCUs than patients in the conventional transfusion group (206 vs. 19 RBCUs per patient, respectively)</a:t>
            </a:r>
          </a:p>
          <a:p>
            <a:pPr lvl="0"/>
            <a:r>
              <a:rPr lang="en-US" sz="1200" dirty="0">
                <a:solidFill>
                  <a:schemeClr val="tx2"/>
                </a:solidFill>
              </a:rPr>
              <a:t> RBCX exhibits a good </a:t>
            </a:r>
            <a:r>
              <a:rPr lang="en-US" sz="1200" dirty="0" err="1">
                <a:solidFill>
                  <a:schemeClr val="tx2"/>
                </a:solidFill>
              </a:rPr>
              <a:t>immunohematologic</a:t>
            </a:r>
            <a:r>
              <a:rPr lang="en-US" sz="1200" dirty="0">
                <a:solidFill>
                  <a:schemeClr val="tx2"/>
                </a:solidFill>
              </a:rPr>
              <a:t> safety profile relative to conventional transfusion in a large SCD mainly adult cohort.</a:t>
            </a:r>
          </a:p>
          <a:p>
            <a:r>
              <a:rPr lang="en-US" sz="1200" b="1" dirty="0">
                <a:solidFill>
                  <a:schemeClr val="accent2">
                    <a:lumMod val="10000"/>
                  </a:schemeClr>
                </a:solidFill>
              </a:rPr>
              <a:t>Hemolytic transfusion reactions occurred after conventional transfusion in three cases and after an ECP session in one case, all four patients belonged to the “conventional transfusion” group</a:t>
            </a:r>
          </a:p>
          <a:p>
            <a:pPr lvl="0">
              <a:buNone/>
            </a:pPr>
            <a:r>
              <a:rPr lang="en-GB" sz="1400" b="1" dirty="0">
                <a:solidFill>
                  <a:schemeClr val="accent2">
                    <a:lumMod val="10000"/>
                  </a:schemeClr>
                </a:solidFill>
              </a:rPr>
              <a:t>LIMITATIONS :</a:t>
            </a:r>
            <a:endParaRPr lang="en-GB" sz="1200" dirty="0">
              <a:solidFill>
                <a:schemeClr val="accent2">
                  <a:lumMod val="10000"/>
                </a:schemeClr>
              </a:solidFill>
            </a:endParaRPr>
          </a:p>
          <a:p>
            <a:r>
              <a:rPr lang="en-US" sz="1200" dirty="0">
                <a:solidFill>
                  <a:schemeClr val="accent2">
                    <a:lumMod val="10000"/>
                  </a:schemeClr>
                </a:solidFill>
              </a:rPr>
              <a:t>Difference between the two groups and the retrospective nature of the study.</a:t>
            </a:r>
          </a:p>
          <a:p>
            <a:endParaRPr lang="en-US" sz="1200" dirty="0">
              <a:solidFill>
                <a:schemeClr val="accent2">
                  <a:lumMod val="10000"/>
                </a:schemeClr>
              </a:solidFill>
            </a:endParaRPr>
          </a:p>
          <a:p>
            <a:pPr algn="just">
              <a:buNone/>
            </a:pPr>
            <a:br>
              <a:rPr lang="en-US" sz="1200" dirty="0">
                <a:solidFill>
                  <a:schemeClr val="accent2">
                    <a:lumMod val="10000"/>
                  </a:schemeClr>
                </a:solidFill>
              </a:rPr>
            </a:br>
            <a:endParaRPr lang="en-US" sz="1200" dirty="0">
              <a:solidFill>
                <a:schemeClr val="accent2">
                  <a:lumMod val="10000"/>
                </a:schemeClr>
              </a:solidFill>
            </a:endParaRPr>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33</a:t>
            </a:fld>
            <a:endParaRPr lang="en-US" noProof="0" dirty="0"/>
          </a:p>
        </p:txBody>
      </p:sp>
      <p:pic>
        <p:nvPicPr>
          <p:cNvPr id="6" name="Picture 2" descr="C:\Users\mberfrp\Desktop\Michot.PNG"/>
          <p:cNvPicPr>
            <a:picLocks noChangeAspect="1" noChangeArrowheads="1"/>
          </p:cNvPicPr>
          <p:nvPr/>
        </p:nvPicPr>
        <p:blipFill>
          <a:blip r:embed="rId2" cstate="print"/>
          <a:srcRect/>
          <a:stretch>
            <a:fillRect/>
          </a:stretch>
        </p:blipFill>
        <p:spPr bwMode="auto">
          <a:xfrm>
            <a:off x="3452884" y="81624"/>
            <a:ext cx="5627879" cy="1532963"/>
          </a:xfrm>
          <a:prstGeom prst="rect">
            <a:avLst/>
          </a:prstGeom>
          <a:noFill/>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7556" y="195639"/>
            <a:ext cx="8291513" cy="1083623"/>
          </a:xfrm>
        </p:spPr>
        <p:txBody>
          <a:bodyPr>
            <a:noAutofit/>
          </a:bodyPr>
          <a:lstStyle/>
          <a:p>
            <a:r>
              <a:rPr lang="en-US" dirty="0" err="1"/>
              <a:t>Michot</a:t>
            </a:r>
            <a:r>
              <a:rPr lang="en-US" dirty="0"/>
              <a:t>, et al</a:t>
            </a:r>
            <a:br>
              <a:rPr lang="en-US" dirty="0"/>
            </a:br>
            <a:r>
              <a:rPr lang="en-US" dirty="0"/>
              <a:t>2014</a:t>
            </a:r>
            <a:br>
              <a:rPr lang="en-US" dirty="0"/>
            </a:br>
            <a:endParaRPr lang="en-US" dirty="0"/>
          </a:p>
        </p:txBody>
      </p:sp>
      <p:sp>
        <p:nvSpPr>
          <p:cNvPr id="3" name="Content Placeholder 2"/>
          <p:cNvSpPr>
            <a:spLocks noGrp="1"/>
          </p:cNvSpPr>
          <p:nvPr>
            <p:ph idx="1"/>
          </p:nvPr>
        </p:nvSpPr>
        <p:spPr>
          <a:xfrm>
            <a:off x="405292" y="1435079"/>
            <a:ext cx="8291512" cy="4583579"/>
          </a:xfrm>
        </p:spPr>
        <p:txBody>
          <a:bodyPr>
            <a:noAutofit/>
          </a:bodyPr>
          <a:lstStyle/>
          <a:p>
            <a:pPr algn="just">
              <a:buNone/>
            </a:pPr>
            <a:r>
              <a:rPr lang="en-US" sz="1600" b="1" dirty="0">
                <a:solidFill>
                  <a:schemeClr val="accent2">
                    <a:lumMod val="10000"/>
                  </a:schemeClr>
                </a:solidFill>
              </a:rPr>
              <a:t>HYPOTHESES to explain that result</a:t>
            </a:r>
          </a:p>
          <a:p>
            <a:pPr algn="just"/>
            <a:r>
              <a:rPr lang="en-US" sz="1600" dirty="0"/>
              <a:t>A  hemolytic reaction corresponds to the accelerated destruction of transfused RBCs, caused by the presence of </a:t>
            </a:r>
            <a:r>
              <a:rPr lang="en-US" sz="1600" dirty="0" err="1"/>
              <a:t>alloantibodies</a:t>
            </a:r>
            <a:r>
              <a:rPr lang="en-US" sz="1600" dirty="0"/>
              <a:t>. Preliminary data suggest that the presence of baseline inflammatory conditions at the time of transfusion may enhance the incidence of hemolytic transfusion reactions. In this study, the low prevalence of hemolytic transfusion reactions in patients in the RBCX group argues in favor of this hypothesis; </a:t>
            </a:r>
            <a:r>
              <a:rPr lang="en-US" sz="1600" b="1" dirty="0"/>
              <a:t>one can reasonably assume that patients in an RBCX program are more likely to have “controlled” SCD and low levels of baseline inflammation</a:t>
            </a:r>
            <a:r>
              <a:rPr lang="en-US" sz="1600" dirty="0"/>
              <a:t>. The RBCX technique per se might also have an impact on the prevalence of hemolytic transfusion reactions. </a:t>
            </a:r>
            <a:r>
              <a:rPr lang="en-US" sz="1600" b="1" dirty="0">
                <a:solidFill>
                  <a:schemeClr val="tx2"/>
                </a:solidFill>
              </a:rPr>
              <a:t>We estimate that between 500 and 1000 </a:t>
            </a:r>
            <a:r>
              <a:rPr lang="en-US" sz="1600" b="1" dirty="0" err="1">
                <a:solidFill>
                  <a:schemeClr val="tx2"/>
                </a:solidFill>
              </a:rPr>
              <a:t>mL</a:t>
            </a:r>
            <a:r>
              <a:rPr lang="en-US" sz="1600" b="1" dirty="0">
                <a:solidFill>
                  <a:schemeClr val="tx2"/>
                </a:solidFill>
              </a:rPr>
              <a:t> of plasma are removed during RBCX of 4 to 6 RBCUs in an adult patient. The removal of plasma cytokines or inflammatory proteins may help to limit immune activation</a:t>
            </a:r>
            <a:r>
              <a:rPr lang="en-US" sz="1600" dirty="0"/>
              <a:t>. Some preliminary data even suggest that RBCX itself or plasma exchange may be an effective treatment for severe hemolytic transfusion reactions.  Along with baseline inflammation, an existing autoimmune condition has been mentioned as a risk factor for hemolytic transfusion reactions. </a:t>
            </a:r>
          </a:p>
          <a:p>
            <a:pPr algn="just"/>
            <a:r>
              <a:rPr lang="en-US" sz="1600" b="1" dirty="0">
                <a:solidFill>
                  <a:schemeClr val="tx2"/>
                </a:solidFill>
              </a:rPr>
              <a:t>Another hypothesis is that regular and large blood volume exchanges with RBCX induce immune tolerance against RBC antigens. Exposure to large amounts of RBC antigens overwhelms the immune system and leads to immune tolerance</a:t>
            </a:r>
            <a:r>
              <a:rPr lang="en-US" sz="1600" b="1" dirty="0"/>
              <a:t>.</a:t>
            </a:r>
            <a:endParaRPr lang="en-US" sz="1600" b="1" dirty="0">
              <a:solidFill>
                <a:schemeClr val="accent2">
                  <a:lumMod val="10000"/>
                </a:schemeClr>
              </a:solidFill>
            </a:endParaRPr>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34</a:t>
            </a:fld>
            <a:endParaRPr lang="en-US" noProof="0" dirty="0"/>
          </a:p>
        </p:txBody>
      </p:sp>
      <p:pic>
        <p:nvPicPr>
          <p:cNvPr id="6" name="Picture 2" descr="C:\Users\mberfrp\Desktop\Michot.PNG"/>
          <p:cNvPicPr>
            <a:picLocks noChangeAspect="1" noChangeArrowheads="1"/>
          </p:cNvPicPr>
          <p:nvPr/>
        </p:nvPicPr>
        <p:blipFill>
          <a:blip r:embed="rId2" cstate="print"/>
          <a:srcRect/>
          <a:stretch>
            <a:fillRect/>
          </a:stretch>
        </p:blipFill>
        <p:spPr bwMode="auto">
          <a:xfrm>
            <a:off x="3883231" y="81625"/>
            <a:ext cx="5197532" cy="1415742"/>
          </a:xfrm>
          <a:prstGeom prst="rect">
            <a:avLst/>
          </a:prstGeom>
          <a:noFill/>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784143" cy="1083623"/>
          </a:xfrm>
        </p:spPr>
        <p:txBody>
          <a:bodyPr>
            <a:normAutofit fontScale="90000"/>
          </a:bodyPr>
          <a:lstStyle/>
          <a:p>
            <a:r>
              <a:rPr lang="en-US" dirty="0"/>
              <a:t>Velasquez et al.</a:t>
            </a:r>
            <a:br>
              <a:rPr lang="en-US" dirty="0"/>
            </a:br>
            <a:r>
              <a:rPr lang="en-US" dirty="0"/>
              <a:t>2009 </a:t>
            </a:r>
            <a:r>
              <a:rPr lang="en-US" dirty="0" err="1"/>
              <a:t>paediatric</a:t>
            </a:r>
            <a:br>
              <a:rPr lang="en-US" dirty="0"/>
            </a:br>
            <a:r>
              <a:rPr lang="en-US" dirty="0"/>
              <a:t>blood cancer</a:t>
            </a:r>
            <a:br>
              <a:rPr lang="en-US" dirty="0"/>
            </a:br>
            <a:r>
              <a:rPr lang="en-US" dirty="0"/>
              <a:t>journal</a:t>
            </a:r>
          </a:p>
        </p:txBody>
      </p:sp>
      <p:sp>
        <p:nvSpPr>
          <p:cNvPr id="3" name="Content Placeholder 2"/>
          <p:cNvSpPr>
            <a:spLocks noGrp="1"/>
          </p:cNvSpPr>
          <p:nvPr>
            <p:ph idx="1"/>
          </p:nvPr>
        </p:nvSpPr>
        <p:spPr>
          <a:xfrm>
            <a:off x="177421" y="1625545"/>
            <a:ext cx="8966578" cy="4638777"/>
          </a:xfrm>
        </p:spPr>
        <p:txBody>
          <a:bodyPr>
            <a:noAutofit/>
          </a:bodyPr>
          <a:lstStyle/>
          <a:p>
            <a:pPr>
              <a:buNone/>
            </a:pPr>
            <a:r>
              <a:rPr lang="en-US" sz="1800" b="1" dirty="0">
                <a:solidFill>
                  <a:schemeClr val="tx1">
                    <a:lumMod val="50000"/>
                  </a:schemeClr>
                </a:solidFill>
              </a:rPr>
              <a:t>Main points:</a:t>
            </a:r>
          </a:p>
          <a:p>
            <a:pPr lvl="0"/>
            <a:r>
              <a:rPr lang="en-US" sz="1800" i="1" dirty="0">
                <a:solidFill>
                  <a:schemeClr val="tx1">
                    <a:lumMod val="50000"/>
                  </a:schemeClr>
                </a:solidFill>
              </a:rPr>
              <a:t>44 patients with 53 episodes of  ACS/. Ages:18 months to 19 years </a:t>
            </a:r>
          </a:p>
          <a:p>
            <a:pPr lvl="0"/>
            <a:r>
              <a:rPr lang="en-US" sz="1800" dirty="0">
                <a:solidFill>
                  <a:schemeClr val="tx1">
                    <a:lumMod val="50000"/>
                  </a:schemeClr>
                </a:solidFill>
              </a:rPr>
              <a:t>RBCX safe/effective treatment for ACS</a:t>
            </a:r>
          </a:p>
          <a:p>
            <a:pPr lvl="1"/>
            <a:r>
              <a:rPr lang="en-US" sz="1600" dirty="0">
                <a:solidFill>
                  <a:schemeClr val="tx1">
                    <a:lumMod val="50000"/>
                  </a:schemeClr>
                </a:solidFill>
              </a:rPr>
              <a:t>No </a:t>
            </a:r>
            <a:r>
              <a:rPr lang="en-US" sz="1600" dirty="0" err="1">
                <a:solidFill>
                  <a:schemeClr val="tx1">
                    <a:lumMod val="50000"/>
                  </a:schemeClr>
                </a:solidFill>
              </a:rPr>
              <a:t>alloantibodies</a:t>
            </a:r>
            <a:r>
              <a:rPr lang="en-US" sz="1600" dirty="0">
                <a:solidFill>
                  <a:schemeClr val="tx1">
                    <a:lumMod val="50000"/>
                  </a:schemeClr>
                </a:solidFill>
              </a:rPr>
              <a:t>. No venous thrombosis or other complications related to procedure</a:t>
            </a:r>
          </a:p>
          <a:p>
            <a:pPr lvl="1"/>
            <a:r>
              <a:rPr lang="en-US" sz="1600" dirty="0">
                <a:solidFill>
                  <a:schemeClr val="tx1">
                    <a:lumMod val="50000"/>
                  </a:schemeClr>
                </a:solidFill>
              </a:rPr>
              <a:t>RBCX beneficial when respiratory distress was severe or with concurrent stroke.</a:t>
            </a:r>
          </a:p>
          <a:p>
            <a:pPr lvl="1"/>
            <a:r>
              <a:rPr lang="en-US" sz="1600" dirty="0">
                <a:solidFill>
                  <a:schemeClr val="tx1">
                    <a:lumMod val="50000"/>
                  </a:schemeClr>
                </a:solidFill>
              </a:rPr>
              <a:t>RBCX increases blood exposure &amp; has a higher cost (did not address cost of </a:t>
            </a:r>
            <a:r>
              <a:rPr lang="en-US" sz="1600" dirty="0" err="1">
                <a:solidFill>
                  <a:schemeClr val="tx1">
                    <a:lumMod val="50000"/>
                  </a:schemeClr>
                </a:solidFill>
              </a:rPr>
              <a:t>chelation</a:t>
            </a:r>
            <a:r>
              <a:rPr lang="en-US" sz="1600" dirty="0">
                <a:solidFill>
                  <a:schemeClr val="tx1">
                    <a:lumMod val="50000"/>
                  </a:schemeClr>
                </a:solidFill>
              </a:rPr>
              <a:t>).</a:t>
            </a:r>
          </a:p>
          <a:p>
            <a:pPr lvl="1"/>
            <a:endParaRPr lang="en-US" sz="1800" i="1" dirty="0">
              <a:solidFill>
                <a:schemeClr val="tx1">
                  <a:lumMod val="50000"/>
                </a:schemeClr>
              </a:solidFill>
            </a:endParaRPr>
          </a:p>
          <a:p>
            <a:pPr>
              <a:buNone/>
            </a:pPr>
            <a:r>
              <a:rPr lang="en-US" sz="1800" b="1" i="1" dirty="0">
                <a:solidFill>
                  <a:schemeClr val="tx1">
                    <a:lumMod val="50000"/>
                  </a:schemeClr>
                </a:solidFill>
              </a:rPr>
              <a:t>Limitations:</a:t>
            </a:r>
          </a:p>
          <a:p>
            <a:pPr lvl="0"/>
            <a:r>
              <a:rPr lang="en-US" sz="1800" i="1" dirty="0">
                <a:solidFill>
                  <a:schemeClr val="tx1">
                    <a:lumMod val="50000"/>
                  </a:schemeClr>
                </a:solidFill>
              </a:rPr>
              <a:t>Retrospective / no control group.</a:t>
            </a:r>
            <a:endParaRPr lang="en-US" sz="1800" dirty="0">
              <a:solidFill>
                <a:schemeClr val="tx1">
                  <a:lumMod val="50000"/>
                </a:schemeClr>
              </a:solidFill>
            </a:endParaRPr>
          </a:p>
          <a:p>
            <a:pPr lvl="0"/>
            <a:r>
              <a:rPr lang="en-US" sz="1800" i="1" dirty="0">
                <a:solidFill>
                  <a:schemeClr val="tx1">
                    <a:lumMod val="50000"/>
                  </a:schemeClr>
                </a:solidFill>
              </a:rPr>
              <a:t>No published studies that describe objective indications for RBCX in ACS patients. </a:t>
            </a:r>
            <a:endParaRPr lang="en-US" sz="1800" dirty="0">
              <a:solidFill>
                <a:schemeClr val="tx1">
                  <a:lumMod val="50000"/>
                </a:schemeClr>
              </a:solidFill>
            </a:endParaRPr>
          </a:p>
          <a:p>
            <a:pPr lvl="0"/>
            <a:r>
              <a:rPr lang="en-US" sz="1800" i="1" dirty="0">
                <a:solidFill>
                  <a:schemeClr val="tx1">
                    <a:lumMod val="50000"/>
                  </a:schemeClr>
                </a:solidFill>
              </a:rPr>
              <a:t>Continued development of ACS clinical practices need to be addressed to fully assess objective treatments.</a:t>
            </a:r>
            <a:endParaRPr lang="en-US" sz="1800" dirty="0">
              <a:solidFill>
                <a:schemeClr val="tx1">
                  <a:lumMod val="50000"/>
                </a:schemeClr>
              </a:solidFill>
            </a:endParaRPr>
          </a:p>
          <a:p>
            <a:endParaRPr lang="en-US" sz="1800" dirty="0">
              <a:solidFill>
                <a:schemeClr val="tx1">
                  <a:lumMod val="50000"/>
                </a:schemeClr>
              </a:solidFill>
            </a:endParaRPr>
          </a:p>
          <a:p>
            <a:endParaRPr lang="en-US" sz="1800" dirty="0">
              <a:solidFill>
                <a:schemeClr val="tx1">
                  <a:lumMod val="50000"/>
                </a:schemeClr>
              </a:solidFill>
            </a:endParaRPr>
          </a:p>
        </p:txBody>
      </p:sp>
      <p:sp>
        <p:nvSpPr>
          <p:cNvPr id="4" name="Footer Placeholder 3"/>
          <p:cNvSpPr>
            <a:spLocks noGrp="1"/>
          </p:cNvSpPr>
          <p:nvPr>
            <p:ph type="ftr" sz="quarter" idx="11"/>
          </p:nvPr>
        </p:nvSpPr>
        <p:spPr/>
        <p:txBody>
          <a:bodyPr/>
          <a:lstStyle/>
          <a:p>
            <a:r>
              <a:rPr lang="en-GB" noProof="0"/>
              <a:t>Presentation title, Month #, Year. Confidential</a:t>
            </a:r>
            <a:endParaRPr lang="en-US" noProof="0" dirty="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35</a:t>
            </a:fld>
            <a:endParaRPr lang="en-US" noProof="0" dirty="0"/>
          </a:p>
        </p:txBody>
      </p:sp>
      <p:pic>
        <p:nvPicPr>
          <p:cNvPr id="1026" name="Picture 2"/>
          <p:cNvPicPr>
            <a:picLocks noChangeAspect="1" noChangeArrowheads="1"/>
          </p:cNvPicPr>
          <p:nvPr/>
        </p:nvPicPr>
        <p:blipFill>
          <a:blip r:embed="rId2" cstate="print"/>
          <a:srcRect/>
          <a:stretch>
            <a:fillRect/>
          </a:stretch>
        </p:blipFill>
        <p:spPr bwMode="auto">
          <a:xfrm>
            <a:off x="2620369" y="0"/>
            <a:ext cx="6523631" cy="140571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415383" cy="1083623"/>
          </a:xfrm>
        </p:spPr>
        <p:txBody>
          <a:bodyPr/>
          <a:lstStyle/>
          <a:p>
            <a:r>
              <a:rPr lang="en-US" dirty="0"/>
              <a:t> </a:t>
            </a:r>
            <a:r>
              <a:rPr lang="en-US" dirty="0" err="1"/>
              <a:t>Cabibbo</a:t>
            </a:r>
            <a:r>
              <a:rPr lang="en-US" dirty="0"/>
              <a:t> et al. </a:t>
            </a:r>
            <a:br>
              <a:rPr lang="en-US" dirty="0"/>
            </a:br>
            <a:r>
              <a:rPr lang="en-US" dirty="0"/>
              <a:t>2005</a:t>
            </a:r>
          </a:p>
        </p:txBody>
      </p:sp>
      <p:sp>
        <p:nvSpPr>
          <p:cNvPr id="3" name="Content Placeholder 2"/>
          <p:cNvSpPr>
            <a:spLocks noGrp="1"/>
          </p:cNvSpPr>
          <p:nvPr>
            <p:ph idx="1"/>
          </p:nvPr>
        </p:nvSpPr>
        <p:spPr>
          <a:xfrm>
            <a:off x="272954" y="1692322"/>
            <a:ext cx="8625385" cy="4572000"/>
          </a:xfrm>
        </p:spPr>
        <p:txBody>
          <a:bodyPr>
            <a:normAutofit/>
          </a:bodyPr>
          <a:lstStyle/>
          <a:p>
            <a:r>
              <a:rPr lang="en-US" sz="1800" dirty="0"/>
              <a:t>Retrospective (1999-2004): tracked  for an average of 6 years a 394 (manual &amp; automated =206) procedures (CS3000, MCS+ &amp; COBE) exchanges  performed on n=20 SCD ages 10 – 50 with high risk of recurrent complications (Pain crises, ACS, &amp; Stroke).</a:t>
            </a:r>
          </a:p>
          <a:p>
            <a:r>
              <a:rPr lang="en-US" sz="1800" dirty="0"/>
              <a:t>Vascular access mostly peripheral, few central or femoral placed  for other reasons not related to RBCX procedure.</a:t>
            </a:r>
          </a:p>
          <a:p>
            <a:pPr>
              <a:buNone/>
            </a:pPr>
            <a:r>
              <a:rPr lang="en-US" sz="1800" b="1" dirty="0"/>
              <a:t>Outcomes: </a:t>
            </a:r>
          </a:p>
          <a:p>
            <a:r>
              <a:rPr lang="en-US" sz="1800" dirty="0"/>
              <a:t>none of the patients developed complications related to the procedure or  to increased blood use.</a:t>
            </a:r>
          </a:p>
          <a:p>
            <a:r>
              <a:rPr lang="en-US" sz="1800" dirty="0"/>
              <a:t>It was safe &amp; effective in preventing SCD complications. </a:t>
            </a:r>
          </a:p>
          <a:p>
            <a:r>
              <a:rPr lang="en-US" sz="1800" dirty="0"/>
              <a:t>When done automatically, RBCX  decreased </a:t>
            </a:r>
            <a:r>
              <a:rPr lang="en-US" sz="1800" dirty="0" err="1"/>
              <a:t>ferritin</a:t>
            </a:r>
            <a:r>
              <a:rPr lang="en-US" sz="1800" dirty="0"/>
              <a:t> levels &amp; reduced iron overload.</a:t>
            </a:r>
          </a:p>
          <a:p>
            <a:pPr>
              <a:buNone/>
            </a:pPr>
            <a:r>
              <a:rPr lang="en-US" sz="1800" b="1" dirty="0"/>
              <a:t>Limitations:</a:t>
            </a:r>
          </a:p>
          <a:p>
            <a:r>
              <a:rPr lang="en-US" sz="1800" dirty="0"/>
              <a:t>Retrospective, using three platforms of devices &amp; manual exchange </a:t>
            </a:r>
          </a:p>
        </p:txBody>
      </p:sp>
      <p:sp>
        <p:nvSpPr>
          <p:cNvPr id="4" name="Footer Placeholder 3"/>
          <p:cNvSpPr>
            <a:spLocks noGrp="1"/>
          </p:cNvSpPr>
          <p:nvPr>
            <p:ph type="ftr" sz="quarter" idx="11"/>
          </p:nvPr>
        </p:nvSpPr>
        <p:spPr/>
        <p:txBody>
          <a:bodyPr/>
          <a:lstStyle/>
          <a:p>
            <a:r>
              <a:rPr lang="en-GB" noProof="0"/>
              <a:t>Presentation title, Month #, Year. Confidential</a:t>
            </a:r>
            <a:endParaRPr lang="en-US" noProof="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36</a:t>
            </a:fld>
            <a:endParaRPr lang="en-US" noProof="0"/>
          </a:p>
        </p:txBody>
      </p:sp>
      <p:pic>
        <p:nvPicPr>
          <p:cNvPr id="1026" name="Picture 2"/>
          <p:cNvPicPr>
            <a:picLocks noChangeAspect="1" noChangeArrowheads="1"/>
          </p:cNvPicPr>
          <p:nvPr/>
        </p:nvPicPr>
        <p:blipFill>
          <a:blip r:embed="rId2" cstate="print"/>
          <a:srcRect/>
          <a:stretch>
            <a:fillRect/>
          </a:stretch>
        </p:blipFill>
        <p:spPr bwMode="auto">
          <a:xfrm>
            <a:off x="2456597" y="0"/>
            <a:ext cx="6687403" cy="1446663"/>
          </a:xfrm>
          <a:prstGeom prst="rect">
            <a:avLst/>
          </a:prstGeom>
          <a:noFill/>
          <a:ln w="9525">
            <a:noFill/>
            <a:miter lim="800000"/>
            <a:headEnd/>
            <a:tailEnd/>
          </a:ln>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994"/>
            <a:ext cx="3173437" cy="1083623"/>
          </a:xfrm>
        </p:spPr>
        <p:txBody>
          <a:bodyPr>
            <a:noAutofit/>
          </a:bodyPr>
          <a:lstStyle/>
          <a:p>
            <a:r>
              <a:rPr lang="en-US" dirty="0" err="1"/>
              <a:t>Kalff</a:t>
            </a:r>
            <a:r>
              <a:rPr lang="en-US" dirty="0"/>
              <a:t>, et al.</a:t>
            </a:r>
            <a:br>
              <a:rPr lang="en-US" dirty="0"/>
            </a:br>
            <a:r>
              <a:rPr lang="en-US" dirty="0"/>
              <a:t>BJH 2010</a:t>
            </a:r>
            <a:br>
              <a:rPr lang="en-US" dirty="0"/>
            </a:br>
            <a:br>
              <a:rPr lang="en-US" dirty="0"/>
            </a:br>
            <a:endParaRPr lang="en-US" dirty="0"/>
          </a:p>
        </p:txBody>
      </p:sp>
      <p:sp>
        <p:nvSpPr>
          <p:cNvPr id="3" name="Content Placeholder 2"/>
          <p:cNvSpPr>
            <a:spLocks noGrp="1"/>
          </p:cNvSpPr>
          <p:nvPr>
            <p:ph idx="1"/>
          </p:nvPr>
        </p:nvSpPr>
        <p:spPr>
          <a:xfrm>
            <a:off x="0" y="1569493"/>
            <a:ext cx="9144000" cy="4722125"/>
          </a:xfrm>
        </p:spPr>
        <p:txBody>
          <a:bodyPr>
            <a:normAutofit fontScale="25000" lnSpcReduction="20000"/>
          </a:bodyPr>
          <a:lstStyle/>
          <a:p>
            <a:pPr>
              <a:buNone/>
            </a:pPr>
            <a:r>
              <a:rPr lang="en-US" sz="6400" b="1" dirty="0">
                <a:solidFill>
                  <a:schemeClr val="tx1">
                    <a:lumMod val="50000"/>
                  </a:schemeClr>
                </a:solidFill>
              </a:rPr>
              <a:t>MAIN POINTS</a:t>
            </a:r>
            <a:r>
              <a:rPr lang="en-US" sz="6400" dirty="0">
                <a:solidFill>
                  <a:schemeClr val="tx1">
                    <a:lumMod val="50000"/>
                  </a:schemeClr>
                </a:solidFill>
              </a:rPr>
              <a:t>: </a:t>
            </a:r>
          </a:p>
          <a:p>
            <a:r>
              <a:rPr lang="en-GB" sz="6400" dirty="0">
                <a:solidFill>
                  <a:schemeClr val="tx1">
                    <a:lumMod val="50000"/>
                  </a:schemeClr>
                </a:solidFill>
              </a:rPr>
              <a:t>N=13 adult patients (aged 22-63) enrolled in regular </a:t>
            </a:r>
            <a:r>
              <a:rPr lang="en-GB" sz="6400" dirty="0" err="1">
                <a:solidFill>
                  <a:schemeClr val="tx1">
                    <a:lumMod val="50000"/>
                  </a:schemeClr>
                </a:solidFill>
              </a:rPr>
              <a:t>erythrocytapheresis</a:t>
            </a:r>
            <a:r>
              <a:rPr lang="en-GB" sz="6400" dirty="0">
                <a:solidFill>
                  <a:schemeClr val="tx1">
                    <a:lumMod val="50000"/>
                  </a:schemeClr>
                </a:solidFill>
              </a:rPr>
              <a:t> for a median duration of 70 months.</a:t>
            </a:r>
          </a:p>
          <a:p>
            <a:r>
              <a:rPr lang="en-GB" sz="6400" dirty="0">
                <a:solidFill>
                  <a:schemeClr val="tx1">
                    <a:lumMod val="50000"/>
                  </a:schemeClr>
                </a:solidFill>
              </a:rPr>
              <a:t>In patients on exchanges every 6 weeks, HbS% was &lt;42% in two and between 47% and 53% in four patients</a:t>
            </a:r>
            <a:endParaRPr lang="en-US" sz="6400" dirty="0">
              <a:solidFill>
                <a:schemeClr val="tx1">
                  <a:lumMod val="50000"/>
                </a:schemeClr>
              </a:solidFill>
            </a:endParaRPr>
          </a:p>
          <a:p>
            <a:pPr lvl="0"/>
            <a:r>
              <a:rPr lang="en-GB" sz="6400" dirty="0">
                <a:solidFill>
                  <a:schemeClr val="tx1">
                    <a:lumMod val="50000"/>
                  </a:schemeClr>
                </a:solidFill>
              </a:rPr>
              <a:t>No patient experienced stroke or multi-organ crises, evidence of end-organ dysfunction while on RBCX. No patient stopped RBCX during treatment.</a:t>
            </a:r>
            <a:endParaRPr lang="en-US" sz="6400" dirty="0">
              <a:solidFill>
                <a:schemeClr val="tx1">
                  <a:lumMod val="50000"/>
                </a:schemeClr>
              </a:solidFill>
            </a:endParaRPr>
          </a:p>
          <a:p>
            <a:pPr lvl="0"/>
            <a:r>
              <a:rPr lang="en-GB" sz="6400" dirty="0">
                <a:solidFill>
                  <a:schemeClr val="tx1">
                    <a:lumMod val="50000"/>
                  </a:schemeClr>
                </a:solidFill>
              </a:rPr>
              <a:t>Estimated hospital savings (Aus $) $6682 per patient per year (see next slide)</a:t>
            </a:r>
            <a:endParaRPr lang="en-US" sz="6400" b="1" u="sng" dirty="0">
              <a:solidFill>
                <a:srgbClr val="FF0000"/>
              </a:solidFill>
            </a:endParaRPr>
          </a:p>
          <a:p>
            <a:pPr>
              <a:buNone/>
            </a:pPr>
            <a:endParaRPr lang="en-US" sz="6400" dirty="0">
              <a:solidFill>
                <a:schemeClr val="tx1">
                  <a:lumMod val="50000"/>
                </a:schemeClr>
              </a:solidFill>
            </a:endParaRPr>
          </a:p>
          <a:p>
            <a:pPr>
              <a:buNone/>
            </a:pPr>
            <a:r>
              <a:rPr lang="en-US" sz="6400" b="1" dirty="0">
                <a:solidFill>
                  <a:schemeClr val="tx1">
                    <a:lumMod val="50000"/>
                  </a:schemeClr>
                </a:solidFill>
              </a:rPr>
              <a:t>Conclusions:</a:t>
            </a:r>
          </a:p>
          <a:p>
            <a:r>
              <a:rPr lang="en-GB" sz="6400" dirty="0">
                <a:solidFill>
                  <a:schemeClr val="tx1">
                    <a:lumMod val="50000"/>
                  </a:schemeClr>
                </a:solidFill>
              </a:rPr>
              <a:t>RBCX for patients with SCD was an effective, well-tolerated therapy for both acute and chronic complications of SCD, reducing hospital admissions for sickle related acute events.</a:t>
            </a:r>
          </a:p>
          <a:p>
            <a:r>
              <a:rPr lang="en-GB" sz="6400" dirty="0">
                <a:solidFill>
                  <a:schemeClr val="tx1">
                    <a:lumMod val="50000"/>
                  </a:schemeClr>
                </a:solidFill>
              </a:rPr>
              <a:t> Long term RBCX  shown benefit in primary and secondary stroke prevention in children with SCD</a:t>
            </a:r>
            <a:endParaRPr lang="en-US" sz="6400" dirty="0">
              <a:solidFill>
                <a:schemeClr val="tx1">
                  <a:lumMod val="50000"/>
                </a:schemeClr>
              </a:solidFill>
            </a:endParaRPr>
          </a:p>
          <a:p>
            <a:pPr lvl="0"/>
            <a:r>
              <a:rPr lang="en-GB" sz="6400" dirty="0" err="1">
                <a:solidFill>
                  <a:schemeClr val="tx1">
                    <a:lumMod val="50000"/>
                  </a:schemeClr>
                </a:solidFill>
              </a:rPr>
              <a:t>Alloimmunization</a:t>
            </a:r>
            <a:r>
              <a:rPr lang="en-GB" sz="6400" dirty="0">
                <a:solidFill>
                  <a:schemeClr val="tx1">
                    <a:lumMod val="50000"/>
                  </a:schemeClr>
                </a:solidFill>
              </a:rPr>
              <a:t> rates were comparable to the literature.</a:t>
            </a:r>
            <a:endParaRPr lang="en-US" sz="6400" dirty="0">
              <a:solidFill>
                <a:schemeClr val="tx1">
                  <a:lumMod val="50000"/>
                </a:schemeClr>
              </a:solidFill>
            </a:endParaRPr>
          </a:p>
          <a:p>
            <a:pPr lvl="0"/>
            <a:r>
              <a:rPr lang="en-GB" sz="6400" dirty="0">
                <a:solidFill>
                  <a:schemeClr val="tx1">
                    <a:lumMod val="50000"/>
                  </a:schemeClr>
                </a:solidFill>
              </a:rPr>
              <a:t>RBCX was confirmed to be effective at iron control. </a:t>
            </a:r>
            <a:endParaRPr lang="en-US" sz="6400" dirty="0">
              <a:solidFill>
                <a:schemeClr val="tx1">
                  <a:lumMod val="50000"/>
                </a:schemeClr>
              </a:solidFill>
            </a:endParaRPr>
          </a:p>
          <a:p>
            <a:pPr lvl="0">
              <a:buNone/>
            </a:pPr>
            <a:br>
              <a:rPr lang="en-US" sz="6400" dirty="0">
                <a:solidFill>
                  <a:schemeClr val="tx1">
                    <a:lumMod val="50000"/>
                  </a:schemeClr>
                </a:solidFill>
              </a:rPr>
            </a:br>
            <a:r>
              <a:rPr lang="en-GB" sz="6400" b="1" dirty="0">
                <a:solidFill>
                  <a:schemeClr val="tx1">
                    <a:lumMod val="50000"/>
                  </a:schemeClr>
                </a:solidFill>
              </a:rPr>
              <a:t>Limitations:</a:t>
            </a:r>
          </a:p>
          <a:p>
            <a:pPr lvl="0"/>
            <a:r>
              <a:rPr lang="en-GB" sz="6400" dirty="0">
                <a:solidFill>
                  <a:schemeClr val="tx1">
                    <a:lumMod val="50000"/>
                  </a:schemeClr>
                </a:solidFill>
              </a:rPr>
              <a:t>This data is a single centre retrospective study on a small number of patients with no control,</a:t>
            </a:r>
            <a:endParaRPr lang="en-US" sz="6400" dirty="0">
              <a:solidFill>
                <a:schemeClr val="tx1">
                  <a:lumMod val="50000"/>
                </a:schemeClr>
              </a:solidFill>
            </a:endParaRPr>
          </a:p>
          <a:p>
            <a:pPr lvl="0"/>
            <a:r>
              <a:rPr lang="en-GB" sz="6400" dirty="0">
                <a:solidFill>
                  <a:schemeClr val="tx1">
                    <a:lumMod val="50000"/>
                  </a:schemeClr>
                </a:solidFill>
              </a:rPr>
              <a:t>Vascular access was an issue in a  few patients requiring placement of catheters.</a:t>
            </a:r>
            <a:endParaRPr lang="en-US" sz="6400" dirty="0">
              <a:solidFill>
                <a:schemeClr val="tx1">
                  <a:lumMod val="50000"/>
                </a:schemeClr>
              </a:solidFill>
            </a:endParaRPr>
          </a:p>
          <a:p>
            <a:pPr>
              <a:buNone/>
            </a:pPr>
            <a:endParaRPr lang="en-US" sz="4000" dirty="0">
              <a:solidFill>
                <a:schemeClr val="tx1">
                  <a:lumMod val="50000"/>
                </a:schemeClr>
              </a:solidFill>
            </a:endParaRPr>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37</a:t>
            </a:fld>
            <a:endParaRPr lang="en-US" noProof="0" dirty="0"/>
          </a:p>
        </p:txBody>
      </p:sp>
      <p:pic>
        <p:nvPicPr>
          <p:cNvPr id="3074" name="Picture 2"/>
          <p:cNvPicPr>
            <a:picLocks noChangeAspect="1" noChangeArrowheads="1"/>
          </p:cNvPicPr>
          <p:nvPr/>
        </p:nvPicPr>
        <p:blipFill>
          <a:blip r:embed="rId2" cstate="print"/>
          <a:srcRect/>
          <a:stretch>
            <a:fillRect/>
          </a:stretch>
        </p:blipFill>
        <p:spPr bwMode="auto">
          <a:xfrm>
            <a:off x="2371583" y="-175857"/>
            <a:ext cx="6772417" cy="159522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994"/>
            <a:ext cx="3173437" cy="1083623"/>
          </a:xfrm>
        </p:spPr>
        <p:txBody>
          <a:bodyPr>
            <a:noAutofit/>
          </a:bodyPr>
          <a:lstStyle/>
          <a:p>
            <a:r>
              <a:rPr lang="en-US" dirty="0" err="1"/>
              <a:t>Kalff</a:t>
            </a:r>
            <a:r>
              <a:rPr lang="en-US" dirty="0"/>
              <a:t>, et al.</a:t>
            </a:r>
            <a:br>
              <a:rPr lang="en-US" dirty="0"/>
            </a:br>
            <a:r>
              <a:rPr lang="en-US" dirty="0"/>
              <a:t>BJH 2010</a:t>
            </a:r>
            <a:br>
              <a:rPr lang="en-US" dirty="0"/>
            </a:br>
            <a:br>
              <a:rPr lang="en-US" dirty="0"/>
            </a:br>
            <a:endParaRPr lang="en-US" dirty="0"/>
          </a:p>
        </p:txBody>
      </p:sp>
      <p:sp>
        <p:nvSpPr>
          <p:cNvPr id="4" name="Footer Placeholder 3"/>
          <p:cNvSpPr>
            <a:spLocks noGrp="1"/>
          </p:cNvSpPr>
          <p:nvPr>
            <p:ph type="ftr" sz="quarter" idx="11"/>
          </p:nvPr>
        </p:nvSpPr>
        <p:spPr/>
        <p:txBody>
          <a:bodyPr/>
          <a:lstStyle/>
          <a:p>
            <a:r>
              <a:rPr lang="en-GB" sz="1800" dirty="0"/>
              <a:t>COBE Spectra cell separator</a:t>
            </a:r>
            <a:endParaRPr lang="en-US" sz="1800" noProof="0" dirty="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38</a:t>
            </a:fld>
            <a:endParaRPr lang="en-US" noProof="0" dirty="0"/>
          </a:p>
        </p:txBody>
      </p:sp>
      <p:pic>
        <p:nvPicPr>
          <p:cNvPr id="3074" name="Picture 2"/>
          <p:cNvPicPr>
            <a:picLocks noChangeAspect="1" noChangeArrowheads="1"/>
          </p:cNvPicPr>
          <p:nvPr/>
        </p:nvPicPr>
        <p:blipFill>
          <a:blip r:embed="rId2" cstate="print"/>
          <a:srcRect/>
          <a:stretch>
            <a:fillRect/>
          </a:stretch>
        </p:blipFill>
        <p:spPr bwMode="auto">
          <a:xfrm>
            <a:off x="2371583" y="-175857"/>
            <a:ext cx="6772417" cy="1595223"/>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32263" y="1730208"/>
            <a:ext cx="7615449" cy="4670592"/>
          </a:xfrm>
          <a:prstGeom prst="rect">
            <a:avLst/>
          </a:prstGeom>
          <a:noFill/>
          <a:ln w="9525">
            <a:noFill/>
            <a:miter lim="800000"/>
            <a:headEnd/>
            <a:tailEnd/>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2156346" cy="1473958"/>
          </a:xfrm>
        </p:spPr>
        <p:txBody>
          <a:bodyPr/>
          <a:lstStyle/>
          <a:p>
            <a:r>
              <a:rPr lang="en-US" dirty="0"/>
              <a:t>Lawson et al</a:t>
            </a:r>
            <a:br>
              <a:rPr lang="en-US" dirty="0"/>
            </a:br>
            <a:r>
              <a:rPr lang="en-US" dirty="0"/>
              <a:t>1999</a:t>
            </a:r>
          </a:p>
        </p:txBody>
      </p:sp>
      <p:sp>
        <p:nvSpPr>
          <p:cNvPr id="3" name="Content Placeholder 2"/>
          <p:cNvSpPr>
            <a:spLocks noGrp="1"/>
          </p:cNvSpPr>
          <p:nvPr>
            <p:ph idx="1"/>
          </p:nvPr>
        </p:nvSpPr>
        <p:spPr>
          <a:xfrm>
            <a:off x="232012" y="1692323"/>
            <a:ext cx="8611737" cy="4531056"/>
          </a:xfrm>
        </p:spPr>
        <p:txBody>
          <a:bodyPr/>
          <a:lstStyle/>
          <a:p>
            <a:pPr>
              <a:buNone/>
            </a:pPr>
            <a:r>
              <a:rPr lang="en-US" b="1" dirty="0"/>
              <a:t>Main points:</a:t>
            </a:r>
          </a:p>
          <a:p>
            <a:r>
              <a:rPr lang="en-US" dirty="0"/>
              <a:t>21 patients (age 21-54) treated with a series of 66 automated RBCX (COBE)</a:t>
            </a:r>
          </a:p>
          <a:p>
            <a:r>
              <a:rPr lang="en-US" dirty="0"/>
              <a:t>The mean increase in </a:t>
            </a:r>
            <a:r>
              <a:rPr lang="en-US" dirty="0" err="1"/>
              <a:t>Hb</a:t>
            </a:r>
            <a:r>
              <a:rPr lang="en-US" dirty="0"/>
              <a:t> A was 77% and in the majority of patients 90%</a:t>
            </a:r>
          </a:p>
          <a:p>
            <a:r>
              <a:rPr lang="en-US" dirty="0"/>
              <a:t>Procedures were safe &amp; well tolerated in the majority of patients. Very few had mild </a:t>
            </a:r>
            <a:r>
              <a:rPr lang="en-US" dirty="0" err="1"/>
              <a:t>hypocalcemia</a:t>
            </a:r>
            <a:endParaRPr lang="en-US" dirty="0"/>
          </a:p>
          <a:p>
            <a:r>
              <a:rPr lang="en-US" dirty="0"/>
              <a:t>Main duration of procedure: 2 hrs.</a:t>
            </a:r>
          </a:p>
          <a:p>
            <a:endParaRPr lang="en-US" dirty="0"/>
          </a:p>
        </p:txBody>
      </p:sp>
      <p:sp>
        <p:nvSpPr>
          <p:cNvPr id="4" name="Footer Placeholder 3"/>
          <p:cNvSpPr>
            <a:spLocks noGrp="1"/>
          </p:cNvSpPr>
          <p:nvPr>
            <p:ph type="ftr" sz="quarter" idx="11"/>
          </p:nvPr>
        </p:nvSpPr>
        <p:spPr/>
        <p:txBody>
          <a:bodyPr/>
          <a:lstStyle/>
          <a:p>
            <a:r>
              <a:rPr lang="en-GB" noProof="0"/>
              <a:t>Presentation title, Month #, Year. Confidential</a:t>
            </a:r>
            <a:endParaRPr lang="en-US" noProof="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39</a:t>
            </a:fld>
            <a:endParaRPr lang="en-US" noProof="0"/>
          </a:p>
        </p:txBody>
      </p:sp>
      <p:pic>
        <p:nvPicPr>
          <p:cNvPr id="9218" name="Picture 2"/>
          <p:cNvPicPr>
            <a:picLocks noChangeAspect="1" noChangeArrowheads="1"/>
          </p:cNvPicPr>
          <p:nvPr/>
        </p:nvPicPr>
        <p:blipFill>
          <a:blip r:embed="rId2" cstate="print"/>
          <a:srcRect/>
          <a:stretch>
            <a:fillRect/>
          </a:stretch>
        </p:blipFill>
        <p:spPr bwMode="auto">
          <a:xfrm>
            <a:off x="2224584" y="2"/>
            <a:ext cx="6919415" cy="1433014"/>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191068" y="1555845"/>
            <a:ext cx="8748215" cy="4513167"/>
          </a:xfrm>
        </p:spPr>
        <p:txBody>
          <a:bodyPr>
            <a:normAutofit fontScale="92500" lnSpcReduction="10000"/>
          </a:bodyPr>
          <a:lstStyle/>
          <a:p>
            <a:pPr>
              <a:lnSpc>
                <a:spcPct val="90000"/>
              </a:lnSpc>
            </a:pPr>
            <a:r>
              <a:rPr lang="en-US" sz="1600" b="0" dirty="0">
                <a:solidFill>
                  <a:srgbClr val="000000"/>
                </a:solidFill>
              </a:rPr>
              <a:t>Many SCD complications (acute chest syndrome &amp; stroke,) are due to the obstruction of small vessels by the abnormally shaped RBCs:</a:t>
            </a:r>
          </a:p>
          <a:p>
            <a:pPr marL="285750" indent="-285750">
              <a:lnSpc>
                <a:spcPct val="90000"/>
              </a:lnSpc>
              <a:buFont typeface="Wingdings" panose="05000000000000000000" pitchFamily="2" charset="2"/>
              <a:buChar char="§"/>
            </a:pPr>
            <a:r>
              <a:rPr lang="en-US" sz="1600" b="0" dirty="0">
                <a:solidFill>
                  <a:srgbClr val="000000"/>
                </a:solidFill>
              </a:rPr>
              <a:t>Lack of tissue oxygenation (ischemia) can cause painful crises, damage to body organs and even death</a:t>
            </a:r>
          </a:p>
          <a:p>
            <a:pPr marL="341313" lvl="2" indent="-341313" eaLnBrk="1" hangingPunct="1"/>
            <a:r>
              <a:rPr lang="en-US" sz="1600" dirty="0">
                <a:solidFill>
                  <a:srgbClr val="000000"/>
                </a:solidFill>
              </a:rPr>
              <a:t>Elevated </a:t>
            </a:r>
            <a:r>
              <a:rPr lang="en-US" sz="1600" dirty="0" err="1">
                <a:solidFill>
                  <a:srgbClr val="000000"/>
                </a:solidFill>
              </a:rPr>
              <a:t>HbS</a:t>
            </a:r>
            <a:r>
              <a:rPr lang="en-US" sz="1600" dirty="0">
                <a:solidFill>
                  <a:srgbClr val="000000"/>
                </a:solidFill>
              </a:rPr>
              <a:t> levels correlate with increased blood viscosity,</a:t>
            </a:r>
            <a:r>
              <a:rPr lang="en-US" sz="1600" baseline="30000" dirty="0">
                <a:solidFill>
                  <a:srgbClr val="000000"/>
                </a:solidFill>
              </a:rPr>
              <a:t>1</a:t>
            </a:r>
            <a:r>
              <a:rPr lang="en-US" sz="1600" dirty="0">
                <a:solidFill>
                  <a:srgbClr val="000000"/>
                </a:solidFill>
              </a:rPr>
              <a:t> which can decrease blood flow and oxygen transport</a:t>
            </a:r>
          </a:p>
          <a:p>
            <a:pPr marL="341313" lvl="2" indent="-341313" eaLnBrk="1" hangingPunct="1"/>
            <a:r>
              <a:rPr lang="en-US" sz="1600" dirty="0">
                <a:solidFill>
                  <a:srgbClr val="000000"/>
                </a:solidFill>
              </a:rPr>
              <a:t>Other complications (anemia) have to do with the premature destruction of the abnormal RBCs in the spleen</a:t>
            </a:r>
          </a:p>
          <a:p>
            <a:pPr marL="341313" lvl="2" indent="-341313" eaLnBrk="1" hangingPunct="1"/>
            <a:r>
              <a:rPr lang="en-US" sz="1600" dirty="0">
                <a:solidFill>
                  <a:srgbClr val="000000"/>
                </a:solidFill>
              </a:rPr>
              <a:t>All the above mentioned complications among others, impose a  disease burden and challenges  that impact  the patients, their families, &amp; the Health Care Providers.</a:t>
            </a:r>
          </a:p>
          <a:p>
            <a:pPr marL="0" lvl="2" indent="0" eaLnBrk="1" hangingPunct="1">
              <a:buNone/>
            </a:pPr>
            <a:endParaRPr lang="en-US" sz="1600" dirty="0">
              <a:solidFill>
                <a:srgbClr val="000000"/>
              </a:solidFill>
            </a:endParaRPr>
          </a:p>
          <a:p>
            <a:pPr>
              <a:lnSpc>
                <a:spcPct val="90000"/>
              </a:lnSpc>
            </a:pPr>
            <a:r>
              <a:rPr lang="en-US" sz="1600" dirty="0">
                <a:solidFill>
                  <a:srgbClr val="000000"/>
                </a:solidFill>
              </a:rPr>
              <a:t>There are also evidence of: </a:t>
            </a:r>
          </a:p>
          <a:p>
            <a:pPr>
              <a:lnSpc>
                <a:spcPct val="90000"/>
              </a:lnSpc>
            </a:pPr>
            <a:r>
              <a:rPr lang="en-US" sz="1600" b="0" dirty="0">
                <a:solidFill>
                  <a:srgbClr val="000000"/>
                </a:solidFill>
              </a:rPr>
              <a:t>1. </a:t>
            </a:r>
            <a:r>
              <a:rPr lang="en-US" sz="1600" b="0" dirty="0">
                <a:solidFill>
                  <a:schemeClr val="accent2">
                    <a:lumMod val="10000"/>
                  </a:schemeClr>
                </a:solidFill>
              </a:rPr>
              <a:t>Platelet &amp; Endothelial Cell Activation</a:t>
            </a:r>
          </a:p>
          <a:p>
            <a:pPr>
              <a:lnSpc>
                <a:spcPct val="90000"/>
              </a:lnSpc>
            </a:pPr>
            <a:r>
              <a:rPr lang="en-US" sz="1600" b="0" dirty="0">
                <a:solidFill>
                  <a:schemeClr val="accent2">
                    <a:lumMod val="10000"/>
                  </a:schemeClr>
                </a:solidFill>
              </a:rPr>
              <a:t>2. Increased Thrombin Generation</a:t>
            </a:r>
          </a:p>
          <a:p>
            <a:pPr>
              <a:lnSpc>
                <a:spcPct val="90000"/>
              </a:lnSpc>
            </a:pPr>
            <a:r>
              <a:rPr lang="en-US" sz="1600" b="0" dirty="0">
                <a:solidFill>
                  <a:schemeClr val="accent2">
                    <a:lumMod val="10000"/>
                  </a:schemeClr>
                </a:solidFill>
              </a:rPr>
              <a:t>3. Increased levels of Tissue Factor</a:t>
            </a:r>
          </a:p>
          <a:p>
            <a:pPr>
              <a:lnSpc>
                <a:spcPct val="90000"/>
              </a:lnSpc>
            </a:pPr>
            <a:r>
              <a:rPr lang="en-US" sz="1600" b="0" dirty="0">
                <a:solidFill>
                  <a:schemeClr val="accent2">
                    <a:lumMod val="10000"/>
                  </a:schemeClr>
                </a:solidFill>
              </a:rPr>
              <a:t>4. Increased plasma markers of coagulation</a:t>
            </a:r>
          </a:p>
          <a:p>
            <a:pPr>
              <a:lnSpc>
                <a:spcPct val="90000"/>
              </a:lnSpc>
            </a:pPr>
            <a:r>
              <a:rPr lang="en-US" sz="1600" b="0" dirty="0">
                <a:solidFill>
                  <a:schemeClr val="accent2">
                    <a:lumMod val="10000"/>
                  </a:schemeClr>
                </a:solidFill>
              </a:rPr>
              <a:t>5. SS RBC adhesion to activated Endothelial Cells</a:t>
            </a:r>
          </a:p>
          <a:p>
            <a:pPr>
              <a:lnSpc>
                <a:spcPct val="90000"/>
              </a:lnSpc>
            </a:pPr>
            <a:r>
              <a:rPr lang="en-US" sz="1600" b="0" dirty="0">
                <a:solidFill>
                  <a:schemeClr val="accent2">
                    <a:lumMod val="10000"/>
                  </a:schemeClr>
                </a:solidFill>
              </a:rPr>
              <a:t>6. Activation markers that correlate with RBC hemolysis</a:t>
            </a:r>
          </a:p>
          <a:p>
            <a:pPr marL="341313" lvl="2" indent="-341313" eaLnBrk="1" hangingPunct="1"/>
            <a:endParaRPr lang="en-US" sz="1600" dirty="0">
              <a:solidFill>
                <a:srgbClr val="000000"/>
              </a:solidFill>
            </a:endParaRPr>
          </a:p>
          <a:p>
            <a:pPr marL="0" lvl="2" indent="0" eaLnBrk="1" hangingPunct="1">
              <a:buNone/>
            </a:pPr>
            <a:endParaRPr lang="en-US" sz="1600" dirty="0">
              <a:solidFill>
                <a:srgbClr val="000000"/>
              </a:solidFill>
            </a:endParaRPr>
          </a:p>
          <a:p>
            <a:pPr marL="341313" lvl="2" indent="-341313" eaLnBrk="1" hangingPunct="1"/>
            <a:endParaRPr lang="en-US" sz="1600" dirty="0">
              <a:solidFill>
                <a:srgbClr val="000000"/>
              </a:solidFill>
            </a:endParaRPr>
          </a:p>
          <a:p>
            <a:pPr marL="341313" lvl="2" indent="-341313" eaLnBrk="1" hangingPunct="1"/>
            <a:endParaRPr lang="en-US" sz="1600" dirty="0">
              <a:solidFill>
                <a:srgbClr val="000000"/>
              </a:solidFill>
            </a:endParaRPr>
          </a:p>
          <a:p>
            <a:pPr marL="341313" lvl="2" indent="-341313" eaLnBrk="1" hangingPunct="1"/>
            <a:endParaRPr lang="en-US" sz="1600" dirty="0">
              <a:solidFill>
                <a:srgbClr val="000000"/>
              </a:solidFill>
            </a:endParaRPr>
          </a:p>
          <a:p>
            <a:pPr marL="341313" lvl="2" indent="-341313" eaLnBrk="1" hangingPunct="1"/>
            <a:endParaRPr lang="en-US" sz="1600" dirty="0">
              <a:solidFill>
                <a:srgbClr val="000000"/>
              </a:solidFill>
            </a:endParaRPr>
          </a:p>
          <a:p>
            <a:pPr eaLnBrk="1" hangingPunct="1">
              <a:spcAft>
                <a:spcPct val="0"/>
              </a:spcAft>
            </a:pPr>
            <a:endParaRPr lang="en-US" sz="1400" b="0" dirty="0">
              <a:solidFill>
                <a:srgbClr val="000000"/>
              </a:solidFill>
            </a:endParaRPr>
          </a:p>
          <a:p>
            <a:pPr eaLnBrk="1" hangingPunct="1">
              <a:spcAft>
                <a:spcPct val="0"/>
              </a:spcAft>
            </a:pPr>
            <a:endParaRPr lang="en-US" dirty="0">
              <a:solidFill>
                <a:srgbClr val="000000"/>
              </a:solidFill>
            </a:endParaRPr>
          </a:p>
        </p:txBody>
      </p:sp>
      <p:sp>
        <p:nvSpPr>
          <p:cNvPr id="22531" name="Title 1"/>
          <p:cNvSpPr>
            <a:spLocks noGrp="1"/>
          </p:cNvSpPr>
          <p:nvPr>
            <p:ph type="title"/>
          </p:nvPr>
        </p:nvSpPr>
        <p:spPr/>
        <p:txBody>
          <a:bodyPr/>
          <a:lstStyle/>
          <a:p>
            <a:pPr eaLnBrk="1" hangingPunct="1"/>
            <a:r>
              <a:rPr lang="en-US" dirty="0"/>
              <a:t>Sickle Cell Disease: Complications</a:t>
            </a:r>
          </a:p>
        </p:txBody>
      </p:sp>
      <p:sp>
        <p:nvSpPr>
          <p:cNvPr id="22532" name="Rectangle 6"/>
          <p:cNvSpPr>
            <a:spLocks noChangeArrowheads="1"/>
          </p:cNvSpPr>
          <p:nvPr/>
        </p:nvSpPr>
        <p:spPr bwMode="auto">
          <a:xfrm>
            <a:off x="664367" y="6520783"/>
            <a:ext cx="7794625" cy="369332"/>
          </a:xfrm>
          <a:prstGeom prst="rect">
            <a:avLst/>
          </a:prstGeom>
          <a:noFill/>
          <a:ln w="9525">
            <a:noFill/>
            <a:miter lim="800000"/>
            <a:headEnd/>
            <a:tailEnd/>
          </a:ln>
        </p:spPr>
        <p:txBody>
          <a:bodyPr>
            <a:spAutoFit/>
          </a:bodyPr>
          <a:lstStyle/>
          <a:p>
            <a:pPr marL="228600" indent="-228600">
              <a:buAutoNum type="arabicPeriod"/>
            </a:pPr>
            <a:r>
              <a:rPr lang="en-US" sz="900" dirty="0">
                <a:solidFill>
                  <a:srgbClr val="000000"/>
                </a:solidFill>
              </a:rPr>
              <a:t>Hilliard L, et al., “</a:t>
            </a:r>
            <a:r>
              <a:rPr lang="en-US" sz="900" dirty="0" err="1">
                <a:solidFill>
                  <a:srgbClr val="000000"/>
                </a:solidFill>
              </a:rPr>
              <a:t>Erythrocytapheresis</a:t>
            </a:r>
            <a:r>
              <a:rPr lang="en-US" sz="900" dirty="0">
                <a:solidFill>
                  <a:srgbClr val="000000"/>
                </a:solidFill>
              </a:rPr>
              <a:t> Limits Iron Accumulation in Chronically Transfused SCD Patients.” </a:t>
            </a:r>
            <a:r>
              <a:rPr lang="en-US" sz="900" i="1" dirty="0">
                <a:solidFill>
                  <a:srgbClr val="000000"/>
                </a:solidFill>
              </a:rPr>
              <a:t>Am J </a:t>
            </a:r>
            <a:r>
              <a:rPr lang="en-US" sz="900" i="1" dirty="0" err="1">
                <a:solidFill>
                  <a:srgbClr val="000000"/>
                </a:solidFill>
              </a:rPr>
              <a:t>Hematol</a:t>
            </a:r>
            <a:r>
              <a:rPr lang="en-US" sz="900" i="1" dirty="0">
                <a:solidFill>
                  <a:srgbClr val="000000"/>
                </a:solidFill>
              </a:rPr>
              <a:t> </a:t>
            </a:r>
            <a:r>
              <a:rPr lang="en-US" sz="900" dirty="0">
                <a:solidFill>
                  <a:srgbClr val="000000"/>
                </a:solidFill>
              </a:rPr>
              <a:t>1998; 59: 28-35.</a:t>
            </a:r>
          </a:p>
          <a:p>
            <a:pPr marL="228600" indent="-228600">
              <a:buAutoNum type="arabicPeriod"/>
            </a:pPr>
            <a:r>
              <a:rPr lang="en-US" sz="900" dirty="0">
                <a:solidFill>
                  <a:srgbClr val="000000"/>
                </a:solidFill>
              </a:rPr>
              <a:t>Boga et al, </a:t>
            </a:r>
            <a:r>
              <a:rPr lang="en-US" sz="900" dirty="0"/>
              <a:t>Transfusion &amp; Apheresis Science 2010</a:t>
            </a:r>
            <a:endParaRPr lang="en-US" sz="900" dirty="0">
              <a:solidFill>
                <a:srgbClr val="303133"/>
              </a:solidFill>
            </a:endParaRPr>
          </a:p>
        </p:txBody>
      </p:sp>
      <p:sp>
        <p:nvSpPr>
          <p:cNvPr id="22533" name="Slide Number Placeholder 3"/>
          <p:cNvSpPr txBox="1">
            <a:spLocks/>
          </p:cNvSpPr>
          <p:nvPr/>
        </p:nvSpPr>
        <p:spPr bwMode="auto">
          <a:xfrm>
            <a:off x="306388" y="6496050"/>
            <a:ext cx="376237" cy="109538"/>
          </a:xfrm>
          <a:prstGeom prst="rect">
            <a:avLst/>
          </a:prstGeom>
          <a:noFill/>
          <a:ln w="9525">
            <a:noFill/>
            <a:miter lim="800000"/>
            <a:headEnd/>
            <a:tailEnd/>
          </a:ln>
        </p:spPr>
        <p:txBody>
          <a:bodyPr/>
          <a:lstStyle/>
          <a:p>
            <a:fld id="{CFED4343-CD08-42A8-905B-817CD325D8A9}" type="slidenum">
              <a:rPr lang="en-US" sz="1000">
                <a:solidFill>
                  <a:srgbClr val="009A44"/>
                </a:solidFill>
              </a:rPr>
              <a:pPr/>
              <a:t>4</a:t>
            </a:fld>
            <a:endParaRPr lang="en-US" sz="1000">
              <a:solidFill>
                <a:srgbClr val="009A44"/>
              </a:solidFill>
            </a:endParaRPr>
          </a:p>
        </p:txBody>
      </p:sp>
      <p:pic>
        <p:nvPicPr>
          <p:cNvPr id="6" name="Picture 2" descr="http://upload.wikimedia.org/wikipedia/commons/a/ac/Sickle_cell_01.jpg"/>
          <p:cNvPicPr>
            <a:picLocks noChangeAspect="1" noChangeArrowheads="1"/>
          </p:cNvPicPr>
          <p:nvPr/>
        </p:nvPicPr>
        <p:blipFill>
          <a:blip r:embed="rId3" cstate="print"/>
          <a:srcRect/>
          <a:stretch>
            <a:fillRect/>
          </a:stretch>
        </p:blipFill>
        <p:spPr bwMode="auto">
          <a:xfrm>
            <a:off x="7178721" y="-1019696"/>
            <a:ext cx="1787857" cy="2541421"/>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91068"/>
            <a:ext cx="2791300" cy="1173707"/>
          </a:xfrm>
        </p:spPr>
        <p:txBody>
          <a:bodyPr>
            <a:noAutofit/>
          </a:bodyPr>
          <a:lstStyle/>
          <a:p>
            <a:r>
              <a:rPr lang="en-US" sz="2000" dirty="0"/>
              <a:t>I. </a:t>
            </a:r>
            <a:r>
              <a:rPr lang="en-US" sz="2000" dirty="0" err="1"/>
              <a:t>Kozanoglu</a:t>
            </a:r>
            <a:r>
              <a:rPr lang="en-US" sz="2000" dirty="0"/>
              <a:t> &amp; </a:t>
            </a:r>
            <a:r>
              <a:rPr lang="en-US" sz="2000" dirty="0" err="1"/>
              <a:t>Boga</a:t>
            </a:r>
            <a:br>
              <a:rPr lang="en-US" sz="2000" dirty="0"/>
            </a:br>
            <a:r>
              <a:rPr lang="en-US" sz="2000" dirty="0"/>
              <a:t>2007 </a:t>
            </a:r>
            <a:r>
              <a:rPr lang="en-US" sz="2000" dirty="0" err="1"/>
              <a:t>Trasfusion</a:t>
            </a:r>
            <a:br>
              <a:rPr lang="en-US" sz="2000" dirty="0"/>
            </a:br>
            <a:r>
              <a:rPr lang="en-US" sz="2000" dirty="0"/>
              <a:t>and </a:t>
            </a:r>
            <a:r>
              <a:rPr lang="en-US" sz="2000" dirty="0" err="1"/>
              <a:t>Apheresis</a:t>
            </a:r>
            <a:br>
              <a:rPr lang="en-US" sz="1600" dirty="0"/>
            </a:br>
            <a:endParaRPr lang="en-US" sz="1600" dirty="0"/>
          </a:p>
        </p:txBody>
      </p:sp>
      <p:sp>
        <p:nvSpPr>
          <p:cNvPr id="3" name="Content Placeholder 2"/>
          <p:cNvSpPr>
            <a:spLocks noGrp="1"/>
          </p:cNvSpPr>
          <p:nvPr>
            <p:ph idx="1"/>
          </p:nvPr>
        </p:nvSpPr>
        <p:spPr>
          <a:xfrm>
            <a:off x="204716" y="1583141"/>
            <a:ext cx="8775511" cy="4749420"/>
          </a:xfrm>
        </p:spPr>
        <p:txBody>
          <a:bodyPr>
            <a:normAutofit fontScale="92500" lnSpcReduction="20000"/>
          </a:bodyPr>
          <a:lstStyle/>
          <a:p>
            <a:pPr>
              <a:buNone/>
            </a:pPr>
            <a:r>
              <a:rPr lang="en-US" b="1" dirty="0"/>
              <a:t>Main points:</a:t>
            </a:r>
          </a:p>
          <a:p>
            <a:r>
              <a:rPr lang="en-GB" dirty="0"/>
              <a:t>N=83 patients with SCD in Turkey (age 17 – 49). Underwent 196 automated RBCX between 2003-2006.</a:t>
            </a:r>
          </a:p>
          <a:p>
            <a:r>
              <a:rPr lang="en-GB" dirty="0"/>
              <a:t>Indications for RBCX were </a:t>
            </a:r>
            <a:r>
              <a:rPr lang="en-GB" dirty="0" err="1"/>
              <a:t>cerebrovascular</a:t>
            </a:r>
            <a:r>
              <a:rPr lang="en-GB" dirty="0"/>
              <a:t>, </a:t>
            </a:r>
            <a:r>
              <a:rPr lang="en-GB" dirty="0" err="1"/>
              <a:t>priapism</a:t>
            </a:r>
            <a:r>
              <a:rPr lang="en-GB" dirty="0"/>
              <a:t>, pregnancy, surgery, bone necrosis, &amp; unhealed leg ulcers.</a:t>
            </a:r>
          </a:p>
          <a:p>
            <a:r>
              <a:rPr lang="en-GB" dirty="0" err="1"/>
              <a:t>HbS</a:t>
            </a:r>
            <a:r>
              <a:rPr lang="en-GB" dirty="0"/>
              <a:t> target  &lt;30 % was achieved in most  of the procedures.</a:t>
            </a:r>
          </a:p>
          <a:p>
            <a:r>
              <a:rPr lang="en-GB" dirty="0"/>
              <a:t>Used 20 gauge needle for peripheral access (flow rate 15-60 ml/min). Only 10 procedures required central line catheterization.</a:t>
            </a:r>
            <a:endParaRPr lang="en-US" dirty="0"/>
          </a:p>
          <a:p>
            <a:r>
              <a:rPr lang="en-GB" dirty="0"/>
              <a:t> Measured mean </a:t>
            </a:r>
            <a:r>
              <a:rPr lang="en-GB" dirty="0" err="1"/>
              <a:t>transcutaneous</a:t>
            </a:r>
            <a:r>
              <a:rPr lang="en-GB" dirty="0"/>
              <a:t> oxygen saturation pre &amp; post RBCX: 93% &amp; 97% respectively.</a:t>
            </a:r>
          </a:p>
          <a:p>
            <a:r>
              <a:rPr lang="en-GB" dirty="0"/>
              <a:t>Measured mean Nitric Oxide (in correlation with plasma nitrite concentration) pre &amp; post: 21 &amp; 19.7 micro mol respectively (improved post RBCX)</a:t>
            </a:r>
          </a:p>
          <a:p>
            <a:r>
              <a:rPr lang="en-GB" dirty="0"/>
              <a:t>Measured free </a:t>
            </a:r>
            <a:r>
              <a:rPr lang="en-GB" dirty="0" err="1"/>
              <a:t>Hb</a:t>
            </a:r>
            <a:r>
              <a:rPr lang="en-GB" dirty="0"/>
              <a:t> in plasma (</a:t>
            </a:r>
            <a:r>
              <a:rPr lang="en-GB" dirty="0" err="1"/>
              <a:t>hemolysis</a:t>
            </a:r>
            <a:r>
              <a:rPr lang="en-GB" dirty="0"/>
              <a:t>) pre &amp; post RBCX: 28.3 &amp; 19.8 mg dl respectively. </a:t>
            </a:r>
          </a:p>
          <a:p>
            <a:r>
              <a:rPr lang="en-GB" dirty="0"/>
              <a:t>Followed up the patients post RBCX up to 10 months &amp; assessed quality of life related variables besides the clinical outcome.</a:t>
            </a:r>
            <a:endParaRPr lang="en-US" dirty="0"/>
          </a:p>
          <a:p>
            <a:pPr lvl="0">
              <a:buNone/>
            </a:pPr>
            <a:r>
              <a:rPr lang="en-GB" b="1" dirty="0"/>
              <a:t>Conclusion: </a:t>
            </a:r>
            <a:r>
              <a:rPr lang="en-GB" dirty="0"/>
              <a:t> </a:t>
            </a:r>
            <a:r>
              <a:rPr lang="en-GB" dirty="0" err="1"/>
              <a:t>RBCx</a:t>
            </a:r>
            <a:r>
              <a:rPr lang="en-GB" dirty="0"/>
              <a:t> prevented VOC &amp; improve </a:t>
            </a:r>
            <a:r>
              <a:rPr lang="en-GB" dirty="0" err="1"/>
              <a:t>QoL</a:t>
            </a:r>
            <a:r>
              <a:rPr lang="en-GB" dirty="0"/>
              <a:t>.</a:t>
            </a:r>
            <a:endParaRPr lang="en-US" dirty="0"/>
          </a:p>
          <a:p>
            <a:endParaRPr lang="en-US" dirty="0"/>
          </a:p>
          <a:p>
            <a:pPr>
              <a:buNone/>
            </a:pPr>
            <a:endParaRPr lang="en-US" dirty="0"/>
          </a:p>
          <a:p>
            <a:endParaRPr lang="en-US" dirty="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40</a:t>
            </a:fld>
            <a:endParaRPr lang="en-US" noProof="0" dirty="0"/>
          </a:p>
        </p:txBody>
      </p:sp>
      <p:pic>
        <p:nvPicPr>
          <p:cNvPr id="7170" name="Picture 2"/>
          <p:cNvPicPr>
            <a:picLocks noChangeAspect="1" noChangeArrowheads="1"/>
          </p:cNvPicPr>
          <p:nvPr/>
        </p:nvPicPr>
        <p:blipFill>
          <a:blip r:embed="rId2" cstate="print"/>
          <a:srcRect/>
          <a:stretch>
            <a:fillRect/>
          </a:stretch>
        </p:blipFill>
        <p:spPr bwMode="auto">
          <a:xfrm>
            <a:off x="2662166" y="0"/>
            <a:ext cx="6481834" cy="1378424"/>
          </a:xfrm>
          <a:prstGeom prst="rect">
            <a:avLst/>
          </a:prstGeom>
          <a:noFill/>
          <a:ln w="9525">
            <a:noFill/>
            <a:miter lim="800000"/>
            <a:headEnd/>
            <a:tailEnd/>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642"/>
            <a:ext cx="8291513" cy="1083623"/>
          </a:xfrm>
        </p:spPr>
        <p:txBody>
          <a:bodyPr>
            <a:normAutofit fontScale="90000"/>
          </a:bodyPr>
          <a:lstStyle/>
          <a:p>
            <a:r>
              <a:rPr lang="en-US" dirty="0" err="1"/>
              <a:t>Asma</a:t>
            </a:r>
            <a:r>
              <a:rPr lang="en-US" dirty="0"/>
              <a:t> et al.</a:t>
            </a:r>
            <a:br>
              <a:rPr lang="en-US" dirty="0"/>
            </a:br>
            <a:r>
              <a:rPr lang="en-US" dirty="0"/>
              <a:t>May 2014</a:t>
            </a:r>
            <a:br>
              <a:rPr lang="en-US" dirty="0"/>
            </a:br>
            <a:r>
              <a:rPr lang="en-US" dirty="0"/>
              <a:t>Transfusion </a:t>
            </a:r>
          </a:p>
        </p:txBody>
      </p:sp>
      <p:sp>
        <p:nvSpPr>
          <p:cNvPr id="3" name="Content Placeholder 2"/>
          <p:cNvSpPr>
            <a:spLocks noGrp="1"/>
          </p:cNvSpPr>
          <p:nvPr>
            <p:ph idx="1"/>
          </p:nvPr>
        </p:nvSpPr>
        <p:spPr>
          <a:xfrm>
            <a:off x="218364" y="1637731"/>
            <a:ext cx="8925636" cy="4431281"/>
          </a:xfrm>
        </p:spPr>
        <p:txBody>
          <a:bodyPr/>
          <a:lstStyle/>
          <a:p>
            <a:r>
              <a:rPr lang="en-US" dirty="0"/>
              <a:t>Retrospectively evaluated the complications of SCD in 37 pregnant patients who underwent 43  automated RBCX procedures.</a:t>
            </a:r>
          </a:p>
          <a:p>
            <a:r>
              <a:rPr lang="en-US" dirty="0"/>
              <a:t>Patients who had undergone prophylactic RBCX  (n=24) were compared to a control group (13 patients) who had not undergone RBCX during pregnancy.</a:t>
            </a:r>
          </a:p>
          <a:p>
            <a:pPr>
              <a:buNone/>
            </a:pPr>
            <a:r>
              <a:rPr lang="en-US" dirty="0"/>
              <a:t>Results: </a:t>
            </a:r>
          </a:p>
          <a:p>
            <a:r>
              <a:rPr lang="en-US" dirty="0"/>
              <a:t>Four patients in the control group developed </a:t>
            </a:r>
            <a:r>
              <a:rPr lang="en-US" dirty="0" err="1"/>
              <a:t>Vaso</a:t>
            </a:r>
            <a:r>
              <a:rPr lang="en-US" dirty="0"/>
              <a:t>-occlusive events &amp; died.  </a:t>
            </a:r>
          </a:p>
          <a:p>
            <a:r>
              <a:rPr lang="en-US" dirty="0"/>
              <a:t>Maternal complication were recorded in 21 patients of the study group compared to 7 in the control group.</a:t>
            </a:r>
          </a:p>
          <a:p>
            <a:r>
              <a:rPr lang="en-US" dirty="0"/>
              <a:t>Fetal  complications were recorded:  1 in control &amp; 1 in study group.</a:t>
            </a:r>
          </a:p>
          <a:p>
            <a:pPr>
              <a:buNone/>
            </a:pPr>
            <a:r>
              <a:rPr lang="en-US" b="1" dirty="0"/>
              <a:t>Conclusion: </a:t>
            </a:r>
            <a:r>
              <a:rPr lang="en-US" dirty="0"/>
              <a:t>This study demonstrated that prophylactic RBCX during pregnancy is a feasible &amp; safe procedure for prevention of complications &amp; therefore warrants further studies.</a:t>
            </a:r>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41</a:t>
            </a:fld>
            <a:endParaRPr lang="en-US" noProof="0"/>
          </a:p>
        </p:txBody>
      </p:sp>
      <p:pic>
        <p:nvPicPr>
          <p:cNvPr id="8194" name="Picture 2"/>
          <p:cNvPicPr>
            <a:picLocks noChangeAspect="1" noChangeArrowheads="1"/>
          </p:cNvPicPr>
          <p:nvPr/>
        </p:nvPicPr>
        <p:blipFill>
          <a:blip r:embed="rId2" cstate="print"/>
          <a:srcRect/>
          <a:stretch>
            <a:fillRect/>
          </a:stretch>
        </p:blipFill>
        <p:spPr bwMode="auto">
          <a:xfrm>
            <a:off x="2483893" y="0"/>
            <a:ext cx="6660106" cy="1487606"/>
          </a:xfrm>
          <a:prstGeom prst="rect">
            <a:avLst/>
          </a:prstGeom>
          <a:noFill/>
          <a:ln w="9525">
            <a:noFill/>
            <a:miter lim="800000"/>
            <a:headEnd/>
            <a:tailEnd/>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04716" y="1665027"/>
            <a:ext cx="8625385" cy="4403985"/>
          </a:xfrm>
        </p:spPr>
        <p:txBody>
          <a:bodyPr/>
          <a:lstStyle/>
          <a:p>
            <a:r>
              <a:rPr lang="en-US" dirty="0"/>
              <a:t>They conducted a retrospective chart review of 36 patients with SCD who received long term </a:t>
            </a:r>
            <a:r>
              <a:rPr lang="en-US" dirty="0" err="1"/>
              <a:t>erythrocytapheresis</a:t>
            </a:r>
            <a:r>
              <a:rPr lang="en-US" dirty="0"/>
              <a:t> for on average 5 years. They measured anthropometric data such as weight, height and BMI from the subjects charts to determine if this treatment impacted these measurements. </a:t>
            </a:r>
          </a:p>
          <a:p>
            <a:r>
              <a:rPr lang="en-US" dirty="0"/>
              <a:t>Results were compared to measurements prior to </a:t>
            </a:r>
            <a:r>
              <a:rPr lang="en-US" dirty="0" err="1"/>
              <a:t>erythrocytapheresis</a:t>
            </a:r>
            <a:r>
              <a:rPr lang="en-US" dirty="0"/>
              <a:t>.</a:t>
            </a:r>
          </a:p>
          <a:p>
            <a:pPr lvl="0"/>
            <a:r>
              <a:rPr lang="en-US" dirty="0">
                <a:solidFill>
                  <a:schemeClr val="tx2"/>
                </a:solidFill>
              </a:rPr>
              <a:t>Slopes of the curves from height, weight, and BMI all improved with red cell exchange therapy. </a:t>
            </a:r>
          </a:p>
          <a:p>
            <a:r>
              <a:rPr lang="en-US" dirty="0"/>
              <a:t>Of the 36 patients in the study, 8 received </a:t>
            </a:r>
            <a:r>
              <a:rPr lang="en-US" dirty="0" err="1"/>
              <a:t>hydroxyurea</a:t>
            </a:r>
            <a:r>
              <a:rPr lang="en-US" dirty="0"/>
              <a:t> prior to being started on </a:t>
            </a:r>
            <a:r>
              <a:rPr lang="en-US" dirty="0" err="1"/>
              <a:t>erythrocytapheresis</a:t>
            </a:r>
            <a:r>
              <a:rPr lang="en-US" dirty="0"/>
              <a:t>. There was no significant improvement on these measures in patients on HU therapy. </a:t>
            </a:r>
          </a:p>
          <a:p>
            <a:r>
              <a:rPr lang="en-US" dirty="0"/>
              <a:t>This result is similar to a French paper showing similar information</a:t>
            </a:r>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42</a:t>
            </a:fld>
            <a:endParaRPr lang="en-US" noProof="0"/>
          </a:p>
        </p:txBody>
      </p:sp>
      <p:pic>
        <p:nvPicPr>
          <p:cNvPr id="5122" name="Picture 2"/>
          <p:cNvPicPr>
            <a:picLocks noChangeAspect="1" noChangeArrowheads="1"/>
          </p:cNvPicPr>
          <p:nvPr/>
        </p:nvPicPr>
        <p:blipFill>
          <a:blip r:embed="rId2" cstate="print"/>
          <a:srcRect/>
          <a:stretch>
            <a:fillRect/>
          </a:stretch>
        </p:blipFill>
        <p:spPr bwMode="auto">
          <a:xfrm>
            <a:off x="0" y="0"/>
            <a:ext cx="9144000" cy="1433015"/>
          </a:xfrm>
          <a:prstGeom prst="rect">
            <a:avLst/>
          </a:prstGeom>
          <a:noFill/>
          <a:ln w="9525">
            <a:noFill/>
            <a:miter lim="800000"/>
            <a:headEnd/>
            <a:tailEnd/>
          </a:ln>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642"/>
            <a:ext cx="2750357" cy="1083623"/>
          </a:xfrm>
        </p:spPr>
        <p:txBody>
          <a:bodyPr>
            <a:normAutofit fontScale="90000"/>
          </a:bodyPr>
          <a:lstStyle/>
          <a:p>
            <a:r>
              <a:rPr lang="en-US" sz="2500" dirty="0" err="1"/>
              <a:t>Duclos</a:t>
            </a:r>
            <a:r>
              <a:rPr lang="en-US" sz="2500" dirty="0"/>
              <a:t>, C. et al</a:t>
            </a:r>
            <a:br>
              <a:rPr lang="en-US" sz="2500" dirty="0"/>
            </a:br>
            <a:r>
              <a:rPr lang="en-US" sz="2500" dirty="0"/>
              <a:t>2012 Transfusion</a:t>
            </a:r>
            <a:br>
              <a:rPr lang="en-US" sz="2500" dirty="0"/>
            </a:br>
            <a:r>
              <a:rPr lang="en-US" sz="2500" dirty="0"/>
              <a:t>and </a:t>
            </a:r>
            <a:r>
              <a:rPr lang="en-US" sz="2500" dirty="0" err="1"/>
              <a:t>Aphersis</a:t>
            </a:r>
            <a:r>
              <a:rPr lang="en-US" sz="2500" dirty="0"/>
              <a:t> </a:t>
            </a:r>
            <a:br>
              <a:rPr lang="en-US" sz="1800" dirty="0"/>
            </a:br>
            <a:endParaRPr lang="en-US" dirty="0"/>
          </a:p>
        </p:txBody>
      </p:sp>
      <p:sp>
        <p:nvSpPr>
          <p:cNvPr id="3" name="Content Placeholder 2"/>
          <p:cNvSpPr>
            <a:spLocks noGrp="1"/>
          </p:cNvSpPr>
          <p:nvPr>
            <p:ph idx="1"/>
          </p:nvPr>
        </p:nvSpPr>
        <p:spPr>
          <a:xfrm>
            <a:off x="0" y="1514901"/>
            <a:ext cx="9144000" cy="4790365"/>
          </a:xfrm>
        </p:spPr>
        <p:txBody>
          <a:bodyPr>
            <a:noAutofit/>
          </a:bodyPr>
          <a:lstStyle/>
          <a:p>
            <a:pPr>
              <a:buNone/>
            </a:pPr>
            <a:r>
              <a:rPr lang="en-GB" sz="1400" b="1" dirty="0"/>
              <a:t>MAIN POINTS:</a:t>
            </a:r>
          </a:p>
          <a:p>
            <a:r>
              <a:rPr lang="en-GB" sz="1400" dirty="0"/>
              <a:t>10 children (5 treated with manual exchange for 124 procedures; 5 children with automated exchange for 60 procedures </a:t>
            </a:r>
          </a:p>
          <a:p>
            <a:pPr lvl="0"/>
            <a:r>
              <a:rPr lang="en-GB" sz="1400" dirty="0"/>
              <a:t>Some difficulty with venous access (14 occurrences from 60 procedures)  related to impaired blood flow but  not requiring cessation or  placement of central venous access.</a:t>
            </a:r>
            <a:endParaRPr lang="en-US" sz="1400" dirty="0"/>
          </a:p>
          <a:p>
            <a:pPr lvl="1"/>
            <a:r>
              <a:rPr lang="en-GB" sz="1400" dirty="0"/>
              <a:t>Statistically significant (p&lt;0.0001) increase in number of days needed between exchanges.  </a:t>
            </a:r>
            <a:r>
              <a:rPr lang="en-GB" sz="1400" dirty="0">
                <a:solidFill>
                  <a:schemeClr val="tx2"/>
                </a:solidFill>
              </a:rPr>
              <a:t>63 days ARBCX compared to 28 for manual exchange.</a:t>
            </a:r>
            <a:endParaRPr lang="en-US" sz="1400" dirty="0">
              <a:solidFill>
                <a:schemeClr val="tx2"/>
              </a:solidFill>
            </a:endParaRPr>
          </a:p>
          <a:p>
            <a:pPr lvl="1"/>
            <a:r>
              <a:rPr lang="en-GB" sz="1400" dirty="0"/>
              <a:t>Chronic erythrocytapheresis was well tolerated overall. No significant increase in iron overload.</a:t>
            </a:r>
          </a:p>
          <a:p>
            <a:pPr>
              <a:buNone/>
            </a:pPr>
            <a:r>
              <a:rPr lang="en-US" sz="1400" b="1" dirty="0"/>
              <a:t>Conclusion:</a:t>
            </a:r>
          </a:p>
          <a:p>
            <a:pPr lvl="1"/>
            <a:r>
              <a:rPr lang="en-GB" sz="1400" dirty="0"/>
              <a:t>The ARBCX procedure is shorter and a nurse can handle two or three patients at the same time. </a:t>
            </a:r>
            <a:endParaRPr lang="en-US" sz="1400" dirty="0"/>
          </a:p>
          <a:p>
            <a:pPr lvl="1"/>
            <a:r>
              <a:rPr lang="en-GB" sz="1400" dirty="0"/>
              <a:t>Difficulties of venous access are relatively infrequent.</a:t>
            </a:r>
            <a:endParaRPr lang="en-US" sz="1400" dirty="0"/>
          </a:p>
          <a:p>
            <a:pPr lvl="1"/>
            <a:r>
              <a:rPr lang="en-GB" sz="1400" dirty="0"/>
              <a:t>The cost per session was high, but the lower number of sessions, &amp; hence requiring less patients visits and possibly the long-term impact on the disease of annual hospitalisations must be taken into account.</a:t>
            </a:r>
            <a:endParaRPr lang="en-US" sz="1400" dirty="0"/>
          </a:p>
          <a:p>
            <a:pPr lvl="1"/>
            <a:r>
              <a:rPr lang="en-GB" sz="1400" dirty="0"/>
              <a:t>Data support the use of RBCX rather than manual exchanges for children with long-term programs of red cell exchange. </a:t>
            </a:r>
          </a:p>
          <a:p>
            <a:pPr lvl="1">
              <a:buNone/>
            </a:pPr>
            <a:endParaRPr lang="en-GB" sz="1400" b="1" dirty="0"/>
          </a:p>
          <a:p>
            <a:pPr lvl="1">
              <a:buNone/>
            </a:pPr>
            <a:r>
              <a:rPr lang="en-GB" sz="1400" b="1" dirty="0"/>
              <a:t>Limitations: </a:t>
            </a:r>
            <a:r>
              <a:rPr lang="en-GB" sz="1400" dirty="0"/>
              <a:t>Small study, 10 children (5 treated with manual exchange for 124 procedures; 5 children with automated exchange for 60 procedures).  The fact it is a paediatric study may negate the small numbers.</a:t>
            </a:r>
            <a:endParaRPr lang="en-US" sz="1400" dirty="0"/>
          </a:p>
          <a:p>
            <a:br>
              <a:rPr lang="en-US" sz="1050" dirty="0"/>
            </a:br>
            <a:r>
              <a:rPr lang="en-US" sz="1050" dirty="0"/>
              <a:t> </a:t>
            </a:r>
          </a:p>
          <a:p>
            <a:endParaRPr lang="en-US" sz="1050" dirty="0"/>
          </a:p>
        </p:txBody>
      </p:sp>
      <p:sp>
        <p:nvSpPr>
          <p:cNvPr id="4" name="Footer Placeholder 3"/>
          <p:cNvSpPr>
            <a:spLocks noGrp="1"/>
          </p:cNvSpPr>
          <p:nvPr>
            <p:ph type="ftr" sz="quarter" idx="11"/>
          </p:nvPr>
        </p:nvSpPr>
        <p:spPr/>
        <p:txBody>
          <a:bodyPr/>
          <a:lstStyle/>
          <a:p>
            <a:r>
              <a:rPr lang="en-GB" noProof="0"/>
              <a:t>Presentation title, Month #, Year. Confidential</a:t>
            </a:r>
            <a:endParaRPr lang="en-US" noProof="0" dirty="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43</a:t>
            </a:fld>
            <a:endParaRPr lang="en-US" noProof="0" dirty="0"/>
          </a:p>
        </p:txBody>
      </p:sp>
      <p:pic>
        <p:nvPicPr>
          <p:cNvPr id="5122" name="Picture 2"/>
          <p:cNvPicPr>
            <a:picLocks noChangeAspect="1" noChangeArrowheads="1"/>
          </p:cNvPicPr>
          <p:nvPr/>
        </p:nvPicPr>
        <p:blipFill>
          <a:blip r:embed="rId2" cstate="print"/>
          <a:srcRect/>
          <a:stretch>
            <a:fillRect/>
          </a:stretch>
        </p:blipFill>
        <p:spPr bwMode="auto">
          <a:xfrm>
            <a:off x="2772912" y="0"/>
            <a:ext cx="6371088" cy="1460310"/>
          </a:xfrm>
          <a:prstGeom prst="rect">
            <a:avLst/>
          </a:prstGeom>
          <a:noFill/>
          <a:ln w="9525">
            <a:noFill/>
            <a:miter lim="800000"/>
            <a:headEnd/>
            <a:tailEnd/>
          </a:ln>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GB" noProof="0"/>
              <a:t>Presentation title, Month #, Year. Confidential</a:t>
            </a:r>
            <a:endParaRPr lang="en-US" noProof="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44</a:t>
            </a:fld>
            <a:endParaRPr lang="en-US" noProof="0"/>
          </a:p>
        </p:txBody>
      </p:sp>
      <p:pic>
        <p:nvPicPr>
          <p:cNvPr id="7" name="Picture 2"/>
          <p:cNvPicPr>
            <a:picLocks noChangeAspect="1" noChangeArrowheads="1"/>
          </p:cNvPicPr>
          <p:nvPr/>
        </p:nvPicPr>
        <p:blipFill>
          <a:blip r:embed="rId2" cstate="print"/>
          <a:srcRect/>
          <a:stretch>
            <a:fillRect/>
          </a:stretch>
        </p:blipFill>
        <p:spPr bwMode="auto">
          <a:xfrm>
            <a:off x="0" y="0"/>
            <a:ext cx="9144000" cy="982638"/>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0" y="1173707"/>
            <a:ext cx="9067800" cy="5500047"/>
          </a:xfrm>
          <a:prstGeom prst="rect">
            <a:avLst/>
          </a:prstGeom>
          <a:noFill/>
          <a:ln w="9525">
            <a:noFill/>
            <a:miter lim="800000"/>
            <a:headEnd/>
            <a:tailEnd/>
          </a:ln>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GB" noProof="0"/>
              <a:t>Presentation title, Month #, Year. Confidential</a:t>
            </a:r>
            <a:endParaRPr lang="en-US" noProof="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45</a:t>
            </a:fld>
            <a:endParaRPr lang="en-US" noProof="0"/>
          </a:p>
        </p:txBody>
      </p:sp>
      <p:pic>
        <p:nvPicPr>
          <p:cNvPr id="6" name="Picture 3"/>
          <p:cNvPicPr>
            <a:picLocks noChangeAspect="1" noChangeArrowheads="1"/>
          </p:cNvPicPr>
          <p:nvPr/>
        </p:nvPicPr>
        <p:blipFill>
          <a:blip r:embed="rId2" cstate="print"/>
          <a:srcRect/>
          <a:stretch>
            <a:fillRect/>
          </a:stretch>
        </p:blipFill>
        <p:spPr bwMode="auto">
          <a:xfrm>
            <a:off x="1" y="1446663"/>
            <a:ext cx="9144000" cy="524074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0" y="0"/>
            <a:ext cx="9144000" cy="982638"/>
          </a:xfrm>
          <a:prstGeom prst="rect">
            <a:avLst/>
          </a:prstGeom>
          <a:noFill/>
          <a:ln w="9525">
            <a:noFill/>
            <a:miter lim="800000"/>
            <a:headEnd/>
            <a:tailEnd/>
          </a:ln>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noProof="0" dirty="0"/>
              <a:t>Presentation title, Month #, Year. Confidential</a:t>
            </a:r>
            <a:endParaRPr lang="en-US" noProof="0" dirty="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46</a:t>
            </a:fld>
            <a:endParaRPr lang="en-US" noProof="0" dirty="0"/>
          </a:p>
        </p:txBody>
      </p:sp>
      <p:pic>
        <p:nvPicPr>
          <p:cNvPr id="6" name="Picture 2" descr="C:\Users\mberfrp\Desktop\Michot.PNG"/>
          <p:cNvPicPr>
            <a:picLocks noChangeAspect="1" noChangeArrowheads="1"/>
          </p:cNvPicPr>
          <p:nvPr/>
        </p:nvPicPr>
        <p:blipFill>
          <a:blip r:embed="rId2" cstate="print"/>
          <a:srcRect/>
          <a:stretch>
            <a:fillRect/>
          </a:stretch>
        </p:blipFill>
        <p:spPr bwMode="auto">
          <a:xfrm>
            <a:off x="395840" y="11876"/>
            <a:ext cx="6064337" cy="1412482"/>
          </a:xfrm>
          <a:prstGeom prst="rect">
            <a:avLst/>
          </a:prstGeom>
          <a:noFill/>
        </p:spPr>
      </p:pic>
      <p:sp>
        <p:nvSpPr>
          <p:cNvPr id="7" name="Title 6"/>
          <p:cNvSpPr>
            <a:spLocks noGrp="1"/>
          </p:cNvSpPr>
          <p:nvPr>
            <p:ph type="title"/>
          </p:nvPr>
        </p:nvSpPr>
        <p:spPr/>
        <p:txBody>
          <a:bodyPr/>
          <a:lstStyle/>
          <a:p>
            <a:endParaRPr lang="en-US" dirty="0"/>
          </a:p>
        </p:txBody>
      </p:sp>
      <p:pic>
        <p:nvPicPr>
          <p:cNvPr id="9" name="Content Placeholder 8" descr="Table2Michot.PNG"/>
          <p:cNvPicPr>
            <a:picLocks noGrp="1" noChangeAspect="1"/>
          </p:cNvPicPr>
          <p:nvPr>
            <p:ph idx="1"/>
          </p:nvPr>
        </p:nvPicPr>
        <p:blipFill>
          <a:blip r:embed="rId3" cstate="print"/>
          <a:stretch>
            <a:fillRect/>
          </a:stretch>
        </p:blipFill>
        <p:spPr>
          <a:xfrm>
            <a:off x="368490" y="1538102"/>
            <a:ext cx="8393373" cy="5306250"/>
          </a:xfrm>
        </p:spPr>
      </p:pic>
      <p:sp>
        <p:nvSpPr>
          <p:cNvPr id="11" name="Rectangle 10"/>
          <p:cNvSpPr/>
          <p:nvPr/>
        </p:nvSpPr>
        <p:spPr>
          <a:xfrm>
            <a:off x="493593" y="5843517"/>
            <a:ext cx="7039971" cy="475396"/>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dirty="0" err="1">
              <a:solidFill>
                <a:srgbClr val="616365"/>
              </a:solidFill>
            </a:endParaRPr>
          </a:p>
        </p:txBody>
      </p:sp>
      <p:sp>
        <p:nvSpPr>
          <p:cNvPr id="12" name="Rectangle 11"/>
          <p:cNvSpPr/>
          <p:nvPr/>
        </p:nvSpPr>
        <p:spPr>
          <a:xfrm>
            <a:off x="616420" y="3605281"/>
            <a:ext cx="6469039" cy="163773"/>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dirty="0" err="1">
              <a:solidFill>
                <a:srgbClr val="616365"/>
              </a:solidFill>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noProof="0" dirty="0"/>
              <a:t>Presentation title, Month #, Year. Confidential</a:t>
            </a:r>
            <a:endParaRPr lang="en-US" noProof="0" dirty="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47</a:t>
            </a:fld>
            <a:endParaRPr lang="en-US" noProof="0" dirty="0"/>
          </a:p>
        </p:txBody>
      </p:sp>
      <p:pic>
        <p:nvPicPr>
          <p:cNvPr id="6" name="Picture 2" descr="C:\Users\mberfrp\Desktop\Michot.PNG"/>
          <p:cNvPicPr>
            <a:picLocks noChangeAspect="1" noChangeArrowheads="1"/>
          </p:cNvPicPr>
          <p:nvPr/>
        </p:nvPicPr>
        <p:blipFill>
          <a:blip r:embed="rId2" cstate="print"/>
          <a:srcRect/>
          <a:stretch>
            <a:fillRect/>
          </a:stretch>
        </p:blipFill>
        <p:spPr bwMode="auto">
          <a:xfrm>
            <a:off x="395840" y="11876"/>
            <a:ext cx="6064337" cy="1412482"/>
          </a:xfrm>
          <a:prstGeom prst="rect">
            <a:avLst/>
          </a:prstGeom>
          <a:noFill/>
        </p:spPr>
      </p:pic>
      <p:sp>
        <p:nvSpPr>
          <p:cNvPr id="7" name="Title 6"/>
          <p:cNvSpPr>
            <a:spLocks noGrp="1"/>
          </p:cNvSpPr>
          <p:nvPr>
            <p:ph type="title"/>
          </p:nvPr>
        </p:nvSpPr>
        <p:spPr/>
        <p:txBody>
          <a:bodyPr/>
          <a:lstStyle/>
          <a:p>
            <a:endParaRPr lang="en-US" dirty="0"/>
          </a:p>
        </p:txBody>
      </p:sp>
      <p:pic>
        <p:nvPicPr>
          <p:cNvPr id="13" name="Content Placeholder 12" descr="Table3Michot.PNG"/>
          <p:cNvPicPr>
            <a:picLocks noGrp="1" noChangeAspect="1"/>
          </p:cNvPicPr>
          <p:nvPr>
            <p:ph idx="1"/>
          </p:nvPr>
        </p:nvPicPr>
        <p:blipFill>
          <a:blip r:embed="rId3" cstate="print"/>
          <a:stretch>
            <a:fillRect/>
          </a:stretch>
        </p:blipFill>
        <p:spPr>
          <a:xfrm>
            <a:off x="307416" y="4299045"/>
            <a:ext cx="8510417" cy="1961341"/>
          </a:xfrm>
        </p:spPr>
      </p:pic>
      <p:sp>
        <p:nvSpPr>
          <p:cNvPr id="14" name="Content Placeholder 2"/>
          <p:cNvSpPr txBox="1">
            <a:spLocks/>
          </p:cNvSpPr>
          <p:nvPr/>
        </p:nvSpPr>
        <p:spPr>
          <a:xfrm>
            <a:off x="405292" y="1579418"/>
            <a:ext cx="8291512" cy="4714504"/>
          </a:xfrm>
          <a:prstGeom prst="rect">
            <a:avLst/>
          </a:prstGeom>
        </p:spPr>
        <p:txBody>
          <a:bodyPr vert="horz" lIns="0" tIns="0" rIns="0" bIns="0" rtlCol="0">
            <a:noAutofit/>
          </a:bodyPr>
          <a:lstStyle/>
          <a:p>
            <a:pPr marL="342900" marR="0" lvl="0" indent="-342900" algn="just" defTabSz="914400" rtl="0" eaLnBrk="1" fontAlgn="auto" latinLnBrk="0" hangingPunct="1">
              <a:lnSpc>
                <a:spcPct val="100000"/>
              </a:lnSpc>
              <a:spcBef>
                <a:spcPts val="600"/>
              </a:spcBef>
              <a:spcAft>
                <a:spcPts val="0"/>
              </a:spcAft>
              <a:buClr>
                <a:srgbClr val="009A44"/>
              </a:buClr>
              <a:buSzTx/>
              <a:buFont typeface="Wingdings" pitchFamily="2" charset="2"/>
              <a:buChar char="§"/>
              <a:tabLst/>
              <a:defRPr/>
            </a:pPr>
            <a:r>
              <a:rPr kumimoji="0" lang="en-US" sz="1800" b="1" i="0" u="none" strike="noStrike" kern="1200" cap="none" spc="0" normalizeH="0" baseline="0" noProof="0" dirty="0">
                <a:ln>
                  <a:noFill/>
                </a:ln>
                <a:solidFill>
                  <a:schemeClr val="accent2">
                    <a:lumMod val="10000"/>
                  </a:schemeClr>
                </a:solidFill>
                <a:effectLst/>
                <a:uLnTx/>
                <a:uFillTx/>
                <a:latin typeface="+mn-lt"/>
                <a:ea typeface="+mn-ea"/>
                <a:cs typeface="+mn-cs"/>
              </a:rPr>
              <a:t>Results:</a:t>
            </a:r>
          </a:p>
          <a:p>
            <a:pPr marL="342900" lvl="0" indent="-342900" algn="just">
              <a:spcBef>
                <a:spcPts val="600"/>
              </a:spcBef>
              <a:buClr>
                <a:srgbClr val="009A44"/>
              </a:buClr>
              <a:buFont typeface="Wingdings" pitchFamily="2" charset="2"/>
              <a:buChar char="§"/>
            </a:pPr>
            <a:r>
              <a:rPr lang="en-US" sz="1600" b="1" dirty="0">
                <a:solidFill>
                  <a:schemeClr val="accent2">
                    <a:lumMod val="10000"/>
                  </a:schemeClr>
                </a:solidFill>
              </a:rPr>
              <a:t>Four hemolytic transfusion reactions </a:t>
            </a:r>
            <a:r>
              <a:rPr lang="en-US" sz="1600" dirty="0">
                <a:solidFill>
                  <a:schemeClr val="accent2">
                    <a:lumMod val="10000"/>
                  </a:schemeClr>
                </a:solidFill>
              </a:rPr>
              <a:t>(occurring between 5 and 10 days after the transfusion) </a:t>
            </a:r>
            <a:r>
              <a:rPr lang="en-US" sz="1600" b="1" dirty="0">
                <a:solidFill>
                  <a:schemeClr val="accent2">
                    <a:lumMod val="10000"/>
                  </a:schemeClr>
                </a:solidFill>
              </a:rPr>
              <a:t>were recorded in four different patients.</a:t>
            </a:r>
          </a:p>
          <a:p>
            <a:pPr marL="342900" lvl="0" indent="-342900" algn="just">
              <a:spcBef>
                <a:spcPts val="600"/>
              </a:spcBef>
              <a:buClr>
                <a:srgbClr val="009A44"/>
              </a:buClr>
              <a:buFont typeface="Wingdings" pitchFamily="2" charset="2"/>
              <a:buChar char="§"/>
            </a:pPr>
            <a:r>
              <a:rPr lang="en-US" sz="1600" dirty="0">
                <a:solidFill>
                  <a:schemeClr val="accent2">
                    <a:lumMod val="10000"/>
                  </a:schemeClr>
                </a:solidFill>
              </a:rPr>
              <a:t>The patients’ SCD phenotypes were SS (n = 3) and SC (n = 1). Three of the four patients had a B(+) blood group and two had a history of autoimmune hepatitis. Two of the transfusions were planned and two were unplanned. Although the hemolytic transfusion reactions occurred after conventional transfusion in three cases and after an RBCX session in one case, </a:t>
            </a:r>
            <a:r>
              <a:rPr lang="en-US" sz="1600" b="1" dirty="0">
                <a:solidFill>
                  <a:schemeClr val="accent2">
                    <a:lumMod val="10000"/>
                  </a:schemeClr>
                </a:solidFill>
              </a:rPr>
              <a:t>all four patients belonged to the “conventional transfusion” group.</a:t>
            </a:r>
            <a:endParaRPr kumimoji="0" lang="en-US" sz="1600" b="1" i="0" u="none" strike="noStrike" kern="1200" cap="none" spc="0" normalizeH="0" baseline="0" noProof="0" dirty="0">
              <a:ln>
                <a:noFill/>
              </a:ln>
              <a:solidFill>
                <a:schemeClr val="accent2">
                  <a:lumMod val="10000"/>
                </a:schemeClr>
              </a:solidFill>
              <a:effectLst/>
              <a:uLnTx/>
              <a:uFillTx/>
              <a:latin typeface="+mn-lt"/>
              <a:ea typeface="+mn-ea"/>
              <a:cs typeface="+mn-cs"/>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noProof="0" dirty="0"/>
              <a:t>Presentation title, Month #, Year. Confidential</a:t>
            </a:r>
            <a:endParaRPr lang="en-US" noProof="0" dirty="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48</a:t>
            </a:fld>
            <a:endParaRPr lang="en-US" noProof="0" dirty="0"/>
          </a:p>
        </p:txBody>
      </p:sp>
      <p:pic>
        <p:nvPicPr>
          <p:cNvPr id="6" name="Picture 2" descr="C:\Users\mberfrp\Desktop\Michot.PNG"/>
          <p:cNvPicPr>
            <a:picLocks noChangeAspect="1" noChangeArrowheads="1"/>
          </p:cNvPicPr>
          <p:nvPr/>
        </p:nvPicPr>
        <p:blipFill>
          <a:blip r:embed="rId2" cstate="print"/>
          <a:srcRect/>
          <a:stretch>
            <a:fillRect/>
          </a:stretch>
        </p:blipFill>
        <p:spPr bwMode="auto">
          <a:xfrm>
            <a:off x="395840" y="11876"/>
            <a:ext cx="6064337" cy="1412482"/>
          </a:xfrm>
          <a:prstGeom prst="rect">
            <a:avLst/>
          </a:prstGeom>
          <a:noFill/>
        </p:spPr>
      </p:pic>
      <p:sp>
        <p:nvSpPr>
          <p:cNvPr id="7" name="Title 6"/>
          <p:cNvSpPr>
            <a:spLocks noGrp="1"/>
          </p:cNvSpPr>
          <p:nvPr>
            <p:ph type="title"/>
          </p:nvPr>
        </p:nvSpPr>
        <p:spPr/>
        <p:txBody>
          <a:bodyPr/>
          <a:lstStyle/>
          <a:p>
            <a:endParaRPr lang="en-US" dirty="0"/>
          </a:p>
        </p:txBody>
      </p:sp>
      <p:sp>
        <p:nvSpPr>
          <p:cNvPr id="9" name="Content Placeholder 2"/>
          <p:cNvSpPr txBox="1">
            <a:spLocks/>
          </p:cNvSpPr>
          <p:nvPr/>
        </p:nvSpPr>
        <p:spPr>
          <a:xfrm>
            <a:off x="405292" y="1579418"/>
            <a:ext cx="8291512" cy="4714504"/>
          </a:xfrm>
          <a:prstGeom prst="rect">
            <a:avLst/>
          </a:prstGeom>
        </p:spPr>
        <p:txBody>
          <a:bodyPr vert="horz" lIns="0" tIns="0" rIns="0" bIns="0" rtlCol="0">
            <a:noAutofit/>
          </a:bodyPr>
          <a:lstStyle/>
          <a:p>
            <a:pPr marL="342900" marR="0" lvl="0" indent="-342900" algn="just" defTabSz="914400" rtl="0" eaLnBrk="1" fontAlgn="auto" latinLnBrk="0" hangingPunct="1">
              <a:lnSpc>
                <a:spcPct val="100000"/>
              </a:lnSpc>
              <a:spcBef>
                <a:spcPts val="600"/>
              </a:spcBef>
              <a:spcAft>
                <a:spcPts val="0"/>
              </a:spcAft>
              <a:buClr>
                <a:srgbClr val="009A44"/>
              </a:buClr>
              <a:buSzTx/>
              <a:buFont typeface="Wingdings" pitchFamily="2" charset="2"/>
              <a:buChar char="§"/>
              <a:tabLst/>
              <a:defRPr/>
            </a:pPr>
            <a:r>
              <a:rPr kumimoji="0" lang="en-US" sz="1800" b="1" i="0" u="none" strike="noStrike" kern="1200" cap="none" spc="0" normalizeH="0" baseline="0" noProof="0" dirty="0">
                <a:ln>
                  <a:noFill/>
                </a:ln>
                <a:solidFill>
                  <a:schemeClr val="accent2">
                    <a:lumMod val="10000"/>
                  </a:schemeClr>
                </a:solidFill>
                <a:effectLst/>
                <a:uLnTx/>
                <a:uFillTx/>
                <a:latin typeface="+mn-lt"/>
                <a:ea typeface="+mn-ea"/>
                <a:cs typeface="+mn-cs"/>
              </a:rPr>
              <a:t>Discussion :</a:t>
            </a:r>
          </a:p>
          <a:p>
            <a:pPr marL="342900" marR="0" lvl="0" indent="-342900" algn="just" defTabSz="914400" rtl="0" eaLnBrk="1" fontAlgn="auto" latinLnBrk="0" hangingPunct="1">
              <a:lnSpc>
                <a:spcPct val="100000"/>
              </a:lnSpc>
              <a:spcBef>
                <a:spcPts val="600"/>
              </a:spcBef>
              <a:spcAft>
                <a:spcPts val="0"/>
              </a:spcAft>
              <a:buClr>
                <a:srgbClr val="009A44"/>
              </a:buClr>
              <a:buSzTx/>
              <a:buFont typeface="Wingdings" pitchFamily="2" charset="2"/>
              <a:buChar char="§"/>
              <a:tabLst/>
              <a:defRPr/>
            </a:pPr>
            <a:r>
              <a:rPr lang="en-US" sz="1600" dirty="0">
                <a:solidFill>
                  <a:schemeClr val="accent2">
                    <a:lumMod val="10000"/>
                  </a:schemeClr>
                </a:solidFill>
              </a:rPr>
              <a:t>Once an exchange program has been prescribed, the patient and physician can choose between conventional transfusions and RBCX.</a:t>
            </a:r>
          </a:p>
          <a:p>
            <a:pPr marL="342900" marR="0" lvl="0" indent="-342900" algn="just" defTabSz="914400" rtl="0" eaLnBrk="1" fontAlgn="auto" latinLnBrk="0" hangingPunct="1">
              <a:lnSpc>
                <a:spcPct val="100000"/>
              </a:lnSpc>
              <a:spcBef>
                <a:spcPts val="600"/>
              </a:spcBef>
              <a:spcAft>
                <a:spcPts val="0"/>
              </a:spcAft>
              <a:buClr>
                <a:srgbClr val="009A44"/>
              </a:buClr>
              <a:buSzTx/>
              <a:buFont typeface="Wingdings" pitchFamily="2" charset="2"/>
              <a:buChar char="§"/>
              <a:tabLst/>
              <a:defRPr/>
            </a:pPr>
            <a:r>
              <a:rPr lang="en-US" sz="1600" b="1" dirty="0">
                <a:solidFill>
                  <a:schemeClr val="accent2">
                    <a:lumMod val="10000"/>
                  </a:schemeClr>
                </a:solidFill>
              </a:rPr>
              <a:t>The choice in favor of RBCX </a:t>
            </a:r>
            <a:r>
              <a:rPr lang="en-US" sz="1600" dirty="0">
                <a:solidFill>
                  <a:schemeClr val="accent2">
                    <a:lumMod val="10000"/>
                  </a:schemeClr>
                </a:solidFill>
              </a:rPr>
              <a:t>(</a:t>
            </a:r>
            <a:r>
              <a:rPr lang="en-US" sz="1600" dirty="0" err="1">
                <a:solidFill>
                  <a:schemeClr val="accent2">
                    <a:lumMod val="10000"/>
                  </a:schemeClr>
                </a:solidFill>
              </a:rPr>
              <a:t>isovolumetric</a:t>
            </a:r>
            <a:r>
              <a:rPr lang="en-US" sz="1600" dirty="0">
                <a:solidFill>
                  <a:schemeClr val="accent2">
                    <a:lumMod val="10000"/>
                  </a:schemeClr>
                </a:solidFill>
              </a:rPr>
              <a:t> method, control of iron overload, more effective lowering of </a:t>
            </a:r>
            <a:r>
              <a:rPr lang="en-US" sz="1600" dirty="0" err="1">
                <a:solidFill>
                  <a:schemeClr val="accent2">
                    <a:lumMod val="10000"/>
                  </a:schemeClr>
                </a:solidFill>
              </a:rPr>
              <a:t>HbS</a:t>
            </a:r>
            <a:r>
              <a:rPr lang="en-US" sz="1600" dirty="0">
                <a:solidFill>
                  <a:schemeClr val="accent2">
                    <a:lumMod val="10000"/>
                  </a:schemeClr>
                </a:solidFill>
              </a:rPr>
              <a:t>) </a:t>
            </a:r>
            <a:r>
              <a:rPr lang="en-US" sz="1600" b="1" dirty="0">
                <a:solidFill>
                  <a:schemeClr val="accent2">
                    <a:lumMod val="10000"/>
                  </a:schemeClr>
                </a:solidFill>
              </a:rPr>
              <a:t>is balanced against its disadvantages, in particular the theoretical risk of </a:t>
            </a:r>
            <a:r>
              <a:rPr lang="en-US" sz="1600" b="1" dirty="0" err="1">
                <a:solidFill>
                  <a:schemeClr val="accent2">
                    <a:lumMod val="10000"/>
                  </a:schemeClr>
                </a:solidFill>
              </a:rPr>
              <a:t>alloimmunisation</a:t>
            </a:r>
            <a:r>
              <a:rPr lang="en-US" sz="1600" dirty="0">
                <a:solidFill>
                  <a:schemeClr val="accent2">
                    <a:lumMod val="10000"/>
                  </a:schemeClr>
                </a:solidFill>
              </a:rPr>
              <a:t>.</a:t>
            </a:r>
          </a:p>
          <a:p>
            <a:pPr marL="342900" marR="0" lvl="0" indent="-342900" algn="just" defTabSz="914400" rtl="0" eaLnBrk="1" fontAlgn="auto" latinLnBrk="0" hangingPunct="1">
              <a:lnSpc>
                <a:spcPct val="100000"/>
              </a:lnSpc>
              <a:spcBef>
                <a:spcPts val="600"/>
              </a:spcBef>
              <a:spcAft>
                <a:spcPts val="0"/>
              </a:spcAft>
              <a:buClr>
                <a:srgbClr val="009A44"/>
              </a:buClr>
              <a:buSzTx/>
              <a:buFont typeface="Wingdings" pitchFamily="2" charset="2"/>
              <a:buChar char="§"/>
              <a:tabLst/>
              <a:defRPr/>
            </a:pPr>
            <a:r>
              <a:rPr lang="en-US" sz="1600" dirty="0">
                <a:solidFill>
                  <a:schemeClr val="accent2">
                    <a:lumMod val="10000"/>
                  </a:schemeClr>
                </a:solidFill>
              </a:rPr>
              <a:t>The authors were concerned about the </a:t>
            </a:r>
            <a:r>
              <a:rPr lang="en-US" sz="1600" b="1" dirty="0">
                <a:solidFill>
                  <a:schemeClr val="accent2">
                    <a:lumMod val="10000"/>
                  </a:schemeClr>
                </a:solidFill>
              </a:rPr>
              <a:t>risk for hemolytic transfusion reactions and </a:t>
            </a:r>
            <a:r>
              <a:rPr lang="en-US" sz="1600" b="1" dirty="0" err="1">
                <a:solidFill>
                  <a:schemeClr val="accent2">
                    <a:lumMod val="10000"/>
                  </a:schemeClr>
                </a:solidFill>
              </a:rPr>
              <a:t>alloimmunisation</a:t>
            </a:r>
            <a:r>
              <a:rPr lang="en-US" sz="1600" b="1" dirty="0">
                <a:solidFill>
                  <a:schemeClr val="accent2">
                    <a:lumMod val="10000"/>
                  </a:schemeClr>
                </a:solidFill>
              </a:rPr>
              <a:t> in patients in the RBCX program, due to elevated transfused blood exposure. </a:t>
            </a:r>
          </a:p>
          <a:p>
            <a:pPr marL="342900" marR="0" lvl="0" indent="-342900" algn="just" defTabSz="914400" rtl="0" eaLnBrk="1" fontAlgn="auto" latinLnBrk="0" hangingPunct="1">
              <a:lnSpc>
                <a:spcPct val="100000"/>
              </a:lnSpc>
              <a:spcBef>
                <a:spcPts val="600"/>
              </a:spcBef>
              <a:spcAft>
                <a:spcPts val="0"/>
              </a:spcAft>
              <a:buClr>
                <a:srgbClr val="009A44"/>
              </a:buClr>
              <a:buSzTx/>
              <a:buFont typeface="Wingdings" pitchFamily="2" charset="2"/>
              <a:buChar char="§"/>
              <a:tabLst/>
              <a:defRPr/>
            </a:pPr>
            <a:r>
              <a:rPr lang="en-US" sz="1600" dirty="0">
                <a:solidFill>
                  <a:schemeClr val="accent2">
                    <a:lumMod val="10000"/>
                  </a:schemeClr>
                </a:solidFill>
              </a:rPr>
              <a:t>However, </a:t>
            </a:r>
            <a:r>
              <a:rPr lang="en-US" sz="1600" b="1" dirty="0">
                <a:solidFill>
                  <a:schemeClr val="accent2">
                    <a:lumMod val="10000"/>
                  </a:schemeClr>
                </a:solidFill>
              </a:rPr>
              <a:t>they observed a lower </a:t>
            </a:r>
            <a:r>
              <a:rPr lang="en-US" sz="1600" b="1" dirty="0" err="1">
                <a:solidFill>
                  <a:schemeClr val="accent2">
                    <a:lumMod val="10000"/>
                  </a:schemeClr>
                </a:solidFill>
              </a:rPr>
              <a:t>alloimmunisation</a:t>
            </a:r>
            <a:r>
              <a:rPr lang="en-US" sz="1600" b="1" dirty="0">
                <a:solidFill>
                  <a:schemeClr val="accent2">
                    <a:lumMod val="10000"/>
                  </a:schemeClr>
                </a:solidFill>
              </a:rPr>
              <a:t> rate in patients in the RBCX group than in the conventional transfusion group. </a:t>
            </a:r>
          </a:p>
          <a:p>
            <a:pPr marL="342900" marR="0" lvl="0" indent="-342900" algn="just" defTabSz="914400" rtl="0" eaLnBrk="1" fontAlgn="auto" latinLnBrk="0" hangingPunct="1">
              <a:lnSpc>
                <a:spcPct val="100000"/>
              </a:lnSpc>
              <a:spcBef>
                <a:spcPts val="600"/>
              </a:spcBef>
              <a:spcAft>
                <a:spcPts val="0"/>
              </a:spcAft>
              <a:buClr>
                <a:srgbClr val="009A44"/>
              </a:buClr>
              <a:buSzTx/>
              <a:buFont typeface="Wingdings" pitchFamily="2" charset="2"/>
              <a:buChar char="§"/>
              <a:tabLst/>
              <a:defRPr/>
            </a:pPr>
            <a:r>
              <a:rPr lang="en-US" sz="1600" dirty="0">
                <a:solidFill>
                  <a:schemeClr val="accent2">
                    <a:lumMod val="10000"/>
                  </a:schemeClr>
                </a:solidFill>
              </a:rPr>
              <a:t>Moreover, </a:t>
            </a:r>
            <a:r>
              <a:rPr lang="en-US" sz="1600" b="1" dirty="0">
                <a:solidFill>
                  <a:schemeClr val="accent2">
                    <a:lumMod val="10000"/>
                  </a:schemeClr>
                </a:solidFill>
              </a:rPr>
              <a:t>no </a:t>
            </a:r>
            <a:r>
              <a:rPr lang="en-US" sz="1600" b="1" dirty="0" err="1">
                <a:solidFill>
                  <a:schemeClr val="accent2">
                    <a:lumMod val="10000"/>
                  </a:schemeClr>
                </a:solidFill>
              </a:rPr>
              <a:t>hemolysis</a:t>
            </a:r>
            <a:r>
              <a:rPr lang="en-US" sz="1600" b="1" dirty="0">
                <a:solidFill>
                  <a:schemeClr val="accent2">
                    <a:lumMod val="10000"/>
                  </a:schemeClr>
                </a:solidFill>
              </a:rPr>
              <a:t> transfusion reactions occurred in the RBCX group, even though patients in this group received 10 times more RBCUs</a:t>
            </a:r>
            <a:r>
              <a:rPr lang="en-US" sz="1600" dirty="0">
                <a:solidFill>
                  <a:schemeClr val="accent2">
                    <a:lumMod val="10000"/>
                  </a:schemeClr>
                </a:solidFill>
              </a:rPr>
              <a:t> than patients in the conventional group did.</a:t>
            </a:r>
          </a:p>
          <a:p>
            <a:pPr marL="342900" marR="0" lvl="0" indent="-342900" algn="just" defTabSz="914400" rtl="0" eaLnBrk="1" fontAlgn="auto" latinLnBrk="0" hangingPunct="1">
              <a:lnSpc>
                <a:spcPct val="100000"/>
              </a:lnSpc>
              <a:spcBef>
                <a:spcPts val="600"/>
              </a:spcBef>
              <a:spcAft>
                <a:spcPts val="0"/>
              </a:spcAft>
              <a:buClr>
                <a:srgbClr val="009A44"/>
              </a:buClr>
              <a:buSzTx/>
              <a:buFont typeface="Wingdings" pitchFamily="2" charset="2"/>
              <a:buChar char="§"/>
              <a:tabLst/>
              <a:defRPr/>
            </a:pPr>
            <a:r>
              <a:rPr lang="en-US" sz="1600" dirty="0">
                <a:solidFill>
                  <a:schemeClr val="accent2">
                    <a:lumMod val="10000"/>
                  </a:schemeClr>
                </a:solidFill>
              </a:rPr>
              <a:t>The basis for the lower observed incidence of hemolytic transfusion reactions in the RBCX group is unclear.</a:t>
            </a:r>
            <a:endParaRPr kumimoji="0" lang="en-US" sz="1600" i="0" u="none" strike="noStrike" kern="1200" cap="none" spc="0" normalizeH="0" baseline="0" noProof="0" dirty="0">
              <a:ln>
                <a:noFill/>
              </a:ln>
              <a:solidFill>
                <a:schemeClr val="accent2">
                  <a:lumMod val="10000"/>
                </a:schemeClr>
              </a:solidFill>
              <a:effectLst/>
              <a:uLnTx/>
              <a:uFillTx/>
              <a:latin typeface="+mn-lt"/>
              <a:ea typeface="+mn-ea"/>
              <a:cs typeface="+mn-cs"/>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noProof="0" dirty="0"/>
              <a:t>Presentation title, Month #, Year. Confidential</a:t>
            </a:r>
            <a:endParaRPr lang="en-US" noProof="0" dirty="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49</a:t>
            </a:fld>
            <a:endParaRPr lang="en-US" noProof="0" dirty="0"/>
          </a:p>
        </p:txBody>
      </p:sp>
      <p:pic>
        <p:nvPicPr>
          <p:cNvPr id="6" name="Picture 2" descr="C:\Users\mberfrp\Desktop\Michot.PNG"/>
          <p:cNvPicPr>
            <a:picLocks noChangeAspect="1" noChangeArrowheads="1"/>
          </p:cNvPicPr>
          <p:nvPr/>
        </p:nvPicPr>
        <p:blipFill>
          <a:blip r:embed="rId2" cstate="print"/>
          <a:srcRect/>
          <a:stretch>
            <a:fillRect/>
          </a:stretch>
        </p:blipFill>
        <p:spPr bwMode="auto">
          <a:xfrm>
            <a:off x="395840" y="11876"/>
            <a:ext cx="6064337" cy="1412482"/>
          </a:xfrm>
          <a:prstGeom prst="rect">
            <a:avLst/>
          </a:prstGeom>
          <a:noFill/>
        </p:spPr>
      </p:pic>
      <p:sp>
        <p:nvSpPr>
          <p:cNvPr id="7" name="Title 6"/>
          <p:cNvSpPr>
            <a:spLocks noGrp="1"/>
          </p:cNvSpPr>
          <p:nvPr>
            <p:ph type="title"/>
          </p:nvPr>
        </p:nvSpPr>
        <p:spPr/>
        <p:txBody>
          <a:bodyPr/>
          <a:lstStyle/>
          <a:p>
            <a:endParaRPr lang="en-US" dirty="0"/>
          </a:p>
        </p:txBody>
      </p:sp>
      <p:sp>
        <p:nvSpPr>
          <p:cNvPr id="9" name="Content Placeholder 2"/>
          <p:cNvSpPr txBox="1">
            <a:spLocks/>
          </p:cNvSpPr>
          <p:nvPr/>
        </p:nvSpPr>
        <p:spPr>
          <a:xfrm>
            <a:off x="405292" y="1579418"/>
            <a:ext cx="8291512" cy="4714504"/>
          </a:xfrm>
          <a:prstGeom prst="rect">
            <a:avLst/>
          </a:prstGeom>
        </p:spPr>
        <p:txBody>
          <a:bodyPr vert="horz" lIns="0" tIns="0" rIns="0" bIns="0" rtlCol="0">
            <a:noAutofit/>
          </a:bodyPr>
          <a:lstStyle/>
          <a:p>
            <a:pPr marL="342900" lvl="0" indent="-342900" algn="just">
              <a:spcBef>
                <a:spcPts val="600"/>
              </a:spcBef>
              <a:buClr>
                <a:srgbClr val="009A44"/>
              </a:buClr>
              <a:buFont typeface="Wingdings" pitchFamily="2" charset="2"/>
              <a:buChar char="§"/>
              <a:defRPr/>
            </a:pPr>
            <a:r>
              <a:rPr lang="en-US" b="1" dirty="0">
                <a:solidFill>
                  <a:schemeClr val="accent2">
                    <a:lumMod val="10000"/>
                  </a:schemeClr>
                </a:solidFill>
              </a:rPr>
              <a:t>Hypotheses : Baseline Inflammatory condition induced </a:t>
            </a:r>
            <a:r>
              <a:rPr lang="en-US" b="1" dirty="0" err="1">
                <a:solidFill>
                  <a:schemeClr val="accent2">
                    <a:lumMod val="10000"/>
                  </a:schemeClr>
                </a:solidFill>
              </a:rPr>
              <a:t>alloimmunisation</a:t>
            </a:r>
            <a:endParaRPr lang="en-US" b="1" dirty="0">
              <a:solidFill>
                <a:schemeClr val="accent2">
                  <a:lumMod val="10000"/>
                </a:schemeClr>
              </a:solidFill>
            </a:endParaRPr>
          </a:p>
          <a:p>
            <a:pPr marL="342900" lvl="0" indent="-342900" algn="just">
              <a:spcBef>
                <a:spcPts val="600"/>
              </a:spcBef>
              <a:buClr>
                <a:srgbClr val="009A44"/>
              </a:buClr>
              <a:buFont typeface="Wingdings" pitchFamily="2" charset="2"/>
              <a:buChar char="§"/>
            </a:pPr>
            <a:r>
              <a:rPr lang="en-US" sz="1600" dirty="0">
                <a:solidFill>
                  <a:schemeClr val="accent2">
                    <a:lumMod val="10000"/>
                  </a:schemeClr>
                </a:solidFill>
              </a:rPr>
              <a:t>Hemolytic transfusion reactions corresponds to the accelerated destruction of transfused RBCs, caused by the presence of </a:t>
            </a:r>
            <a:r>
              <a:rPr lang="en-US" sz="1600" dirty="0" err="1">
                <a:solidFill>
                  <a:schemeClr val="accent2">
                    <a:lumMod val="10000"/>
                  </a:schemeClr>
                </a:solidFill>
              </a:rPr>
              <a:t>alloantibodies</a:t>
            </a:r>
            <a:r>
              <a:rPr lang="en-US" sz="1600" dirty="0">
                <a:solidFill>
                  <a:schemeClr val="accent2">
                    <a:lumMod val="10000"/>
                  </a:schemeClr>
                </a:solidFill>
              </a:rPr>
              <a:t>.</a:t>
            </a:r>
          </a:p>
          <a:p>
            <a:pPr marL="342900" lvl="0" indent="-342900" algn="just">
              <a:spcBef>
                <a:spcPts val="600"/>
              </a:spcBef>
              <a:buClr>
                <a:srgbClr val="009A44"/>
              </a:buClr>
              <a:buFont typeface="Wingdings" pitchFamily="2" charset="2"/>
              <a:buChar char="§"/>
            </a:pPr>
            <a:r>
              <a:rPr lang="en-US" sz="1600" dirty="0">
                <a:solidFill>
                  <a:schemeClr val="accent2">
                    <a:lumMod val="10000"/>
                  </a:schemeClr>
                </a:solidFill>
              </a:rPr>
              <a:t>Preliminary data in humans and </a:t>
            </a:r>
            <a:r>
              <a:rPr lang="en-US" sz="1600" dirty="0" err="1">
                <a:solidFill>
                  <a:schemeClr val="accent2">
                    <a:lumMod val="10000"/>
                  </a:schemeClr>
                </a:solidFill>
              </a:rPr>
              <a:t>murine</a:t>
            </a:r>
            <a:r>
              <a:rPr lang="en-US" sz="1600" dirty="0">
                <a:solidFill>
                  <a:schemeClr val="accent2">
                    <a:lumMod val="10000"/>
                  </a:schemeClr>
                </a:solidFill>
              </a:rPr>
              <a:t> models suggest that the presence of baseline inflammatory conditions at the time of transfusion may enhance the incidence of hemolytic transfusion reactions.</a:t>
            </a:r>
          </a:p>
          <a:p>
            <a:pPr marL="342900" lvl="0" indent="-342900" algn="just">
              <a:spcBef>
                <a:spcPts val="600"/>
              </a:spcBef>
              <a:buClr>
                <a:srgbClr val="009A44"/>
              </a:buClr>
              <a:buFont typeface="Wingdings" pitchFamily="2" charset="2"/>
              <a:buChar char="§"/>
            </a:pPr>
            <a:r>
              <a:rPr lang="en-US" sz="1600" dirty="0">
                <a:solidFill>
                  <a:schemeClr val="accent2">
                    <a:lumMod val="10000"/>
                  </a:schemeClr>
                </a:solidFill>
              </a:rPr>
              <a:t>In this study, the low prevalence of hemolytic transfusion reactions in patients in the RBCX group argues in favor of this hypothesis. One can reasonably assume that </a:t>
            </a:r>
            <a:r>
              <a:rPr lang="en-US" sz="1600" b="1" dirty="0">
                <a:solidFill>
                  <a:schemeClr val="accent2">
                    <a:lumMod val="10000"/>
                  </a:schemeClr>
                </a:solidFill>
              </a:rPr>
              <a:t>patients in an RBCX program are more likely to have “controlled” SCD and low levels of baseline inflammation. </a:t>
            </a:r>
            <a:r>
              <a:rPr lang="en-US" sz="1600" b="1" dirty="0" err="1">
                <a:solidFill>
                  <a:schemeClr val="accent2">
                    <a:lumMod val="10000"/>
                  </a:schemeClr>
                </a:solidFill>
              </a:rPr>
              <a:t>Immunomodulatory</a:t>
            </a:r>
            <a:r>
              <a:rPr lang="en-US" sz="1600" b="1" dirty="0">
                <a:solidFill>
                  <a:schemeClr val="accent2">
                    <a:lumMod val="10000"/>
                  </a:schemeClr>
                </a:solidFill>
              </a:rPr>
              <a:t> </a:t>
            </a:r>
            <a:r>
              <a:rPr lang="en-US" sz="1600" b="1" dirty="0" err="1">
                <a:solidFill>
                  <a:schemeClr val="accent2">
                    <a:lumMod val="10000"/>
                  </a:schemeClr>
                </a:solidFill>
              </a:rPr>
              <a:t>mecanism</a:t>
            </a:r>
            <a:endParaRPr lang="en-US" sz="1600" b="1" dirty="0">
              <a:solidFill>
                <a:schemeClr val="accent2">
                  <a:lumMod val="10000"/>
                </a:schemeClr>
              </a:solidFill>
            </a:endParaRPr>
          </a:p>
          <a:p>
            <a:pPr marL="342900" lvl="0" indent="-342900" algn="just">
              <a:spcBef>
                <a:spcPts val="600"/>
              </a:spcBef>
              <a:buClr>
                <a:srgbClr val="009A44"/>
              </a:buClr>
              <a:buFont typeface="Wingdings" pitchFamily="2" charset="2"/>
              <a:buChar char="§"/>
            </a:pPr>
            <a:r>
              <a:rPr lang="en-US" sz="1600" b="1" dirty="0">
                <a:solidFill>
                  <a:schemeClr val="accent2">
                    <a:lumMod val="10000"/>
                  </a:schemeClr>
                </a:solidFill>
              </a:rPr>
              <a:t>The RBCX technique might also have an impact </a:t>
            </a:r>
            <a:r>
              <a:rPr lang="en-US" sz="1600" dirty="0">
                <a:solidFill>
                  <a:schemeClr val="accent2">
                    <a:lumMod val="10000"/>
                  </a:schemeClr>
                </a:solidFill>
              </a:rPr>
              <a:t>on the prevalence of hemolytic transfusion reactions. </a:t>
            </a:r>
            <a:r>
              <a:rPr lang="en-US" sz="1600" b="1" dirty="0">
                <a:solidFill>
                  <a:schemeClr val="accent2">
                    <a:lumMod val="10000"/>
                  </a:schemeClr>
                </a:solidFill>
              </a:rPr>
              <a:t>The authors estimate that between 500 to 1000 </a:t>
            </a:r>
            <a:r>
              <a:rPr lang="en-US" sz="1600" b="1" dirty="0" err="1">
                <a:solidFill>
                  <a:schemeClr val="accent2">
                    <a:lumMod val="10000"/>
                  </a:schemeClr>
                </a:solidFill>
              </a:rPr>
              <a:t>mL</a:t>
            </a:r>
            <a:r>
              <a:rPr lang="en-US" sz="1600" b="1" dirty="0">
                <a:solidFill>
                  <a:schemeClr val="accent2">
                    <a:lumMod val="10000"/>
                  </a:schemeClr>
                </a:solidFill>
              </a:rPr>
              <a:t> of plasma are removed</a:t>
            </a:r>
            <a:r>
              <a:rPr lang="en-US" sz="1600" dirty="0">
                <a:solidFill>
                  <a:schemeClr val="accent2">
                    <a:lumMod val="10000"/>
                  </a:schemeClr>
                </a:solidFill>
              </a:rPr>
              <a:t> during RBCX of 4 to 6 RBCUs in an adult patient. </a:t>
            </a:r>
            <a:r>
              <a:rPr lang="en-US" sz="1600" b="1" dirty="0">
                <a:solidFill>
                  <a:schemeClr val="accent2">
                    <a:lumMod val="10000"/>
                  </a:schemeClr>
                </a:solidFill>
              </a:rPr>
              <a:t>The removal of plasma cytokines or inflammatory proteins may help to limit immune activation</a:t>
            </a:r>
            <a:r>
              <a:rPr lang="en-US" sz="1600" dirty="0">
                <a:solidFill>
                  <a:schemeClr val="accent2">
                    <a:lumMod val="10000"/>
                  </a:schemeClr>
                </a:solidFill>
              </a:rPr>
              <a:t>. Some preliminary data even suggest that RBCX itself or PLEX may be an effective treatment for severe hemolytic transfusion reactions.</a:t>
            </a:r>
            <a:endParaRPr kumimoji="0" lang="en-US" sz="1600" i="0" u="none" strike="noStrike" kern="1200" cap="none" spc="0" normalizeH="0" baseline="0" noProof="0" dirty="0">
              <a:ln>
                <a:noFill/>
              </a:ln>
              <a:solidFill>
                <a:schemeClr val="accent2">
                  <a:lumMod val="10000"/>
                </a:schemeClr>
              </a:solidFill>
              <a:effectLst/>
              <a:uLnTx/>
              <a:uFillTx/>
              <a:latin typeface="+mn-lt"/>
              <a:ea typeface="+mn-ea"/>
              <a:cs typeface="+mn-cs"/>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4" y="359416"/>
            <a:ext cx="8291513" cy="948880"/>
          </a:xfrm>
        </p:spPr>
        <p:txBody>
          <a:bodyPr/>
          <a:lstStyle/>
          <a:p>
            <a:r>
              <a:rPr lang="en-US" dirty="0"/>
              <a:t>Epidemiology</a:t>
            </a:r>
          </a:p>
        </p:txBody>
      </p:sp>
      <p:sp>
        <p:nvSpPr>
          <p:cNvPr id="4" name="Slide Number Placeholder 3"/>
          <p:cNvSpPr>
            <a:spLocks noGrp="1"/>
          </p:cNvSpPr>
          <p:nvPr>
            <p:ph type="sldNum" sz="quarter" idx="12"/>
          </p:nvPr>
        </p:nvSpPr>
        <p:spPr/>
        <p:txBody>
          <a:bodyPr/>
          <a:lstStyle/>
          <a:p>
            <a:fld id="{7EBBB2D2-0CD1-4A4F-A33F-73F5586AA3CD}" type="slidenum">
              <a:rPr lang="en-US" noProof="0" smtClean="0"/>
              <a:pPr/>
              <a:t>5</a:t>
            </a:fld>
            <a:endParaRPr lang="en-US" noProof="0"/>
          </a:p>
        </p:txBody>
      </p:sp>
      <p:pic>
        <p:nvPicPr>
          <p:cNvPr id="247810" name="Picture 2"/>
          <p:cNvPicPr>
            <a:picLocks noChangeAspect="1" noChangeArrowheads="1"/>
          </p:cNvPicPr>
          <p:nvPr/>
        </p:nvPicPr>
        <p:blipFill>
          <a:blip r:embed="rId2" cstate="print"/>
          <a:srcRect/>
          <a:stretch>
            <a:fillRect/>
          </a:stretch>
        </p:blipFill>
        <p:spPr bwMode="auto">
          <a:xfrm>
            <a:off x="1167618" y="1772529"/>
            <a:ext cx="6879102" cy="3643533"/>
          </a:xfrm>
          <a:prstGeom prst="rect">
            <a:avLst/>
          </a:prstGeom>
          <a:noFill/>
          <a:ln w="9525">
            <a:noFill/>
            <a:miter lim="800000"/>
            <a:headEnd/>
            <a:tailEnd/>
          </a:ln>
        </p:spPr>
      </p:pic>
      <p:pic>
        <p:nvPicPr>
          <p:cNvPr id="247812" name="Picture 4"/>
          <p:cNvPicPr>
            <a:picLocks noChangeAspect="1" noChangeArrowheads="1"/>
          </p:cNvPicPr>
          <p:nvPr/>
        </p:nvPicPr>
        <p:blipFill>
          <a:blip r:embed="rId3" cstate="print"/>
          <a:srcRect/>
          <a:stretch>
            <a:fillRect/>
          </a:stretch>
        </p:blipFill>
        <p:spPr bwMode="auto">
          <a:xfrm>
            <a:off x="5992837" y="182880"/>
            <a:ext cx="2729132" cy="1195314"/>
          </a:xfrm>
          <a:prstGeom prst="rect">
            <a:avLst/>
          </a:prstGeom>
          <a:noFill/>
          <a:ln w="9525">
            <a:noFill/>
            <a:miter lim="800000"/>
            <a:headEnd/>
            <a:tailEnd/>
          </a:ln>
        </p:spPr>
      </p:pic>
      <p:sp>
        <p:nvSpPr>
          <p:cNvPr id="6" name="Footer Placeholder 2"/>
          <p:cNvSpPr>
            <a:spLocks noGrp="1"/>
          </p:cNvSpPr>
          <p:nvPr/>
        </p:nvSpPr>
        <p:spPr>
          <a:xfrm>
            <a:off x="893715" y="6482163"/>
            <a:ext cx="5837258" cy="167866"/>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rgbClr val="009A4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US" sz="1000" kern="1200" dirty="0">
                <a:solidFill>
                  <a:srgbClr val="009A44"/>
                </a:solidFill>
                <a:latin typeface="Arial"/>
                <a:ea typeface="+mn-ea"/>
                <a:cs typeface="+mn-cs"/>
              </a:rPr>
              <a:t>Confidential - Internal Use Only - Do Not Distribute</a:t>
            </a:r>
          </a:p>
        </p:txBody>
      </p:sp>
    </p:spTree>
    <p:extLst>
      <p:ext uri="{BB962C8B-B14F-4D97-AF65-F5344CB8AC3E}">
        <p14:creationId xmlns:p14="http://schemas.microsoft.com/office/powerpoint/2010/main" val="21208401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noProof="0" dirty="0"/>
              <a:t>Presentation title, Month #, Year. Confidential</a:t>
            </a:r>
            <a:endParaRPr lang="en-US" noProof="0" dirty="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50</a:t>
            </a:fld>
            <a:endParaRPr lang="en-US" noProof="0" dirty="0"/>
          </a:p>
        </p:txBody>
      </p:sp>
      <p:pic>
        <p:nvPicPr>
          <p:cNvPr id="6" name="Picture 2" descr="C:\Users\mberfrp\Desktop\Michot.PNG"/>
          <p:cNvPicPr>
            <a:picLocks noChangeAspect="1" noChangeArrowheads="1"/>
          </p:cNvPicPr>
          <p:nvPr/>
        </p:nvPicPr>
        <p:blipFill>
          <a:blip r:embed="rId2" cstate="print"/>
          <a:srcRect/>
          <a:stretch>
            <a:fillRect/>
          </a:stretch>
        </p:blipFill>
        <p:spPr bwMode="auto">
          <a:xfrm>
            <a:off x="395840" y="11876"/>
            <a:ext cx="6064337" cy="1412482"/>
          </a:xfrm>
          <a:prstGeom prst="rect">
            <a:avLst/>
          </a:prstGeom>
          <a:noFill/>
        </p:spPr>
      </p:pic>
      <p:sp>
        <p:nvSpPr>
          <p:cNvPr id="7" name="Title 6"/>
          <p:cNvSpPr>
            <a:spLocks noGrp="1"/>
          </p:cNvSpPr>
          <p:nvPr>
            <p:ph type="title"/>
          </p:nvPr>
        </p:nvSpPr>
        <p:spPr/>
        <p:txBody>
          <a:bodyPr/>
          <a:lstStyle/>
          <a:p>
            <a:endParaRPr lang="en-US" dirty="0"/>
          </a:p>
        </p:txBody>
      </p:sp>
      <p:sp>
        <p:nvSpPr>
          <p:cNvPr id="9" name="Content Placeholder 2"/>
          <p:cNvSpPr txBox="1">
            <a:spLocks/>
          </p:cNvSpPr>
          <p:nvPr/>
        </p:nvSpPr>
        <p:spPr>
          <a:xfrm>
            <a:off x="405292" y="1579418"/>
            <a:ext cx="8291512" cy="4714504"/>
          </a:xfrm>
          <a:prstGeom prst="rect">
            <a:avLst/>
          </a:prstGeom>
        </p:spPr>
        <p:txBody>
          <a:bodyPr vert="horz" lIns="0" tIns="0" rIns="0" bIns="0" rtlCol="0">
            <a:noAutofit/>
          </a:bodyPr>
          <a:lstStyle/>
          <a:p>
            <a:pPr marL="342900" marR="0" lvl="0" indent="-342900" algn="just" defTabSz="914400" rtl="0" eaLnBrk="1" fontAlgn="auto" latinLnBrk="0" hangingPunct="1">
              <a:lnSpc>
                <a:spcPct val="100000"/>
              </a:lnSpc>
              <a:spcBef>
                <a:spcPts val="600"/>
              </a:spcBef>
              <a:spcAft>
                <a:spcPts val="0"/>
              </a:spcAft>
              <a:buClr>
                <a:srgbClr val="009A44"/>
              </a:buClr>
              <a:buSzTx/>
              <a:buFont typeface="Wingdings" pitchFamily="2" charset="2"/>
              <a:buChar char="§"/>
              <a:tabLst/>
              <a:defRPr/>
            </a:pPr>
            <a:endParaRPr kumimoji="0" lang="en-US" sz="1800" b="1" i="0" u="none" strike="noStrike" kern="1200" cap="none" spc="0" normalizeH="0" baseline="0" noProof="0" dirty="0">
              <a:ln>
                <a:noFill/>
              </a:ln>
              <a:solidFill>
                <a:schemeClr val="accent2">
                  <a:lumMod val="10000"/>
                </a:schemeClr>
              </a:solidFill>
              <a:effectLst/>
              <a:uLnTx/>
              <a:uFillTx/>
              <a:latin typeface="+mn-lt"/>
              <a:ea typeface="+mn-ea"/>
              <a:cs typeface="+mn-cs"/>
            </a:endParaRPr>
          </a:p>
          <a:p>
            <a:pPr marL="342900" marR="0" lvl="0" indent="-342900" algn="just" defTabSz="914400" rtl="0" eaLnBrk="1" fontAlgn="auto" latinLnBrk="0" hangingPunct="1">
              <a:lnSpc>
                <a:spcPct val="100000"/>
              </a:lnSpc>
              <a:spcBef>
                <a:spcPts val="600"/>
              </a:spcBef>
              <a:spcAft>
                <a:spcPts val="0"/>
              </a:spcAft>
              <a:buClr>
                <a:srgbClr val="009A44"/>
              </a:buClr>
              <a:buSzTx/>
              <a:buFont typeface="Wingdings" pitchFamily="2" charset="2"/>
              <a:buChar char="§"/>
              <a:tabLst/>
              <a:defRPr/>
            </a:pPr>
            <a:endParaRPr lang="en-US" b="1" dirty="0">
              <a:solidFill>
                <a:schemeClr val="accent2">
                  <a:lumMod val="10000"/>
                </a:schemeClr>
              </a:solidFill>
            </a:endParaRPr>
          </a:p>
          <a:p>
            <a:pPr marL="342900" marR="0" lvl="0" indent="-342900" algn="just" defTabSz="914400" rtl="0" eaLnBrk="1" fontAlgn="auto" latinLnBrk="0" hangingPunct="1">
              <a:lnSpc>
                <a:spcPct val="100000"/>
              </a:lnSpc>
              <a:spcBef>
                <a:spcPts val="600"/>
              </a:spcBef>
              <a:spcAft>
                <a:spcPts val="0"/>
              </a:spcAft>
              <a:buClr>
                <a:srgbClr val="009A44"/>
              </a:buClr>
              <a:buSzTx/>
              <a:buFont typeface="Wingdings" pitchFamily="2" charset="2"/>
              <a:buChar char="§"/>
              <a:tabLst/>
              <a:defRPr/>
            </a:pPr>
            <a:r>
              <a:rPr kumimoji="0" lang="en-US" sz="1800" b="1" i="0" u="none" strike="noStrike" kern="1200" cap="none" spc="0" normalizeH="0" baseline="0" noProof="0" dirty="0">
                <a:ln>
                  <a:noFill/>
                </a:ln>
                <a:solidFill>
                  <a:schemeClr val="accent2">
                    <a:lumMod val="10000"/>
                  </a:schemeClr>
                </a:solidFill>
                <a:effectLst/>
                <a:uLnTx/>
                <a:uFillTx/>
                <a:latin typeface="+mn-lt"/>
                <a:ea typeface="+mn-ea"/>
                <a:cs typeface="+mn-cs"/>
              </a:rPr>
              <a:t>Hypotheses</a:t>
            </a:r>
            <a:r>
              <a:rPr kumimoji="0" lang="en-US" sz="1800" b="1" i="0" u="none" strike="noStrike" kern="1200" cap="none" spc="0" normalizeH="0" noProof="0" dirty="0">
                <a:ln>
                  <a:noFill/>
                </a:ln>
                <a:solidFill>
                  <a:schemeClr val="accent2">
                    <a:lumMod val="10000"/>
                  </a:schemeClr>
                </a:solidFill>
                <a:effectLst/>
                <a:uLnTx/>
                <a:uFillTx/>
                <a:latin typeface="+mn-lt"/>
                <a:ea typeface="+mn-ea"/>
                <a:cs typeface="+mn-cs"/>
              </a:rPr>
              <a:t> : Immune system saturation and induced tolerance.</a:t>
            </a:r>
          </a:p>
          <a:p>
            <a:pPr marL="342900" marR="0" lvl="0" indent="-342900" algn="just" defTabSz="914400" rtl="0" eaLnBrk="1" fontAlgn="auto" latinLnBrk="0" hangingPunct="1">
              <a:lnSpc>
                <a:spcPct val="100000"/>
              </a:lnSpc>
              <a:spcBef>
                <a:spcPts val="600"/>
              </a:spcBef>
              <a:spcAft>
                <a:spcPts val="0"/>
              </a:spcAft>
              <a:buClr>
                <a:srgbClr val="009A44"/>
              </a:buClr>
              <a:buSzTx/>
              <a:buFont typeface="Wingdings" pitchFamily="2" charset="2"/>
              <a:buChar char="§"/>
              <a:tabLst/>
              <a:defRPr/>
            </a:pPr>
            <a:endParaRPr kumimoji="0" lang="en-US" sz="1800" b="1" i="0" u="none" strike="noStrike" kern="1200" cap="none" spc="0" normalizeH="0" noProof="0" dirty="0">
              <a:ln>
                <a:noFill/>
              </a:ln>
              <a:solidFill>
                <a:schemeClr val="accent2">
                  <a:lumMod val="10000"/>
                </a:schemeClr>
              </a:solidFill>
              <a:effectLst/>
              <a:uLnTx/>
              <a:uFillTx/>
              <a:latin typeface="+mn-lt"/>
              <a:ea typeface="+mn-ea"/>
              <a:cs typeface="+mn-cs"/>
            </a:endParaRPr>
          </a:p>
          <a:p>
            <a:pPr marL="342900" indent="-342900" algn="just">
              <a:spcBef>
                <a:spcPts val="600"/>
              </a:spcBef>
              <a:buClr>
                <a:srgbClr val="009A44"/>
              </a:buClr>
              <a:buFont typeface="Wingdings" pitchFamily="2" charset="2"/>
              <a:buChar char="§"/>
            </a:pPr>
            <a:r>
              <a:rPr lang="en-US" sz="1600" dirty="0">
                <a:solidFill>
                  <a:schemeClr val="accent2">
                    <a:lumMod val="10000"/>
                  </a:schemeClr>
                </a:solidFill>
              </a:rPr>
              <a:t>Another hypothesis is that </a:t>
            </a:r>
            <a:r>
              <a:rPr lang="en-US" sz="1600" b="1" dirty="0">
                <a:solidFill>
                  <a:schemeClr val="accent2">
                    <a:lumMod val="10000"/>
                  </a:schemeClr>
                </a:solidFill>
              </a:rPr>
              <a:t>regular and large blood volume exchanges with RBCX induce immune tolerance against RBC antigens</a:t>
            </a:r>
            <a:r>
              <a:rPr lang="en-US" sz="1600" dirty="0">
                <a:solidFill>
                  <a:schemeClr val="accent2">
                    <a:lumMod val="10000"/>
                  </a:schemeClr>
                </a:solidFill>
              </a:rPr>
              <a:t>. Exposure to large amounts of RBC antigens overwhelms the immune system and leads to immune tolerance.</a:t>
            </a:r>
          </a:p>
          <a:p>
            <a:pPr marL="342900" indent="-342900" algn="just">
              <a:spcBef>
                <a:spcPts val="600"/>
              </a:spcBef>
              <a:buClr>
                <a:srgbClr val="009A44"/>
              </a:buClr>
              <a:buFont typeface="Wingdings" pitchFamily="2" charset="2"/>
              <a:buChar char="§"/>
            </a:pPr>
            <a:r>
              <a:rPr lang="en-US" sz="1600" dirty="0">
                <a:solidFill>
                  <a:schemeClr val="accent2">
                    <a:lumMod val="10000"/>
                  </a:schemeClr>
                </a:solidFill>
              </a:rPr>
              <a:t>Smith et al (Blood 2012) demonstrate that RBCUs transfused in the absence of inflammation induce immune tolerance in a </a:t>
            </a:r>
            <a:r>
              <a:rPr lang="en-US" sz="1600" dirty="0" err="1">
                <a:solidFill>
                  <a:schemeClr val="accent2">
                    <a:lumMod val="10000"/>
                  </a:schemeClr>
                </a:solidFill>
              </a:rPr>
              <a:t>murine</a:t>
            </a:r>
            <a:r>
              <a:rPr lang="en-US" sz="1600" dirty="0">
                <a:solidFill>
                  <a:schemeClr val="accent2">
                    <a:lumMod val="10000"/>
                  </a:schemeClr>
                </a:solidFill>
              </a:rPr>
              <a:t> model.</a:t>
            </a:r>
          </a:p>
          <a:p>
            <a:pPr marL="342900" marR="0" lvl="0" indent="-342900" algn="just" defTabSz="914400" rtl="0" eaLnBrk="1" fontAlgn="auto" latinLnBrk="0" hangingPunct="1">
              <a:lnSpc>
                <a:spcPct val="100000"/>
              </a:lnSpc>
              <a:spcBef>
                <a:spcPts val="600"/>
              </a:spcBef>
              <a:spcAft>
                <a:spcPts val="0"/>
              </a:spcAft>
              <a:buClr>
                <a:srgbClr val="009A44"/>
              </a:buClr>
              <a:buSzTx/>
              <a:buFont typeface="Wingdings" pitchFamily="2" charset="2"/>
              <a:buChar char="§"/>
              <a:tabLst/>
              <a:defRPr/>
            </a:pPr>
            <a:endParaRPr lang="en-US" sz="1600" dirty="0">
              <a:solidFill>
                <a:schemeClr val="accent2">
                  <a:lumMod val="10000"/>
                </a:schemeClr>
              </a:solidFill>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GB" noProof="0"/>
              <a:t>Presentation title, Month #, Year. Confidential</a:t>
            </a:r>
            <a:endParaRPr lang="en-US" noProof="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51</a:t>
            </a:fld>
            <a:endParaRPr lang="en-US" noProof="0"/>
          </a:p>
        </p:txBody>
      </p:sp>
      <p:pic>
        <p:nvPicPr>
          <p:cNvPr id="7170" name="Picture 2"/>
          <p:cNvPicPr>
            <a:picLocks noChangeAspect="1" noChangeArrowheads="1"/>
          </p:cNvPicPr>
          <p:nvPr/>
        </p:nvPicPr>
        <p:blipFill>
          <a:blip r:embed="rId2" cstate="print"/>
          <a:srcRect/>
          <a:stretch>
            <a:fillRect/>
          </a:stretch>
        </p:blipFill>
        <p:spPr bwMode="auto">
          <a:xfrm>
            <a:off x="1" y="191068"/>
            <a:ext cx="9144000" cy="6666932"/>
          </a:xfrm>
          <a:prstGeom prst="rect">
            <a:avLst/>
          </a:prstGeom>
          <a:noFill/>
          <a:ln w="9525">
            <a:noFill/>
            <a:miter lim="800000"/>
            <a:headEnd/>
            <a:tailEnd/>
          </a:ln>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916832"/>
            <a:ext cx="4788024" cy="3610374"/>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475644" y="1916832"/>
            <a:ext cx="4668356" cy="3312368"/>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0"/>
            <a:ext cx="9144000" cy="1385248"/>
          </a:xfrm>
          <a:prstGeom prst="rect">
            <a:avLst/>
          </a:prstGeom>
          <a:noFill/>
          <a:ln w="9525">
            <a:noFill/>
            <a:miter lim="800000"/>
            <a:headEnd/>
            <a:tailEnd/>
          </a:ln>
        </p:spPr>
      </p:pic>
      <p:sp>
        <p:nvSpPr>
          <p:cNvPr id="6" name="TextBox 5">
            <a:extLst>
              <a:ext uri="{FF2B5EF4-FFF2-40B4-BE49-F238E27FC236}">
                <a16:creationId xmlns:a16="http://schemas.microsoft.com/office/drawing/2014/main" id="{28142260-87C4-4E71-B8B2-B197853AA12B}"/>
              </a:ext>
            </a:extLst>
          </p:cNvPr>
          <p:cNvSpPr txBox="1"/>
          <p:nvPr/>
        </p:nvSpPr>
        <p:spPr>
          <a:xfrm>
            <a:off x="2033517" y="6581001"/>
            <a:ext cx="3742307" cy="276999"/>
          </a:xfrm>
          <a:prstGeom prst="rect">
            <a:avLst/>
          </a:prstGeom>
          <a:noFill/>
        </p:spPr>
        <p:txBody>
          <a:bodyPr wrap="none" lIns="0" tIns="0" rIns="0" bIns="0" rtlCol="0">
            <a:spAutoFit/>
          </a:bodyPr>
          <a:lstStyle/>
          <a:p>
            <a:pPr>
              <a:lnSpc>
                <a:spcPct val="90000"/>
              </a:lnSpc>
            </a:pPr>
            <a:r>
              <a:rPr lang="en-US" sz="2000" dirty="0" err="1"/>
              <a:t>Kuo</a:t>
            </a:r>
            <a:r>
              <a:rPr lang="en-US" sz="2000" dirty="0"/>
              <a:t>, Howard, &amp; Telfer. BJH 2015</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736979" y="1405719"/>
            <a:ext cx="8024883" cy="5244241"/>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0"/>
            <a:ext cx="9144000" cy="1214651"/>
          </a:xfrm>
          <a:prstGeom prst="rect">
            <a:avLst/>
          </a:prstGeom>
          <a:noFill/>
          <a:ln w="9525">
            <a:noFill/>
            <a:miter lim="800000"/>
            <a:headEnd/>
            <a:tailEnd/>
          </a:ln>
        </p:spPr>
      </p:pic>
      <p:sp>
        <p:nvSpPr>
          <p:cNvPr id="4" name="TextBox 3"/>
          <p:cNvSpPr txBox="1"/>
          <p:nvPr/>
        </p:nvSpPr>
        <p:spPr>
          <a:xfrm>
            <a:off x="2033517" y="6581001"/>
            <a:ext cx="3742307" cy="276999"/>
          </a:xfrm>
          <a:prstGeom prst="rect">
            <a:avLst/>
          </a:prstGeom>
          <a:noFill/>
        </p:spPr>
        <p:txBody>
          <a:bodyPr wrap="none" lIns="0" tIns="0" rIns="0" bIns="0" rtlCol="0">
            <a:spAutoFit/>
          </a:bodyPr>
          <a:lstStyle/>
          <a:p>
            <a:pPr>
              <a:lnSpc>
                <a:spcPct val="90000"/>
              </a:lnSpc>
            </a:pPr>
            <a:r>
              <a:rPr lang="en-US" sz="2000" dirty="0" err="1"/>
              <a:t>Kuo</a:t>
            </a:r>
            <a:r>
              <a:rPr lang="en-US" sz="2000" dirty="0"/>
              <a:t>, Howard, &amp; Telfer. BJH 2015</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187624" y="1188091"/>
            <a:ext cx="7092280" cy="5669909"/>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0" y="0"/>
            <a:ext cx="9144000" cy="1385248"/>
          </a:xfrm>
          <a:prstGeom prst="rect">
            <a:avLst/>
          </a:prstGeom>
          <a:noFill/>
          <a:ln w="9525">
            <a:noFill/>
            <a:miter lim="800000"/>
            <a:headEnd/>
            <a:tailEnd/>
          </a:ln>
        </p:spPr>
      </p:pic>
      <p:sp>
        <p:nvSpPr>
          <p:cNvPr id="5" name="TextBox 4"/>
          <p:cNvSpPr txBox="1"/>
          <p:nvPr/>
        </p:nvSpPr>
        <p:spPr>
          <a:xfrm>
            <a:off x="2006220" y="6581001"/>
            <a:ext cx="3742307" cy="276999"/>
          </a:xfrm>
          <a:prstGeom prst="rect">
            <a:avLst/>
          </a:prstGeom>
          <a:noFill/>
        </p:spPr>
        <p:txBody>
          <a:bodyPr wrap="none" lIns="0" tIns="0" rIns="0" bIns="0" rtlCol="0">
            <a:spAutoFit/>
          </a:bodyPr>
          <a:lstStyle/>
          <a:p>
            <a:pPr>
              <a:lnSpc>
                <a:spcPct val="90000"/>
              </a:lnSpc>
            </a:pPr>
            <a:r>
              <a:rPr lang="en-US" sz="2000" dirty="0" err="1"/>
              <a:t>Kuo</a:t>
            </a:r>
            <a:r>
              <a:rPr lang="en-US" sz="2000" dirty="0"/>
              <a:t>, Howard, &amp; Telfer. BJH 2015</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218688" y="1610435"/>
            <a:ext cx="6912768" cy="4897341"/>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1661876" y="270665"/>
            <a:ext cx="5796136" cy="831044"/>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0" y="0"/>
            <a:ext cx="9144000" cy="1385248"/>
          </a:xfrm>
          <a:prstGeom prst="rect">
            <a:avLst/>
          </a:prstGeom>
          <a:noFill/>
          <a:ln w="9525">
            <a:noFill/>
            <a:miter lim="800000"/>
            <a:headEnd/>
            <a:tailEnd/>
          </a:ln>
        </p:spPr>
      </p:pic>
      <p:sp>
        <p:nvSpPr>
          <p:cNvPr id="5" name="TextBox 4"/>
          <p:cNvSpPr txBox="1"/>
          <p:nvPr/>
        </p:nvSpPr>
        <p:spPr>
          <a:xfrm>
            <a:off x="1910687" y="6581001"/>
            <a:ext cx="3742307" cy="276999"/>
          </a:xfrm>
          <a:prstGeom prst="rect">
            <a:avLst/>
          </a:prstGeom>
          <a:noFill/>
        </p:spPr>
        <p:txBody>
          <a:bodyPr wrap="none" lIns="0" tIns="0" rIns="0" bIns="0" rtlCol="0">
            <a:spAutoFit/>
          </a:bodyPr>
          <a:lstStyle/>
          <a:p>
            <a:pPr>
              <a:lnSpc>
                <a:spcPct val="90000"/>
              </a:lnSpc>
            </a:pPr>
            <a:r>
              <a:rPr lang="en-US" sz="2000" dirty="0" err="1"/>
              <a:t>Kuo</a:t>
            </a:r>
            <a:r>
              <a:rPr lang="en-US" sz="2000" dirty="0"/>
              <a:t>, Howard, &amp; Telfer. BJH 2015</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76" y="1241946"/>
            <a:ext cx="9144176" cy="5208532"/>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0" y="0"/>
            <a:ext cx="9144000" cy="928048"/>
          </a:xfrm>
          <a:prstGeom prst="rect">
            <a:avLst/>
          </a:prstGeom>
          <a:noFill/>
          <a:ln w="9525">
            <a:noFill/>
            <a:miter lim="800000"/>
            <a:headEnd/>
            <a:tailEnd/>
          </a:ln>
        </p:spPr>
      </p:pic>
      <p:sp>
        <p:nvSpPr>
          <p:cNvPr id="4" name="TextBox 3"/>
          <p:cNvSpPr txBox="1"/>
          <p:nvPr/>
        </p:nvSpPr>
        <p:spPr>
          <a:xfrm>
            <a:off x="1351128" y="6581001"/>
            <a:ext cx="3742307" cy="276999"/>
          </a:xfrm>
          <a:prstGeom prst="rect">
            <a:avLst/>
          </a:prstGeom>
          <a:noFill/>
        </p:spPr>
        <p:txBody>
          <a:bodyPr wrap="none" lIns="0" tIns="0" rIns="0" bIns="0" rtlCol="0">
            <a:spAutoFit/>
          </a:bodyPr>
          <a:lstStyle/>
          <a:p>
            <a:pPr>
              <a:lnSpc>
                <a:spcPct val="90000"/>
              </a:lnSpc>
            </a:pPr>
            <a:r>
              <a:rPr lang="en-US" sz="2000" dirty="0" err="1"/>
              <a:t>Kuo</a:t>
            </a:r>
            <a:r>
              <a:rPr lang="en-US" sz="2000" dirty="0"/>
              <a:t>, Howard, &amp; Telfer. BJH 2015</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81889" y="1446662"/>
            <a:ext cx="8352678" cy="5199957"/>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0" y="0"/>
            <a:ext cx="9144000" cy="1310185"/>
          </a:xfrm>
          <a:prstGeom prst="rect">
            <a:avLst/>
          </a:prstGeom>
          <a:noFill/>
          <a:ln w="9525">
            <a:noFill/>
            <a:miter lim="800000"/>
            <a:headEnd/>
            <a:tailEnd/>
          </a:ln>
        </p:spPr>
      </p:pic>
      <p:sp>
        <p:nvSpPr>
          <p:cNvPr id="4" name="TextBox 3"/>
          <p:cNvSpPr txBox="1"/>
          <p:nvPr/>
        </p:nvSpPr>
        <p:spPr>
          <a:xfrm>
            <a:off x="0" y="6581001"/>
            <a:ext cx="3742307" cy="276999"/>
          </a:xfrm>
          <a:prstGeom prst="rect">
            <a:avLst/>
          </a:prstGeom>
          <a:noFill/>
        </p:spPr>
        <p:txBody>
          <a:bodyPr wrap="none" lIns="0" tIns="0" rIns="0" bIns="0" rtlCol="0">
            <a:spAutoFit/>
          </a:bodyPr>
          <a:lstStyle/>
          <a:p>
            <a:pPr>
              <a:lnSpc>
                <a:spcPct val="90000"/>
              </a:lnSpc>
            </a:pPr>
            <a:r>
              <a:rPr lang="en-US" sz="2000" dirty="0" err="1"/>
              <a:t>Kuo</a:t>
            </a:r>
            <a:r>
              <a:rPr lang="en-US" sz="2000" dirty="0"/>
              <a:t>, Howard, &amp; Telfer. BJH 2015</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41642" y="1499705"/>
            <a:ext cx="8532440" cy="5358295"/>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0" y="0"/>
            <a:ext cx="9144000" cy="1282890"/>
          </a:xfrm>
          <a:prstGeom prst="rect">
            <a:avLst/>
          </a:prstGeom>
          <a:noFill/>
          <a:ln w="9525">
            <a:noFill/>
            <a:miter lim="800000"/>
            <a:headEnd/>
            <a:tailEnd/>
          </a:ln>
        </p:spPr>
      </p:pic>
      <p:sp>
        <p:nvSpPr>
          <p:cNvPr id="4" name="TextBox 3"/>
          <p:cNvSpPr txBox="1"/>
          <p:nvPr/>
        </p:nvSpPr>
        <p:spPr>
          <a:xfrm>
            <a:off x="0" y="6581001"/>
            <a:ext cx="3742307" cy="276999"/>
          </a:xfrm>
          <a:prstGeom prst="rect">
            <a:avLst/>
          </a:prstGeom>
          <a:noFill/>
        </p:spPr>
        <p:txBody>
          <a:bodyPr wrap="none" lIns="0" tIns="0" rIns="0" bIns="0" rtlCol="0">
            <a:spAutoFit/>
          </a:bodyPr>
          <a:lstStyle/>
          <a:p>
            <a:pPr>
              <a:lnSpc>
                <a:spcPct val="90000"/>
              </a:lnSpc>
            </a:pPr>
            <a:r>
              <a:rPr lang="en-US" sz="2000" dirty="0" err="1"/>
              <a:t>Kuo</a:t>
            </a:r>
            <a:r>
              <a:rPr lang="en-US" sz="2000" dirty="0"/>
              <a:t>, Howard, &amp; Telfer. BJH 2015</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300251" y="1364775"/>
            <a:ext cx="8434315" cy="5027605"/>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0" y="0"/>
            <a:ext cx="9144000" cy="1105469"/>
          </a:xfrm>
          <a:prstGeom prst="rect">
            <a:avLst/>
          </a:prstGeom>
          <a:noFill/>
          <a:ln w="9525">
            <a:noFill/>
            <a:miter lim="800000"/>
            <a:headEnd/>
            <a:tailEnd/>
          </a:ln>
        </p:spPr>
      </p:pic>
      <p:sp>
        <p:nvSpPr>
          <p:cNvPr id="4" name="TextBox 3"/>
          <p:cNvSpPr txBox="1"/>
          <p:nvPr/>
        </p:nvSpPr>
        <p:spPr>
          <a:xfrm>
            <a:off x="0" y="6581001"/>
            <a:ext cx="3742307" cy="276999"/>
          </a:xfrm>
          <a:prstGeom prst="rect">
            <a:avLst/>
          </a:prstGeom>
          <a:noFill/>
        </p:spPr>
        <p:txBody>
          <a:bodyPr wrap="none" lIns="0" tIns="0" rIns="0" bIns="0" rtlCol="0">
            <a:spAutoFit/>
          </a:bodyPr>
          <a:lstStyle/>
          <a:p>
            <a:pPr>
              <a:lnSpc>
                <a:spcPct val="90000"/>
              </a:lnSpc>
            </a:pPr>
            <a:r>
              <a:rPr lang="en-US" sz="2000" dirty="0" err="1"/>
              <a:t>Kuo</a:t>
            </a:r>
            <a:r>
              <a:rPr lang="en-US" sz="2000" dirty="0"/>
              <a:t>, Howard, &amp; Telfer. BJH 2015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0" name="Rectangle 10"/>
          <p:cNvSpPr>
            <a:spLocks noChangeArrowheads="1"/>
          </p:cNvSpPr>
          <p:nvPr/>
        </p:nvSpPr>
        <p:spPr bwMode="auto">
          <a:xfrm>
            <a:off x="872312" y="1524000"/>
            <a:ext cx="7239000" cy="499963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None/>
            </a:pPr>
            <a:r>
              <a:rPr lang="en-US" sz="2400" dirty="0">
                <a:solidFill>
                  <a:srgbClr val="009A44"/>
                </a:solidFill>
              </a:rPr>
              <a:t>Disease Severity is Genotype–Dependent</a:t>
            </a:r>
          </a:p>
          <a:p>
            <a:pPr marL="342900" indent="-342900" eaLnBrk="1" hangingPunct="1">
              <a:spcBef>
                <a:spcPct val="20000"/>
              </a:spcBef>
              <a:buClr>
                <a:schemeClr val="hlink"/>
              </a:buClr>
              <a:buSzPct val="70000"/>
              <a:buFont typeface="Wingdings" pitchFamily="2" charset="2"/>
              <a:buNone/>
            </a:pPr>
            <a:r>
              <a:rPr lang="en-US" sz="2000" b="1" dirty="0">
                <a:solidFill>
                  <a:schemeClr val="hlink"/>
                </a:solidFill>
              </a:rPr>
              <a:t>		</a:t>
            </a:r>
          </a:p>
          <a:p>
            <a:pPr marL="342900" indent="-342900" eaLnBrk="1" hangingPunct="1">
              <a:spcBef>
                <a:spcPct val="20000"/>
              </a:spcBef>
              <a:buClr>
                <a:schemeClr val="hlink"/>
              </a:buClr>
              <a:buSzPct val="70000"/>
              <a:buFont typeface="Wingdings" pitchFamily="2" charset="2"/>
              <a:buNone/>
            </a:pPr>
            <a:r>
              <a:rPr lang="en-US" sz="2000" dirty="0" err="1"/>
              <a:t>Hgb</a:t>
            </a:r>
            <a:r>
              <a:rPr lang="en-US" sz="2000" dirty="0"/>
              <a:t> SS  </a:t>
            </a:r>
          </a:p>
          <a:p>
            <a:pPr marL="342900" indent="-342900" eaLnBrk="1" hangingPunct="1">
              <a:spcBef>
                <a:spcPct val="20000"/>
              </a:spcBef>
              <a:buClr>
                <a:schemeClr val="hlink"/>
              </a:buClr>
              <a:buSzPct val="70000"/>
              <a:buFont typeface="Wingdings" pitchFamily="2" charset="2"/>
              <a:buNone/>
            </a:pPr>
            <a:r>
              <a:rPr lang="en-US" sz="2000" dirty="0" err="1"/>
              <a:t>Hgb</a:t>
            </a:r>
            <a:r>
              <a:rPr lang="en-US" sz="2000" dirty="0"/>
              <a:t> S / </a:t>
            </a:r>
            <a:r>
              <a:rPr lang="el-GR" sz="2000" dirty="0">
                <a:cs typeface="Arial" pitchFamily="34" charset="0"/>
              </a:rPr>
              <a:t>β</a:t>
            </a:r>
            <a:r>
              <a:rPr lang="en-US" sz="2000" baseline="30000" dirty="0">
                <a:cs typeface="Arial" pitchFamily="34" charset="0"/>
              </a:rPr>
              <a:t>0</a:t>
            </a:r>
            <a:r>
              <a:rPr lang="en-US" sz="2000" dirty="0">
                <a:cs typeface="Arial" pitchFamily="34" charset="0"/>
              </a:rPr>
              <a:t> </a:t>
            </a:r>
            <a:r>
              <a:rPr lang="en-US" sz="2000" dirty="0" err="1">
                <a:cs typeface="Arial" pitchFamily="34" charset="0"/>
              </a:rPr>
              <a:t>thalassemia</a:t>
            </a:r>
            <a:endParaRPr lang="en-US" sz="2000" dirty="0">
              <a:cs typeface="Arial" pitchFamily="34" charset="0"/>
            </a:endParaRPr>
          </a:p>
          <a:p>
            <a:pPr marL="342900" indent="-342900" eaLnBrk="1" hangingPunct="1">
              <a:spcBef>
                <a:spcPct val="20000"/>
              </a:spcBef>
              <a:buClr>
                <a:schemeClr val="hlink"/>
              </a:buClr>
              <a:buSzPct val="70000"/>
              <a:buFont typeface="Wingdings" pitchFamily="2" charset="2"/>
              <a:buNone/>
            </a:pPr>
            <a:endParaRPr lang="en-US" sz="2000" dirty="0">
              <a:cs typeface="Arial" pitchFamily="34" charset="0"/>
            </a:endParaRPr>
          </a:p>
          <a:p>
            <a:pPr marL="342900" indent="-342900" eaLnBrk="1" hangingPunct="1">
              <a:spcBef>
                <a:spcPct val="20000"/>
              </a:spcBef>
              <a:buClr>
                <a:schemeClr val="hlink"/>
              </a:buClr>
              <a:buSzPct val="70000"/>
              <a:buFont typeface="Wingdings" pitchFamily="2" charset="2"/>
              <a:buNone/>
            </a:pPr>
            <a:r>
              <a:rPr lang="en-US" sz="2000" dirty="0" err="1">
                <a:cs typeface="Arial" pitchFamily="34" charset="0"/>
              </a:rPr>
              <a:t>Hgb</a:t>
            </a:r>
            <a:r>
              <a:rPr lang="en-US" sz="2000" dirty="0">
                <a:cs typeface="Arial" pitchFamily="34" charset="0"/>
              </a:rPr>
              <a:t> SC</a:t>
            </a:r>
          </a:p>
          <a:p>
            <a:pPr marL="342900" indent="-342900" eaLnBrk="1" hangingPunct="1">
              <a:spcBef>
                <a:spcPct val="20000"/>
              </a:spcBef>
              <a:buClr>
                <a:schemeClr val="hlink"/>
              </a:buClr>
              <a:buSzPct val="70000"/>
              <a:buFont typeface="Wingdings" pitchFamily="2" charset="2"/>
              <a:buNone/>
            </a:pPr>
            <a:r>
              <a:rPr lang="en-US" sz="2000" dirty="0" err="1">
                <a:cs typeface="Arial" pitchFamily="34" charset="0"/>
              </a:rPr>
              <a:t>Hgb</a:t>
            </a:r>
            <a:r>
              <a:rPr lang="en-US" sz="2000" dirty="0">
                <a:cs typeface="Arial" pitchFamily="34" charset="0"/>
              </a:rPr>
              <a:t> S / </a:t>
            </a:r>
            <a:r>
              <a:rPr lang="el-GR" sz="2000" dirty="0">
                <a:cs typeface="Arial" pitchFamily="34" charset="0"/>
              </a:rPr>
              <a:t>α</a:t>
            </a:r>
            <a:r>
              <a:rPr lang="en-US" sz="2000" dirty="0">
                <a:cs typeface="Arial" pitchFamily="34" charset="0"/>
              </a:rPr>
              <a:t> </a:t>
            </a:r>
            <a:r>
              <a:rPr lang="en-US" sz="2000" dirty="0" err="1">
                <a:cs typeface="Arial" pitchFamily="34" charset="0"/>
              </a:rPr>
              <a:t>thalassemia</a:t>
            </a:r>
            <a:endParaRPr lang="en-US" sz="2000" dirty="0">
              <a:cs typeface="Arial" pitchFamily="34" charset="0"/>
            </a:endParaRPr>
          </a:p>
          <a:p>
            <a:pPr marL="342900" indent="-342900" eaLnBrk="1" hangingPunct="1">
              <a:spcBef>
                <a:spcPct val="20000"/>
              </a:spcBef>
              <a:buClr>
                <a:schemeClr val="hlink"/>
              </a:buClr>
              <a:buSzPct val="70000"/>
              <a:buFont typeface="Wingdings" pitchFamily="2" charset="2"/>
              <a:buNone/>
            </a:pPr>
            <a:r>
              <a:rPr lang="en-US" sz="2000" dirty="0" err="1"/>
              <a:t>Hgb</a:t>
            </a:r>
            <a:r>
              <a:rPr lang="en-US" sz="2000" dirty="0"/>
              <a:t> S / D</a:t>
            </a:r>
          </a:p>
          <a:p>
            <a:pPr marL="342900" indent="-342900" eaLnBrk="1" hangingPunct="1">
              <a:spcBef>
                <a:spcPct val="20000"/>
              </a:spcBef>
              <a:buClr>
                <a:schemeClr val="hlink"/>
              </a:buClr>
              <a:buSzPct val="70000"/>
              <a:buFont typeface="Wingdings" pitchFamily="2" charset="2"/>
              <a:buNone/>
            </a:pPr>
            <a:endParaRPr lang="en-US" sz="2000" dirty="0">
              <a:cs typeface="Arial" pitchFamily="34" charset="0"/>
            </a:endParaRPr>
          </a:p>
          <a:p>
            <a:pPr marL="342900" indent="-342900" eaLnBrk="1" hangingPunct="1">
              <a:spcBef>
                <a:spcPct val="20000"/>
              </a:spcBef>
              <a:buClr>
                <a:schemeClr val="hlink"/>
              </a:buClr>
              <a:buSzPct val="70000"/>
              <a:buFont typeface="Wingdings" pitchFamily="2" charset="2"/>
              <a:buNone/>
            </a:pPr>
            <a:r>
              <a:rPr lang="en-US" sz="2000" dirty="0" err="1"/>
              <a:t>Hgb</a:t>
            </a:r>
            <a:r>
              <a:rPr lang="en-US" sz="2000" dirty="0"/>
              <a:t> S / A</a:t>
            </a:r>
          </a:p>
          <a:p>
            <a:pPr marL="342900" indent="-342900" eaLnBrk="1" hangingPunct="1">
              <a:spcBef>
                <a:spcPct val="20000"/>
              </a:spcBef>
              <a:buClr>
                <a:schemeClr val="hlink"/>
              </a:buClr>
              <a:buSzPct val="70000"/>
              <a:buFont typeface="Wingdings" pitchFamily="2" charset="2"/>
              <a:buNone/>
            </a:pPr>
            <a:r>
              <a:rPr lang="en-US" sz="2000" dirty="0" err="1"/>
              <a:t>Hgb</a:t>
            </a:r>
            <a:r>
              <a:rPr lang="en-US" sz="2000" dirty="0"/>
              <a:t> S / E</a:t>
            </a:r>
            <a:endParaRPr lang="en-US" sz="2000" dirty="0">
              <a:cs typeface="Arial" pitchFamily="34" charset="0"/>
            </a:endParaRPr>
          </a:p>
          <a:p>
            <a:pPr marL="342900" indent="-342900" eaLnBrk="1" hangingPunct="1">
              <a:spcBef>
                <a:spcPct val="20000"/>
              </a:spcBef>
              <a:buClr>
                <a:schemeClr val="hlink"/>
              </a:buClr>
              <a:buSzPct val="70000"/>
              <a:buFont typeface="Wingdings" pitchFamily="2" charset="2"/>
              <a:buNone/>
            </a:pPr>
            <a:r>
              <a:rPr lang="en-US" sz="2000" dirty="0" err="1">
                <a:cs typeface="Arial" pitchFamily="34" charset="0"/>
              </a:rPr>
              <a:t>Hgb</a:t>
            </a:r>
            <a:r>
              <a:rPr lang="en-US" sz="2000" dirty="0">
                <a:cs typeface="Arial" pitchFamily="34" charset="0"/>
              </a:rPr>
              <a:t> S / </a:t>
            </a:r>
            <a:r>
              <a:rPr lang="el-GR" sz="2000" dirty="0">
                <a:cs typeface="Arial" pitchFamily="34" charset="0"/>
              </a:rPr>
              <a:t>β</a:t>
            </a:r>
            <a:r>
              <a:rPr lang="en-US" sz="2000" baseline="30000" dirty="0">
                <a:cs typeface="Arial" pitchFamily="34" charset="0"/>
              </a:rPr>
              <a:t>+</a:t>
            </a:r>
            <a:r>
              <a:rPr lang="en-US" sz="2000" dirty="0">
                <a:cs typeface="Arial" pitchFamily="34" charset="0"/>
              </a:rPr>
              <a:t> </a:t>
            </a:r>
            <a:r>
              <a:rPr lang="en-US" sz="2000" dirty="0" err="1">
                <a:cs typeface="Arial" pitchFamily="34" charset="0"/>
              </a:rPr>
              <a:t>thalassemia</a:t>
            </a:r>
            <a:r>
              <a:rPr lang="en-US" sz="2000" dirty="0"/>
              <a:t>	</a:t>
            </a:r>
          </a:p>
          <a:p>
            <a:pPr marL="342900" indent="-342900" eaLnBrk="1" hangingPunct="1">
              <a:spcBef>
                <a:spcPct val="20000"/>
              </a:spcBef>
              <a:buClr>
                <a:schemeClr val="hlink"/>
              </a:buClr>
              <a:buSzPct val="70000"/>
              <a:buFont typeface="Wingdings" pitchFamily="2" charset="2"/>
              <a:buNone/>
            </a:pPr>
            <a:r>
              <a:rPr lang="en-US" sz="2000" dirty="0" err="1"/>
              <a:t>Hgb</a:t>
            </a:r>
            <a:r>
              <a:rPr lang="en-US" sz="2000" dirty="0"/>
              <a:t> S / HPFH		</a:t>
            </a:r>
          </a:p>
          <a:p>
            <a:pPr marL="342900" indent="-342900" eaLnBrk="1" hangingPunct="1">
              <a:spcBef>
                <a:spcPct val="20000"/>
              </a:spcBef>
              <a:buClr>
                <a:schemeClr val="hlink"/>
              </a:buClr>
              <a:buSzPct val="70000"/>
              <a:buFont typeface="Wingdings" pitchFamily="2" charset="2"/>
              <a:buNone/>
            </a:pPr>
            <a:endParaRPr lang="en-US" sz="3200" b="0" dirty="0">
              <a:effectLst>
                <a:outerShdw blurRad="38100" dist="38100" dir="2700000" algn="tl">
                  <a:srgbClr val="000000"/>
                </a:outerShdw>
              </a:effectLst>
            </a:endParaRPr>
          </a:p>
          <a:p>
            <a:pPr marL="342900" indent="-342900" eaLnBrk="1" hangingPunct="1">
              <a:spcBef>
                <a:spcPct val="20000"/>
              </a:spcBef>
              <a:buClr>
                <a:schemeClr val="hlink"/>
              </a:buClr>
              <a:buSzPct val="70000"/>
              <a:buFont typeface="Wingdings" pitchFamily="2" charset="2"/>
              <a:buNone/>
            </a:pPr>
            <a:endParaRPr lang="en-US" sz="3200" b="0" dirty="0">
              <a:effectLst>
                <a:outerShdw blurRad="38100" dist="38100" dir="2700000" algn="tl">
                  <a:srgbClr val="000000"/>
                </a:outerShdw>
              </a:effectLst>
            </a:endParaRPr>
          </a:p>
        </p:txBody>
      </p:sp>
      <p:sp>
        <p:nvSpPr>
          <p:cNvPr id="20495" name="Line 15"/>
          <p:cNvSpPr>
            <a:spLocks noChangeShapeType="1"/>
          </p:cNvSpPr>
          <p:nvPr/>
        </p:nvSpPr>
        <p:spPr bwMode="auto">
          <a:xfrm>
            <a:off x="5105400" y="2402000"/>
            <a:ext cx="0" cy="2057400"/>
          </a:xfrm>
          <a:prstGeom prst="line">
            <a:avLst/>
          </a:prstGeom>
          <a:noFill/>
          <a:ln w="57150">
            <a:solidFill>
              <a:schemeClr val="tx1"/>
            </a:solidFill>
            <a:round/>
            <a:headEnd type="triangle" w="med" len="med"/>
            <a:tailEnd/>
          </a:ln>
          <a:effectLst/>
        </p:spPr>
        <p:txBody>
          <a:bodyPr/>
          <a:lstStyle/>
          <a:p>
            <a:endParaRPr lang="en-US"/>
          </a:p>
        </p:txBody>
      </p:sp>
      <p:sp>
        <p:nvSpPr>
          <p:cNvPr id="20496" name="Text Box 16"/>
          <p:cNvSpPr txBox="1">
            <a:spLocks noChangeArrowheads="1"/>
          </p:cNvSpPr>
          <p:nvPr/>
        </p:nvSpPr>
        <p:spPr bwMode="auto">
          <a:xfrm>
            <a:off x="5116200" y="3168169"/>
            <a:ext cx="2309287" cy="646331"/>
          </a:xfrm>
          <a:prstGeom prst="rect">
            <a:avLst/>
          </a:prstGeom>
          <a:noFill/>
          <a:ln w="9525">
            <a:noFill/>
            <a:miter lim="800000"/>
            <a:headEnd/>
            <a:tailEnd/>
          </a:ln>
          <a:effectLst/>
        </p:spPr>
        <p:txBody>
          <a:bodyPr wrap="none">
            <a:spAutoFit/>
          </a:bodyPr>
          <a:lstStyle/>
          <a:p>
            <a:r>
              <a:rPr lang="en-US" b="1" dirty="0">
                <a:solidFill>
                  <a:srgbClr val="009A44"/>
                </a:solidFill>
              </a:rPr>
              <a:t>Worsening Disease</a:t>
            </a:r>
          </a:p>
          <a:p>
            <a:pPr algn="ctr"/>
            <a:r>
              <a:rPr lang="en-US" b="1" dirty="0">
                <a:solidFill>
                  <a:srgbClr val="009A44"/>
                </a:solidFill>
              </a:rPr>
              <a:t> Severity</a:t>
            </a:r>
          </a:p>
        </p:txBody>
      </p:sp>
      <p:sp>
        <p:nvSpPr>
          <p:cNvPr id="20498" name="Text Box 18"/>
          <p:cNvSpPr txBox="1">
            <a:spLocks noChangeArrowheads="1"/>
          </p:cNvSpPr>
          <p:nvPr/>
        </p:nvSpPr>
        <p:spPr bwMode="auto">
          <a:xfrm>
            <a:off x="5145507" y="5253240"/>
            <a:ext cx="2131737" cy="646331"/>
          </a:xfrm>
          <a:prstGeom prst="rect">
            <a:avLst/>
          </a:prstGeom>
          <a:noFill/>
          <a:ln w="9525">
            <a:noFill/>
            <a:miter lim="800000"/>
            <a:headEnd/>
            <a:tailEnd/>
          </a:ln>
          <a:effectLst/>
        </p:spPr>
        <p:txBody>
          <a:bodyPr wrap="none">
            <a:spAutoFit/>
          </a:bodyPr>
          <a:lstStyle/>
          <a:p>
            <a:pPr algn="ctr"/>
            <a:r>
              <a:rPr lang="en-US" b="1" dirty="0">
                <a:solidFill>
                  <a:srgbClr val="009A44"/>
                </a:solidFill>
              </a:rPr>
              <a:t>Asymptomatic</a:t>
            </a:r>
          </a:p>
          <a:p>
            <a:pPr algn="ctr"/>
            <a:r>
              <a:rPr lang="en-US" b="1" dirty="0">
                <a:solidFill>
                  <a:srgbClr val="009A44"/>
                </a:solidFill>
              </a:rPr>
              <a:t>  + / - Mild Anemia</a:t>
            </a:r>
          </a:p>
        </p:txBody>
      </p:sp>
      <p:grpSp>
        <p:nvGrpSpPr>
          <p:cNvPr id="2" name="Group 9"/>
          <p:cNvGrpSpPr/>
          <p:nvPr/>
        </p:nvGrpSpPr>
        <p:grpSpPr>
          <a:xfrm>
            <a:off x="4827189" y="4938208"/>
            <a:ext cx="308923" cy="1295400"/>
            <a:chOff x="4567877" y="4938208"/>
            <a:chExt cx="308923" cy="1295400"/>
          </a:xfrm>
        </p:grpSpPr>
        <p:sp>
          <p:nvSpPr>
            <p:cNvPr id="20499" name="Line 19"/>
            <p:cNvSpPr>
              <a:spLocks noChangeShapeType="1"/>
            </p:cNvSpPr>
            <p:nvPr/>
          </p:nvSpPr>
          <p:spPr bwMode="auto">
            <a:xfrm>
              <a:off x="4572000" y="4938208"/>
              <a:ext cx="304800" cy="0"/>
            </a:xfrm>
            <a:prstGeom prst="line">
              <a:avLst/>
            </a:prstGeom>
            <a:noFill/>
            <a:ln w="38100">
              <a:solidFill>
                <a:schemeClr val="tx1"/>
              </a:solidFill>
              <a:round/>
              <a:headEnd/>
              <a:tailEnd/>
            </a:ln>
            <a:effectLst/>
          </p:spPr>
          <p:txBody>
            <a:bodyPr/>
            <a:lstStyle/>
            <a:p>
              <a:endParaRPr lang="en-US"/>
            </a:p>
          </p:txBody>
        </p:sp>
        <p:sp>
          <p:nvSpPr>
            <p:cNvPr id="20500" name="Line 20"/>
            <p:cNvSpPr>
              <a:spLocks noChangeShapeType="1"/>
            </p:cNvSpPr>
            <p:nvPr/>
          </p:nvSpPr>
          <p:spPr bwMode="auto">
            <a:xfrm>
              <a:off x="4876800" y="4938208"/>
              <a:ext cx="0" cy="1295400"/>
            </a:xfrm>
            <a:prstGeom prst="line">
              <a:avLst/>
            </a:prstGeom>
            <a:noFill/>
            <a:ln w="38100">
              <a:solidFill>
                <a:schemeClr val="tx1"/>
              </a:solidFill>
              <a:round/>
              <a:headEnd/>
              <a:tailEnd/>
            </a:ln>
            <a:effectLst/>
          </p:spPr>
          <p:txBody>
            <a:bodyPr/>
            <a:lstStyle/>
            <a:p>
              <a:endParaRPr lang="en-US"/>
            </a:p>
          </p:txBody>
        </p:sp>
        <p:sp>
          <p:nvSpPr>
            <p:cNvPr id="20501" name="Line 21"/>
            <p:cNvSpPr>
              <a:spLocks noChangeShapeType="1"/>
            </p:cNvSpPr>
            <p:nvPr/>
          </p:nvSpPr>
          <p:spPr bwMode="auto">
            <a:xfrm>
              <a:off x="4567877" y="6233608"/>
              <a:ext cx="304800" cy="0"/>
            </a:xfrm>
            <a:prstGeom prst="line">
              <a:avLst/>
            </a:prstGeom>
            <a:noFill/>
            <a:ln w="38100">
              <a:solidFill>
                <a:schemeClr val="tx1"/>
              </a:solidFill>
              <a:round/>
              <a:headEnd/>
              <a:tailEnd/>
            </a:ln>
            <a:effectLst/>
          </p:spPr>
          <p:txBody>
            <a:bodyPr/>
            <a:lstStyle/>
            <a:p>
              <a:endParaRPr lang="en-US"/>
            </a:p>
          </p:txBody>
        </p:sp>
      </p:grpSp>
      <p:sp>
        <p:nvSpPr>
          <p:cNvPr id="11" name="Title 10"/>
          <p:cNvSpPr>
            <a:spLocks noGrp="1"/>
          </p:cNvSpPr>
          <p:nvPr>
            <p:ph type="title"/>
          </p:nvPr>
        </p:nvSpPr>
        <p:spPr/>
        <p:txBody>
          <a:bodyPr>
            <a:normAutofit/>
          </a:bodyPr>
          <a:lstStyle/>
          <a:p>
            <a:r>
              <a:rPr lang="en-US" dirty="0"/>
              <a:t>Clinical syndromes</a:t>
            </a:r>
          </a:p>
        </p:txBody>
      </p:sp>
      <p:sp>
        <p:nvSpPr>
          <p:cNvPr id="13" name="Text Placeholder 12"/>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0122889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423080" y="1596788"/>
            <a:ext cx="8311487" cy="5022376"/>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0" y="0"/>
            <a:ext cx="9144000" cy="1385248"/>
          </a:xfrm>
          <a:prstGeom prst="rect">
            <a:avLst/>
          </a:prstGeom>
          <a:noFill/>
          <a:ln w="9525">
            <a:noFill/>
            <a:miter lim="800000"/>
            <a:headEnd/>
            <a:tailEnd/>
          </a:ln>
        </p:spPr>
      </p:pic>
      <p:sp>
        <p:nvSpPr>
          <p:cNvPr id="4" name="TextBox 3"/>
          <p:cNvSpPr txBox="1"/>
          <p:nvPr/>
        </p:nvSpPr>
        <p:spPr>
          <a:xfrm>
            <a:off x="0" y="6581001"/>
            <a:ext cx="3742307" cy="276999"/>
          </a:xfrm>
          <a:prstGeom prst="rect">
            <a:avLst/>
          </a:prstGeom>
          <a:noFill/>
        </p:spPr>
        <p:txBody>
          <a:bodyPr wrap="none" lIns="0" tIns="0" rIns="0" bIns="0" rtlCol="0">
            <a:spAutoFit/>
          </a:bodyPr>
          <a:lstStyle/>
          <a:p>
            <a:pPr>
              <a:lnSpc>
                <a:spcPct val="90000"/>
              </a:lnSpc>
            </a:pPr>
            <a:r>
              <a:rPr lang="en-US" sz="2000" dirty="0" err="1"/>
              <a:t>Kuo</a:t>
            </a:r>
            <a:r>
              <a:rPr lang="en-US" sz="2000" dirty="0"/>
              <a:t>, Howard, &amp; Telfer. BJH 2015</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GB" noProof="0"/>
              <a:t>Presentation title, Month #, Year. Confidential</a:t>
            </a:r>
            <a:endParaRPr lang="en-US" noProof="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61</a:t>
            </a:fld>
            <a:endParaRPr lang="en-US" noProof="0"/>
          </a:p>
        </p:txBody>
      </p:sp>
      <p:pic>
        <p:nvPicPr>
          <p:cNvPr id="6" name="Picture 5">
            <a:extLst>
              <a:ext uri="{FF2B5EF4-FFF2-40B4-BE49-F238E27FC236}">
                <a16:creationId xmlns:a16="http://schemas.microsoft.com/office/drawing/2014/main" id="{49E4EDF0-90F8-41AB-87C0-15CBE059B77A}"/>
              </a:ext>
            </a:extLst>
          </p:cNvPr>
          <p:cNvPicPr>
            <a:picLocks noChangeAspect="1"/>
          </p:cNvPicPr>
          <p:nvPr/>
        </p:nvPicPr>
        <p:blipFill>
          <a:blip r:embed="rId2"/>
          <a:stretch>
            <a:fillRect/>
          </a:stretch>
        </p:blipFill>
        <p:spPr>
          <a:xfrm>
            <a:off x="-95794" y="87086"/>
            <a:ext cx="9239794" cy="6679473"/>
          </a:xfrm>
          <a:prstGeom prst="rect">
            <a:avLst/>
          </a:prstGeom>
        </p:spPr>
      </p:pic>
    </p:spTree>
    <p:extLst>
      <p:ext uri="{BB962C8B-B14F-4D97-AF65-F5344CB8AC3E}">
        <p14:creationId xmlns:p14="http://schemas.microsoft.com/office/powerpoint/2010/main" val="200833532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B7F98-BEBE-4C8F-9ED1-A9953809CE80}"/>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D73FFE5C-D396-42AC-9266-80E74CA1505B}"/>
              </a:ext>
            </a:extLst>
          </p:cNvPr>
          <p:cNvSpPr>
            <a:spLocks noGrp="1"/>
          </p:cNvSpPr>
          <p:nvPr>
            <p:ph type="ftr" sz="quarter" idx="11"/>
          </p:nvPr>
        </p:nvSpPr>
        <p:spPr/>
        <p:txBody>
          <a:bodyPr/>
          <a:lstStyle/>
          <a:p>
            <a:r>
              <a:rPr lang="en-GB" noProof="0"/>
              <a:t>Presentation title, Month #, Year. Confidential</a:t>
            </a:r>
            <a:endParaRPr lang="en-US" noProof="0"/>
          </a:p>
        </p:txBody>
      </p:sp>
      <p:sp>
        <p:nvSpPr>
          <p:cNvPr id="4" name="Slide Number Placeholder 3">
            <a:extLst>
              <a:ext uri="{FF2B5EF4-FFF2-40B4-BE49-F238E27FC236}">
                <a16:creationId xmlns:a16="http://schemas.microsoft.com/office/drawing/2014/main" id="{9746BAD6-D761-4429-913F-34C5A2997C13}"/>
              </a:ext>
            </a:extLst>
          </p:cNvPr>
          <p:cNvSpPr>
            <a:spLocks noGrp="1"/>
          </p:cNvSpPr>
          <p:nvPr>
            <p:ph type="sldNum" sz="quarter" idx="12"/>
          </p:nvPr>
        </p:nvSpPr>
        <p:spPr/>
        <p:txBody>
          <a:bodyPr/>
          <a:lstStyle/>
          <a:p>
            <a:fld id="{7EBBB2D2-0CD1-4A4F-A33F-73F5586AA3CD}" type="slidenum">
              <a:rPr lang="en-US" noProof="0" smtClean="0"/>
              <a:pPr/>
              <a:t>62</a:t>
            </a:fld>
            <a:endParaRPr lang="en-US" noProof="0"/>
          </a:p>
        </p:txBody>
      </p:sp>
      <p:pic>
        <p:nvPicPr>
          <p:cNvPr id="5" name="Picture 4">
            <a:extLst>
              <a:ext uri="{FF2B5EF4-FFF2-40B4-BE49-F238E27FC236}">
                <a16:creationId xmlns:a16="http://schemas.microsoft.com/office/drawing/2014/main" id="{B515964F-7A3E-4087-855E-67A87BA9B871}"/>
              </a:ext>
            </a:extLst>
          </p:cNvPr>
          <p:cNvPicPr>
            <a:picLocks noChangeAspect="1"/>
          </p:cNvPicPr>
          <p:nvPr/>
        </p:nvPicPr>
        <p:blipFill>
          <a:blip r:embed="rId2"/>
          <a:stretch>
            <a:fillRect/>
          </a:stretch>
        </p:blipFill>
        <p:spPr>
          <a:xfrm>
            <a:off x="162152" y="1945712"/>
            <a:ext cx="8840334" cy="4855028"/>
          </a:xfrm>
          <a:prstGeom prst="rect">
            <a:avLst/>
          </a:prstGeom>
        </p:spPr>
      </p:pic>
      <p:pic>
        <p:nvPicPr>
          <p:cNvPr id="6" name="Picture 5">
            <a:extLst>
              <a:ext uri="{FF2B5EF4-FFF2-40B4-BE49-F238E27FC236}">
                <a16:creationId xmlns:a16="http://schemas.microsoft.com/office/drawing/2014/main" id="{9D776A36-0EC4-4F66-86B3-FC1C92C613D0}"/>
              </a:ext>
            </a:extLst>
          </p:cNvPr>
          <p:cNvPicPr>
            <a:picLocks noChangeAspect="1"/>
          </p:cNvPicPr>
          <p:nvPr/>
        </p:nvPicPr>
        <p:blipFill>
          <a:blip r:embed="rId3"/>
          <a:stretch>
            <a:fillRect/>
          </a:stretch>
        </p:blipFill>
        <p:spPr>
          <a:xfrm>
            <a:off x="162152" y="-81874"/>
            <a:ext cx="8981848" cy="1966200"/>
          </a:xfrm>
          <a:prstGeom prst="rect">
            <a:avLst/>
          </a:prstGeom>
        </p:spPr>
      </p:pic>
    </p:spTree>
    <p:extLst>
      <p:ext uri="{BB962C8B-B14F-4D97-AF65-F5344CB8AC3E}">
        <p14:creationId xmlns:p14="http://schemas.microsoft.com/office/powerpoint/2010/main" val="18846091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GB" noProof="0"/>
              <a:t>Presentation title, Month #, Year. Confidential</a:t>
            </a:r>
            <a:endParaRPr lang="en-US" noProof="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63</a:t>
            </a:fld>
            <a:endParaRPr lang="en-US" noProof="0"/>
          </a:p>
        </p:txBody>
      </p:sp>
      <p:pic>
        <p:nvPicPr>
          <p:cNvPr id="6146" name="Picture 2"/>
          <p:cNvPicPr>
            <a:picLocks noChangeAspect="1" noChangeArrowheads="1"/>
          </p:cNvPicPr>
          <p:nvPr/>
        </p:nvPicPr>
        <p:blipFill>
          <a:blip r:embed="rId2" cstate="print"/>
          <a:srcRect/>
          <a:stretch>
            <a:fillRect/>
          </a:stretch>
        </p:blipFill>
        <p:spPr bwMode="auto">
          <a:xfrm>
            <a:off x="0" y="0"/>
            <a:ext cx="9144000" cy="2688609"/>
          </a:xfrm>
          <a:prstGeom prst="rect">
            <a:avLst/>
          </a:prstGeom>
          <a:noFill/>
          <a:ln w="9525">
            <a:noFill/>
            <a:miter lim="800000"/>
            <a:headEnd/>
            <a:tailEnd/>
          </a:ln>
        </p:spPr>
      </p:pic>
    </p:spTree>
    <p:extLst>
      <p:ext uri="{BB962C8B-B14F-4D97-AF65-F5344CB8AC3E}">
        <p14:creationId xmlns:p14="http://schemas.microsoft.com/office/powerpoint/2010/main" val="183878134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8629" y="1910686"/>
            <a:ext cx="6197600" cy="3202983"/>
          </a:xfrm>
        </p:spPr>
        <p:txBody>
          <a:bodyPr>
            <a:normAutofit/>
          </a:bodyPr>
          <a:lstStyle/>
          <a:p>
            <a:pPr algn="ctr">
              <a:buNone/>
            </a:pPr>
            <a:r>
              <a:rPr lang="en-US" sz="6000" dirty="0"/>
              <a:t>Review of clinical trials clinical trials</a:t>
            </a:r>
          </a:p>
        </p:txBody>
      </p:sp>
      <p:sp>
        <p:nvSpPr>
          <p:cNvPr id="4" name="Footer Placeholder 3"/>
          <p:cNvSpPr>
            <a:spLocks noGrp="1"/>
          </p:cNvSpPr>
          <p:nvPr>
            <p:ph type="ftr" sz="quarter" idx="11"/>
          </p:nvPr>
        </p:nvSpPr>
        <p:spPr/>
        <p:txBody>
          <a:bodyPr/>
          <a:lstStyle/>
          <a:p>
            <a:r>
              <a:rPr lang="en-GB" noProof="0"/>
              <a:t>Presentation title, Month #, Year. Confidential</a:t>
            </a:r>
            <a:endParaRPr lang="en-US" noProof="0" dirty="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64</a:t>
            </a:fld>
            <a:endParaRPr lang="en-US" noProof="0"/>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STOP Trial (1 &amp; 2)</a:t>
            </a:r>
          </a:p>
        </p:txBody>
      </p:sp>
      <p:sp>
        <p:nvSpPr>
          <p:cNvPr id="3" name="Content Placeholder 2"/>
          <p:cNvSpPr>
            <a:spLocks noGrp="1"/>
          </p:cNvSpPr>
          <p:nvPr>
            <p:ph idx="1"/>
          </p:nvPr>
        </p:nvSpPr>
        <p:spPr/>
        <p:txBody>
          <a:bodyPr>
            <a:normAutofit/>
          </a:bodyPr>
          <a:lstStyle/>
          <a:p>
            <a:r>
              <a:rPr lang="en-GB" dirty="0"/>
              <a:t>Outcome from both trials show, in children, overwhelming evidence for transfusion in patients with elevated TCD velocity </a:t>
            </a:r>
          </a:p>
          <a:p>
            <a:r>
              <a:rPr lang="en-GB" dirty="0"/>
              <a:t>Most centres start transfusion at TCD velocity &gt; 200 cm/s but one can argue for starting transfusion at a lower threshold (&gt; 175 cm/s)</a:t>
            </a:r>
          </a:p>
          <a:p>
            <a:r>
              <a:rPr lang="en-GB" dirty="0"/>
              <a:t>Limitations</a:t>
            </a:r>
          </a:p>
          <a:p>
            <a:pPr lvl="1"/>
            <a:r>
              <a:rPr lang="en-GB" dirty="0" err="1"/>
              <a:t>Hemoglobin</a:t>
            </a:r>
            <a:r>
              <a:rPr lang="en-GB" dirty="0"/>
              <a:t> SC disease and other sickle variants were excluded </a:t>
            </a:r>
          </a:p>
          <a:p>
            <a:pPr lvl="1"/>
            <a:r>
              <a:rPr lang="en-GB" dirty="0"/>
              <a:t>Both studies were conducted in the paediatric population </a:t>
            </a:r>
          </a:p>
          <a:p>
            <a:pPr lvl="1"/>
            <a:r>
              <a:rPr lang="en-GB" dirty="0"/>
              <a:t>Although risk of </a:t>
            </a:r>
            <a:r>
              <a:rPr lang="en-GB" dirty="0" err="1"/>
              <a:t>infarctive</a:t>
            </a:r>
            <a:r>
              <a:rPr lang="en-GB" dirty="0"/>
              <a:t> stroke falls in adulthood, haemorrhagic stroke risk increases </a:t>
            </a:r>
          </a:p>
          <a:p>
            <a:pPr lvl="1"/>
            <a:r>
              <a:rPr lang="en-GB" dirty="0"/>
              <a:t>Role of transfusion in adults for primary and secondary prophylaxis not defined </a:t>
            </a:r>
          </a:p>
          <a:p>
            <a:pPr lvl="1"/>
            <a:endParaRPr lang="en-GB" dirty="0"/>
          </a:p>
          <a:p>
            <a:pPr lvl="1"/>
            <a:endParaRPr lang="en-US" dirty="0"/>
          </a:p>
        </p:txBody>
      </p:sp>
      <p:sp>
        <p:nvSpPr>
          <p:cNvPr id="4" name="Footer Placeholder 3"/>
          <p:cNvSpPr>
            <a:spLocks noGrp="1"/>
          </p:cNvSpPr>
          <p:nvPr>
            <p:ph type="ftr" sz="quarter" idx="11"/>
          </p:nvPr>
        </p:nvSpPr>
        <p:spPr/>
        <p:txBody>
          <a:bodyPr/>
          <a:lstStyle/>
          <a:p>
            <a:r>
              <a:rPr lang="en-GB" noProof="0"/>
              <a:t>Presentation title, Month #, Year. Confidential</a:t>
            </a:r>
            <a:endParaRPr lang="en-US" noProof="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65</a:t>
            </a:fld>
            <a:endParaRPr lang="en-US" noProof="0"/>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SWiTCH</a:t>
            </a:r>
            <a:r>
              <a:rPr lang="en-US" dirty="0"/>
              <a:t> Trial</a:t>
            </a:r>
          </a:p>
        </p:txBody>
      </p:sp>
      <p:sp>
        <p:nvSpPr>
          <p:cNvPr id="3" name="Content Placeholder 2"/>
          <p:cNvSpPr>
            <a:spLocks noGrp="1"/>
          </p:cNvSpPr>
          <p:nvPr>
            <p:ph idx="1"/>
          </p:nvPr>
        </p:nvSpPr>
        <p:spPr/>
        <p:txBody>
          <a:bodyPr/>
          <a:lstStyle/>
          <a:p>
            <a:r>
              <a:rPr lang="en-US" dirty="0"/>
              <a:t>Phase III multicenter  RCT, non inferiority.</a:t>
            </a:r>
          </a:p>
          <a:p>
            <a:r>
              <a:rPr lang="en-US" dirty="0"/>
              <a:t>N= 133 patients. Thirty month follow up.</a:t>
            </a:r>
          </a:p>
          <a:p>
            <a:r>
              <a:rPr lang="en-US" dirty="0" err="1"/>
              <a:t>Hydroxyurea</a:t>
            </a:r>
            <a:r>
              <a:rPr lang="en-US" dirty="0"/>
              <a:t> &amp; phlebotomy vs. Transfusion &amp; </a:t>
            </a:r>
            <a:r>
              <a:rPr lang="en-US" dirty="0" err="1"/>
              <a:t>Chelation</a:t>
            </a:r>
            <a:endParaRPr lang="en-US" dirty="0"/>
          </a:p>
          <a:p>
            <a:r>
              <a:rPr lang="en-US" dirty="0"/>
              <a:t>Primary End Points:  stroke recurrence &amp; iron burden.</a:t>
            </a:r>
          </a:p>
          <a:p>
            <a:r>
              <a:rPr lang="en-US" dirty="0"/>
              <a:t>12% had a </a:t>
            </a:r>
            <a:r>
              <a:rPr lang="en-US" dirty="0" err="1"/>
              <a:t>reccurrent</a:t>
            </a:r>
            <a:r>
              <a:rPr lang="en-US" dirty="0"/>
              <a:t> stroke prior to enrollment.</a:t>
            </a:r>
          </a:p>
          <a:p>
            <a:r>
              <a:rPr lang="en-US" dirty="0"/>
              <a:t>Interim data analysis was performed after 1/3</a:t>
            </a:r>
          </a:p>
          <a:p>
            <a:r>
              <a:rPr lang="en-US" dirty="0"/>
              <a:t>No difference in LIC</a:t>
            </a:r>
          </a:p>
          <a:p>
            <a:r>
              <a:rPr lang="en-US" dirty="0"/>
              <a:t>Stroke recurrence rate 7/67 </a:t>
            </a:r>
            <a:r>
              <a:rPr lang="en-US" dirty="0" err="1"/>
              <a:t>vs</a:t>
            </a:r>
            <a:r>
              <a:rPr lang="en-US" dirty="0"/>
              <a:t> 0/66 transfusion &amp; </a:t>
            </a:r>
            <a:r>
              <a:rPr lang="en-US" dirty="0" err="1"/>
              <a:t>chelation</a:t>
            </a:r>
            <a:r>
              <a:rPr lang="en-US" dirty="0"/>
              <a:t>.</a:t>
            </a:r>
          </a:p>
          <a:p>
            <a:r>
              <a:rPr lang="en-US" dirty="0"/>
              <a:t>Conclusion: </a:t>
            </a:r>
            <a:r>
              <a:rPr lang="en-US" dirty="0" err="1"/>
              <a:t>Hydroxyurea</a:t>
            </a:r>
            <a:r>
              <a:rPr lang="en-US" dirty="0"/>
              <a:t>  failed to prevent stroke recurrence</a:t>
            </a:r>
          </a:p>
        </p:txBody>
      </p:sp>
      <p:sp>
        <p:nvSpPr>
          <p:cNvPr id="4" name="Footer Placeholder 3"/>
          <p:cNvSpPr>
            <a:spLocks noGrp="1"/>
          </p:cNvSpPr>
          <p:nvPr>
            <p:ph type="ftr" sz="quarter" idx="11"/>
          </p:nvPr>
        </p:nvSpPr>
        <p:spPr/>
        <p:txBody>
          <a:bodyPr/>
          <a:lstStyle/>
          <a:p>
            <a:r>
              <a:rPr lang="en-GB" noProof="0"/>
              <a:t>Presentation title, Month #, Year. Confidential</a:t>
            </a:r>
            <a:endParaRPr lang="en-US" noProof="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66</a:t>
            </a:fld>
            <a:endParaRPr lang="en-US" noProof="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TWiTCH</a:t>
            </a:r>
            <a:r>
              <a:rPr lang="en-US" dirty="0"/>
              <a:t> Trial</a:t>
            </a:r>
          </a:p>
        </p:txBody>
      </p:sp>
      <p:sp>
        <p:nvSpPr>
          <p:cNvPr id="3" name="Content Placeholder 2"/>
          <p:cNvSpPr>
            <a:spLocks noGrp="1"/>
          </p:cNvSpPr>
          <p:nvPr>
            <p:ph idx="1"/>
          </p:nvPr>
        </p:nvSpPr>
        <p:spPr/>
        <p:txBody>
          <a:bodyPr/>
          <a:lstStyle/>
          <a:p>
            <a:r>
              <a:rPr lang="en-US" dirty="0"/>
              <a:t>N= 148 planned enrollment (ages 4 – 15)</a:t>
            </a:r>
          </a:p>
          <a:p>
            <a:r>
              <a:rPr lang="en-US" dirty="0"/>
              <a:t>SCA + abnormal TCD</a:t>
            </a:r>
          </a:p>
          <a:p>
            <a:r>
              <a:rPr lang="en-US" dirty="0"/>
              <a:t>Transfusion + </a:t>
            </a:r>
            <a:r>
              <a:rPr lang="en-US" dirty="0" err="1"/>
              <a:t>Chelation</a:t>
            </a:r>
            <a:r>
              <a:rPr lang="en-US" dirty="0"/>
              <a:t> vs. </a:t>
            </a:r>
            <a:r>
              <a:rPr lang="en-US" dirty="0" err="1"/>
              <a:t>Hydroxyurea</a:t>
            </a:r>
            <a:r>
              <a:rPr lang="en-US" dirty="0"/>
              <a:t> + Phlebotomy</a:t>
            </a:r>
          </a:p>
          <a:p>
            <a:r>
              <a:rPr lang="en-US" dirty="0"/>
              <a:t>Treatment duration 24 months</a:t>
            </a:r>
          </a:p>
          <a:p>
            <a:r>
              <a:rPr lang="en-US" dirty="0"/>
              <a:t>Outcome measurements: LIC, TCD, MRI</a:t>
            </a:r>
          </a:p>
        </p:txBody>
      </p:sp>
      <p:sp>
        <p:nvSpPr>
          <p:cNvPr id="4" name="Footer Placeholder 3"/>
          <p:cNvSpPr>
            <a:spLocks noGrp="1"/>
          </p:cNvSpPr>
          <p:nvPr>
            <p:ph type="ftr" sz="quarter" idx="11"/>
          </p:nvPr>
        </p:nvSpPr>
        <p:spPr/>
        <p:txBody>
          <a:bodyPr/>
          <a:lstStyle/>
          <a:p>
            <a:r>
              <a:rPr lang="en-GB" noProof="0"/>
              <a:t>Presentation title, Month #, Year. Confidential</a:t>
            </a:r>
            <a:endParaRPr lang="en-US" noProof="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67</a:t>
            </a:fld>
            <a:endParaRPr lang="en-US" noProof="0"/>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15925" y="2101755"/>
            <a:ext cx="8291512" cy="3967257"/>
          </a:xfrm>
        </p:spPr>
        <p:txBody>
          <a:bodyPr/>
          <a:lstStyle/>
          <a:p>
            <a:pPr lvl="0"/>
            <a:r>
              <a:rPr lang="en-US" dirty="0"/>
              <a:t>196 patients enrolled to observation or transfusion groups. Note in Table 1 there was some crossover between groups.</a:t>
            </a:r>
          </a:p>
          <a:p>
            <a:pPr lvl="0"/>
            <a:r>
              <a:rPr lang="en-US" dirty="0"/>
              <a:t>The primary endpoint was recurrence of an infarct, defined as stroke or new or enlarged silent cerebral infarct.</a:t>
            </a:r>
          </a:p>
          <a:p>
            <a:pPr lvl="0"/>
            <a:r>
              <a:rPr lang="en-US" dirty="0"/>
              <a:t>6 of 99 children had an end point event (6%), while 14 of 97 patients (14%) had an end point event. These results were statistically significant.</a:t>
            </a:r>
          </a:p>
          <a:p>
            <a:endParaRPr lang="en-US" dirty="0"/>
          </a:p>
        </p:txBody>
      </p:sp>
      <p:sp>
        <p:nvSpPr>
          <p:cNvPr id="4" name="Footer Placeholder 3"/>
          <p:cNvSpPr>
            <a:spLocks noGrp="1"/>
          </p:cNvSpPr>
          <p:nvPr>
            <p:ph type="ftr" sz="quarter" idx="11"/>
          </p:nvPr>
        </p:nvSpPr>
        <p:spPr/>
        <p:txBody>
          <a:bodyPr/>
          <a:lstStyle/>
          <a:p>
            <a:r>
              <a:rPr lang="en-GB" noProof="0"/>
              <a:t>Presentation title, Month #, Year. Confidential</a:t>
            </a:r>
            <a:endParaRPr lang="en-US" noProof="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68</a:t>
            </a:fld>
            <a:endParaRPr lang="en-US" noProof="0"/>
          </a:p>
        </p:txBody>
      </p:sp>
      <p:pic>
        <p:nvPicPr>
          <p:cNvPr id="1026" name="Picture 2"/>
          <p:cNvPicPr>
            <a:picLocks noChangeAspect="1" noChangeArrowheads="1"/>
          </p:cNvPicPr>
          <p:nvPr/>
        </p:nvPicPr>
        <p:blipFill>
          <a:blip r:embed="rId2" cstate="print"/>
          <a:srcRect/>
          <a:stretch>
            <a:fillRect/>
          </a:stretch>
        </p:blipFill>
        <p:spPr bwMode="auto">
          <a:xfrm>
            <a:off x="0" y="0"/>
            <a:ext cx="9144000" cy="1992573"/>
          </a:xfrm>
          <a:prstGeom prst="rect">
            <a:avLst/>
          </a:prstGeom>
          <a:noFill/>
          <a:ln w="9525">
            <a:noFill/>
            <a:miter lim="800000"/>
            <a:headEnd/>
            <a:tailEnd/>
          </a:ln>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 trial: Impact of transfusion on </a:t>
            </a:r>
            <a:r>
              <a:rPr lang="en-US" dirty="0" err="1"/>
              <a:t>Hb</a:t>
            </a:r>
            <a:r>
              <a:rPr lang="en-US" dirty="0"/>
              <a:t> S</a:t>
            </a:r>
          </a:p>
        </p:txBody>
      </p:sp>
      <p:sp>
        <p:nvSpPr>
          <p:cNvPr id="3" name="Footer Placeholder 2"/>
          <p:cNvSpPr>
            <a:spLocks noGrp="1"/>
          </p:cNvSpPr>
          <p:nvPr>
            <p:ph type="ftr" sz="quarter" idx="11"/>
          </p:nvPr>
        </p:nvSpPr>
        <p:spPr/>
        <p:txBody>
          <a:bodyPr/>
          <a:lstStyle/>
          <a:p>
            <a:r>
              <a:rPr lang="en-GB" noProof="0"/>
              <a:t>Presentation title, Month #, Year. Confidential</a:t>
            </a:r>
            <a:endParaRPr lang="en-US" noProof="0"/>
          </a:p>
        </p:txBody>
      </p:sp>
      <p:sp>
        <p:nvSpPr>
          <p:cNvPr id="4" name="Slide Number Placeholder 3"/>
          <p:cNvSpPr>
            <a:spLocks noGrp="1"/>
          </p:cNvSpPr>
          <p:nvPr>
            <p:ph type="sldNum" sz="quarter" idx="12"/>
          </p:nvPr>
        </p:nvSpPr>
        <p:spPr/>
        <p:txBody>
          <a:bodyPr/>
          <a:lstStyle/>
          <a:p>
            <a:fld id="{7EBBB2D2-0CD1-4A4F-A33F-73F5586AA3CD}" type="slidenum">
              <a:rPr lang="en-US" noProof="0" smtClean="0"/>
              <a:pPr/>
              <a:t>69</a:t>
            </a:fld>
            <a:endParaRPr lang="en-US" noProof="0"/>
          </a:p>
        </p:txBody>
      </p:sp>
      <p:pic>
        <p:nvPicPr>
          <p:cNvPr id="2050" name="Picture 2"/>
          <p:cNvPicPr>
            <a:picLocks noChangeAspect="1" noChangeArrowheads="1"/>
          </p:cNvPicPr>
          <p:nvPr/>
        </p:nvPicPr>
        <p:blipFill>
          <a:blip r:embed="rId2" cstate="print"/>
          <a:srcRect/>
          <a:stretch>
            <a:fillRect/>
          </a:stretch>
        </p:blipFill>
        <p:spPr bwMode="auto">
          <a:xfrm>
            <a:off x="323069" y="1630765"/>
            <a:ext cx="8124895" cy="5029341"/>
          </a:xfrm>
          <a:prstGeom prst="rect">
            <a:avLst/>
          </a:prstGeom>
          <a:noFill/>
          <a:ln w="9525">
            <a:no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4" y="359415"/>
            <a:ext cx="8291513" cy="991083"/>
          </a:xfrm>
        </p:spPr>
        <p:txBody>
          <a:bodyPr>
            <a:normAutofit/>
          </a:bodyPr>
          <a:lstStyle/>
          <a:p>
            <a:r>
              <a:rPr lang="en-US" sz="2400" b="0" dirty="0"/>
              <a:t>Al </a:t>
            </a:r>
            <a:r>
              <a:rPr lang="en-US" sz="2400" b="0" dirty="0" err="1"/>
              <a:t>Hazmi</a:t>
            </a:r>
            <a:r>
              <a:rPr lang="en-US" sz="2400" b="0" dirty="0"/>
              <a:t> et al, Indian J Med Res. 2011 November; 134(5): 597–610.</a:t>
            </a:r>
          </a:p>
        </p:txBody>
      </p:sp>
      <p:sp>
        <p:nvSpPr>
          <p:cNvPr id="4" name="Slide Number Placeholder 3"/>
          <p:cNvSpPr>
            <a:spLocks noGrp="1"/>
          </p:cNvSpPr>
          <p:nvPr>
            <p:ph type="sldNum" sz="quarter" idx="12"/>
          </p:nvPr>
        </p:nvSpPr>
        <p:spPr/>
        <p:txBody>
          <a:bodyPr/>
          <a:lstStyle/>
          <a:p>
            <a:fld id="{7EBBB2D2-0CD1-4A4F-A33F-73F5586AA3CD}" type="slidenum">
              <a:rPr lang="en-US" noProof="0" smtClean="0"/>
              <a:pPr/>
              <a:t>7</a:t>
            </a:fld>
            <a:endParaRPr lang="en-US" noProof="0"/>
          </a:p>
        </p:txBody>
      </p:sp>
      <p:pic>
        <p:nvPicPr>
          <p:cNvPr id="5" name="Picture 4" descr="Table II">
            <a:hlinkClick r:id="rId2" tgtFrame="table"/>
          </p:cNvPr>
          <p:cNvPicPr/>
          <p:nvPr/>
        </p:nvPicPr>
        <p:blipFill>
          <a:blip r:embed="rId3" cstate="print"/>
          <a:srcRect/>
          <a:stretch>
            <a:fillRect/>
          </a:stretch>
        </p:blipFill>
        <p:spPr bwMode="auto">
          <a:xfrm>
            <a:off x="351692" y="1631852"/>
            <a:ext cx="8496886" cy="4543865"/>
          </a:xfrm>
          <a:prstGeom prst="rect">
            <a:avLst/>
          </a:prstGeom>
          <a:noFill/>
          <a:ln w="9525">
            <a:noFill/>
            <a:miter lim="800000"/>
            <a:headEnd/>
            <a:tailEnd/>
          </a:ln>
        </p:spPr>
      </p:pic>
      <p:sp>
        <p:nvSpPr>
          <p:cNvPr id="6" name="Footer Placeholder 2"/>
          <p:cNvSpPr>
            <a:spLocks noGrp="1"/>
          </p:cNvSpPr>
          <p:nvPr/>
        </p:nvSpPr>
        <p:spPr>
          <a:xfrm>
            <a:off x="781174" y="6482163"/>
            <a:ext cx="5837258" cy="167866"/>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rgbClr val="009A4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US" sz="1000" kern="1200" dirty="0">
                <a:solidFill>
                  <a:srgbClr val="009A44"/>
                </a:solidFill>
                <a:latin typeface="Arial"/>
                <a:ea typeface="+mn-ea"/>
                <a:cs typeface="+mn-cs"/>
              </a:rPr>
              <a:t>Confidential - Internal Use Only - Do Not Distribute</a:t>
            </a:r>
          </a:p>
        </p:txBody>
      </p:sp>
    </p:spTree>
    <p:extLst>
      <p:ext uri="{BB962C8B-B14F-4D97-AF65-F5344CB8AC3E}">
        <p14:creationId xmlns:p14="http://schemas.microsoft.com/office/powerpoint/2010/main" val="11238392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 trial: impact of transfusion on </a:t>
            </a:r>
            <a:r>
              <a:rPr lang="en-US" dirty="0" err="1"/>
              <a:t>Ferritin</a:t>
            </a:r>
            <a:r>
              <a:rPr lang="en-US" dirty="0"/>
              <a:t> level</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GB" noProof="0"/>
              <a:t>Presentation title, Month #, Year. Confidential</a:t>
            </a:r>
            <a:endParaRPr lang="en-US" noProof="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70</a:t>
            </a:fld>
            <a:endParaRPr lang="en-US" noProof="0"/>
          </a:p>
        </p:txBody>
      </p:sp>
      <p:pic>
        <p:nvPicPr>
          <p:cNvPr id="3074" name="Picture 2"/>
          <p:cNvPicPr>
            <a:picLocks noChangeAspect="1" noChangeArrowheads="1"/>
          </p:cNvPicPr>
          <p:nvPr/>
        </p:nvPicPr>
        <p:blipFill>
          <a:blip r:embed="rId2" cstate="print"/>
          <a:srcRect/>
          <a:stretch>
            <a:fillRect/>
          </a:stretch>
        </p:blipFill>
        <p:spPr bwMode="auto">
          <a:xfrm>
            <a:off x="0" y="1649814"/>
            <a:ext cx="8980227" cy="4996645"/>
          </a:xfrm>
          <a:prstGeom prst="rect">
            <a:avLst/>
          </a:prstGeom>
          <a:noFill/>
          <a:ln w="9525">
            <a:noFill/>
            <a:miter lim="800000"/>
            <a:headEnd/>
            <a:tailEnd/>
          </a:ln>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of SIT trial </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GB" noProof="0"/>
              <a:t>Presentation title, Month #, Year. Confidential</a:t>
            </a:r>
            <a:endParaRPr lang="en-US" noProof="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71</a:t>
            </a:fld>
            <a:endParaRPr lang="en-US" noProof="0"/>
          </a:p>
        </p:txBody>
      </p:sp>
      <p:pic>
        <p:nvPicPr>
          <p:cNvPr id="4098" name="Picture 2"/>
          <p:cNvPicPr>
            <a:picLocks noChangeAspect="1" noChangeArrowheads="1"/>
          </p:cNvPicPr>
          <p:nvPr/>
        </p:nvPicPr>
        <p:blipFill>
          <a:blip r:embed="rId2" cstate="print"/>
          <a:srcRect/>
          <a:stretch>
            <a:fillRect/>
          </a:stretch>
        </p:blipFill>
        <p:spPr bwMode="auto">
          <a:xfrm>
            <a:off x="191069" y="1583140"/>
            <a:ext cx="8789158" cy="5076967"/>
          </a:xfrm>
          <a:prstGeom prst="rect">
            <a:avLst/>
          </a:prstGeom>
          <a:noFill/>
          <a:ln w="9525">
            <a:noFill/>
            <a:miter lim="800000"/>
            <a:headEnd/>
            <a:tailEnd/>
          </a:ln>
        </p:spPr>
      </p:pic>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Updates on recent guidelines &amp; recommendations</a:t>
            </a:r>
          </a:p>
        </p:txBody>
      </p:sp>
      <p:sp>
        <p:nvSpPr>
          <p:cNvPr id="3" name="Subtitle 2"/>
          <p:cNvSpPr>
            <a:spLocks noGrp="1"/>
          </p:cNvSpPr>
          <p:nvPr>
            <p:ph type="subTitle" idx="1"/>
          </p:nvPr>
        </p:nvSpPr>
        <p:spPr/>
        <p:txBody>
          <a:bodyPr/>
          <a:lstStyle/>
          <a:p>
            <a:endParaRPr lang="en-US"/>
          </a:p>
        </p:txBody>
      </p:sp>
      <p:sp>
        <p:nvSpPr>
          <p:cNvPr id="4" name="Content Placeholder 3"/>
          <p:cNvSpPr>
            <a:spLocks noGrp="1"/>
          </p:cNvSpPr>
          <p:nvPr>
            <p:ph sz="quarter" idx="15"/>
          </p:nvPr>
        </p:nvSpPr>
        <p:spPr/>
        <p:txBody>
          <a:bodyPr/>
          <a:lstStyle/>
          <a:p>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ASFA 2016 Categories</a:t>
            </a:r>
          </a:p>
        </p:txBody>
      </p:sp>
      <p:sp>
        <p:nvSpPr>
          <p:cNvPr id="3" name="Content Placeholder 2"/>
          <p:cNvSpPr>
            <a:spLocks noGrp="1"/>
          </p:cNvSpPr>
          <p:nvPr>
            <p:ph idx="1"/>
          </p:nvPr>
        </p:nvSpPr>
        <p:spPr/>
        <p:txBody>
          <a:bodyPr/>
          <a:lstStyle/>
          <a:p>
            <a:r>
              <a:rPr lang="en-US" dirty="0"/>
              <a:t>Category I  </a:t>
            </a:r>
          </a:p>
          <a:p>
            <a:pPr marL="457200" lvl="1" indent="0">
              <a:buNone/>
            </a:pPr>
            <a:r>
              <a:rPr lang="en-US" dirty="0" err="1"/>
              <a:t>Apheresis</a:t>
            </a:r>
            <a:r>
              <a:rPr lang="en-US" dirty="0"/>
              <a:t> is considered primary or standard therapy.</a:t>
            </a:r>
          </a:p>
          <a:p>
            <a:r>
              <a:rPr lang="en-US" dirty="0"/>
              <a:t>Category II </a:t>
            </a:r>
          </a:p>
          <a:p>
            <a:pPr marL="457200" lvl="1" indent="0">
              <a:buNone/>
            </a:pPr>
            <a:r>
              <a:rPr lang="en-US" dirty="0"/>
              <a:t>There is sufficient evidence to suggest efficacy, usually in an adjunctive role.</a:t>
            </a:r>
          </a:p>
          <a:p>
            <a:r>
              <a:rPr lang="en-US" dirty="0"/>
              <a:t>Category III </a:t>
            </a:r>
          </a:p>
          <a:p>
            <a:pPr marL="457200" lvl="1" indent="0">
              <a:buNone/>
            </a:pPr>
            <a:r>
              <a:rPr lang="en-US" dirty="0"/>
              <a:t>Insufficient data to determine effectiveness. </a:t>
            </a:r>
            <a:br>
              <a:rPr lang="en-US" dirty="0"/>
            </a:br>
            <a:r>
              <a:rPr lang="en-US" dirty="0"/>
              <a:t>Isolated published studies have indicated that it </a:t>
            </a:r>
            <a:br>
              <a:rPr lang="en-US" dirty="0"/>
            </a:br>
            <a:r>
              <a:rPr lang="en-US" dirty="0"/>
              <a:t>may be of benefit as a  “last-ditch” effort.</a:t>
            </a:r>
          </a:p>
          <a:p>
            <a:r>
              <a:rPr lang="en-US" dirty="0"/>
              <a:t>Category IV</a:t>
            </a:r>
          </a:p>
          <a:p>
            <a:pPr marL="457200" lvl="1" indent="0">
              <a:buNone/>
            </a:pPr>
            <a:r>
              <a:rPr lang="en-US" dirty="0"/>
              <a:t>Controlled trials have not shown benefit. </a:t>
            </a:r>
          </a:p>
          <a:p>
            <a:endParaRPr lang="en-US" dirty="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73</a:t>
            </a:fld>
            <a:endParaRPr lang="en-US" noProof="0"/>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7EBBB2D2-0CD1-4A4F-A33F-73F5586AA3CD}" type="slidenum">
              <a:rPr lang="en-US" noProof="0" smtClean="0"/>
              <a:pPr/>
              <a:t>74</a:t>
            </a:fld>
            <a:endParaRPr lang="en-US" noProof="0"/>
          </a:p>
        </p:txBody>
      </p:sp>
      <p:pic>
        <p:nvPicPr>
          <p:cNvPr id="349186" name="Picture 2"/>
          <p:cNvPicPr>
            <a:picLocks noChangeAspect="1" noChangeArrowheads="1"/>
          </p:cNvPicPr>
          <p:nvPr/>
        </p:nvPicPr>
        <p:blipFill>
          <a:blip r:embed="rId2" cstate="print"/>
          <a:srcRect/>
          <a:stretch>
            <a:fillRect/>
          </a:stretch>
        </p:blipFill>
        <p:spPr bwMode="auto">
          <a:xfrm>
            <a:off x="0" y="168812"/>
            <a:ext cx="9201150" cy="6119445"/>
          </a:xfrm>
          <a:prstGeom prst="rect">
            <a:avLst/>
          </a:prstGeom>
          <a:noFill/>
          <a:ln w="9525">
            <a:noFill/>
            <a:miter lim="800000"/>
            <a:headEnd/>
            <a:tailEnd/>
          </a:ln>
        </p:spPr>
      </p:pic>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ASFA 2016 guidelines for </a:t>
            </a:r>
            <a:r>
              <a:rPr lang="en-US" dirty="0" err="1"/>
              <a:t>RBCx</a:t>
            </a:r>
            <a:r>
              <a:rPr lang="en-US" dirty="0"/>
              <a:t> in acute SCD</a:t>
            </a:r>
          </a:p>
        </p:txBody>
      </p:sp>
      <p:sp>
        <p:nvSpPr>
          <p:cNvPr id="4" name="Slide Number Placeholder 3"/>
          <p:cNvSpPr>
            <a:spLocks noGrp="1"/>
          </p:cNvSpPr>
          <p:nvPr>
            <p:ph type="sldNum" sz="quarter" idx="12"/>
          </p:nvPr>
        </p:nvSpPr>
        <p:spPr/>
        <p:txBody>
          <a:bodyPr/>
          <a:lstStyle/>
          <a:p>
            <a:fld id="{7EBBB2D2-0CD1-4A4F-A33F-73F5586AA3CD}" type="slidenum">
              <a:rPr lang="en-US" noProof="0" smtClean="0"/>
              <a:pPr/>
              <a:t>75</a:t>
            </a:fld>
            <a:endParaRPr lang="en-US" noProof="0"/>
          </a:p>
        </p:txBody>
      </p:sp>
      <p:sp>
        <p:nvSpPr>
          <p:cNvPr id="6" name="TextBox 4"/>
          <p:cNvSpPr txBox="1">
            <a:spLocks noChangeArrowheads="1"/>
          </p:cNvSpPr>
          <p:nvPr/>
        </p:nvSpPr>
        <p:spPr bwMode="auto">
          <a:xfrm>
            <a:off x="788869" y="6580188"/>
            <a:ext cx="7820025" cy="277812"/>
          </a:xfrm>
          <a:prstGeom prst="rect">
            <a:avLst/>
          </a:prstGeom>
          <a:noFill/>
          <a:ln w="9525">
            <a:noFill/>
            <a:miter lim="800000"/>
            <a:headEnd/>
            <a:tailEnd/>
          </a:ln>
        </p:spPr>
        <p:txBody>
          <a:bodyPr lIns="0" tIns="0" rIns="0" bIns="0">
            <a:spAutoFit/>
          </a:bodyPr>
          <a:lstStyle/>
          <a:p>
            <a:r>
              <a:rPr lang="en-US" sz="900" dirty="0">
                <a:solidFill>
                  <a:srgbClr val="000000"/>
                </a:solidFill>
              </a:rPr>
              <a:t>1. Schwartz J, Guidelines on the Use of Therapeutic </a:t>
            </a:r>
            <a:r>
              <a:rPr lang="en-US" sz="900" dirty="0" err="1">
                <a:solidFill>
                  <a:srgbClr val="000000"/>
                </a:solidFill>
              </a:rPr>
              <a:t>Apheresis</a:t>
            </a:r>
            <a:r>
              <a:rPr lang="en-US" sz="900" dirty="0">
                <a:solidFill>
                  <a:srgbClr val="000000"/>
                </a:solidFill>
              </a:rPr>
              <a:t> in Clinical Practice—Evidence-Based Approach from the Writing Committee of the American Society for </a:t>
            </a:r>
            <a:r>
              <a:rPr lang="en-US" sz="900" dirty="0" err="1">
                <a:solidFill>
                  <a:srgbClr val="000000"/>
                </a:solidFill>
              </a:rPr>
              <a:t>Apheresis</a:t>
            </a:r>
            <a:r>
              <a:rPr lang="en-US" sz="900" dirty="0">
                <a:solidFill>
                  <a:srgbClr val="000000"/>
                </a:solidFill>
              </a:rPr>
              <a:t>:  </a:t>
            </a:r>
            <a:r>
              <a:rPr lang="en-US" sz="900" i="1" dirty="0">
                <a:solidFill>
                  <a:srgbClr val="000000"/>
                </a:solidFill>
              </a:rPr>
              <a:t>J </a:t>
            </a:r>
            <a:r>
              <a:rPr lang="en-US" sz="900" i="1" dirty="0" err="1">
                <a:solidFill>
                  <a:srgbClr val="000000"/>
                </a:solidFill>
              </a:rPr>
              <a:t>Clin</a:t>
            </a:r>
            <a:r>
              <a:rPr lang="en-US" sz="900" i="1" dirty="0">
                <a:solidFill>
                  <a:srgbClr val="000000"/>
                </a:solidFill>
              </a:rPr>
              <a:t> </a:t>
            </a:r>
            <a:r>
              <a:rPr lang="en-US" sz="900" i="1" dirty="0" err="1">
                <a:solidFill>
                  <a:srgbClr val="000000"/>
                </a:solidFill>
              </a:rPr>
              <a:t>Apher</a:t>
            </a:r>
            <a:r>
              <a:rPr lang="en-US" sz="900" i="1" dirty="0">
                <a:solidFill>
                  <a:srgbClr val="000000"/>
                </a:solidFill>
              </a:rPr>
              <a:t> 2016</a:t>
            </a:r>
            <a:r>
              <a:rPr lang="en-US" sz="900" dirty="0">
                <a:solidFill>
                  <a:srgbClr val="000000"/>
                </a:solidFill>
              </a:rPr>
              <a:t>.</a:t>
            </a:r>
          </a:p>
        </p:txBody>
      </p:sp>
      <p:pic>
        <p:nvPicPr>
          <p:cNvPr id="1026" name="Picture 2"/>
          <p:cNvPicPr>
            <a:picLocks noChangeAspect="1" noChangeArrowheads="1"/>
          </p:cNvPicPr>
          <p:nvPr/>
        </p:nvPicPr>
        <p:blipFill>
          <a:blip r:embed="rId2" cstate="print"/>
          <a:srcRect/>
          <a:stretch>
            <a:fillRect/>
          </a:stretch>
        </p:blipFill>
        <p:spPr bwMode="auto">
          <a:xfrm>
            <a:off x="438150" y="1610436"/>
            <a:ext cx="8267700" cy="4285397"/>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BBB2D2-0CD1-4A4F-A33F-73F5586AA3CD}" type="slidenum">
              <a:rPr lang="en-US" noProof="0" smtClean="0"/>
              <a:pPr/>
              <a:t>76</a:t>
            </a:fld>
            <a:endParaRPr lang="en-US" noProof="0"/>
          </a:p>
        </p:txBody>
      </p:sp>
      <p:sp>
        <p:nvSpPr>
          <p:cNvPr id="6" name="Title 1"/>
          <p:cNvSpPr>
            <a:spLocks noGrp="1"/>
          </p:cNvSpPr>
          <p:nvPr>
            <p:ph type="title"/>
          </p:nvPr>
        </p:nvSpPr>
        <p:spPr/>
        <p:txBody>
          <a:bodyPr>
            <a:normAutofit fontScale="90000"/>
          </a:bodyPr>
          <a:lstStyle/>
          <a:p>
            <a:r>
              <a:rPr lang="en-US" dirty="0"/>
              <a:t>ASFA 2016 guidelines for </a:t>
            </a:r>
            <a:r>
              <a:rPr lang="en-US" dirty="0" err="1"/>
              <a:t>RBCx</a:t>
            </a:r>
            <a:r>
              <a:rPr lang="en-US" dirty="0"/>
              <a:t> in chronic SCD</a:t>
            </a:r>
            <a:r>
              <a:rPr lang="en-US" dirty="0">
                <a:hlinkClick r:id="rId2"/>
              </a:rPr>
              <a:t> http://apheresisguidelines.com/ </a:t>
            </a:r>
            <a:br>
              <a:rPr lang="en-US" dirty="0"/>
            </a:b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457200" y="1678675"/>
            <a:ext cx="8229600" cy="4476465"/>
          </a:xfrm>
          <a:prstGeom prst="rect">
            <a:avLst/>
          </a:prstGeom>
          <a:noFill/>
          <a:ln w="9525">
            <a:noFill/>
            <a:miter lim="800000"/>
            <a:headEnd/>
            <a:tailEnd/>
          </a:ln>
        </p:spPr>
      </p:pic>
      <p:sp>
        <p:nvSpPr>
          <p:cNvPr id="8" name="TextBox 4"/>
          <p:cNvSpPr txBox="1">
            <a:spLocks noChangeArrowheads="1"/>
          </p:cNvSpPr>
          <p:nvPr/>
        </p:nvSpPr>
        <p:spPr bwMode="auto">
          <a:xfrm>
            <a:off x="816164" y="6407648"/>
            <a:ext cx="7820025" cy="277812"/>
          </a:xfrm>
          <a:prstGeom prst="rect">
            <a:avLst/>
          </a:prstGeom>
          <a:noFill/>
          <a:ln w="9525">
            <a:noFill/>
            <a:miter lim="800000"/>
            <a:headEnd/>
            <a:tailEnd/>
          </a:ln>
        </p:spPr>
        <p:txBody>
          <a:bodyPr lIns="0" tIns="0" rIns="0" bIns="0">
            <a:spAutoFit/>
          </a:bodyPr>
          <a:lstStyle/>
          <a:p>
            <a:r>
              <a:rPr lang="en-US" sz="900" dirty="0">
                <a:solidFill>
                  <a:srgbClr val="000000"/>
                </a:solidFill>
              </a:rPr>
              <a:t>1. Schwartz J, Guidelines on the Use of Therapeutic </a:t>
            </a:r>
            <a:r>
              <a:rPr lang="en-US" sz="900" dirty="0" err="1">
                <a:solidFill>
                  <a:srgbClr val="000000"/>
                </a:solidFill>
              </a:rPr>
              <a:t>Apheresis</a:t>
            </a:r>
            <a:r>
              <a:rPr lang="en-US" sz="900" dirty="0">
                <a:solidFill>
                  <a:srgbClr val="000000"/>
                </a:solidFill>
              </a:rPr>
              <a:t> in Clinical Practice—Evidence-Based Approach from the Writing Committee of the American Society for </a:t>
            </a:r>
            <a:r>
              <a:rPr lang="en-US" sz="900" dirty="0" err="1">
                <a:solidFill>
                  <a:srgbClr val="000000"/>
                </a:solidFill>
              </a:rPr>
              <a:t>Apheresis</a:t>
            </a:r>
            <a:r>
              <a:rPr lang="en-US" sz="900" dirty="0">
                <a:solidFill>
                  <a:srgbClr val="000000"/>
                </a:solidFill>
              </a:rPr>
              <a:t>:  </a:t>
            </a:r>
            <a:r>
              <a:rPr lang="en-US" sz="900" i="1" dirty="0">
                <a:solidFill>
                  <a:srgbClr val="000000"/>
                </a:solidFill>
              </a:rPr>
              <a:t>J </a:t>
            </a:r>
            <a:r>
              <a:rPr lang="en-US" sz="900" i="1" dirty="0" err="1">
                <a:solidFill>
                  <a:srgbClr val="000000"/>
                </a:solidFill>
              </a:rPr>
              <a:t>Clin</a:t>
            </a:r>
            <a:r>
              <a:rPr lang="en-US" sz="900" i="1" dirty="0">
                <a:solidFill>
                  <a:srgbClr val="000000"/>
                </a:solidFill>
              </a:rPr>
              <a:t> </a:t>
            </a:r>
            <a:r>
              <a:rPr lang="en-US" sz="900" i="1" dirty="0" err="1">
                <a:solidFill>
                  <a:srgbClr val="000000"/>
                </a:solidFill>
              </a:rPr>
              <a:t>Apher</a:t>
            </a:r>
            <a:r>
              <a:rPr lang="en-US" sz="900" i="1" dirty="0">
                <a:solidFill>
                  <a:srgbClr val="000000"/>
                </a:solidFill>
              </a:rPr>
              <a:t> 2016</a:t>
            </a:r>
            <a:r>
              <a:rPr lang="en-US" sz="900" dirty="0">
                <a:solidFill>
                  <a:srgbClr val="000000"/>
                </a:solidFill>
              </a:rPr>
              <a: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GB" noProof="0"/>
              <a:t>Presentation title, Month #, Year. Confidential</a:t>
            </a:r>
            <a:endParaRPr lang="en-US" noProof="0"/>
          </a:p>
        </p:txBody>
      </p:sp>
      <p:sp>
        <p:nvSpPr>
          <p:cNvPr id="4" name="Slide Number Placeholder 3"/>
          <p:cNvSpPr>
            <a:spLocks noGrp="1"/>
          </p:cNvSpPr>
          <p:nvPr>
            <p:ph type="sldNum" sz="quarter" idx="12"/>
          </p:nvPr>
        </p:nvSpPr>
        <p:spPr/>
        <p:txBody>
          <a:bodyPr/>
          <a:lstStyle/>
          <a:p>
            <a:fld id="{7EBBB2D2-0CD1-4A4F-A33F-73F5586AA3CD}" type="slidenum">
              <a:rPr lang="en-US" noProof="0" smtClean="0"/>
              <a:pPr/>
              <a:t>77</a:t>
            </a:fld>
            <a:endParaRPr lang="en-US" noProof="0"/>
          </a:p>
        </p:txBody>
      </p:sp>
      <p:pic>
        <p:nvPicPr>
          <p:cNvPr id="4098" name="Picture 2"/>
          <p:cNvPicPr>
            <a:picLocks noChangeAspect="1" noChangeArrowheads="1"/>
          </p:cNvPicPr>
          <p:nvPr/>
        </p:nvPicPr>
        <p:blipFill>
          <a:blip r:embed="rId2" cstate="print"/>
          <a:srcRect/>
          <a:stretch>
            <a:fillRect/>
          </a:stretch>
        </p:blipFill>
        <p:spPr bwMode="auto">
          <a:xfrm>
            <a:off x="219075" y="1727152"/>
            <a:ext cx="8924925" cy="367665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GB" noProof="0"/>
              <a:t>Presentation title, Month #, Year. Confidential</a:t>
            </a:r>
            <a:endParaRPr lang="en-US" noProof="0"/>
          </a:p>
        </p:txBody>
      </p:sp>
      <p:sp>
        <p:nvSpPr>
          <p:cNvPr id="4" name="Slide Number Placeholder 3"/>
          <p:cNvSpPr>
            <a:spLocks noGrp="1"/>
          </p:cNvSpPr>
          <p:nvPr>
            <p:ph type="sldNum" sz="quarter" idx="12"/>
          </p:nvPr>
        </p:nvSpPr>
        <p:spPr/>
        <p:txBody>
          <a:bodyPr/>
          <a:lstStyle/>
          <a:p>
            <a:fld id="{7EBBB2D2-0CD1-4A4F-A33F-73F5586AA3CD}" type="slidenum">
              <a:rPr lang="en-US" noProof="0" smtClean="0"/>
              <a:pPr/>
              <a:t>78</a:t>
            </a:fld>
            <a:endParaRPr lang="en-US" noProof="0"/>
          </a:p>
        </p:txBody>
      </p:sp>
      <p:pic>
        <p:nvPicPr>
          <p:cNvPr id="5122" name="Picture 2"/>
          <p:cNvPicPr>
            <a:picLocks noChangeAspect="1" noChangeArrowheads="1"/>
          </p:cNvPicPr>
          <p:nvPr/>
        </p:nvPicPr>
        <p:blipFill>
          <a:blip r:embed="rId2" cstate="print"/>
          <a:srcRect/>
          <a:stretch>
            <a:fillRect/>
          </a:stretch>
        </p:blipFill>
        <p:spPr bwMode="auto">
          <a:xfrm>
            <a:off x="1" y="0"/>
            <a:ext cx="9144000" cy="6857999"/>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GB" noProof="0"/>
              <a:t>Presentation title, Month #, Year. Confidential</a:t>
            </a:r>
            <a:endParaRPr lang="en-US" noProof="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79</a:t>
            </a:fld>
            <a:endParaRPr lang="en-US" noProof="0"/>
          </a:p>
        </p:txBody>
      </p:sp>
      <p:pic>
        <p:nvPicPr>
          <p:cNvPr id="87042" name="Picture 2"/>
          <p:cNvPicPr>
            <a:picLocks noChangeAspect="1" noChangeArrowheads="1"/>
          </p:cNvPicPr>
          <p:nvPr/>
        </p:nvPicPr>
        <p:blipFill>
          <a:blip r:embed="rId2" cstate="print"/>
          <a:srcRect/>
          <a:stretch>
            <a:fillRect/>
          </a:stretch>
        </p:blipFill>
        <p:spPr bwMode="auto">
          <a:xfrm>
            <a:off x="5343525" y="0"/>
            <a:ext cx="3800475" cy="685800"/>
          </a:xfrm>
          <a:prstGeom prst="rect">
            <a:avLst/>
          </a:prstGeom>
          <a:noFill/>
          <a:ln w="9525">
            <a:noFill/>
            <a:miter lim="800000"/>
            <a:headEnd/>
            <a:tailEnd/>
          </a:ln>
        </p:spPr>
      </p:pic>
      <p:pic>
        <p:nvPicPr>
          <p:cNvPr id="87043" name="Picture 3"/>
          <p:cNvPicPr>
            <a:picLocks noChangeAspect="1" noChangeArrowheads="1"/>
          </p:cNvPicPr>
          <p:nvPr/>
        </p:nvPicPr>
        <p:blipFill>
          <a:blip r:embed="rId3" cstate="print"/>
          <a:srcRect/>
          <a:stretch>
            <a:fillRect/>
          </a:stretch>
        </p:blipFill>
        <p:spPr bwMode="auto">
          <a:xfrm>
            <a:off x="861728" y="2622289"/>
            <a:ext cx="7229475" cy="3114675"/>
          </a:xfrm>
          <a:prstGeom prst="rect">
            <a:avLst/>
          </a:prstGeom>
          <a:noFill/>
          <a:ln w="9525">
            <a:noFill/>
            <a:miter lim="800000"/>
            <a:headEnd/>
            <a:tailEnd/>
          </a:ln>
        </p:spPr>
      </p:pic>
      <p:pic>
        <p:nvPicPr>
          <p:cNvPr id="87044" name="Picture 4"/>
          <p:cNvPicPr>
            <a:picLocks noChangeAspect="1" noChangeArrowheads="1"/>
          </p:cNvPicPr>
          <p:nvPr/>
        </p:nvPicPr>
        <p:blipFill>
          <a:blip r:embed="rId4" cstate="print"/>
          <a:srcRect/>
          <a:stretch>
            <a:fillRect/>
          </a:stretch>
        </p:blipFill>
        <p:spPr bwMode="auto">
          <a:xfrm>
            <a:off x="0" y="0"/>
            <a:ext cx="1609725" cy="16668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274638"/>
            <a:ext cx="8229600" cy="1143000"/>
          </a:xfrm>
          <a:effectLst>
            <a:outerShdw dist="38099" dir="2700000" algn="ctr" rotWithShape="0">
              <a:schemeClr val="tx1">
                <a:alpha val="74997"/>
              </a:schemeClr>
            </a:outerShdw>
          </a:effectLst>
        </p:spPr>
        <p:txBody>
          <a:bodyPr/>
          <a:lstStyle/>
          <a:p>
            <a:pPr algn="l">
              <a:defRPr/>
            </a:pPr>
            <a:r>
              <a:rPr lang="en-US" sz="2800" b="1" dirty="0">
                <a:effectLst/>
                <a:ea typeface="+mj-ea"/>
                <a:cs typeface="+mj-cs"/>
              </a:rPr>
              <a:t>Social &amp; Economic </a:t>
            </a:r>
            <a:r>
              <a:rPr lang="en-US" dirty="0"/>
              <a:t>Burden</a:t>
            </a:r>
            <a:r>
              <a:rPr lang="en-US" sz="2800" b="1" dirty="0">
                <a:effectLst/>
                <a:ea typeface="+mj-ea"/>
                <a:cs typeface="+mj-cs"/>
              </a:rPr>
              <a:t> of SCD</a:t>
            </a:r>
          </a:p>
        </p:txBody>
      </p:sp>
      <p:sp>
        <p:nvSpPr>
          <p:cNvPr id="97281" name="Rectangle 1"/>
          <p:cNvSpPr>
            <a:spLocks noChangeArrowheads="1"/>
          </p:cNvSpPr>
          <p:nvPr/>
        </p:nvSpPr>
        <p:spPr bwMode="auto">
          <a:xfrm>
            <a:off x="163018" y="1612866"/>
            <a:ext cx="898098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600"/>
              </a:spcBef>
              <a:spcAft>
                <a:spcPts val="600"/>
              </a:spcAft>
              <a:buClr>
                <a:srgbClr val="4F9B5B"/>
              </a:buClr>
              <a:buSzTx/>
              <a:buFont typeface="Wingdings" pitchFamily="2" charset="2"/>
              <a:buChar char="Ø"/>
              <a:tabLst/>
            </a:pPr>
            <a:r>
              <a:rPr kumimoji="0" lang="en-US" sz="1800" b="0" i="0" strike="noStrike" cap="none" normalizeH="0" baseline="0" dirty="0">
                <a:ln>
                  <a:noFill/>
                </a:ln>
                <a:solidFill>
                  <a:schemeClr val="tx1"/>
                </a:solidFill>
                <a:effectLst/>
                <a:latin typeface="Arial" charset="0"/>
                <a:cs typeface="Arial" charset="0"/>
              </a:rPr>
              <a:t>  During 2005, medical expenditures for children with SCD averaged $11,702 for children with Medicaid coverage and $14,772 for children with employer-sponsored insurance. About 40% of both groups had at least one hospital stay</a:t>
            </a:r>
          </a:p>
          <a:p>
            <a:pPr marL="0" marR="0" lvl="0" indent="0" algn="l" defTabSz="914400" rtl="0" eaLnBrk="1" fontAlgn="base" latinLnBrk="0" hangingPunct="1">
              <a:lnSpc>
                <a:spcPct val="100000"/>
              </a:lnSpc>
              <a:spcBef>
                <a:spcPts val="600"/>
              </a:spcBef>
              <a:spcAft>
                <a:spcPts val="600"/>
              </a:spcAft>
              <a:buClr>
                <a:srgbClr val="4F9B5B"/>
              </a:buClr>
              <a:buSzTx/>
              <a:buFont typeface="Wingdings" pitchFamily="2" charset="2"/>
              <a:buChar char="Ø"/>
              <a:tabLst/>
            </a:pPr>
            <a:r>
              <a:rPr kumimoji="0" lang="en-US" sz="1800" b="0" i="0" strike="noStrike" cap="none" normalizeH="0" baseline="0" dirty="0">
                <a:ln>
                  <a:noFill/>
                </a:ln>
                <a:solidFill>
                  <a:schemeClr val="tx1"/>
                </a:solidFill>
                <a:effectLst/>
                <a:latin typeface="Arial" charset="0"/>
                <a:cs typeface="Arial" charset="0"/>
              </a:rPr>
              <a:t>   </a:t>
            </a:r>
            <a:r>
              <a:rPr kumimoji="0" lang="en-US" sz="1800" b="0" i="0" strike="noStrike" cap="none" normalizeH="0" baseline="0" dirty="0">
                <a:ln>
                  <a:noFill/>
                </a:ln>
                <a:solidFill>
                  <a:schemeClr val="tx2"/>
                </a:solidFill>
                <a:effectLst/>
                <a:latin typeface="Arial" charset="0"/>
                <a:cs typeface="Arial" charset="0"/>
              </a:rPr>
              <a:t>An average of 75,000 hospitalizations per year due to SCD occur in the United States, costing approximately $475 million.</a:t>
            </a:r>
          </a:p>
        </p:txBody>
      </p:sp>
      <p:pic>
        <p:nvPicPr>
          <p:cNvPr id="97282" name="Picture 2" descr="External Web Site Icon">
            <a:hlinkClick r:id="rId3"/>
          </p:cNvPr>
          <p:cNvPicPr>
            <a:picLocks noChangeAspect="1" noChangeArrowheads="1"/>
          </p:cNvPicPr>
          <p:nvPr/>
        </p:nvPicPr>
        <p:blipFill>
          <a:blip r:embed="rId4" cstate="print"/>
          <a:srcRect/>
          <a:stretch>
            <a:fillRect/>
          </a:stretch>
        </p:blipFill>
        <p:spPr bwMode="auto">
          <a:xfrm>
            <a:off x="1651000" y="-777875"/>
            <a:ext cx="95250" cy="95250"/>
          </a:xfrm>
          <a:prstGeom prst="rect">
            <a:avLst/>
          </a:prstGeom>
          <a:noFill/>
        </p:spPr>
      </p:pic>
      <p:pic>
        <p:nvPicPr>
          <p:cNvPr id="97284" name="Picture 4" descr="http://www.cdc.gov/features/dssicklecell_medicalcosts/dssicklecell_medicalcosts_550px.gif"/>
          <p:cNvPicPr>
            <a:picLocks noChangeAspect="1" noChangeArrowheads="1"/>
          </p:cNvPicPr>
          <p:nvPr/>
        </p:nvPicPr>
        <p:blipFill>
          <a:blip r:embed="rId5" cstate="print"/>
          <a:srcRect/>
          <a:stretch>
            <a:fillRect/>
          </a:stretch>
        </p:blipFill>
        <p:spPr bwMode="auto">
          <a:xfrm>
            <a:off x="1757622" y="3289360"/>
            <a:ext cx="5628757" cy="3213508"/>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noProof="0"/>
              <a:t>Presentation title, Month #, Year. Confidential</a:t>
            </a:r>
            <a:endParaRPr lang="en-US" noProof="0"/>
          </a:p>
        </p:txBody>
      </p:sp>
      <p:sp>
        <p:nvSpPr>
          <p:cNvPr id="3" name="Slide Number Placeholder 2"/>
          <p:cNvSpPr>
            <a:spLocks noGrp="1"/>
          </p:cNvSpPr>
          <p:nvPr>
            <p:ph type="sldNum" sz="quarter" idx="12"/>
          </p:nvPr>
        </p:nvSpPr>
        <p:spPr/>
        <p:txBody>
          <a:bodyPr/>
          <a:lstStyle/>
          <a:p>
            <a:fld id="{7EBBB2D2-0CD1-4A4F-A33F-73F5586AA3CD}" type="slidenum">
              <a:rPr lang="en-US" noProof="0" smtClean="0"/>
              <a:pPr/>
              <a:t>80</a:t>
            </a:fld>
            <a:endParaRPr lang="en-US" noProof="0"/>
          </a:p>
        </p:txBody>
      </p:sp>
      <p:pic>
        <p:nvPicPr>
          <p:cNvPr id="88066" name="Picture 2"/>
          <p:cNvPicPr>
            <a:picLocks noChangeAspect="1" noChangeArrowheads="1"/>
          </p:cNvPicPr>
          <p:nvPr/>
        </p:nvPicPr>
        <p:blipFill>
          <a:blip r:embed="rId2" cstate="print"/>
          <a:srcRect/>
          <a:stretch>
            <a:fillRect/>
          </a:stretch>
        </p:blipFill>
        <p:spPr bwMode="auto">
          <a:xfrm>
            <a:off x="0" y="1"/>
            <a:ext cx="9143999" cy="6858000"/>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Not Do Recommendations” by NICE</a:t>
            </a:r>
          </a:p>
        </p:txBody>
      </p:sp>
      <p:sp>
        <p:nvSpPr>
          <p:cNvPr id="3" name="Content Placeholder 2"/>
          <p:cNvSpPr>
            <a:spLocks noGrp="1"/>
          </p:cNvSpPr>
          <p:nvPr>
            <p:ph idx="1"/>
          </p:nvPr>
        </p:nvSpPr>
        <p:spPr/>
        <p:txBody>
          <a:bodyPr>
            <a:normAutofit lnSpcReduction="10000"/>
          </a:bodyPr>
          <a:lstStyle/>
          <a:p>
            <a:pPr>
              <a:buNone/>
            </a:pPr>
            <a:r>
              <a:rPr lang="en-GB" b="1" dirty="0"/>
              <a:t>Top-up transfusion is not generally suitable as a long-term regime for sickle cell disease because it is iron positive.</a:t>
            </a:r>
            <a:endParaRPr lang="en-US" dirty="0"/>
          </a:p>
          <a:p>
            <a:pPr>
              <a:buNone/>
            </a:pPr>
            <a:r>
              <a:rPr lang="en-GB" b="1" dirty="0"/>
              <a:t>Do Not Do Recommendation Details</a:t>
            </a:r>
            <a:endParaRPr lang="en-US" dirty="0"/>
          </a:p>
          <a:p>
            <a:pPr>
              <a:buNone/>
            </a:pPr>
            <a:r>
              <a:rPr lang="en-GB" dirty="0"/>
              <a:t>Recommendation:</a:t>
            </a:r>
            <a:endParaRPr lang="en-US" dirty="0"/>
          </a:p>
          <a:p>
            <a:pPr>
              <a:buNone/>
            </a:pPr>
            <a:r>
              <a:rPr lang="en-GB" b="1" dirty="0"/>
              <a:t>Top-up transfusion is not generally suitable as a long-term regime for sickle cell disease because it is iron positive.</a:t>
            </a:r>
            <a:endParaRPr lang="en-US" dirty="0"/>
          </a:p>
          <a:p>
            <a:pPr>
              <a:buNone/>
            </a:pPr>
            <a:r>
              <a:rPr lang="en-GB" dirty="0"/>
              <a:t>Interventions:</a:t>
            </a:r>
            <a:endParaRPr lang="en-US" dirty="0"/>
          </a:p>
          <a:p>
            <a:pPr>
              <a:buNone/>
            </a:pPr>
            <a:r>
              <a:rPr lang="en-GB" b="1" dirty="0"/>
              <a:t>Top-up transfusion</a:t>
            </a:r>
            <a:endParaRPr lang="en-US" dirty="0"/>
          </a:p>
          <a:p>
            <a:pPr>
              <a:buNone/>
            </a:pPr>
            <a:r>
              <a:rPr lang="en-GB" dirty="0"/>
              <a:t> </a:t>
            </a:r>
            <a:endParaRPr lang="en-US" dirty="0"/>
          </a:p>
          <a:p>
            <a:pPr>
              <a:buNone/>
            </a:pPr>
            <a:r>
              <a:rPr lang="en-GB" dirty="0"/>
              <a:t> </a:t>
            </a:r>
            <a:endParaRPr lang="en-US" dirty="0"/>
          </a:p>
          <a:p>
            <a:pPr>
              <a:buNone/>
            </a:pPr>
            <a:r>
              <a:rPr lang="en-GB" u="sng" dirty="0">
                <a:hlinkClick r:id="rId2"/>
              </a:rPr>
              <a:t>www.nice.org.uk/donotdo/top-up-transfusion-is-not-generally-suitable-as-a-long-term-regime-for-sickle-cell-disease-because-it-is-iron-positive</a:t>
            </a:r>
            <a:endParaRPr lang="en-US" dirty="0"/>
          </a:p>
          <a:p>
            <a:endParaRPr lang="en-US" dirty="0"/>
          </a:p>
        </p:txBody>
      </p:sp>
      <p:sp>
        <p:nvSpPr>
          <p:cNvPr id="4" name="Footer Placeholder 3"/>
          <p:cNvSpPr>
            <a:spLocks noGrp="1"/>
          </p:cNvSpPr>
          <p:nvPr>
            <p:ph type="ftr" sz="quarter" idx="11"/>
          </p:nvPr>
        </p:nvSpPr>
        <p:spPr/>
        <p:txBody>
          <a:bodyPr/>
          <a:lstStyle/>
          <a:p>
            <a:r>
              <a:rPr lang="en-GB" noProof="0"/>
              <a:t>Presentation title, Month #, Year. Confidential</a:t>
            </a:r>
            <a:endParaRPr lang="en-US" noProof="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81</a:t>
            </a:fld>
            <a:endParaRPr lang="en-US" noProof="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GB" noProof="0"/>
              <a:t>Presentation title, Month #, Year. Confidential</a:t>
            </a:r>
            <a:endParaRPr lang="en-US" noProof="0"/>
          </a:p>
        </p:txBody>
      </p:sp>
      <p:sp>
        <p:nvSpPr>
          <p:cNvPr id="4" name="Slide Number Placeholder 3"/>
          <p:cNvSpPr>
            <a:spLocks noGrp="1"/>
          </p:cNvSpPr>
          <p:nvPr>
            <p:ph type="sldNum" sz="quarter" idx="12"/>
          </p:nvPr>
        </p:nvSpPr>
        <p:spPr/>
        <p:txBody>
          <a:bodyPr/>
          <a:lstStyle/>
          <a:p>
            <a:fld id="{7EBBB2D2-0CD1-4A4F-A33F-73F5586AA3CD}" type="slidenum">
              <a:rPr lang="en-US" noProof="0" smtClean="0"/>
              <a:pPr/>
              <a:t>82</a:t>
            </a:fld>
            <a:endParaRPr lang="en-US" noProof="0"/>
          </a:p>
        </p:txBody>
      </p:sp>
      <p:pic>
        <p:nvPicPr>
          <p:cNvPr id="1027" name="Picture 3"/>
          <p:cNvPicPr>
            <a:picLocks noChangeAspect="1" noChangeArrowheads="1"/>
          </p:cNvPicPr>
          <p:nvPr/>
        </p:nvPicPr>
        <p:blipFill>
          <a:blip r:embed="rId2" cstate="print"/>
          <a:srcRect/>
          <a:stretch>
            <a:fillRect/>
          </a:stretch>
        </p:blipFill>
        <p:spPr bwMode="auto">
          <a:xfrm>
            <a:off x="0" y="1"/>
            <a:ext cx="9144000" cy="6857998"/>
          </a:xfrm>
          <a:prstGeom prst="rect">
            <a:avLst/>
          </a:prstGeom>
          <a:noFill/>
          <a:ln w="9525">
            <a:noFill/>
            <a:miter lim="800000"/>
            <a:headEnd/>
            <a:tailEnd/>
          </a:ln>
        </p:spPr>
      </p:pic>
      <p:sp>
        <p:nvSpPr>
          <p:cNvPr id="1028" name="Rectangle 4"/>
          <p:cNvSpPr>
            <a:spLocks noChangeArrowheads="1"/>
          </p:cNvSpPr>
          <p:nvPr/>
        </p:nvSpPr>
        <p:spPr bwMode="auto">
          <a:xfrm>
            <a:off x="1" y="6086410"/>
            <a:ext cx="91440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2"/>
                </a:solidFill>
                <a:effectLst/>
                <a:latin typeface="Arial" pitchFamily="34" charset="0"/>
                <a:ea typeface="Calibri" pitchFamily="34" charset="0"/>
                <a:cs typeface="Arial" pitchFamily="34" charset="0"/>
              </a:rPr>
              <a:t>The Newcastle and York External Assessment Centre (EAC) has summarized the patient pathway for people with SCD based on the UK national clinical guidelines </a:t>
            </a:r>
            <a:r>
              <a:rPr kumimoji="0" lang="en-US" sz="1100" b="1" i="0" u="none" strike="noStrike" cap="none" normalizeH="0" baseline="30000" dirty="0">
                <a:ln>
                  <a:noFill/>
                </a:ln>
                <a:solidFill>
                  <a:schemeClr val="tx2"/>
                </a:solidFill>
                <a:effectLst/>
                <a:latin typeface="Arial" pitchFamily="34" charset="0"/>
                <a:ea typeface="Calibri" pitchFamily="34" charset="0"/>
                <a:cs typeface="Arial" pitchFamily="34" charset="0"/>
              </a:rPr>
              <a:t>1,2</a:t>
            </a:r>
            <a:r>
              <a:rPr kumimoji="0" lang="en-US" sz="1100" b="1" i="0" u="none" strike="noStrike" cap="none" normalizeH="0" baseline="0" dirty="0">
                <a:ln>
                  <a:noFill/>
                </a:ln>
                <a:solidFill>
                  <a:schemeClr val="tx2"/>
                </a:solidFill>
                <a:effectLst/>
                <a:latin typeface="Arial" pitchFamily="34" charset="0"/>
                <a:ea typeface="Calibri" pitchFamily="34" charset="0"/>
                <a:cs typeface="Arial" pitchFamily="34" charset="0"/>
              </a:rPr>
              <a:t> and feedback from clinical experts.</a:t>
            </a:r>
            <a:endParaRPr kumimoji="0" lang="en-US" sz="1800" b="1" i="0" u="none" strike="noStrike" cap="none" normalizeH="0" baseline="0" dirty="0">
              <a:ln>
                <a:noFill/>
              </a:ln>
              <a:solidFill>
                <a:schemeClr val="tx2"/>
              </a:solidFill>
              <a:effectLst/>
              <a:latin typeface="Arial" pitchFamily="34" charset="0"/>
              <a:cs typeface="Arial"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Bone Marrow Transplantation</a:t>
            </a:r>
          </a:p>
        </p:txBody>
      </p:sp>
      <p:sp>
        <p:nvSpPr>
          <p:cNvPr id="3" name="Content Placeholder 2"/>
          <p:cNvSpPr>
            <a:spLocks noGrp="1"/>
          </p:cNvSpPr>
          <p:nvPr>
            <p:ph idx="1"/>
          </p:nvPr>
        </p:nvSpPr>
        <p:spPr>
          <a:xfrm>
            <a:off x="279448" y="1586956"/>
            <a:ext cx="8291512" cy="4222749"/>
          </a:xfrm>
        </p:spPr>
        <p:txBody>
          <a:bodyPr>
            <a:normAutofit fontScale="92500"/>
          </a:bodyPr>
          <a:lstStyle/>
          <a:p>
            <a:pPr>
              <a:spcAft>
                <a:spcPts val="600"/>
              </a:spcAft>
            </a:pPr>
            <a:r>
              <a:rPr lang="en-US" sz="1800" b="1" dirty="0">
                <a:solidFill>
                  <a:srgbClr val="00B050"/>
                </a:solidFill>
              </a:rPr>
              <a:t>Bone marrow transplantation </a:t>
            </a:r>
            <a:r>
              <a:rPr lang="en-US" sz="1800" dirty="0"/>
              <a:t>as a treatment for SCD was first used in Europe for patients from Africa, on the assumption that the risks of disease justified the hazards of transplantation</a:t>
            </a:r>
          </a:p>
          <a:p>
            <a:pPr>
              <a:spcAft>
                <a:spcPts val="600"/>
              </a:spcAft>
              <a:buClr>
                <a:srgbClr val="4F9B5B"/>
              </a:buClr>
              <a:buFont typeface="Wingdings" pitchFamily="2" charset="2"/>
              <a:buChar char="Ø"/>
            </a:pPr>
            <a:r>
              <a:rPr lang="en-US" sz="1800" dirty="0"/>
              <a:t>  Since then additional patients have undergone transplantation in Europe and US</a:t>
            </a:r>
          </a:p>
          <a:p>
            <a:pPr>
              <a:spcAft>
                <a:spcPts val="600"/>
              </a:spcAft>
              <a:buClr>
                <a:srgbClr val="4F9B5B"/>
              </a:buClr>
              <a:buFont typeface="Wingdings" pitchFamily="2" charset="2"/>
              <a:buChar char="Ø"/>
            </a:pPr>
            <a:r>
              <a:rPr lang="en-US" sz="1800" dirty="0"/>
              <a:t>  Children and adolescents younger than 16 years of age who have severe complications (stroke, recurrent acute chest syndrome, or refractory pain) and have an HLA-matched donor available are the best candidates for transplantation:</a:t>
            </a:r>
          </a:p>
          <a:p>
            <a:pPr lvl="1">
              <a:spcAft>
                <a:spcPts val="600"/>
              </a:spcAft>
              <a:buClr>
                <a:srgbClr val="F9B305"/>
              </a:buClr>
              <a:buFont typeface="Arial" pitchFamily="34" charset="0"/>
              <a:buChar char="•"/>
            </a:pPr>
            <a:r>
              <a:rPr lang="en-US" sz="1600" dirty="0"/>
              <a:t>  1% of patients with SCD meet these requirements</a:t>
            </a:r>
          </a:p>
          <a:p>
            <a:pPr lvl="1">
              <a:spcAft>
                <a:spcPts val="600"/>
              </a:spcAft>
              <a:buClr>
                <a:srgbClr val="F9B305"/>
              </a:buClr>
              <a:buFont typeface="Arial" pitchFamily="34" charset="0"/>
              <a:buChar char="•"/>
            </a:pPr>
            <a:r>
              <a:rPr lang="en-US" sz="1600" dirty="0"/>
              <a:t>  100 patients with SCD have undergone bone marrow transplantation</a:t>
            </a:r>
          </a:p>
          <a:p>
            <a:pPr lvl="1">
              <a:spcAft>
                <a:spcPts val="600"/>
              </a:spcAft>
              <a:buClr>
                <a:srgbClr val="F9B305"/>
              </a:buClr>
              <a:buFont typeface="Arial" pitchFamily="34" charset="0"/>
              <a:buChar char="•"/>
            </a:pPr>
            <a:r>
              <a:rPr lang="en-US" sz="1600" dirty="0"/>
              <a:t>  90% of the patients survived, 70-85% had event-free survival, and 15% had graft rejection</a:t>
            </a:r>
          </a:p>
          <a:p>
            <a:pPr lvl="1">
              <a:spcAft>
                <a:spcPts val="600"/>
              </a:spcAft>
              <a:buClr>
                <a:srgbClr val="F9B305"/>
              </a:buClr>
              <a:buFont typeface="Arial" pitchFamily="34" charset="0"/>
              <a:buChar char="•"/>
            </a:pPr>
            <a:r>
              <a:rPr lang="en-US" sz="1600" dirty="0"/>
              <a:t>  Neurologic complications (seizures or intracranial bleeding) were common in the first transplant recipients </a:t>
            </a:r>
          </a:p>
          <a:p>
            <a:endParaRPr lang="en-US" dirty="0"/>
          </a:p>
        </p:txBody>
      </p:sp>
      <p:sp>
        <p:nvSpPr>
          <p:cNvPr id="4" name="Footer Placeholder 3"/>
          <p:cNvSpPr>
            <a:spLocks noGrp="1"/>
          </p:cNvSpPr>
          <p:nvPr>
            <p:ph type="ftr" sz="quarter" idx="11"/>
          </p:nvPr>
        </p:nvSpPr>
        <p:spPr/>
        <p:txBody>
          <a:bodyPr/>
          <a:lstStyle/>
          <a:p>
            <a:r>
              <a:rPr lang="en-GB" noProof="0"/>
              <a:t>Presentation title, Month #, Year. Confidential</a:t>
            </a:r>
            <a:endParaRPr lang="en-US" noProof="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83</a:t>
            </a:fld>
            <a:endParaRPr lang="en-US" noProof="0"/>
          </a:p>
        </p:txBody>
      </p:sp>
      <p:sp>
        <p:nvSpPr>
          <p:cNvPr id="6" name="Rectangle 5"/>
          <p:cNvSpPr/>
          <p:nvPr/>
        </p:nvSpPr>
        <p:spPr>
          <a:xfrm>
            <a:off x="170128" y="5965540"/>
            <a:ext cx="8673621" cy="707886"/>
          </a:xfrm>
          <a:prstGeom prst="rect">
            <a:avLst/>
          </a:prstGeom>
          <a:solidFill>
            <a:schemeClr val="bg1"/>
          </a:solidFill>
        </p:spPr>
        <p:txBody>
          <a:bodyPr wrap="square">
            <a:spAutoFit/>
          </a:bodyPr>
          <a:lstStyle/>
          <a:p>
            <a:pPr algn="l"/>
            <a:r>
              <a:rPr lang="en-US" sz="1000" dirty="0" err="1"/>
              <a:t>Piomelli</a:t>
            </a:r>
            <a:r>
              <a:rPr lang="en-US" sz="1000" dirty="0"/>
              <a:t> S. Bone marrow transplantation in sickle cell diseases. Bone Marrow Transplant 1992; </a:t>
            </a:r>
            <a:r>
              <a:rPr lang="en-US" sz="1000" dirty="0" err="1"/>
              <a:t>Weatherall</a:t>
            </a:r>
            <a:r>
              <a:rPr lang="en-US" sz="1000" dirty="0"/>
              <a:t> D. Bone marrow transplantation for </a:t>
            </a:r>
            <a:r>
              <a:rPr lang="en-US" sz="1000" dirty="0" err="1"/>
              <a:t>thalassemia</a:t>
            </a:r>
            <a:r>
              <a:rPr lang="en-US" sz="1000" dirty="0"/>
              <a:t> and other inherited disorders of hemoglobin. Blood 1992; </a:t>
            </a:r>
            <a:r>
              <a:rPr lang="en-US" sz="1000" dirty="0" err="1"/>
              <a:t>Vermylen</a:t>
            </a:r>
            <a:r>
              <a:rPr lang="en-US" sz="1000" dirty="0"/>
              <a:t> C, Bone marrow transplantation in sickle cell </a:t>
            </a:r>
            <a:r>
              <a:rPr lang="en-US" sz="1000" dirty="0" err="1"/>
              <a:t>anaemia</a:t>
            </a:r>
            <a:r>
              <a:rPr lang="en-US" sz="1000" dirty="0"/>
              <a:t>. Blood Rev 1993; </a:t>
            </a:r>
            <a:r>
              <a:rPr lang="en-US" sz="1000" dirty="0" err="1"/>
              <a:t>Vermylen</a:t>
            </a:r>
            <a:r>
              <a:rPr lang="en-US" sz="1000" dirty="0"/>
              <a:t> C, et al. Bone marrow transplantation in sickle cell disease: the Belgian experience. Bone Marrow Transplant 1993; </a:t>
            </a:r>
            <a:r>
              <a:rPr lang="en-US" sz="1000" dirty="0" err="1"/>
              <a:t>Bernaudin</a:t>
            </a:r>
            <a:r>
              <a:rPr lang="en-US" sz="1000" dirty="0"/>
              <a:t> F, et al. Bone marrow transplantation (BMT) in 14 children with severe sickle cell disease (SCD). Bone Marrow Transplant 1993</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EBBB2D2-0CD1-4A4F-A33F-73F5586AA3CD}" type="slidenum">
              <a:rPr lang="en-US" noProof="0" smtClean="0"/>
              <a:pPr/>
              <a:t>84</a:t>
            </a:fld>
            <a:endParaRPr lang="en-US" noProof="0" dirty="0"/>
          </a:p>
        </p:txBody>
      </p:sp>
      <p:sp>
        <p:nvSpPr>
          <p:cNvPr id="7" name="Title 6"/>
          <p:cNvSpPr>
            <a:spLocks noGrp="1"/>
          </p:cNvSpPr>
          <p:nvPr>
            <p:ph type="title"/>
          </p:nvPr>
        </p:nvSpPr>
        <p:spPr/>
        <p:txBody>
          <a:bodyPr>
            <a:normAutofit fontScale="90000"/>
          </a:bodyPr>
          <a:lstStyle/>
          <a:p>
            <a:pPr algn="ctr"/>
            <a:br>
              <a:rPr lang="en-US" dirty="0"/>
            </a:br>
            <a:br>
              <a:rPr lang="en-US" dirty="0"/>
            </a:br>
            <a:r>
              <a:rPr lang="en-US" dirty="0"/>
              <a:t>Thank you for your attention </a:t>
            </a:r>
          </a:p>
        </p:txBody>
      </p:sp>
      <p:sp>
        <p:nvSpPr>
          <p:cNvPr id="9" name="Content Placeholder 2"/>
          <p:cNvSpPr txBox="1">
            <a:spLocks/>
          </p:cNvSpPr>
          <p:nvPr/>
        </p:nvSpPr>
        <p:spPr>
          <a:xfrm>
            <a:off x="405292" y="1579418"/>
            <a:ext cx="8291512" cy="4714504"/>
          </a:xfrm>
          <a:prstGeom prst="rect">
            <a:avLst/>
          </a:prstGeom>
        </p:spPr>
        <p:txBody>
          <a:bodyPr vert="horz" lIns="0" tIns="0" rIns="0" bIns="0" rtlCol="0">
            <a:noAutofit/>
          </a:bodyPr>
          <a:lstStyle/>
          <a:p>
            <a:pPr marL="342900" indent="-342900" algn="just">
              <a:spcBef>
                <a:spcPts val="600"/>
              </a:spcBef>
              <a:buClr>
                <a:srgbClr val="009A44"/>
              </a:buClr>
              <a:buFont typeface="Wingdings" pitchFamily="2" charset="2"/>
              <a:buChar char="§"/>
              <a:defRPr/>
            </a:pPr>
            <a:endParaRPr lang="en-US" b="1" dirty="0">
              <a:solidFill>
                <a:schemeClr val="accent2">
                  <a:lumMod val="10000"/>
                </a:schemeClr>
              </a:solidFill>
            </a:endParaRPr>
          </a:p>
        </p:txBody>
      </p:sp>
      <p:pic>
        <p:nvPicPr>
          <p:cNvPr id="18434" name="Picture 2" descr="http://www.lifebridgeblogs.org/wp-content/uploads/2012/10/thank-you.jpg">
            <a:hlinkClick r:id="rId2"/>
          </p:cNvPr>
          <p:cNvPicPr>
            <a:picLocks noChangeAspect="1" noChangeArrowheads="1"/>
          </p:cNvPicPr>
          <p:nvPr/>
        </p:nvPicPr>
        <p:blipFill>
          <a:blip r:embed="rId3" cstate="print"/>
          <a:srcRect/>
          <a:stretch>
            <a:fillRect/>
          </a:stretch>
        </p:blipFill>
        <p:spPr bwMode="auto">
          <a:xfrm>
            <a:off x="313899" y="1596788"/>
            <a:ext cx="7656394" cy="4504757"/>
          </a:xfrm>
          <a:prstGeom prst="rect">
            <a:avLst/>
          </a:prstGeom>
          <a:noFill/>
        </p:spPr>
      </p:pic>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table discussion:</a:t>
            </a:r>
          </a:p>
        </p:txBody>
      </p:sp>
      <p:sp>
        <p:nvSpPr>
          <p:cNvPr id="3" name="Content Placeholder 2"/>
          <p:cNvSpPr>
            <a:spLocks noGrp="1"/>
          </p:cNvSpPr>
          <p:nvPr>
            <p:ph idx="1"/>
          </p:nvPr>
        </p:nvSpPr>
        <p:spPr/>
        <p:txBody>
          <a:bodyPr/>
          <a:lstStyle/>
          <a:p>
            <a:pPr>
              <a:buFont typeface="Wingdings" pitchFamily="2" charset="2"/>
              <a:buChar char="§"/>
            </a:pPr>
            <a:r>
              <a:rPr lang="en-US" dirty="0"/>
              <a:t>What are the common challenges in  managing SCD patients?</a:t>
            </a:r>
          </a:p>
          <a:p>
            <a:pPr>
              <a:buFont typeface="Wingdings" pitchFamily="2" charset="2"/>
              <a:buChar char="§"/>
            </a:pPr>
            <a:r>
              <a:rPr lang="en-US" dirty="0"/>
              <a:t>How blood is sourced, screened, and </a:t>
            </a:r>
            <a:r>
              <a:rPr lang="en-US" dirty="0" err="1"/>
              <a:t>phenotyped</a:t>
            </a:r>
            <a:r>
              <a:rPr lang="en-US" dirty="0"/>
              <a:t>?</a:t>
            </a:r>
          </a:p>
          <a:p>
            <a:pPr>
              <a:buFont typeface="Wingdings" pitchFamily="2" charset="2"/>
              <a:buChar char="§"/>
            </a:pPr>
            <a:r>
              <a:rPr lang="en-US" dirty="0"/>
              <a:t>What about patients access to therapy,  logistics,  and  education about SCD.</a:t>
            </a:r>
          </a:p>
          <a:p>
            <a:pPr>
              <a:buFont typeface="Wingdings" pitchFamily="2" charset="2"/>
              <a:buChar char="§"/>
            </a:pPr>
            <a:r>
              <a:rPr lang="en-US" dirty="0"/>
              <a:t>Collaboration between service providers &amp; clinical hematology network</a:t>
            </a:r>
          </a:p>
          <a:p>
            <a:pPr>
              <a:buFont typeface="Wingdings" pitchFamily="2" charset="2"/>
              <a:buChar char="§"/>
            </a:pPr>
            <a:r>
              <a:rPr lang="en-US" dirty="0"/>
              <a:t> What about national guidelines or  patients treatment pathway.</a:t>
            </a:r>
          </a:p>
          <a:p>
            <a:pPr>
              <a:buFont typeface="Wingdings" pitchFamily="2" charset="2"/>
              <a:buChar char="§"/>
            </a:pPr>
            <a:r>
              <a:rPr lang="en-US" dirty="0"/>
              <a:t>How  automated </a:t>
            </a:r>
            <a:r>
              <a:rPr lang="en-US" dirty="0" err="1"/>
              <a:t>RBCx</a:t>
            </a:r>
            <a:r>
              <a:rPr lang="en-US" dirty="0"/>
              <a:t> perceived by patients &amp; their family perspective but also by referring physicians.</a:t>
            </a:r>
          </a:p>
          <a:p>
            <a:endParaRPr lang="en-US" dirty="0"/>
          </a:p>
        </p:txBody>
      </p:sp>
      <p:sp>
        <p:nvSpPr>
          <p:cNvPr id="4" name="Footer Placeholder 3"/>
          <p:cNvSpPr>
            <a:spLocks noGrp="1"/>
          </p:cNvSpPr>
          <p:nvPr>
            <p:ph type="ftr" sz="quarter" idx="11"/>
          </p:nvPr>
        </p:nvSpPr>
        <p:spPr/>
        <p:txBody>
          <a:bodyPr/>
          <a:lstStyle/>
          <a:p>
            <a:r>
              <a:rPr lang="en-GB" noProof="0"/>
              <a:t>Presentation title, Month #, Year. Confidential</a:t>
            </a:r>
            <a:endParaRPr lang="en-US" noProof="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85</a:t>
            </a:fld>
            <a:endParaRPr lang="en-US" noProof="0"/>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#1: KEY CHALLENGES</a:t>
            </a:r>
          </a:p>
        </p:txBody>
      </p:sp>
      <p:sp>
        <p:nvSpPr>
          <p:cNvPr id="3" name="Content Placeholder 2"/>
          <p:cNvSpPr>
            <a:spLocks noGrp="1"/>
          </p:cNvSpPr>
          <p:nvPr>
            <p:ph idx="1"/>
          </p:nvPr>
        </p:nvSpPr>
        <p:spPr/>
        <p:txBody>
          <a:bodyPr>
            <a:normAutofit fontScale="92500" lnSpcReduction="10000"/>
          </a:bodyPr>
          <a:lstStyle/>
          <a:p>
            <a:pPr>
              <a:buFont typeface="Arial" pitchFamily="34" charset="0"/>
              <a:buChar char="•"/>
            </a:pPr>
            <a:r>
              <a:rPr lang="en-US" dirty="0"/>
              <a:t> </a:t>
            </a:r>
            <a:r>
              <a:rPr lang="en-US" b="0" dirty="0">
                <a:latin typeface="Arial" pitchFamily="34" charset="0"/>
                <a:cs typeface="Arial" pitchFamily="34" charset="0"/>
              </a:rPr>
              <a:t>Vascular Access (***)</a:t>
            </a:r>
          </a:p>
          <a:p>
            <a:pPr lvl="3">
              <a:buFont typeface="Arial" pitchFamily="34" charset="0"/>
              <a:buChar char="•"/>
            </a:pPr>
            <a:r>
              <a:rPr lang="en-US" dirty="0"/>
              <a:t>SN access?</a:t>
            </a:r>
          </a:p>
          <a:p>
            <a:pPr lvl="3">
              <a:buFont typeface="Arial" pitchFamily="34" charset="0"/>
              <a:buChar char="•"/>
            </a:pPr>
            <a:r>
              <a:rPr lang="en-US" dirty="0"/>
              <a:t>Poor venous access</a:t>
            </a:r>
          </a:p>
          <a:p>
            <a:pPr lvl="3">
              <a:buFont typeface="Arial" pitchFamily="34" charset="0"/>
              <a:buChar char="•"/>
            </a:pPr>
            <a:r>
              <a:rPr lang="en-US" dirty="0"/>
              <a:t>Adults / </a:t>
            </a:r>
            <a:r>
              <a:rPr lang="en-US" dirty="0" err="1"/>
              <a:t>Peds</a:t>
            </a:r>
            <a:endParaRPr lang="en-US" dirty="0"/>
          </a:p>
          <a:p>
            <a:pPr lvl="3">
              <a:buFont typeface="Arial" pitchFamily="34" charset="0"/>
              <a:buChar char="•"/>
            </a:pPr>
            <a:r>
              <a:rPr lang="en-US" dirty="0"/>
              <a:t>Custom Prime</a:t>
            </a:r>
          </a:p>
          <a:p>
            <a:pPr lvl="2">
              <a:buFont typeface="Arial" pitchFamily="34" charset="0"/>
              <a:buChar char="•"/>
            </a:pPr>
            <a:r>
              <a:rPr lang="en-US" dirty="0"/>
              <a:t>Physician / Nurse Awareness and Education about SCD treatment options (***)</a:t>
            </a:r>
          </a:p>
          <a:p>
            <a:pPr lvl="2">
              <a:buFont typeface="Arial" pitchFamily="34" charset="0"/>
              <a:buChar char="•"/>
            </a:pPr>
            <a:r>
              <a:rPr lang="en-US" dirty="0"/>
              <a:t>Availability of (matched) blood (***)</a:t>
            </a:r>
          </a:p>
          <a:p>
            <a:pPr lvl="2">
              <a:buFont typeface="Arial" pitchFamily="34" charset="0"/>
              <a:buChar char="•"/>
            </a:pPr>
            <a:r>
              <a:rPr lang="en-US" dirty="0"/>
              <a:t>Extended </a:t>
            </a:r>
            <a:r>
              <a:rPr lang="en-US" dirty="0" err="1"/>
              <a:t>phenotyping</a:t>
            </a:r>
            <a:r>
              <a:rPr lang="en-US" dirty="0"/>
              <a:t> (to prevent </a:t>
            </a:r>
            <a:r>
              <a:rPr lang="en-US" dirty="0" err="1"/>
              <a:t>allo</a:t>
            </a:r>
            <a:r>
              <a:rPr lang="en-US" dirty="0"/>
              <a:t>-immunization)</a:t>
            </a:r>
          </a:p>
          <a:p>
            <a:pPr lvl="2">
              <a:buFont typeface="Arial" pitchFamily="34" charset="0"/>
              <a:buChar char="•"/>
            </a:pPr>
            <a:r>
              <a:rPr lang="en-US" dirty="0"/>
              <a:t>Finding Resources  /  Skilled – Trained Staff (**)</a:t>
            </a:r>
          </a:p>
          <a:p>
            <a:pPr lvl="2">
              <a:buFont typeface="Arial" pitchFamily="34" charset="0"/>
              <a:buChar char="•"/>
            </a:pPr>
            <a:r>
              <a:rPr lang="en-US" dirty="0"/>
              <a:t>Patient Support and Education</a:t>
            </a:r>
          </a:p>
          <a:p>
            <a:pPr lvl="2">
              <a:buFont typeface="Arial" pitchFamily="34" charset="0"/>
              <a:buChar char="•"/>
            </a:pPr>
            <a:r>
              <a:rPr lang="en-US" dirty="0"/>
              <a:t>Blood Safety</a:t>
            </a:r>
          </a:p>
          <a:p>
            <a:pPr lvl="2">
              <a:buFont typeface="Arial" pitchFamily="34" charset="0"/>
              <a:buChar char="•"/>
            </a:pPr>
            <a:r>
              <a:rPr lang="en-US" dirty="0"/>
              <a:t>Switching from Manual to Automatic</a:t>
            </a:r>
          </a:p>
        </p:txBody>
      </p:sp>
      <p:sp>
        <p:nvSpPr>
          <p:cNvPr id="4" name="Footer Placeholder 3"/>
          <p:cNvSpPr>
            <a:spLocks noGrp="1"/>
          </p:cNvSpPr>
          <p:nvPr>
            <p:ph type="ftr" sz="quarter" idx="11"/>
          </p:nvPr>
        </p:nvSpPr>
        <p:spPr/>
        <p:txBody>
          <a:bodyPr/>
          <a:lstStyle/>
          <a:p>
            <a:r>
              <a:rPr lang="en-GB" noProof="0"/>
              <a:t>Presentation title, Month #, Year. Confidential</a:t>
            </a:r>
            <a:endParaRPr lang="en-US" noProof="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86</a:t>
            </a:fld>
            <a:endParaRPr lang="en-US" noProof="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dirty="0"/>
              <a:t>Sickle Cell Disease: Patient Treatment Options </a:t>
            </a:r>
          </a:p>
        </p:txBody>
      </p:sp>
      <p:sp>
        <p:nvSpPr>
          <p:cNvPr id="3" name="Content Placeholder 2"/>
          <p:cNvSpPr>
            <a:spLocks noGrp="1"/>
          </p:cNvSpPr>
          <p:nvPr>
            <p:ph idx="1"/>
          </p:nvPr>
        </p:nvSpPr>
        <p:spPr>
          <a:xfrm>
            <a:off x="541338" y="1638300"/>
            <a:ext cx="8291512" cy="3979863"/>
          </a:xfrm>
        </p:spPr>
        <p:txBody>
          <a:bodyPr rtlCol="0">
            <a:noAutofit/>
          </a:bodyPr>
          <a:lstStyle/>
          <a:p>
            <a:pPr marL="228600" indent="-228600" eaLnBrk="1" fontAlgn="auto" hangingPunct="1">
              <a:buFont typeface="Wingdings" pitchFamily="2" charset="2"/>
              <a:buChar char="§"/>
              <a:defRPr/>
            </a:pPr>
            <a:r>
              <a:rPr lang="en-US" sz="1600" dirty="0" err="1">
                <a:solidFill>
                  <a:srgbClr val="000000"/>
                </a:solidFill>
              </a:rPr>
              <a:t>Hydroxyurea</a:t>
            </a:r>
            <a:endParaRPr lang="en-US" sz="1600" dirty="0">
              <a:solidFill>
                <a:srgbClr val="000000"/>
              </a:solidFill>
            </a:endParaRPr>
          </a:p>
          <a:p>
            <a:pPr lvl="3" eaLnBrk="1" fontAlgn="auto" hangingPunct="1">
              <a:spcAft>
                <a:spcPts val="0"/>
              </a:spcAft>
              <a:defRPr/>
            </a:pPr>
            <a:r>
              <a:rPr lang="en-US" sz="1600" dirty="0">
                <a:solidFill>
                  <a:srgbClr val="000000"/>
                </a:solidFill>
              </a:rPr>
              <a:t>Stimulates the production of hemoglobin F (</a:t>
            </a:r>
            <a:r>
              <a:rPr lang="en-US" sz="1600" dirty="0" err="1">
                <a:solidFill>
                  <a:srgbClr val="000000"/>
                </a:solidFill>
              </a:rPr>
              <a:t>HbF</a:t>
            </a:r>
            <a:r>
              <a:rPr lang="en-US" sz="1600" dirty="0">
                <a:solidFill>
                  <a:srgbClr val="000000"/>
                </a:solidFill>
              </a:rPr>
              <a:t>). By 5-15 %.</a:t>
            </a:r>
          </a:p>
          <a:p>
            <a:pPr lvl="3" eaLnBrk="1" fontAlgn="auto" hangingPunct="1">
              <a:spcAft>
                <a:spcPts val="0"/>
              </a:spcAft>
              <a:defRPr/>
            </a:pPr>
            <a:r>
              <a:rPr lang="en-US" sz="1600" dirty="0" err="1">
                <a:solidFill>
                  <a:srgbClr val="000000"/>
                </a:solidFill>
              </a:rPr>
              <a:t>HbF</a:t>
            </a:r>
            <a:r>
              <a:rPr lang="en-US" sz="1600" dirty="0">
                <a:solidFill>
                  <a:srgbClr val="000000"/>
                </a:solidFill>
              </a:rPr>
              <a:t> inhibits the </a:t>
            </a:r>
            <a:r>
              <a:rPr lang="en-US" sz="1600" dirty="0" err="1">
                <a:solidFill>
                  <a:srgbClr val="000000"/>
                </a:solidFill>
              </a:rPr>
              <a:t>sickling</a:t>
            </a:r>
            <a:r>
              <a:rPr lang="en-US" sz="1600" dirty="0">
                <a:solidFill>
                  <a:srgbClr val="000000"/>
                </a:solidFill>
              </a:rPr>
              <a:t> of RBCs containing </a:t>
            </a:r>
            <a:r>
              <a:rPr lang="en-US" sz="1600" dirty="0" err="1">
                <a:solidFill>
                  <a:srgbClr val="000000"/>
                </a:solidFill>
              </a:rPr>
              <a:t>HbS</a:t>
            </a:r>
            <a:r>
              <a:rPr lang="en-US" sz="1600" dirty="0">
                <a:solidFill>
                  <a:srgbClr val="000000"/>
                </a:solidFill>
              </a:rPr>
              <a:t> naturally in the fetus and infants</a:t>
            </a:r>
          </a:p>
          <a:p>
            <a:pPr marL="228600" lvl="3" indent="-228600" eaLnBrk="1" fontAlgn="auto" hangingPunct="1">
              <a:spcAft>
                <a:spcPts val="0"/>
              </a:spcAft>
              <a:defRPr/>
            </a:pPr>
            <a:r>
              <a:rPr lang="en-US" sz="1600" b="1" dirty="0">
                <a:solidFill>
                  <a:srgbClr val="000000"/>
                </a:solidFill>
              </a:rPr>
              <a:t>Transfusion Therapy </a:t>
            </a:r>
            <a:r>
              <a:rPr lang="en-US" sz="1600" i="1" dirty="0">
                <a:solidFill>
                  <a:srgbClr val="000000"/>
                </a:solidFill>
              </a:rPr>
              <a:t>(iron </a:t>
            </a:r>
            <a:r>
              <a:rPr lang="en-US" sz="1600" i="1" dirty="0" err="1">
                <a:solidFill>
                  <a:srgbClr val="000000"/>
                </a:solidFill>
              </a:rPr>
              <a:t>chelation</a:t>
            </a:r>
            <a:r>
              <a:rPr lang="en-US" sz="1600" i="1" dirty="0">
                <a:solidFill>
                  <a:srgbClr val="000000"/>
                </a:solidFill>
              </a:rPr>
              <a:t> therapy may be required)</a:t>
            </a:r>
          </a:p>
          <a:p>
            <a:pPr marL="690563" lvl="2" indent="-349250" eaLnBrk="1" fontAlgn="auto" hangingPunct="1">
              <a:spcAft>
                <a:spcPts val="0"/>
              </a:spcAft>
              <a:defRPr/>
            </a:pPr>
            <a:r>
              <a:rPr lang="en-US" sz="1600" dirty="0">
                <a:solidFill>
                  <a:srgbClr val="000000"/>
                </a:solidFill>
              </a:rPr>
              <a:t>Simple transfusion: infusion of normal RBCs (</a:t>
            </a:r>
            <a:r>
              <a:rPr lang="en-US" sz="1600" dirty="0" err="1">
                <a:solidFill>
                  <a:srgbClr val="000000"/>
                </a:solidFill>
              </a:rPr>
              <a:t>HbA</a:t>
            </a:r>
            <a:r>
              <a:rPr lang="en-US" sz="1600" dirty="0">
                <a:solidFill>
                  <a:srgbClr val="000000"/>
                </a:solidFill>
              </a:rPr>
              <a:t>), without removal of </a:t>
            </a:r>
            <a:r>
              <a:rPr lang="en-US" sz="1600" dirty="0" err="1">
                <a:solidFill>
                  <a:srgbClr val="000000"/>
                </a:solidFill>
              </a:rPr>
              <a:t>HbS</a:t>
            </a:r>
            <a:endParaRPr lang="en-US" sz="1600" dirty="0">
              <a:solidFill>
                <a:srgbClr val="000000"/>
              </a:solidFill>
            </a:endParaRPr>
          </a:p>
          <a:p>
            <a:pPr marL="690563" lvl="2" indent="-349250" eaLnBrk="1" fontAlgn="auto" hangingPunct="1">
              <a:spcAft>
                <a:spcPts val="0"/>
              </a:spcAft>
              <a:defRPr/>
            </a:pPr>
            <a:r>
              <a:rPr lang="en-US" sz="1600" dirty="0">
                <a:solidFill>
                  <a:srgbClr val="000000"/>
                </a:solidFill>
              </a:rPr>
              <a:t>Red Blood Cell Exchange (erythrocytapheresis): removes “defective” RBCs while infusing healthy RBCs</a:t>
            </a:r>
          </a:p>
          <a:p>
            <a:pPr marL="1014563" lvl="3" indent="-349250" eaLnBrk="1" fontAlgn="auto" hangingPunct="1">
              <a:spcAft>
                <a:spcPts val="0"/>
              </a:spcAft>
              <a:defRPr/>
            </a:pPr>
            <a:r>
              <a:rPr lang="en-US" sz="1400" dirty="0">
                <a:solidFill>
                  <a:srgbClr val="000000"/>
                </a:solidFill>
              </a:rPr>
              <a:t>Automated – “simultaneous” removal and infusion of RBCs</a:t>
            </a:r>
          </a:p>
          <a:p>
            <a:pPr marL="1014563" lvl="3" indent="-349250" eaLnBrk="1" fontAlgn="auto" hangingPunct="1">
              <a:spcAft>
                <a:spcPts val="0"/>
              </a:spcAft>
              <a:defRPr/>
            </a:pPr>
            <a:r>
              <a:rPr lang="en-US" sz="1400" dirty="0">
                <a:solidFill>
                  <a:srgbClr val="000000"/>
                </a:solidFill>
              </a:rPr>
              <a:t>Manual – “sequential” removal and infusion of RBCs</a:t>
            </a:r>
          </a:p>
          <a:p>
            <a:pPr marL="228600" indent="-228600" eaLnBrk="1" fontAlgn="auto" hangingPunct="1">
              <a:buFont typeface="Wingdings" pitchFamily="2" charset="2"/>
              <a:buChar char="§"/>
              <a:defRPr/>
            </a:pPr>
            <a:r>
              <a:rPr lang="en-US" sz="1600" dirty="0">
                <a:solidFill>
                  <a:srgbClr val="000000"/>
                </a:solidFill>
              </a:rPr>
              <a:t>Stem cell transplantation</a:t>
            </a:r>
          </a:p>
          <a:p>
            <a:pPr lvl="3" eaLnBrk="1" fontAlgn="auto" hangingPunct="1">
              <a:spcAft>
                <a:spcPts val="0"/>
              </a:spcAft>
              <a:defRPr/>
            </a:pPr>
            <a:r>
              <a:rPr lang="en-US" sz="1600" dirty="0">
                <a:solidFill>
                  <a:srgbClr val="000000"/>
                </a:solidFill>
              </a:rPr>
              <a:t>Only known potential cure for sickle cell disease</a:t>
            </a:r>
            <a:r>
              <a:rPr lang="en-US" sz="1600" baseline="30000" dirty="0">
                <a:solidFill>
                  <a:srgbClr val="000000"/>
                </a:solidFill>
              </a:rPr>
              <a:t>1</a:t>
            </a:r>
          </a:p>
        </p:txBody>
      </p:sp>
      <p:sp>
        <p:nvSpPr>
          <p:cNvPr id="25604" name="Rectangle 5"/>
          <p:cNvSpPr>
            <a:spLocks noChangeArrowheads="1"/>
          </p:cNvSpPr>
          <p:nvPr/>
        </p:nvSpPr>
        <p:spPr bwMode="auto">
          <a:xfrm>
            <a:off x="330200" y="6038850"/>
            <a:ext cx="8186738" cy="368300"/>
          </a:xfrm>
          <a:prstGeom prst="rect">
            <a:avLst/>
          </a:prstGeom>
          <a:noFill/>
          <a:ln w="9525">
            <a:noFill/>
            <a:miter lim="800000"/>
            <a:headEnd/>
            <a:tailEnd/>
          </a:ln>
        </p:spPr>
        <p:txBody>
          <a:bodyPr>
            <a:spAutoFit/>
          </a:bodyPr>
          <a:lstStyle/>
          <a:p>
            <a:r>
              <a:rPr lang="en-US" sz="900">
                <a:solidFill>
                  <a:srgbClr val="000000"/>
                </a:solidFill>
              </a:rPr>
              <a:t>1.  Krishnamurti L, et al., “Stable Long-Term Donor Engraftment following Reduced-Intensity Hematopoietic Cell Transplantation for Sickle Cell Disease.” </a:t>
            </a:r>
            <a:r>
              <a:rPr lang="en-US" sz="900" i="1">
                <a:solidFill>
                  <a:srgbClr val="000000"/>
                </a:solidFill>
              </a:rPr>
              <a:t>Blood Marrow Transplant </a:t>
            </a:r>
            <a:r>
              <a:rPr lang="en-US" sz="900">
                <a:solidFill>
                  <a:srgbClr val="000000"/>
                </a:solidFill>
              </a:rPr>
              <a:t>2008; 14: 1270-1278.</a:t>
            </a:r>
          </a:p>
        </p:txBody>
      </p:sp>
      <p:sp>
        <p:nvSpPr>
          <p:cNvPr id="25605" name="Slide Number Placeholder 3"/>
          <p:cNvSpPr txBox="1">
            <a:spLocks/>
          </p:cNvSpPr>
          <p:nvPr/>
        </p:nvSpPr>
        <p:spPr bwMode="auto">
          <a:xfrm>
            <a:off x="306388" y="6496050"/>
            <a:ext cx="376237" cy="109538"/>
          </a:xfrm>
          <a:prstGeom prst="rect">
            <a:avLst/>
          </a:prstGeom>
          <a:noFill/>
          <a:ln w="9525">
            <a:noFill/>
            <a:miter lim="800000"/>
            <a:headEnd/>
            <a:tailEnd/>
          </a:ln>
        </p:spPr>
        <p:txBody>
          <a:bodyPr/>
          <a:lstStyle/>
          <a:p>
            <a:fld id="{80D42E16-AE2A-427C-98F0-1E59B527EE95}" type="slidenum">
              <a:rPr lang="en-US" sz="1000">
                <a:solidFill>
                  <a:srgbClr val="009A44"/>
                </a:solidFill>
              </a:rPr>
              <a:pPr/>
              <a:t>9</a:t>
            </a:fld>
            <a:endParaRPr lang="en-US" sz="1000">
              <a:solidFill>
                <a:srgbClr val="009A44"/>
              </a:solidFill>
            </a:endParaRPr>
          </a:p>
        </p:txBody>
      </p:sp>
    </p:spTree>
  </p:cSld>
  <p:clrMapOvr>
    <a:masterClrMapping/>
  </p:clrMapOvr>
</p:sld>
</file>

<file path=ppt/theme/theme1.xml><?xml version="1.0" encoding="utf-8"?>
<a:theme xmlns:a="http://schemas.openxmlformats.org/drawingml/2006/main" name="TBCT PowerPoint Template Slidecollection">
  <a:themeElements>
    <a:clrScheme name="TBCT">
      <a:dk1>
        <a:srgbClr val="616365"/>
      </a:dk1>
      <a:lt1>
        <a:sysClr val="window" lastClr="FFFFFF"/>
      </a:lt1>
      <a:dk2>
        <a:srgbClr val="009A44"/>
      </a:dk2>
      <a:lt2>
        <a:srgbClr val="FF7900"/>
      </a:lt2>
      <a:accent1>
        <a:srgbClr val="616365"/>
      </a:accent1>
      <a:accent2>
        <a:srgbClr val="D0D0CE"/>
      </a:accent2>
      <a:accent3>
        <a:srgbClr val="F7403A"/>
      </a:accent3>
      <a:accent4>
        <a:srgbClr val="FECB00"/>
      </a:accent4>
      <a:accent5>
        <a:srgbClr val="447EBC"/>
      </a:accent5>
      <a:accent6>
        <a:srgbClr val="76D750"/>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noProof="0" dirty="0" err="1" smtClean="0">
            <a:solidFill>
              <a:srgbClr val="616365"/>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61636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sz="20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TBCT PowerPoint Template Slidecollection</Template>
  <TotalTime>5632</TotalTime>
  <Words>7125</Words>
  <Application>Microsoft Office PowerPoint</Application>
  <PresentationFormat>On-screen Show (4:3)</PresentationFormat>
  <Paragraphs>708</Paragraphs>
  <Slides>86</Slides>
  <Notes>14</Notes>
  <HiddenSlides>36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86</vt:i4>
      </vt:variant>
    </vt:vector>
  </HeadingPairs>
  <TitlesOfParts>
    <vt:vector size="93" baseType="lpstr">
      <vt:lpstr>ＭＳ Ｐゴシック</vt:lpstr>
      <vt:lpstr>Arial</vt:lpstr>
      <vt:lpstr>Calibri</vt:lpstr>
      <vt:lpstr>Cambria</vt:lpstr>
      <vt:lpstr>MS Minngs</vt:lpstr>
      <vt:lpstr>Wingdings</vt:lpstr>
      <vt:lpstr>TBCT PowerPoint Template Slidecollection</vt:lpstr>
      <vt:lpstr>Current SCD therapies and the role of Automated RBC Exchange: A review of recent literature &amp; guidelines.</vt:lpstr>
      <vt:lpstr>Disclaimer</vt:lpstr>
      <vt:lpstr>Presentation overview:</vt:lpstr>
      <vt:lpstr>Sickle Cell Disease: Complications</vt:lpstr>
      <vt:lpstr>Epidemiology</vt:lpstr>
      <vt:lpstr>Clinical syndromes</vt:lpstr>
      <vt:lpstr>Al Hazmi et al, Indian J Med Res. 2011 November; 134(5): 597–610.</vt:lpstr>
      <vt:lpstr>Social &amp; Economic Burden of SCD</vt:lpstr>
      <vt:lpstr>Sickle Cell Disease: Patient Treatment Options </vt:lpstr>
      <vt:lpstr>SWITCH study investigated non-inferiority of HU+phlebotomy vs. CTRXN+chelation in prevention of Stroke &amp; iron overload</vt:lpstr>
      <vt:lpstr>TWITCH study: non-inferiority of HU to simple transfusion in stroke prevention &amp; iron overload. 159  pediatric patients followed for 24 months </vt:lpstr>
      <vt:lpstr>Hydroxyurea: </vt:lpstr>
      <vt:lpstr>Adverse events associated with Hydroxyurea:</vt:lpstr>
      <vt:lpstr> Therapy Goals for Transfusion Therapy</vt:lpstr>
      <vt:lpstr>Chronic Transfusion Therapy for SCD </vt:lpstr>
      <vt:lpstr>PowerPoint Presentation</vt:lpstr>
      <vt:lpstr>Conclusion of SIT trial </vt:lpstr>
      <vt:lpstr>Complications of Transfusion</vt:lpstr>
      <vt:lpstr>Impact of Iron Overload</vt:lpstr>
      <vt:lpstr>PowerPoint Presentation</vt:lpstr>
      <vt:lpstr>Benefits of ARBCX compared to  Manual / Partial Exchange Transfusion and Simple Transfusion (“Top Up”)</vt:lpstr>
      <vt:lpstr>Other possible  benefits of Automated Red Blood Cell  Exchange</vt:lpstr>
      <vt:lpstr>Regular / Maintenance RBCx (Erythrocytapheresis): Reducing Iron Burden</vt:lpstr>
      <vt:lpstr>PowerPoint Presentation</vt:lpstr>
      <vt:lpstr>PowerPoint Presentation</vt:lpstr>
      <vt:lpstr>Hulbert et al J. Pediatrics 2006 </vt:lpstr>
      <vt:lpstr> Haewon C. Kim 1994</vt:lpstr>
      <vt:lpstr>Singer et al. J. of clinical Apheresis 1999</vt:lpstr>
      <vt:lpstr>Hilliard et al 1998  Iron overload</vt:lpstr>
      <vt:lpstr>Simple Transfusion vs. RBCx in Stroke prevention </vt:lpstr>
      <vt:lpstr>Wahl et al.  Transfusion 2012</vt:lpstr>
      <vt:lpstr>Wahl – repetitive same as slide 7 and 8  combine</vt:lpstr>
      <vt:lpstr>Michot, et al 2014 </vt:lpstr>
      <vt:lpstr>Michot, et al 2014 </vt:lpstr>
      <vt:lpstr>Velasquez et al. 2009 paediatric blood cancer journal</vt:lpstr>
      <vt:lpstr> Cabibbo et al.  2005</vt:lpstr>
      <vt:lpstr>Kalff, et al. BJH 2010  </vt:lpstr>
      <vt:lpstr>Kalff, et al. BJH 2010  </vt:lpstr>
      <vt:lpstr>Lawson et al 1999</vt:lpstr>
      <vt:lpstr>I. Kozanoglu &amp; Boga 2007 Trasfusion and Apheresis </vt:lpstr>
      <vt:lpstr>Asma et al. May 2014 Transfusion </vt:lpstr>
      <vt:lpstr>PowerPoint Presentation</vt:lpstr>
      <vt:lpstr>Duclos, C. et al 2012 Transfusion and Aphersis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STOP Trial (1 &amp; 2)</vt:lpstr>
      <vt:lpstr>SWiTCH Trial</vt:lpstr>
      <vt:lpstr>TWiTCH Trial</vt:lpstr>
      <vt:lpstr>PowerPoint Presentation</vt:lpstr>
      <vt:lpstr>SIT trial: Impact of transfusion on Hb S</vt:lpstr>
      <vt:lpstr>SIT trial: impact of transfusion on Ferritin level</vt:lpstr>
      <vt:lpstr>Conclusion of SIT trial </vt:lpstr>
      <vt:lpstr>Updates on recent guidelines &amp; recommendations</vt:lpstr>
      <vt:lpstr>ASFA 2016 Categories</vt:lpstr>
      <vt:lpstr>PowerPoint Presentation</vt:lpstr>
      <vt:lpstr>ASFA 2016 guidelines for RBCx in acute SCD</vt:lpstr>
      <vt:lpstr>ASFA 2016 guidelines for RBCx in chronic SCD http://apheresisguidelines.com/  </vt:lpstr>
      <vt:lpstr>PowerPoint Presentation</vt:lpstr>
      <vt:lpstr>PowerPoint Presentation</vt:lpstr>
      <vt:lpstr>PowerPoint Presentation</vt:lpstr>
      <vt:lpstr>PowerPoint Presentation</vt:lpstr>
      <vt:lpstr>“Do Not Do Recommendations” by NICE</vt:lpstr>
      <vt:lpstr>PowerPoint Presentation</vt:lpstr>
      <vt:lpstr>Bone Marrow Transplantation</vt:lpstr>
      <vt:lpstr>  Thank you for your attention </vt:lpstr>
      <vt:lpstr>Round table discussion:</vt:lpstr>
      <vt:lpstr>WORKSHOP #1: KEY CHALLENGES</vt:lpstr>
    </vt:vector>
  </TitlesOfParts>
  <Company>CaridianBCT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lhayusb</dc:creator>
  <cp:lastModifiedBy>Khalife, Najib</cp:lastModifiedBy>
  <cp:revision>156</cp:revision>
  <dcterms:created xsi:type="dcterms:W3CDTF">2012-06-07T18:46:03Z</dcterms:created>
  <dcterms:modified xsi:type="dcterms:W3CDTF">2018-02-21T06:08:21Z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