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338" r:id="rId20"/>
    <p:sldId id="337" r:id="rId21"/>
    <p:sldId id="340" r:id="rId22"/>
    <p:sldId id="277" r:id="rId23"/>
    <p:sldId id="279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39" r:id="rId33"/>
    <p:sldId id="341" r:id="rId34"/>
    <p:sldId id="316" r:id="rId35"/>
    <p:sldId id="335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DBF5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DBF5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DBF5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6465"/>
            <a:ext cx="8255000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DBF5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334" y="1947799"/>
            <a:ext cx="8355330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9" y="1703832"/>
            <a:ext cx="6140196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68415" y="3276600"/>
            <a:ext cx="2512060" cy="1239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 err="1" smtClean="0">
                <a:latin typeface="Times New Roman"/>
                <a:cs typeface="Times New Roman"/>
              </a:rPr>
              <a:t>Dr</a:t>
            </a:r>
            <a:r>
              <a:rPr lang="en-US" sz="2600" dirty="0" smtClean="0">
                <a:latin typeface="Times New Roman"/>
                <a:cs typeface="Times New Roman"/>
              </a:rPr>
              <a:t> M </a:t>
            </a:r>
            <a:r>
              <a:rPr lang="en-US" sz="2600" dirty="0" err="1" smtClean="0">
                <a:latin typeface="Times New Roman"/>
                <a:cs typeface="Times New Roman"/>
              </a:rPr>
              <a:t>Rahbar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 smtClean="0">
                <a:latin typeface="Times New Roman"/>
                <a:cs typeface="Times New Roman"/>
              </a:rPr>
              <a:t>Pathologist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 smtClean="0">
                <a:latin typeface="Times New Roman"/>
                <a:cs typeface="Times New Roman"/>
              </a:rPr>
              <a:t>Fall 2019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200" y="762000"/>
            <a:ext cx="4817364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0753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65" dirty="0"/>
              <a:t>SE</a:t>
            </a:r>
            <a:r>
              <a:rPr sz="5000" spc="-695" dirty="0"/>
              <a:t>M</a:t>
            </a:r>
            <a:r>
              <a:rPr sz="5000" spc="-285" dirty="0"/>
              <a:t>INOMA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987030" cy="39889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Accounts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6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approximately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50%</a:t>
            </a:r>
            <a:r>
              <a:rPr sz="2600" spc="-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GCTs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Arial"/>
              <a:buChar char=""/>
            </a:pPr>
            <a:endParaRPr sz="375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frequently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appears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FF0000"/>
                </a:solidFill>
                <a:latin typeface="Times New Roman"/>
                <a:cs typeface="Times New Roman"/>
              </a:rPr>
              <a:t>fourth</a:t>
            </a:r>
            <a:r>
              <a:rPr sz="26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decade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8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600" spc="1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Pathology:Classic</a:t>
            </a:r>
            <a:r>
              <a:rPr lang="en-US" sz="2600" spc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1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type:</a:t>
            </a:r>
            <a:r>
              <a:rPr sz="2600" spc="1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typical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6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classic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consists</a:t>
            </a:r>
            <a:r>
              <a:rPr sz="26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large-cell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sheets  with</a:t>
            </a:r>
            <a:r>
              <a:rPr sz="26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Times New Roman"/>
                <a:cs typeface="Times New Roman"/>
              </a:rPr>
              <a:t>abundant</a:t>
            </a:r>
            <a:r>
              <a:rPr sz="26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cytoplasm,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round,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hyperchromatic 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nuclei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600" spc="140" dirty="0">
                <a:solidFill>
                  <a:srgbClr val="FFFFFF"/>
                </a:solidFill>
                <a:latin typeface="Times New Roman"/>
                <a:cs typeface="Times New Roman"/>
              </a:rPr>
              <a:t>prominent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nucleoli;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frequently associated 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lymphocytic</a:t>
            </a:r>
            <a:r>
              <a:rPr sz="2600" spc="-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infiltrate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6711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35" dirty="0"/>
              <a:t>Variants </a:t>
            </a:r>
            <a:r>
              <a:rPr sz="5000" spc="-5" dirty="0"/>
              <a:t>of</a:t>
            </a:r>
            <a:r>
              <a:rPr sz="5000" spc="-385" dirty="0"/>
              <a:t> </a:t>
            </a:r>
            <a:r>
              <a:rPr sz="5000" spc="-295" dirty="0"/>
              <a:t>Seminoma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2423287"/>
            <a:ext cx="738187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FF0000"/>
                </a:solidFill>
                <a:latin typeface="Arial"/>
                <a:cs typeface="Arial"/>
              </a:rPr>
              <a:t>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Atypical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lymphocytic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infiltration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absent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600" spc="-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0000"/>
                </a:solidFill>
                <a:latin typeface="Times New Roman"/>
                <a:cs typeface="Times New Roman"/>
              </a:rPr>
              <a:t>necrosis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6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Times New Roman"/>
                <a:cs typeface="Times New Roman"/>
              </a:rPr>
              <a:t>tumor</a:t>
            </a: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mass;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higher</a:t>
            </a:r>
            <a:r>
              <a:rPr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nucleo-  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cytoplasmic</a:t>
            </a:r>
            <a:r>
              <a:rPr sz="26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ratio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642180"/>
            <a:ext cx="7862570" cy="81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Spermatocytic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600" spc="85" dirty="0">
                <a:solidFill>
                  <a:srgbClr val="FF0000"/>
                </a:solidFill>
                <a:latin typeface="Times New Roman"/>
                <a:cs typeface="Times New Roman"/>
              </a:rPr>
              <a:t>rare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variant;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seen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older </a:t>
            </a:r>
            <a:r>
              <a:rPr sz="2600" spc="114" dirty="0">
                <a:solidFill>
                  <a:srgbClr val="FF0000"/>
                </a:solidFill>
                <a:latin typeface="Times New Roman"/>
                <a:cs typeface="Times New Roman"/>
              </a:rPr>
              <a:t>men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sz="2600" spc="165" dirty="0">
                <a:solidFill>
                  <a:srgbClr val="FFFFFF"/>
                </a:solidFill>
                <a:latin typeface="Times New Roman"/>
                <a:cs typeface="Times New Roman"/>
              </a:rPr>
              <a:t>not 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associated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ITGCN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minimal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0000"/>
                </a:solidFill>
                <a:latin typeface="Times New Roman"/>
                <a:cs typeface="Times New Roman"/>
              </a:rPr>
              <a:t>metastatic</a:t>
            </a:r>
            <a:r>
              <a:rPr sz="26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potential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17811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775" dirty="0"/>
              <a:t>NSG</a:t>
            </a:r>
            <a:r>
              <a:rPr sz="5000" spc="-760" dirty="0"/>
              <a:t>C</a:t>
            </a:r>
            <a:r>
              <a:rPr sz="5000" spc="-615" dirty="0"/>
              <a:t>T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2423287"/>
            <a:ext cx="8030209" cy="31886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Represent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approx.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50%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2600" spc="-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Times New Roman"/>
                <a:cs typeface="Times New Roman"/>
              </a:rPr>
              <a:t>GCTs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375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frequently</a:t>
            </a:r>
            <a:r>
              <a:rPr sz="26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present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FF0000"/>
                </a:solidFill>
                <a:latin typeface="Times New Roman"/>
                <a:cs typeface="Times New Roman"/>
              </a:rPr>
              <a:t>third</a:t>
            </a:r>
            <a:r>
              <a:rPr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decade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8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tumors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show 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mixed </a:t>
            </a:r>
            <a:r>
              <a:rPr sz="2600" spc="85" dirty="0">
                <a:solidFill>
                  <a:srgbClr val="FF0000"/>
                </a:solidFill>
                <a:latin typeface="Times New Roman"/>
                <a:cs typeface="Times New Roman"/>
              </a:rPr>
              <a:t>histo-pathological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types; 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consisting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lines(including  </a:t>
            </a:r>
            <a:r>
              <a:rPr sz="2600" spc="10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Seminoma</a:t>
            </a:r>
            <a:r>
              <a:rPr lang="fa-IR" sz="2600" spc="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71905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80" dirty="0"/>
              <a:t>NSGCT: </a:t>
            </a:r>
            <a:r>
              <a:rPr sz="5000" spc="-229" dirty="0"/>
              <a:t>Embryonal</a:t>
            </a:r>
            <a:r>
              <a:rPr sz="5000" spc="-640" dirty="0"/>
              <a:t> </a:t>
            </a:r>
            <a:r>
              <a:rPr sz="5000" spc="-285" dirty="0"/>
              <a:t>Carcinoma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2423287"/>
            <a:ext cx="7705090" cy="31886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80" dirty="0">
                <a:solidFill>
                  <a:srgbClr val="FF0000"/>
                </a:solidFill>
                <a:latin typeface="Times New Roman"/>
                <a:cs typeface="Times New Roman"/>
              </a:rPr>
              <a:t>Most </a:t>
            </a: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undifferentiated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sz="26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NSGCT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3750" dirty="0">
              <a:latin typeface="Times New Roman"/>
              <a:cs typeface="Times New Roman"/>
            </a:endParaRPr>
          </a:p>
          <a:p>
            <a:pPr marL="287020" marR="17780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Histopath: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0000"/>
                </a:solidFill>
                <a:latin typeface="Times New Roman"/>
                <a:cs typeface="Times New Roman"/>
              </a:rPr>
              <a:t>Epithelioid</a:t>
            </a:r>
            <a:r>
              <a:rPr sz="26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0000"/>
                </a:solidFill>
                <a:latin typeface="Times New Roman"/>
                <a:cs typeface="Times New Roman"/>
              </a:rPr>
              <a:t>cells</a:t>
            </a:r>
            <a:r>
              <a:rPr sz="26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arranged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42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nests</a:t>
            </a: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6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tubulo-glandular</a:t>
            </a:r>
            <a:r>
              <a:rPr sz="26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structures</a:t>
            </a:r>
            <a:r>
              <a:rPr sz="26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6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sheets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8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55" dirty="0">
                <a:solidFill>
                  <a:srgbClr val="FF0000"/>
                </a:solidFill>
                <a:latin typeface="Times New Roman"/>
                <a:cs typeface="Times New Roman"/>
              </a:rPr>
              <a:t>Necrosis</a:t>
            </a: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FF0000"/>
                </a:solidFill>
                <a:latin typeface="Times New Roman"/>
                <a:cs typeface="Times New Roman"/>
              </a:rPr>
              <a:t>hemorrhage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frequently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observed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315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Times New Roman"/>
                <a:cs typeface="Times New Roman"/>
              </a:rPr>
              <a:t>tumor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4389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80" dirty="0"/>
              <a:t>NSGCT:</a:t>
            </a:r>
            <a:r>
              <a:rPr sz="5000" spc="-340" dirty="0"/>
              <a:t> </a:t>
            </a:r>
            <a:r>
              <a:rPr sz="5000" spc="-220" dirty="0"/>
              <a:t>Choriocarcinoma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08175"/>
            <a:ext cx="7618730" cy="3687548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43815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6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definition,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consists</a:t>
            </a:r>
            <a:r>
              <a:rPr sz="26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syncytiotrophoblasts 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cytotrophoblasts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Arial"/>
              <a:buChar char=""/>
            </a:pP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Show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high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levels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a-IR" sz="2600" spc="-3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</a:t>
            </a:r>
            <a:r>
              <a:rPr sz="4000" b="1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hCG</a:t>
            </a:r>
            <a:endParaRPr sz="26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87020" marR="135255" indent="-274320">
              <a:lnSpc>
                <a:spcPts val="281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r>
              <a:rPr sz="26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associated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widespread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0000"/>
                </a:solidFill>
                <a:latin typeface="Times New Roman"/>
                <a:cs typeface="Times New Roman"/>
              </a:rPr>
              <a:t>hematogenous 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metastases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Arial"/>
              <a:buChar char=""/>
            </a:pPr>
            <a:endParaRPr sz="3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8972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80" dirty="0"/>
              <a:t>NSGCT: </a:t>
            </a:r>
            <a:r>
              <a:rPr sz="5000" spc="-405" dirty="0"/>
              <a:t>Yolk </a:t>
            </a:r>
            <a:r>
              <a:rPr sz="5000" spc="-605" dirty="0"/>
              <a:t>Sac</a:t>
            </a:r>
            <a:r>
              <a:rPr sz="5000" spc="-515" dirty="0"/>
              <a:t> </a:t>
            </a:r>
            <a:r>
              <a:rPr sz="5000" spc="-270" dirty="0"/>
              <a:t>Tumor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2423287"/>
            <a:ext cx="7993380" cy="28193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Mimics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yolk</a:t>
            </a:r>
            <a:r>
              <a:rPr sz="26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FF0000"/>
                </a:solidFill>
                <a:latin typeface="Times New Roman"/>
                <a:cs typeface="Times New Roman"/>
              </a:rPr>
              <a:t>sac</a:t>
            </a:r>
            <a:r>
              <a:rPr sz="26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6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embryo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375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Produces</a:t>
            </a:r>
            <a:r>
              <a:rPr sz="26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lang="en-US" sz="26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000" spc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alpha-fetoprotein</a:t>
            </a:r>
            <a:endParaRPr sz="3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Pure</a:t>
            </a:r>
            <a:r>
              <a:rPr sz="26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yolk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sac</a:t>
            </a: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Times New Roman"/>
                <a:cs typeface="Times New Roman"/>
              </a:rPr>
              <a:t>component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uncommon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0000"/>
                </a:solidFill>
                <a:latin typeface="Times New Roman"/>
                <a:cs typeface="Times New Roman"/>
              </a:rPr>
              <a:t>adult</a:t>
            </a:r>
            <a:r>
              <a:rPr sz="26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testes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2600" spc="175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accounts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significant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percentage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primary  </a:t>
            </a: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mediastinal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GCTs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4792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80" dirty="0"/>
              <a:t>NSGCT:</a:t>
            </a:r>
            <a:r>
              <a:rPr sz="5000" spc="-340" dirty="0"/>
              <a:t> </a:t>
            </a:r>
            <a:r>
              <a:rPr sz="5000" spc="-290" dirty="0"/>
              <a:t>Teratoma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2423287"/>
            <a:ext cx="7337425" cy="3776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33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Composed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somatic</a:t>
            </a:r>
            <a:r>
              <a:rPr sz="20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Times New Roman"/>
                <a:cs typeface="Times New Roman"/>
              </a:rPr>
              <a:t>cell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0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more  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germ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layers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114" dirty="0">
                <a:solidFill>
                  <a:srgbClr val="FF0000"/>
                </a:solidFill>
                <a:latin typeface="Times New Roman"/>
                <a:cs typeface="Times New Roman"/>
              </a:rPr>
              <a:t>ectoderm,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20" dirty="0">
                <a:solidFill>
                  <a:srgbClr val="FF0000"/>
                </a:solidFill>
                <a:latin typeface="Times New Roman"/>
                <a:cs typeface="Times New Roman"/>
              </a:rPr>
              <a:t>mesoderm,</a:t>
            </a:r>
            <a:r>
              <a:rPr sz="20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0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endoderm</a:t>
            </a:r>
            <a:r>
              <a:rPr lang="fa-IR" sz="2000" spc="1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32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Derived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totipotential,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malignant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precursor </a:t>
            </a:r>
            <a:r>
              <a:rPr lang="en-US" sz="20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1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embryonal</a:t>
            </a:r>
            <a:r>
              <a:rPr sz="2000" spc="-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carcinoma</a:t>
            </a:r>
            <a:r>
              <a:rPr sz="20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0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yolk</a:t>
            </a:r>
            <a:r>
              <a:rPr sz="20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FF0000"/>
                </a:solidFill>
                <a:latin typeface="Times New Roman"/>
                <a:cs typeface="Times New Roman"/>
              </a:rPr>
              <a:t>sac</a:t>
            </a:r>
            <a:r>
              <a:rPr sz="20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tumor</a:t>
            </a:r>
            <a:r>
              <a:rPr lang="fa-IR" sz="20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</a:p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0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r>
              <a:rPr lang="en-US" sz="2000" spc="-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lang="en-US" sz="2000" spc="-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solid</a:t>
            </a:r>
            <a:r>
              <a:rPr lang="en-US" sz="2000" spc="-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lang="en-US" sz="2000" spc="-1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cystic</a:t>
            </a:r>
            <a:r>
              <a:rPr lang="en-US" sz="2000" spc="-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lang="en-US" sz="20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appearance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lang="en-US" sz="3200" dirty="0" smtClean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000" spc="4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Refered</a:t>
            </a:r>
            <a:r>
              <a:rPr lang="en-US" sz="20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lang="en-US" sz="2000" spc="-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lang="en-US" sz="2000" spc="-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12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dermoid</a:t>
            </a:r>
            <a:r>
              <a:rPr lang="en-US" sz="20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cysts</a:t>
            </a:r>
            <a:r>
              <a:rPr lang="en-US" sz="20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lang="en-US" sz="20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unilocular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lang="en-US" sz="3200" dirty="0" smtClean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914400"/>
            <a:ext cx="7616825" cy="55431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54025" indent="-274320"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4400" b="1" dirty="0" err="1" smtClean="0">
                <a:solidFill>
                  <a:schemeClr val="bg1"/>
                </a:solidFill>
              </a:rPr>
              <a:t>Teratoma</a:t>
            </a:r>
            <a:r>
              <a:rPr lang="en-US" sz="4400" b="1" dirty="0" smtClean="0">
                <a:solidFill>
                  <a:schemeClr val="bg1"/>
                </a:solidFill>
              </a:rPr>
              <a:t>-mature</a:t>
            </a:r>
          </a:p>
          <a:p>
            <a:pPr marL="287020" marR="454025" indent="-274320"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400" spc="7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Teratomas</a:t>
            </a:r>
            <a:r>
              <a:rPr lang="en-US" sz="2400" spc="-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contain</a:t>
            </a:r>
            <a:r>
              <a:rPr lang="en-US" sz="2400" spc="-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elements</a:t>
            </a:r>
            <a:r>
              <a:rPr lang="en-US" sz="2400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lang="en-US" sz="2400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lang="en-US" sz="24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three</a:t>
            </a:r>
            <a:r>
              <a:rPr lang="en-US" sz="2400" spc="-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germ</a:t>
            </a:r>
            <a:r>
              <a:rPr lang="en-US" sz="2400" spc="-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cell  </a:t>
            </a:r>
            <a:r>
              <a:rPr lang="en-US" sz="24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layers, </a:t>
            </a:r>
            <a:r>
              <a:rPr lang="en-US" sz="2400" spc="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lang="en-US" sz="24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lang="en-US" sz="240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predominance </a:t>
            </a:r>
            <a:r>
              <a:rPr lang="en-US" sz="24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lang="en-US" sz="2400" spc="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lang="en-US" sz="2400" spc="1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ectodermal</a:t>
            </a:r>
            <a:r>
              <a:rPr lang="en-US" sz="2400" spc="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component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7020" marR="45402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endParaRPr lang="en-US" sz="2400" spc="9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7020" marR="45402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4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Ectodermal</a:t>
            </a:r>
            <a:r>
              <a:rPr sz="2400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component: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skin,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hair,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sweat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glands, 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sebaceous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glands, 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teeth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36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Mesodermal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component: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fat,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smooth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muscle, </a:t>
            </a:r>
            <a:r>
              <a:rPr sz="2400" spc="-305" dirty="0">
                <a:solidFill>
                  <a:srgbClr val="FFFFFF"/>
                </a:solidFill>
                <a:latin typeface="Times New Roman"/>
                <a:cs typeface="Times New Roman"/>
              </a:rPr>
              <a:t>bone,  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cartilage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600" dirty="0">
              <a:latin typeface="Times New Roman"/>
              <a:cs typeface="Times New Roman"/>
            </a:endParaRPr>
          </a:p>
          <a:p>
            <a:pPr marL="287020" marR="26034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Endodermal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component: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Respiratory</a:t>
            </a:r>
            <a:r>
              <a:rPr sz="24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intestinal 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epithelium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26465"/>
            <a:ext cx="8255000" cy="692497"/>
          </a:xfrm>
        </p:spPr>
        <p:txBody>
          <a:bodyPr/>
          <a:lstStyle/>
          <a:p>
            <a:r>
              <a:rPr lang="en-US" b="1" dirty="0" err="1" smtClean="0"/>
              <a:t>Teratoma</a:t>
            </a:r>
            <a:r>
              <a:rPr lang="en-US" b="1" dirty="0" smtClean="0"/>
              <a:t>-immature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56576"/>
            <a:ext cx="8355330" cy="5201424"/>
          </a:xfrm>
        </p:spPr>
        <p:txBody>
          <a:bodyPr/>
          <a:lstStyle/>
          <a:p>
            <a:pPr fontAlgn="base"/>
            <a:r>
              <a:rPr lang="en-US" dirty="0" smtClean="0">
                <a:solidFill>
                  <a:srgbClr val="FF0000"/>
                </a:solidFill>
              </a:rPr>
              <a:t>Malignant</a:t>
            </a:r>
            <a:r>
              <a:rPr lang="en-US" dirty="0" smtClean="0"/>
              <a:t> </a:t>
            </a:r>
            <a:r>
              <a:rPr lang="en-US" dirty="0"/>
              <a:t>tumor, whose tissue resembles </a:t>
            </a:r>
            <a:r>
              <a:rPr lang="en-US" dirty="0" err="1">
                <a:solidFill>
                  <a:srgbClr val="FF0000"/>
                </a:solidFill>
              </a:rPr>
              <a:t>embryonal</a:t>
            </a:r>
            <a:r>
              <a:rPr lang="en-US" dirty="0">
                <a:solidFill>
                  <a:srgbClr val="FF0000"/>
                </a:solidFill>
              </a:rPr>
              <a:t> or fetal </a:t>
            </a:r>
            <a:r>
              <a:rPr lang="en-US" dirty="0" smtClean="0">
                <a:solidFill>
                  <a:srgbClr val="FF0000"/>
                </a:solidFill>
              </a:rPr>
              <a:t>tissue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Usually </a:t>
            </a:r>
            <a:r>
              <a:rPr lang="en-US" dirty="0" err="1">
                <a:solidFill>
                  <a:srgbClr val="FF0000"/>
                </a:solidFill>
              </a:rPr>
              <a:t>prepubertal</a:t>
            </a:r>
            <a:r>
              <a:rPr lang="en-US" dirty="0">
                <a:solidFill>
                  <a:srgbClr val="FF0000"/>
                </a:solidFill>
              </a:rPr>
              <a:t> or young women </a:t>
            </a:r>
            <a:r>
              <a:rPr lang="en-US" dirty="0"/>
              <a:t>(mean 18 years</a:t>
            </a:r>
            <a:r>
              <a:rPr lang="en-US" dirty="0" smtClean="0"/>
              <a:t>)</a:t>
            </a:r>
          </a:p>
          <a:p>
            <a:pPr fontAlgn="base"/>
            <a:endParaRPr lang="en-US" dirty="0">
              <a:solidFill>
                <a:srgbClr val="FF0000"/>
              </a:solidFill>
            </a:endParaRPr>
          </a:p>
          <a:p>
            <a:pPr fontAlgn="base"/>
            <a:r>
              <a:rPr lang="en-US" dirty="0">
                <a:solidFill>
                  <a:srgbClr val="FF0000"/>
                </a:solidFill>
              </a:rPr>
              <a:t>Most recurrences</a:t>
            </a:r>
            <a:r>
              <a:rPr lang="en-US" dirty="0"/>
              <a:t> within </a:t>
            </a:r>
            <a:r>
              <a:rPr lang="en-US" dirty="0">
                <a:solidFill>
                  <a:srgbClr val="FF0000"/>
                </a:solidFill>
              </a:rPr>
              <a:t>2 years</a:t>
            </a:r>
            <a:r>
              <a:rPr lang="en-US" dirty="0"/>
              <a:t>; presence of </a:t>
            </a:r>
            <a:r>
              <a:rPr lang="en-US" dirty="0">
                <a:solidFill>
                  <a:srgbClr val="FF0000"/>
                </a:solidFill>
              </a:rPr>
              <a:t>yolk sac </a:t>
            </a:r>
            <a:r>
              <a:rPr lang="en-US" dirty="0"/>
              <a:t>component is best predictor of recurrence in pediatric </a:t>
            </a:r>
            <a:r>
              <a:rPr lang="en-US" dirty="0" smtClean="0"/>
              <a:t>tumors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/>
              <a:t>Usually </a:t>
            </a:r>
            <a:r>
              <a:rPr lang="en-US" dirty="0">
                <a:solidFill>
                  <a:srgbClr val="FF0000"/>
                </a:solidFill>
              </a:rPr>
              <a:t>neurogenic elements </a:t>
            </a:r>
            <a:r>
              <a:rPr lang="en-US" dirty="0"/>
              <a:t>(GFAP+); </a:t>
            </a:r>
            <a:r>
              <a:rPr lang="en-US" dirty="0">
                <a:solidFill>
                  <a:srgbClr val="FF0000"/>
                </a:solidFill>
              </a:rPr>
              <a:t>mesodermal</a:t>
            </a:r>
            <a:r>
              <a:rPr lang="en-US" dirty="0"/>
              <a:t> elements common; some tumors derived primarily of esophageal, liver and intestinal structures (</a:t>
            </a:r>
            <a:r>
              <a:rPr lang="en-US" dirty="0">
                <a:solidFill>
                  <a:srgbClr val="FF0000"/>
                </a:solidFill>
              </a:rPr>
              <a:t>endodermal</a:t>
            </a:r>
            <a:r>
              <a:rPr lang="en-US" dirty="0"/>
              <a:t>)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2353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75" dirty="0"/>
              <a:t>Introduction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903209" cy="31886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7307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Primary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germ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tumors </a:t>
            </a:r>
            <a:r>
              <a:rPr lang="fa-IR" sz="2600" spc="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GCTs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arise </a:t>
            </a: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malignant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transformation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primordial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germ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cells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375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GCTs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testes</a:t>
            </a:r>
            <a:r>
              <a:rPr sz="26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constitute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95%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2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0000"/>
                </a:solidFill>
                <a:latin typeface="Times New Roman"/>
                <a:cs typeface="Times New Roman"/>
              </a:rPr>
              <a:t>testicular 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tumors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8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Infrequently,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GCTs</a:t>
            </a:r>
            <a:r>
              <a:rPr sz="26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arise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6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0000"/>
                </a:solidFill>
                <a:latin typeface="Times New Roman"/>
                <a:cs typeface="Times New Roman"/>
              </a:rPr>
              <a:t>extragonadal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site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4" y="0"/>
            <a:ext cx="8255000" cy="139763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err="1" smtClean="0"/>
              <a:t>Teratoma</a:t>
            </a:r>
            <a:r>
              <a:rPr lang="en-US" b="1" dirty="0" smtClean="0"/>
              <a:t>-immature(contd.)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355330" cy="4955203"/>
          </a:xfrm>
        </p:spPr>
        <p:txBody>
          <a:bodyPr/>
          <a:lstStyle/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Grading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 histologic grade is based on proportion of tissue containing </a:t>
            </a:r>
            <a:r>
              <a:rPr lang="en-US" dirty="0">
                <a:solidFill>
                  <a:srgbClr val="FF0000"/>
                </a:solidFill>
              </a:rPr>
              <a:t>immature </a:t>
            </a:r>
            <a:r>
              <a:rPr lang="en-US" dirty="0" err="1" smtClean="0">
                <a:solidFill>
                  <a:srgbClr val="FF0000"/>
                </a:solidFill>
              </a:rPr>
              <a:t>neuroepithelium</a:t>
            </a:r>
            <a:endParaRPr lang="en-US" dirty="0" smtClean="0">
              <a:solidFill>
                <a:srgbClr val="FF0000"/>
              </a:solidFill>
            </a:endParaRPr>
          </a:p>
          <a:p>
            <a:pPr fontAlgn="base"/>
            <a:endParaRPr lang="en-US" dirty="0"/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Norris grading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</a:p>
          <a:p>
            <a:pPr fontAlgn="base"/>
            <a:endParaRPr lang="en-US" dirty="0"/>
          </a:p>
          <a:p>
            <a:pPr fontAlgn="base"/>
            <a:r>
              <a:rPr lang="en-US" sz="2400" b="1" dirty="0"/>
              <a:t>1:</a:t>
            </a:r>
            <a:r>
              <a:rPr lang="en-US" sz="2400" dirty="0"/>
              <a:t> abundant </a:t>
            </a:r>
            <a:r>
              <a:rPr lang="en-US" sz="2400" dirty="0">
                <a:solidFill>
                  <a:srgbClr val="FF0000"/>
                </a:solidFill>
              </a:rPr>
              <a:t>mature tissue</a:t>
            </a:r>
            <a:r>
              <a:rPr lang="en-US" sz="2400" dirty="0"/>
              <a:t>, loose </a:t>
            </a:r>
            <a:r>
              <a:rPr lang="en-US" sz="2400" dirty="0" err="1"/>
              <a:t>mesenchymal</a:t>
            </a:r>
            <a:r>
              <a:rPr lang="en-US" sz="2400" dirty="0"/>
              <a:t> tissue with occasional mitoses, immature cartilage and </a:t>
            </a:r>
            <a:r>
              <a:rPr lang="en-US" sz="2400" dirty="0" smtClean="0"/>
              <a:t>tooth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b="1" dirty="0"/>
              <a:t>2: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FF0000"/>
                </a:solidFill>
              </a:rPr>
              <a:t>less mature tissue </a:t>
            </a:r>
            <a:r>
              <a:rPr lang="en-US" sz="2400" dirty="0"/>
              <a:t>than grade 1, rare </a:t>
            </a:r>
            <a:r>
              <a:rPr lang="en-US" sz="2400" dirty="0">
                <a:solidFill>
                  <a:srgbClr val="FF0000"/>
                </a:solidFill>
              </a:rPr>
              <a:t>foci of </a:t>
            </a:r>
            <a:r>
              <a:rPr lang="en-US" sz="2400" dirty="0" err="1">
                <a:solidFill>
                  <a:srgbClr val="FF0000"/>
                </a:solidFill>
              </a:rPr>
              <a:t>neuroepithelium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&lt; </a:t>
            </a:r>
            <a:r>
              <a:rPr lang="en-US" sz="2400" dirty="0">
                <a:solidFill>
                  <a:srgbClr val="FF0000"/>
                </a:solidFill>
              </a:rPr>
              <a:t>4 low power </a:t>
            </a:r>
            <a:r>
              <a:rPr lang="en-US" sz="2400" dirty="0"/>
              <a:t>fields in any one </a:t>
            </a:r>
            <a:r>
              <a:rPr lang="en-US" sz="2400" dirty="0" smtClean="0"/>
              <a:t>slide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b="1" dirty="0"/>
              <a:t>3:</a:t>
            </a:r>
            <a:r>
              <a:rPr lang="en-US" sz="2400" dirty="0"/>
              <a:t> little </a:t>
            </a:r>
            <a:r>
              <a:rPr lang="en-US" sz="2400" dirty="0">
                <a:solidFill>
                  <a:srgbClr val="FF0000"/>
                </a:solidFill>
              </a:rPr>
              <a:t>/ no mature tissue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numerous </a:t>
            </a:r>
            <a:r>
              <a:rPr lang="en-US" sz="2400" dirty="0" err="1">
                <a:solidFill>
                  <a:srgbClr val="FF0000"/>
                </a:solidFill>
              </a:rPr>
              <a:t>neuroepithelial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elements merging with cellular </a:t>
            </a:r>
            <a:r>
              <a:rPr lang="en-US" sz="2400" dirty="0" err="1"/>
              <a:t>stroma</a:t>
            </a:r>
            <a:r>
              <a:rPr lang="en-US" sz="2400" dirty="0"/>
              <a:t> occupying </a:t>
            </a:r>
            <a:r>
              <a:rPr lang="en-US" sz="2400" dirty="0">
                <a:solidFill>
                  <a:srgbClr val="FF0000"/>
                </a:solidFill>
              </a:rPr>
              <a:t>4+ low power </a:t>
            </a:r>
            <a:r>
              <a:rPr lang="en-US" sz="2400" dirty="0"/>
              <a:t>fields</a:t>
            </a:r>
          </a:p>
        </p:txBody>
      </p:sp>
    </p:spTree>
    <p:extLst>
      <p:ext uri="{BB962C8B-B14F-4D97-AF65-F5344CB8AC3E}">
        <p14:creationId xmlns:p14="http://schemas.microsoft.com/office/powerpoint/2010/main" val="20434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26465"/>
            <a:ext cx="8255000" cy="1107996"/>
          </a:xfrm>
        </p:spPr>
        <p:txBody>
          <a:bodyPr/>
          <a:lstStyle/>
          <a:p>
            <a:r>
              <a:rPr lang="en-US" sz="3600" dirty="0" smtClean="0"/>
              <a:t>Ovarian immature </a:t>
            </a:r>
            <a:r>
              <a:rPr lang="en-US" sz="3600" dirty="0" err="1" smtClean="0"/>
              <a:t>Teratoma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Grading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334" y="1947799"/>
            <a:ext cx="8355330" cy="4893647"/>
          </a:xfrm>
        </p:spPr>
        <p:txBody>
          <a:bodyPr/>
          <a:lstStyle/>
          <a:p>
            <a:r>
              <a:rPr lang="en-US" sz="2000" dirty="0" smtClean="0"/>
              <a:t>0      mature tissue only</a:t>
            </a:r>
          </a:p>
          <a:p>
            <a:endParaRPr lang="en-US" sz="2000" dirty="0" smtClean="0"/>
          </a:p>
          <a:p>
            <a:r>
              <a:rPr lang="en-US" sz="2000" dirty="0" smtClean="0"/>
              <a:t>1      mature </a:t>
            </a:r>
            <a:r>
              <a:rPr lang="en-US" sz="2000" dirty="0"/>
              <a:t>tissue </a:t>
            </a:r>
            <a:r>
              <a:rPr lang="en-US" sz="2000" dirty="0" smtClean="0"/>
              <a:t> with some immature tissue</a:t>
            </a:r>
          </a:p>
          <a:p>
            <a:r>
              <a:rPr lang="en-US" sz="2000" dirty="0" smtClean="0"/>
              <a:t>Neuroepithelium or other immature tissue limited </a:t>
            </a:r>
            <a:r>
              <a:rPr lang="en-US" sz="2000" dirty="0" smtClean="0">
                <a:solidFill>
                  <a:srgbClr val="FF0000"/>
                </a:solidFill>
              </a:rPr>
              <a:t>to 1 low-power field per slide</a:t>
            </a:r>
          </a:p>
          <a:p>
            <a:endParaRPr lang="en-US" sz="2000" dirty="0" smtClean="0"/>
          </a:p>
          <a:p>
            <a:pPr marL="514350" indent="-514350">
              <a:buAutoNum type="arabicPlain" startAt="2"/>
            </a:pPr>
            <a:r>
              <a:rPr lang="en-US" sz="2000" dirty="0" smtClean="0"/>
              <a:t>Moderate immature tissue</a:t>
            </a:r>
          </a:p>
          <a:p>
            <a:r>
              <a:rPr lang="en-US" sz="2000" dirty="0" smtClean="0"/>
              <a:t>Neuroepithelium </a:t>
            </a:r>
            <a:r>
              <a:rPr lang="en-US" sz="2000" dirty="0"/>
              <a:t>or other immature tissue </a:t>
            </a:r>
            <a:r>
              <a:rPr lang="en-US" sz="2000" dirty="0" smtClean="0"/>
              <a:t>occupied </a:t>
            </a:r>
            <a:r>
              <a:rPr lang="en-US" sz="2000" dirty="0" smtClean="0">
                <a:solidFill>
                  <a:srgbClr val="FF0000"/>
                </a:solidFill>
              </a:rPr>
              <a:t>1-3 </a:t>
            </a:r>
            <a:r>
              <a:rPr lang="en-US" sz="2000" dirty="0">
                <a:solidFill>
                  <a:srgbClr val="FF0000"/>
                </a:solidFill>
              </a:rPr>
              <a:t>low-power field per </a:t>
            </a:r>
            <a:r>
              <a:rPr lang="en-US" sz="2000" dirty="0" smtClean="0">
                <a:solidFill>
                  <a:srgbClr val="FF0000"/>
                </a:solidFill>
              </a:rPr>
              <a:t>slide</a:t>
            </a:r>
          </a:p>
          <a:p>
            <a:endParaRPr lang="en-US" sz="2000" dirty="0"/>
          </a:p>
          <a:p>
            <a:pPr marL="514350" indent="-514350">
              <a:buAutoNum type="arabicPlain" startAt="3"/>
            </a:pPr>
            <a:r>
              <a:rPr lang="en-US" sz="2000" dirty="0" smtClean="0"/>
              <a:t>Abundant immature tissue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Neuroepithelium or other immature tissue </a:t>
            </a:r>
            <a:r>
              <a:rPr lang="en-US" sz="2000" dirty="0">
                <a:solidFill>
                  <a:srgbClr val="FF0000"/>
                </a:solidFill>
              </a:rPr>
              <a:t>occupied </a:t>
            </a:r>
            <a:r>
              <a:rPr lang="en-US" sz="2000" dirty="0" smtClean="0">
                <a:solidFill>
                  <a:srgbClr val="FF0000"/>
                </a:solidFill>
              </a:rPr>
              <a:t>≥4 </a:t>
            </a:r>
            <a:r>
              <a:rPr lang="en-US" sz="2000" dirty="0">
                <a:solidFill>
                  <a:srgbClr val="FF0000"/>
                </a:solidFill>
              </a:rPr>
              <a:t>low-power field per slide</a:t>
            </a:r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pPr marL="514350" indent="-514350">
              <a:buAutoNum type="arabicPlain" startAt="2"/>
            </a:pPr>
            <a:endParaRPr lang="en-US" dirty="0"/>
          </a:p>
          <a:p>
            <a:endParaRPr lang="en-US" dirty="0" smtClean="0"/>
          </a:p>
          <a:p>
            <a:pPr marL="514350" indent="-514350">
              <a:buAutoNum type="arabicPlain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5757545" cy="1520190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z="5000" spc="-320" dirty="0"/>
              <a:t>Serum </a:t>
            </a:r>
            <a:r>
              <a:rPr sz="5000" spc="-270" dirty="0"/>
              <a:t>Tumor</a:t>
            </a:r>
            <a:r>
              <a:rPr sz="5000" spc="-295" dirty="0"/>
              <a:t> </a:t>
            </a:r>
            <a:r>
              <a:rPr sz="5000" spc="-204" dirty="0"/>
              <a:t>Markers</a:t>
            </a:r>
            <a:endParaRPr sz="5000" dirty="0"/>
          </a:p>
          <a:p>
            <a:pPr marL="104139">
              <a:lnSpc>
                <a:spcPct val="100000"/>
              </a:lnSpc>
              <a:spcBef>
                <a:spcPts val="935"/>
              </a:spcBef>
            </a:pP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α-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6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FetoProtein</a:t>
            </a:r>
            <a:r>
              <a:rPr sz="2400" b="1" spc="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400" b="1" spc="6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αFP</a:t>
            </a:r>
            <a:r>
              <a:rPr lang="fa-IR" sz="2400" b="1" spc="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endParaRPr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676400"/>
            <a:ext cx="7926070" cy="488915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163830" indent="-274320">
              <a:lnSpc>
                <a:spcPts val="259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sz="2400" spc="-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fetal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plasma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produced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yolk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FF0000"/>
                </a:solidFill>
                <a:latin typeface="Times New Roman"/>
                <a:cs typeface="Times New Roman"/>
              </a:rPr>
              <a:t>sac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chemeClr val="bg1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fetal  </a:t>
            </a:r>
            <a:r>
              <a:rPr sz="2400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liver</a:t>
            </a:r>
            <a:endParaRPr sz="29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Serum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t1/2: 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5 </a:t>
            </a:r>
            <a:r>
              <a:rPr sz="2400" spc="60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2400" spc="-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days</a:t>
            </a:r>
            <a:endParaRPr sz="3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Normal 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range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4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adults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&lt;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5.4 </a:t>
            </a:r>
            <a:r>
              <a:rPr sz="2400" spc="1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ng</a:t>
            </a:r>
            <a:r>
              <a:rPr sz="2400" spc="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/mL</a:t>
            </a:r>
            <a:endParaRPr lang="en-US" sz="2400" spc="114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en-US" sz="24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Serum </a:t>
            </a:r>
            <a:r>
              <a:rPr lang="en-US"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levels </a:t>
            </a:r>
            <a:r>
              <a:rPr lang="en-US"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elevated</a:t>
            </a:r>
            <a:r>
              <a:rPr lang="en-US" sz="2400" b="1" spc="-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in: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NSGCT</a:t>
            </a:r>
            <a:endParaRPr lang="en-US"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  <a:tab pos="2533650" algn="l"/>
              </a:tabLst>
            </a:pPr>
            <a:r>
              <a:rPr lang="en-US"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Hepatocellular	</a:t>
            </a:r>
            <a:r>
              <a:rPr lang="en-US"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carcinoma</a:t>
            </a:r>
            <a:endParaRPr lang="en-US"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400" spc="105" dirty="0" err="1">
                <a:solidFill>
                  <a:srgbClr val="FFFFFF"/>
                </a:solidFill>
                <a:latin typeface="Times New Roman"/>
                <a:cs typeface="Times New Roman"/>
              </a:rPr>
              <a:t>Omphalocele</a:t>
            </a:r>
            <a:endParaRPr lang="en-US"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Ataxia</a:t>
            </a:r>
            <a:r>
              <a:rPr lang="en-US" sz="24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Telangectasia</a:t>
            </a:r>
            <a:endParaRPr lang="en-US"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Serum </a:t>
            </a:r>
            <a:r>
              <a:rPr lang="en-US"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levels </a:t>
            </a:r>
            <a:r>
              <a:rPr lang="en-US" sz="24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reduced</a:t>
            </a:r>
            <a:r>
              <a:rPr lang="en-US" sz="2400" b="1" spc="-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in: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lang="en-US"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syndrome</a:t>
            </a:r>
            <a:endParaRPr lang="en-US"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77679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20" dirty="0"/>
              <a:t>Serum </a:t>
            </a:r>
            <a:r>
              <a:rPr sz="5000" spc="-270" dirty="0"/>
              <a:t>Tumor</a:t>
            </a:r>
            <a:r>
              <a:rPr sz="5000" spc="-250" dirty="0"/>
              <a:t> </a:t>
            </a:r>
            <a:r>
              <a:rPr sz="5000" spc="-175" dirty="0"/>
              <a:t>Markers(contd.)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19200"/>
            <a:ext cx="7993380" cy="499495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Human </a:t>
            </a:r>
            <a:r>
              <a:rPr sz="26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Chorionic</a:t>
            </a:r>
            <a:r>
              <a:rPr sz="2600" b="1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Gonadotropin</a:t>
            </a:r>
            <a:r>
              <a:rPr lang="en-US" sz="2600" b="1" spc="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2600" b="1" spc="1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hCG</a:t>
            </a:r>
            <a:r>
              <a:rPr lang="en-US" sz="2600" b="1" spc="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26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glycoprotein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produced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syncytiotrophoblast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Arial"/>
              <a:buChar char=""/>
            </a:pP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made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sz="2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β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subunits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Arial"/>
              <a:buChar char=""/>
            </a:pP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αhCG-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identical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subunit</a:t>
            </a:r>
            <a:r>
              <a:rPr sz="24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LH,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FSH,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70" dirty="0">
                <a:solidFill>
                  <a:srgbClr val="FFFFFF"/>
                </a:solidFill>
                <a:latin typeface="Times New Roman"/>
                <a:cs typeface="Times New Roman"/>
              </a:rPr>
              <a:t>TSH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  <a:tab pos="2649855" algn="l"/>
              </a:tabLst>
            </a:pPr>
            <a:r>
              <a:rPr spc="105" dirty="0">
                <a:solidFill>
                  <a:srgbClr val="FFFFFF"/>
                </a:solidFill>
                <a:latin typeface="Times New Roman"/>
                <a:cs typeface="Times New Roman"/>
              </a:rPr>
              <a:t>Serum</a:t>
            </a:r>
            <a:r>
              <a:rPr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25" dirty="0">
                <a:solidFill>
                  <a:srgbClr val="FFFFFF"/>
                </a:solidFill>
                <a:latin typeface="Times New Roman"/>
                <a:cs typeface="Times New Roman"/>
              </a:rPr>
              <a:t>half-life:	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36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pc="-45" dirty="0">
                <a:solidFill>
                  <a:srgbClr val="FF0000"/>
                </a:solidFill>
                <a:latin typeface="Times New Roman"/>
                <a:cs typeface="Times New Roman"/>
              </a:rPr>
              <a:t>72</a:t>
            </a:r>
            <a:r>
              <a:rPr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1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hrs</a:t>
            </a:r>
            <a:endParaRPr lang="fa-IR" spc="12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28625" marR="89090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429259" algn="l"/>
              </a:tabLst>
            </a:pPr>
            <a:r>
              <a:rPr lang="en-US" sz="20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Normal range &lt;</a:t>
            </a:r>
            <a:r>
              <a:rPr lang="en-US" sz="2000" spc="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5 </a:t>
            </a:r>
            <a:r>
              <a:rPr lang="en-US" sz="2000" spc="6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mili</a:t>
            </a:r>
            <a:r>
              <a:rPr lang="en-US" sz="2000" spc="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IU/ml</a:t>
            </a:r>
          </a:p>
          <a:p>
            <a:pPr marL="428625" marR="89090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429259" algn="l"/>
              </a:tabLst>
            </a:pPr>
            <a:r>
              <a:rPr lang="en-US" sz="20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Immunoassay techniques are used to quantify the  presence of </a:t>
            </a:r>
            <a:r>
              <a:rPr lang="en-US" sz="2000" spc="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 subunit </a:t>
            </a:r>
            <a:r>
              <a:rPr lang="en-US" sz="20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the molecule</a:t>
            </a:r>
          </a:p>
          <a:p>
            <a:pPr marL="428625" marR="21717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429259" algn="l"/>
              </a:tabLst>
            </a:pPr>
            <a:r>
              <a:rPr lang="en-US" sz="2000" spc="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Diagnosis and monitoring treatment response </a:t>
            </a:r>
            <a:r>
              <a:rPr lang="en-US" sz="20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 germ  cell tumors</a:t>
            </a:r>
          </a:p>
          <a:p>
            <a:pPr marL="141605"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lang="en-US" sz="2000" spc="6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324" y="533400"/>
            <a:ext cx="77679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20" dirty="0"/>
              <a:t>Serum </a:t>
            </a:r>
            <a:r>
              <a:rPr sz="5000" spc="-270" dirty="0"/>
              <a:t>Tumor</a:t>
            </a:r>
            <a:r>
              <a:rPr sz="5000" spc="-250" dirty="0"/>
              <a:t> </a:t>
            </a:r>
            <a:r>
              <a:rPr sz="5000" spc="-175" dirty="0"/>
              <a:t>Markers(contd.)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322070"/>
            <a:ext cx="7745095" cy="5812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Lactate </a:t>
            </a:r>
            <a:r>
              <a:rPr sz="2600" b="1" spc="8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dehydrogenase</a:t>
            </a:r>
            <a:r>
              <a:rPr lang="en-US" sz="2600" b="1" spc="8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(LDH)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2600" b="1" spc="9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400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Increases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serum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concentration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LDH 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reflection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65" dirty="0">
                <a:solidFill>
                  <a:srgbClr val="FF0000"/>
                </a:solidFill>
                <a:latin typeface="Times New Roman"/>
                <a:cs typeface="Times New Roman"/>
              </a:rPr>
              <a:t>tumor</a:t>
            </a:r>
            <a:r>
              <a:rPr sz="24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burden,</a:t>
            </a:r>
            <a:r>
              <a:rPr sz="24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growth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rate,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0000"/>
                </a:solidFill>
                <a:latin typeface="Times New Roman"/>
                <a:cs typeface="Times New Roman"/>
              </a:rPr>
              <a:t>cellular  </a:t>
            </a:r>
            <a:r>
              <a:rPr sz="2400" spc="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proliferation</a:t>
            </a:r>
            <a:endParaRPr lang="en-US" sz="2400" spc="8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400" spc="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Normal </a:t>
            </a:r>
            <a:r>
              <a:rPr lang="en-US" sz="2400" spc="16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range:newborn</a:t>
            </a:r>
            <a:r>
              <a:rPr lang="en-US" sz="2400" spc="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160-450,infant 100-250,child </a:t>
            </a:r>
            <a:r>
              <a:rPr lang="en-US" sz="2400" spc="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60-170U/L</a:t>
            </a:r>
            <a:endParaRPr sz="2400" spc="16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first</a:t>
            </a:r>
            <a:r>
              <a:rPr sz="24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0000"/>
                </a:solidFill>
                <a:latin typeface="Times New Roman"/>
                <a:cs typeface="Times New Roman"/>
              </a:rPr>
              <a:t>serum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FF0000"/>
                </a:solidFill>
                <a:latin typeface="Times New Roman"/>
                <a:cs typeface="Times New Roman"/>
              </a:rPr>
              <a:t>marker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show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rising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trend</a:t>
            </a:r>
            <a:endParaRPr lang="en-US" sz="2400" spc="12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endParaRPr lang="en-US" sz="2400" spc="12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7020" marR="46355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lang="en-US"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lang="en-US"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serum </a:t>
            </a:r>
            <a:r>
              <a:rPr lang="en-US"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LDH </a:t>
            </a:r>
            <a:r>
              <a:rPr lang="en-US"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concentrations </a:t>
            </a:r>
            <a:r>
              <a:rPr lang="en-US"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lang="en-US"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observed </a:t>
            </a:r>
            <a:r>
              <a:rPr lang="en-US"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lang="en-US"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approx.</a:t>
            </a:r>
            <a:r>
              <a:rPr lang="en-US"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60%</a:t>
            </a:r>
            <a:r>
              <a:rPr lang="en-US"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sz="2400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patients </a:t>
            </a:r>
            <a:r>
              <a:rPr lang="en-US"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with advanced </a:t>
            </a:r>
            <a:r>
              <a:rPr lang="en-US" sz="2400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NSGCT </a:t>
            </a:r>
            <a:r>
              <a:rPr lang="en-US" sz="2400" spc="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lang="en-US"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lang="en-US"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lang="en-US"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80%</a:t>
            </a:r>
            <a:r>
              <a:rPr lang="en-US"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sz="2400" spc="114" dirty="0">
                <a:solidFill>
                  <a:srgbClr val="FF0000"/>
                </a:solidFill>
                <a:latin typeface="Times New Roman"/>
                <a:cs typeface="Times New Roman"/>
              </a:rPr>
              <a:t>patients</a:t>
            </a:r>
            <a:r>
              <a:rPr lang="en-US" sz="24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lang="en-US"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advanced</a:t>
            </a:r>
            <a:r>
              <a:rPr lang="en-US"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114" dirty="0">
                <a:solidFill>
                  <a:srgbClr val="FF0000"/>
                </a:solidFill>
                <a:latin typeface="Times New Roman"/>
                <a:cs typeface="Times New Roman"/>
              </a:rPr>
              <a:t>seminoma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lang="en-US" sz="24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lang="en-US" sz="24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40" dirty="0">
                <a:solidFill>
                  <a:srgbClr val="FF0000"/>
                </a:solidFill>
                <a:latin typeface="Times New Roman"/>
                <a:cs typeface="Times New Roman"/>
              </a:rPr>
              <a:t>less</a:t>
            </a:r>
            <a:r>
              <a:rPr lang="en-US" sz="24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45" dirty="0">
                <a:solidFill>
                  <a:srgbClr val="FF0000"/>
                </a:solidFill>
                <a:latin typeface="Times New Roman"/>
                <a:cs typeface="Times New Roman"/>
              </a:rPr>
              <a:t>specifi</a:t>
            </a:r>
            <a:r>
              <a:rPr lang="en-US"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compared</a:t>
            </a:r>
            <a:r>
              <a:rPr lang="en-US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lang="en-US"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en-US"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lang="en-US"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6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hCG</a:t>
            </a:r>
            <a:r>
              <a:rPr lang="en-US" sz="2400" b="1" spc="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and </a:t>
            </a:r>
            <a:r>
              <a:rPr lang="el-GR" sz="2400" b="1" spc="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2400" b="1" spc="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FP</a:t>
            </a:r>
            <a:endParaRPr lang="en-US" sz="2400" b="1" spc="6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550784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09" dirty="0"/>
              <a:t>Risk </a:t>
            </a:r>
            <a:r>
              <a:rPr sz="5000" spc="-110" dirty="0"/>
              <a:t>Stratification:</a:t>
            </a:r>
            <a:r>
              <a:rPr sz="5000" spc="-135" dirty="0"/>
              <a:t> </a:t>
            </a:r>
            <a:r>
              <a:rPr sz="5000" spc="-295" dirty="0"/>
              <a:t>Seminoma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876170"/>
            <a:ext cx="7693660" cy="408278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b="1" spc="130" dirty="0">
                <a:solidFill>
                  <a:srgbClr val="FFFF00"/>
                </a:solidFill>
                <a:latin typeface="Times New Roman"/>
                <a:cs typeface="Times New Roman"/>
              </a:rPr>
              <a:t>Good</a:t>
            </a:r>
            <a:r>
              <a:rPr sz="2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Risk:</a:t>
            </a:r>
            <a:endParaRPr sz="2400" dirty="0">
              <a:latin typeface="Times New Roman"/>
              <a:cs typeface="Times New Roman"/>
            </a:endParaRPr>
          </a:p>
          <a:p>
            <a:pPr marL="846455" marR="4572000">
              <a:lnSpc>
                <a:spcPct val="11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hCG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endParaRPr lang="fa-IR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846455" marR="4572000">
              <a:lnSpc>
                <a:spcPct val="110000"/>
              </a:lnSpc>
            </a:pPr>
            <a:r>
              <a:rPr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40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LDH</a:t>
            </a:r>
            <a:endParaRPr sz="2400" dirty="0">
              <a:latin typeface="Times New Roman"/>
              <a:cs typeface="Times New Roman"/>
            </a:endParaRPr>
          </a:p>
          <a:p>
            <a:pPr marL="850900">
              <a:lnSpc>
                <a:spcPct val="100000"/>
              </a:lnSpc>
              <a:spcBef>
                <a:spcPts val="290"/>
              </a:spcBef>
              <a:tabLst>
                <a:tab pos="5735955" algn="l"/>
              </a:tabLst>
            </a:pP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Non-pulmonary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Visceral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Metastases	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absent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Intermediate</a:t>
            </a:r>
            <a:r>
              <a:rPr sz="2400"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Risk:</a:t>
            </a:r>
            <a:endParaRPr sz="2400" dirty="0">
              <a:latin typeface="Times New Roman"/>
              <a:cs typeface="Times New Roman"/>
            </a:endParaRPr>
          </a:p>
          <a:p>
            <a:pPr marL="846455" marR="4572000">
              <a:lnSpc>
                <a:spcPct val="11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hCG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846455" marR="4572000">
              <a:lnSpc>
                <a:spcPct val="110000"/>
              </a:lnSpc>
            </a:pPr>
            <a:r>
              <a:rPr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40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LDH</a:t>
            </a:r>
            <a:endParaRPr sz="2400" dirty="0">
              <a:latin typeface="Times New Roman"/>
              <a:cs typeface="Times New Roman"/>
            </a:endParaRPr>
          </a:p>
          <a:p>
            <a:pPr marL="850900">
              <a:lnSpc>
                <a:spcPct val="100000"/>
              </a:lnSpc>
              <a:spcBef>
                <a:spcPts val="290"/>
              </a:spcBef>
            </a:pP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Non-pulmonary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Visceral 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Metastases</a:t>
            </a:r>
            <a:r>
              <a:rPr sz="2400" spc="-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a-IR" sz="2400" spc="-3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present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Poor</a:t>
            </a:r>
            <a:r>
              <a:rPr sz="24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Risk:</a:t>
            </a:r>
            <a:endParaRPr sz="2400" dirty="0">
              <a:latin typeface="Times New Roman"/>
              <a:cs typeface="Times New Roman"/>
            </a:endParaRPr>
          </a:p>
          <a:p>
            <a:pPr marL="850900">
              <a:lnSpc>
                <a:spcPct val="100000"/>
              </a:lnSpc>
              <a:spcBef>
                <a:spcPts val="285"/>
              </a:spcBef>
            </a:pP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defined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5627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09" dirty="0"/>
              <a:t>Risk </a:t>
            </a:r>
            <a:r>
              <a:rPr sz="5000" spc="-110" dirty="0"/>
              <a:t>Stratification:</a:t>
            </a:r>
            <a:r>
              <a:rPr sz="5000" spc="-165" dirty="0"/>
              <a:t> </a:t>
            </a:r>
            <a:r>
              <a:rPr sz="5000" spc="-740" dirty="0"/>
              <a:t>NSGCT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891411"/>
            <a:ext cx="8531860" cy="4136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7020" algn="l"/>
              </a:tabLst>
            </a:pPr>
            <a:r>
              <a:rPr sz="2050" spc="-509" dirty="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sz="22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Good</a:t>
            </a:r>
            <a:r>
              <a:rPr sz="22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Risk:</a:t>
            </a:r>
            <a:endParaRPr sz="2200" dirty="0">
              <a:latin typeface="Times New Roman"/>
              <a:cs typeface="Times New Roman"/>
            </a:endParaRPr>
          </a:p>
          <a:p>
            <a:pPr marL="637540"/>
            <a:r>
              <a:rPr lang="el-GR" sz="2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α- </a:t>
            </a:r>
            <a:r>
              <a:rPr sz="2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FP </a:t>
            </a:r>
            <a:r>
              <a:rPr lang="en-US" sz="2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&lt;</a:t>
            </a:r>
            <a:r>
              <a:rPr sz="22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1000</a:t>
            </a:r>
            <a:r>
              <a:rPr lang="en-US"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ng/mL  </a:t>
            </a:r>
          </a:p>
          <a:p>
            <a:pPr marL="640715" marR="3309620">
              <a:lnSpc>
                <a:spcPct val="100000"/>
              </a:lnSpc>
            </a:pPr>
            <a:r>
              <a:rPr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hCG</a:t>
            </a:r>
            <a:r>
              <a:rPr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&lt;</a:t>
            </a:r>
            <a:r>
              <a:rPr sz="22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5000 </a:t>
            </a:r>
            <a:r>
              <a:rPr lang="en-US" sz="2400" spc="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mIU/mL </a:t>
            </a:r>
          </a:p>
          <a:p>
            <a:pPr marL="640715" marR="3309620">
              <a:lnSpc>
                <a:spcPct val="100000"/>
              </a:lnSpc>
            </a:pP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LDH</a:t>
            </a:r>
            <a:r>
              <a:rPr lang="fa-IR"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lang="en-US"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&lt;1.5XN</a:t>
            </a:r>
            <a:endParaRPr sz="2200" dirty="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</a:pPr>
            <a:r>
              <a:rPr sz="22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NPVM</a:t>
            </a:r>
            <a:r>
              <a:rPr lang="fa-IR" sz="22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absent</a:t>
            </a:r>
            <a:endParaRPr sz="2200" dirty="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</a:pP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Gonadal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retroperitoneal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35" dirty="0">
                <a:solidFill>
                  <a:srgbClr val="FFFFFF"/>
                </a:solidFill>
                <a:latin typeface="Times New Roman"/>
                <a:cs typeface="Times New Roman"/>
              </a:rPr>
              <a:t>tumor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7020" algn="l"/>
              </a:tabLst>
            </a:pPr>
            <a:r>
              <a:rPr sz="2050" spc="-509" dirty="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sz="2200" b="1" spc="120" dirty="0">
                <a:solidFill>
                  <a:srgbClr val="FFFF00"/>
                </a:solidFill>
                <a:latin typeface="Times New Roman"/>
                <a:cs typeface="Times New Roman"/>
              </a:rPr>
              <a:t>Intermediate</a:t>
            </a:r>
            <a:r>
              <a:rPr sz="22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Risk:</a:t>
            </a:r>
            <a:endParaRPr sz="2200" dirty="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</a:pPr>
            <a:r>
              <a:rPr lang="el-GR" sz="2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α- </a:t>
            </a:r>
            <a:r>
              <a:rPr lang="en-US" sz="2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FP </a:t>
            </a:r>
            <a:r>
              <a:rPr lang="fa-IR" sz="2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1000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2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10000</a:t>
            </a:r>
            <a:endParaRPr sz="2200" dirty="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</a:pP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hCG: 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5000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Times New Roman"/>
                <a:cs typeface="Times New Roman"/>
              </a:rPr>
              <a:t>50000</a:t>
            </a:r>
            <a:endParaRPr sz="2200" dirty="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  <a:spcBef>
                <a:spcPts val="5"/>
              </a:spcBef>
            </a:pP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LDH</a:t>
            </a:r>
            <a:r>
              <a:rPr lang="fa-IR"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a-IR" sz="2200" spc="-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10-1.5</a:t>
            </a:r>
            <a:r>
              <a:rPr lang="en-US" sz="2200" spc="-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XN</a:t>
            </a:r>
            <a:endParaRPr lang="fa-IR" sz="2200" spc="-15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  <a:spcBef>
                <a:spcPts val="5"/>
              </a:spcBef>
            </a:pPr>
            <a:r>
              <a:rPr sz="22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NPVM</a:t>
            </a:r>
            <a:r>
              <a:rPr sz="2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a-IR" sz="2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200" spc="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absent</a:t>
            </a:r>
            <a:endParaRPr sz="2200" dirty="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</a:pP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Gonadal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retroperitoneal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35" dirty="0">
                <a:solidFill>
                  <a:srgbClr val="FFFFFF"/>
                </a:solidFill>
                <a:latin typeface="Times New Roman"/>
                <a:cs typeface="Times New Roman"/>
              </a:rPr>
              <a:t>tumor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11961"/>
            <a:ext cx="771905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0" dirty="0"/>
              <a:t>Risk </a:t>
            </a:r>
            <a:r>
              <a:rPr spc="-100" dirty="0"/>
              <a:t>Stratification:</a:t>
            </a:r>
            <a:r>
              <a:rPr spc="-145" dirty="0"/>
              <a:t> </a:t>
            </a:r>
            <a:r>
              <a:rPr spc="-335" dirty="0"/>
              <a:t>NSGCT(contd.)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9160"/>
            <a:ext cx="8608060" cy="365484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b="1" spc="125" dirty="0">
                <a:solidFill>
                  <a:srgbClr val="FFFF00"/>
                </a:solidFill>
                <a:latin typeface="Times New Roman"/>
                <a:cs typeface="Times New Roman"/>
              </a:rPr>
              <a:t>Poor</a:t>
            </a:r>
            <a:r>
              <a:rPr sz="26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Risk:</a:t>
            </a:r>
            <a:endParaRPr sz="2600" dirty="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  <a:spcBef>
                <a:spcPts val="625"/>
              </a:spcBef>
            </a:pP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Mediastinal-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r>
              <a:rPr sz="26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site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  <a:tabLst>
                <a:tab pos="2724150" algn="l"/>
              </a:tabLst>
            </a:pP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Extrapulmonary	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visceral </a:t>
            </a:r>
            <a:r>
              <a:rPr sz="2600" spc="135" dirty="0" err="1">
                <a:solidFill>
                  <a:srgbClr val="FFFFFF"/>
                </a:solidFill>
                <a:latin typeface="Times New Roman"/>
                <a:cs typeface="Times New Roman"/>
              </a:rPr>
              <a:t>mets</a:t>
            </a:r>
            <a:r>
              <a:rPr sz="26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2600" spc="-3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brain,</a:t>
            </a:r>
            <a:r>
              <a:rPr lang="en-US"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liver</a:t>
            </a:r>
            <a:r>
              <a:rPr lang="en-US"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etc</a:t>
            </a:r>
            <a:r>
              <a:rPr lang="en-US"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a-IR" sz="2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617855" marR="3515995" indent="-32384">
              <a:lnSpc>
                <a:spcPct val="100000"/>
              </a:lnSpc>
              <a:spcBef>
                <a:spcPts val="5"/>
              </a:spcBef>
            </a:pPr>
            <a:r>
              <a:rPr lang="el-GR" sz="28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α- </a:t>
            </a:r>
            <a:r>
              <a:rPr lang="en-US" sz="28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FP</a:t>
            </a:r>
            <a:r>
              <a:rPr lang="fa-IR" sz="28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a-IR" sz="26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&lt;</a:t>
            </a:r>
            <a:r>
              <a:rPr sz="2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10,000 </a:t>
            </a:r>
            <a:r>
              <a:rPr sz="26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ng/mL  </a:t>
            </a:r>
            <a:endParaRPr lang="fa-IR" sz="2600" spc="12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617855" marR="3515995" indent="-32384">
              <a:lnSpc>
                <a:spcPct val="100000"/>
              </a:lnSpc>
              <a:spcBef>
                <a:spcPts val="5"/>
              </a:spcBef>
            </a:pPr>
            <a:r>
              <a:rPr lang="en-US" sz="260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hCG</a:t>
            </a:r>
            <a:r>
              <a:rPr sz="26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a-IR" sz="26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&lt;</a:t>
            </a:r>
            <a:r>
              <a:rPr sz="260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50,000</a:t>
            </a:r>
            <a:r>
              <a:rPr sz="2600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mIU/mL  </a:t>
            </a:r>
            <a:endParaRPr lang="fa-IR" sz="2600" spc="114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617855" marR="3515995" indent="-32384">
              <a:lnSpc>
                <a:spcPct val="100000"/>
              </a:lnSpc>
              <a:spcBef>
                <a:spcPts val="5"/>
              </a:spcBef>
            </a:pPr>
            <a:r>
              <a:rPr sz="26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LDH 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&gt;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lang="en-US" sz="2600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xN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43330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0" dirty="0"/>
              <a:t>TNM </a:t>
            </a:r>
            <a:r>
              <a:rPr sz="5000" spc="-210" dirty="0"/>
              <a:t>Classification: </a:t>
            </a:r>
            <a:r>
              <a:rPr sz="5000" spc="-615" dirty="0"/>
              <a:t>T</a:t>
            </a:r>
            <a:r>
              <a:rPr sz="5000" spc="-345" dirty="0"/>
              <a:t> </a:t>
            </a:r>
            <a:r>
              <a:rPr sz="5000" spc="-310" dirty="0"/>
              <a:t>Staging</a:t>
            </a:r>
            <a:endParaRPr sz="5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48331"/>
              </p:ext>
            </p:extLst>
          </p:nvPr>
        </p:nvGraphicFramePr>
        <p:xfrm>
          <a:off x="450850" y="1928876"/>
          <a:ext cx="8229600" cy="4516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6553200"/>
              </a:tblGrid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pTX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111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60" dirty="0">
                          <a:latin typeface="Times New Roman"/>
                          <a:cs typeface="Times New Roman"/>
                        </a:rPr>
                        <a:t>Primary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latin typeface="Times New Roman"/>
                          <a:cs typeface="Times New Roman"/>
                        </a:rPr>
                        <a:t>tumor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cannot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assessed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(if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radical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orchiectomy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has 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been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performed,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TX 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used)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60" dirty="0">
                          <a:latin typeface="Times New Roman"/>
                          <a:cs typeface="Times New Roman"/>
                        </a:rPr>
                        <a:t>pT0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4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evidence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primary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latin typeface="Times New Roman"/>
                          <a:cs typeface="Times New Roman"/>
                        </a:rPr>
                        <a:t>tumor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(e.g.,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histologic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scar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testis)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35" dirty="0">
                          <a:latin typeface="Times New Roman"/>
                          <a:cs typeface="Times New Roman"/>
                        </a:rPr>
                        <a:t>pTis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85" dirty="0">
                          <a:latin typeface="Times New Roman"/>
                          <a:cs typeface="Times New Roman"/>
                        </a:rPr>
                        <a:t>Intratubular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germ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cell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5" dirty="0" err="1">
                          <a:latin typeface="Times New Roman"/>
                          <a:cs typeface="Times New Roman"/>
                        </a:rPr>
                        <a:t>neoplasia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a-IR" sz="1800" spc="65" dirty="0" smtClean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spc="65" dirty="0" smtClean="0">
                          <a:latin typeface="Times New Roman"/>
                          <a:cs typeface="Times New Roman"/>
                        </a:rPr>
                        <a:t>carcinoma</a:t>
                      </a:r>
                      <a:r>
                        <a:rPr sz="18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situ)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9137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pT1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520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55" dirty="0">
                          <a:latin typeface="Times New Roman"/>
                          <a:cs typeface="Times New Roman"/>
                        </a:rPr>
                        <a:t>Tumor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limited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800" spc="114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spc="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testis </a:t>
                      </a:r>
                      <a:r>
                        <a:rPr sz="1800" spc="10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spc="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epididymis </a:t>
                      </a:r>
                      <a:r>
                        <a:rPr sz="1800" spc="85" dirty="0">
                          <a:latin typeface="Times New Roman"/>
                          <a:cs typeface="Times New Roman"/>
                        </a:rPr>
                        <a:t>without  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vascular/lymphatic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invasion.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Tumor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may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invade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tunica  </a:t>
                      </a:r>
                      <a:r>
                        <a:rPr sz="1800" spc="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albuginea</a:t>
                      </a:r>
                      <a:r>
                        <a:rPr sz="18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latin typeface="Times New Roman"/>
                          <a:cs typeface="Times New Roman"/>
                        </a:rPr>
                        <a:t>but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tunica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vaginalis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pT2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5010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5" dirty="0">
                          <a:latin typeface="Times New Roman"/>
                          <a:cs typeface="Times New Roman"/>
                        </a:rPr>
                        <a:t>Tumor 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limited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800" spc="1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testis </a:t>
                      </a:r>
                      <a:r>
                        <a:rPr sz="1800" spc="11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epididymis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with  </a:t>
                      </a:r>
                      <a:r>
                        <a:rPr sz="1800" spc="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vascular/lymphatic</a:t>
                      </a:r>
                      <a:r>
                        <a:rPr sz="18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invasion</a:t>
                      </a:r>
                      <a:r>
                        <a:rPr sz="18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latin typeface="Times New Roman"/>
                          <a:cs typeface="Times New Roman"/>
                        </a:rPr>
                        <a:t>tumor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extending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5" dirty="0">
                          <a:latin typeface="Times New Roman"/>
                          <a:cs typeface="Times New Roman"/>
                        </a:rPr>
                        <a:t>through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tunica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albuginea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involvement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tunica</a:t>
                      </a:r>
                      <a:r>
                        <a:rPr sz="1800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vaginalis</a:t>
                      </a:r>
                      <a:endParaRPr sz="18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pT3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5354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5" dirty="0">
                          <a:latin typeface="Times New Roman"/>
                          <a:cs typeface="Times New Roman"/>
                        </a:rPr>
                        <a:t>Tumor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invades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spermatic</a:t>
                      </a:r>
                      <a:r>
                        <a:rPr sz="1800" spc="-1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cord</a:t>
                      </a:r>
                      <a:r>
                        <a:rPr sz="1800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5" dirty="0">
                          <a:latin typeface="Times New Roman"/>
                          <a:cs typeface="Times New Roman"/>
                        </a:rPr>
                        <a:t>without  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vascular/lymphatic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invasion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5" dirty="0">
                          <a:latin typeface="Times New Roman"/>
                          <a:cs typeface="Times New Roman"/>
                        </a:rPr>
                        <a:t>pT4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905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5" dirty="0">
                          <a:latin typeface="Times New Roman"/>
                          <a:cs typeface="Times New Roman"/>
                        </a:rPr>
                        <a:t>Tumor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invades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scrotum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5" dirty="0">
                          <a:latin typeface="Times New Roman"/>
                          <a:cs typeface="Times New Roman"/>
                        </a:rPr>
                        <a:t>without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vascular/lymphatic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45" dirty="0">
                          <a:latin typeface="Times New Roman"/>
                          <a:cs typeface="Times New Roman"/>
                        </a:rPr>
                        <a:t>invasion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905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4828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0" dirty="0"/>
              <a:t>TNM </a:t>
            </a:r>
            <a:r>
              <a:rPr sz="5000" spc="-210" dirty="0"/>
              <a:t>Classification: </a:t>
            </a:r>
            <a:r>
              <a:rPr sz="5000" spc="-380" dirty="0"/>
              <a:t>N</a:t>
            </a:r>
            <a:r>
              <a:rPr sz="5000" spc="-330" dirty="0"/>
              <a:t> </a:t>
            </a:r>
            <a:r>
              <a:rPr sz="5000" spc="-250" dirty="0"/>
              <a:t>staging</a:t>
            </a:r>
            <a:endParaRPr sz="5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928876"/>
          <a:ext cx="8229600" cy="2665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6858000"/>
              </a:tblGrid>
              <a:tr h="3702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Nx</a:t>
                      </a: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30" dirty="0">
                          <a:latin typeface="Times New Roman"/>
                          <a:cs typeface="Times New Roman"/>
                        </a:rPr>
                        <a:t>Regional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lymph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nodes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cannot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assessed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50" dirty="0">
                          <a:latin typeface="Times New Roman"/>
                          <a:cs typeface="Times New Roman"/>
                        </a:rPr>
                        <a:t>N0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40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regional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lymph </a:t>
                      </a:r>
                      <a:r>
                        <a:rPr sz="1800" spc="95" dirty="0">
                          <a:latin typeface="Times New Roman"/>
                          <a:cs typeface="Times New Roman"/>
                        </a:rPr>
                        <a:t>node</a:t>
                      </a:r>
                      <a:r>
                        <a:rPr sz="1800" spc="-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metastasis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N1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55" dirty="0">
                          <a:latin typeface="Times New Roman"/>
                          <a:cs typeface="Times New Roman"/>
                        </a:rPr>
                        <a:t>Metastasis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lymph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5" dirty="0">
                          <a:latin typeface="Times New Roman"/>
                          <a:cs typeface="Times New Roman"/>
                        </a:rPr>
                        <a:t>node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mass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≤2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greatest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dimension;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or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70" dirty="0">
                          <a:latin typeface="Times New Roman"/>
                          <a:cs typeface="Times New Roman"/>
                        </a:rPr>
                        <a:t>multiple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lymph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nodes,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0" dirty="0">
                          <a:latin typeface="Times New Roman"/>
                          <a:cs typeface="Times New Roman"/>
                        </a:rPr>
                        <a:t>none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&gt;2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greatest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dimension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N2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48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5" dirty="0">
                          <a:latin typeface="Times New Roman"/>
                          <a:cs typeface="Times New Roman"/>
                        </a:rPr>
                        <a:t>Metastasis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lymph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5" dirty="0">
                          <a:latin typeface="Times New Roman"/>
                          <a:cs typeface="Times New Roman"/>
                        </a:rPr>
                        <a:t>node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mass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 smtClean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sz="180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latin typeface="Times New Roman"/>
                          <a:cs typeface="Times New Roman"/>
                        </a:rPr>
                        <a:t>but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&gt;5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greatest  dimension;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multiple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lymph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nodes,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mass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&gt;2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latin typeface="Times New Roman"/>
                          <a:cs typeface="Times New Roman"/>
                        </a:rPr>
                        <a:t>but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latin typeface="Times New Roman"/>
                          <a:cs typeface="Times New Roman"/>
                        </a:rPr>
                        <a:t>not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&gt;5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greatest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dimension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N3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5" dirty="0">
                          <a:latin typeface="Times New Roman"/>
                          <a:cs typeface="Times New Roman"/>
                        </a:rPr>
                        <a:t>Metastasis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lymph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5" dirty="0">
                          <a:latin typeface="Times New Roman"/>
                          <a:cs typeface="Times New Roman"/>
                        </a:rPr>
                        <a:t>node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mass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&gt;5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greatest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dimension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80308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00" dirty="0"/>
              <a:t>GERM </a:t>
            </a:r>
            <a:r>
              <a:rPr sz="5000" spc="-800" dirty="0"/>
              <a:t>CELL </a:t>
            </a:r>
            <a:r>
              <a:rPr sz="5000" spc="-585" dirty="0" smtClean="0"/>
              <a:t>TUMORS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69160"/>
            <a:ext cx="6501130" cy="32753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60" dirty="0">
                <a:solidFill>
                  <a:srgbClr val="FF0000"/>
                </a:solidFill>
                <a:latin typeface="Times New Roman"/>
                <a:cs typeface="Times New Roman"/>
              </a:rPr>
              <a:t>90%</a:t>
            </a:r>
            <a:r>
              <a:rPr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testicular</a:t>
            </a:r>
            <a:r>
              <a:rPr sz="26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origin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10% </a:t>
            </a:r>
            <a:r>
              <a:rPr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extragonadal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600" dirty="0">
              <a:latin typeface="Times New Roman"/>
              <a:cs typeface="Times New Roman"/>
            </a:endParaRPr>
          </a:p>
          <a:p>
            <a:pPr marL="1085850" marR="3169920">
              <a:lnSpc>
                <a:spcPts val="3750"/>
              </a:lnSpc>
              <a:spcBef>
                <a:spcPts val="225"/>
              </a:spcBef>
            </a:pP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Mediastinal  </a:t>
            </a: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00" spc="140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eri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00" spc="1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eal</a:t>
            </a:r>
            <a:endParaRPr sz="2600" dirty="0">
              <a:latin typeface="Times New Roman"/>
              <a:cs typeface="Times New Roman"/>
            </a:endParaRPr>
          </a:p>
          <a:p>
            <a:pPr marL="1085850">
              <a:lnSpc>
                <a:spcPct val="100000"/>
              </a:lnSpc>
              <a:spcBef>
                <a:spcPts val="390"/>
              </a:spcBef>
            </a:pP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Intra-cranial(Pineal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gland</a:t>
            </a:r>
            <a:r>
              <a:rPr lang="en-US" sz="26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600" dirty="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</a:pP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extragonadal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sites,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predominent</a:t>
            </a:r>
            <a:r>
              <a:rPr sz="26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site</a:t>
            </a:r>
            <a:r>
              <a:rPr sz="26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occurrence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6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mediastinal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6669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0" dirty="0"/>
              <a:t>TNM </a:t>
            </a:r>
            <a:r>
              <a:rPr sz="5000" spc="-210" dirty="0"/>
              <a:t>Classification: </a:t>
            </a:r>
            <a:r>
              <a:rPr sz="5000" spc="114" dirty="0"/>
              <a:t>M</a:t>
            </a:r>
            <a:r>
              <a:rPr sz="5000" spc="-345" dirty="0"/>
              <a:t> </a:t>
            </a:r>
            <a:r>
              <a:rPr sz="5000" spc="-310" dirty="0"/>
              <a:t>Staging</a:t>
            </a:r>
            <a:endParaRPr sz="5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48170"/>
              </p:ext>
            </p:extLst>
          </p:nvPr>
        </p:nvGraphicFramePr>
        <p:xfrm>
          <a:off x="450850" y="3041650"/>
          <a:ext cx="8229600" cy="1751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6553200"/>
              </a:tblGrid>
              <a:tr h="3702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Mx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80" dirty="0">
                          <a:latin typeface="Times New Roman"/>
                          <a:cs typeface="Times New Roman"/>
                        </a:rPr>
                        <a:t>Distant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metastasis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cannot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assessed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45" dirty="0">
                          <a:latin typeface="Times New Roman"/>
                          <a:cs typeface="Times New Roman"/>
                        </a:rPr>
                        <a:t>M0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45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800" spc="85" dirty="0">
                          <a:latin typeface="Times New Roman"/>
                          <a:cs typeface="Times New Roman"/>
                        </a:rPr>
                        <a:t>distant</a:t>
                      </a:r>
                      <a:r>
                        <a:rPr sz="18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metastasis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M1a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60" dirty="0" smtClean="0"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lang="en-US" sz="1800" spc="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0" dirty="0" smtClean="0">
                          <a:latin typeface="Times New Roman"/>
                          <a:cs typeface="Times New Roman"/>
                        </a:rPr>
                        <a:t>regional</a:t>
                      </a:r>
                      <a:r>
                        <a:rPr sz="1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nodal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pulmonary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metastases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M1b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003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80" dirty="0">
                          <a:latin typeface="Times New Roman"/>
                          <a:cs typeface="Times New Roman"/>
                        </a:rPr>
                        <a:t>Distant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metastasis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0" dirty="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20" dirty="0">
                          <a:latin typeface="Times New Roman"/>
                          <a:cs typeface="Times New Roman"/>
                        </a:rPr>
                        <a:t>than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nonregional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lymph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nodes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lungs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7292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0" dirty="0"/>
              <a:t>TNM </a:t>
            </a:r>
            <a:r>
              <a:rPr sz="5000" spc="-210" dirty="0"/>
              <a:t>Classification: </a:t>
            </a:r>
            <a:r>
              <a:rPr sz="5000" spc="-265" dirty="0"/>
              <a:t>‘S’</a:t>
            </a:r>
            <a:r>
              <a:rPr sz="5000" spc="-340" dirty="0"/>
              <a:t> </a:t>
            </a:r>
            <a:r>
              <a:rPr sz="5000" spc="-310" dirty="0"/>
              <a:t>Staging</a:t>
            </a:r>
            <a:endParaRPr sz="5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3270250"/>
          <a:ext cx="822960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20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Stage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LDH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hCG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20" dirty="0">
                          <a:latin typeface="Times New Roman"/>
                          <a:cs typeface="Times New Roman"/>
                        </a:rPr>
                        <a:t>S1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 smtClean="0">
                          <a:latin typeface="Times New Roman"/>
                          <a:cs typeface="Times New Roman"/>
                        </a:rPr>
                        <a:t>&lt;1.5xN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&lt;5000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&lt;1000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S2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5" dirty="0" smtClean="0">
                          <a:latin typeface="Times New Roman"/>
                          <a:cs typeface="Times New Roman"/>
                        </a:rPr>
                        <a:t>1.5-10xN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40" dirty="0">
                          <a:latin typeface="Times New Roman"/>
                          <a:cs typeface="Times New Roman"/>
                        </a:rPr>
                        <a:t>5000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50000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1000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10000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S3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60" dirty="0" smtClean="0">
                          <a:latin typeface="Times New Roman"/>
                          <a:cs typeface="Times New Roman"/>
                        </a:rPr>
                        <a:t>&gt;10xN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35" dirty="0">
                          <a:latin typeface="Times New Roman"/>
                          <a:cs typeface="Times New Roman"/>
                        </a:rPr>
                        <a:t>&gt;50000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&gt;10000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" y="76200"/>
            <a:ext cx="910632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26465"/>
            <a:ext cx="8255000" cy="692497"/>
          </a:xfrm>
        </p:spPr>
        <p:txBody>
          <a:bodyPr/>
          <a:lstStyle/>
          <a:p>
            <a:r>
              <a:rPr lang="en-US" dirty="0" smtClean="0"/>
              <a:t>Ovarian GCT  staging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56467"/>
            <a:ext cx="8355330" cy="560153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en-US" dirty="0" smtClean="0"/>
              <a:t> limited to ovary or ovaries,peritoneal washing -</a:t>
            </a:r>
          </a:p>
          <a:p>
            <a:r>
              <a:rPr lang="en-US" dirty="0" smtClean="0"/>
              <a:t>Tumor marker normal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en-US" dirty="0" smtClean="0"/>
              <a:t>  Mic residual or + LN≤2cm ,</a:t>
            </a:r>
            <a:r>
              <a:rPr lang="en-US" dirty="0"/>
              <a:t> peritoneal washing </a:t>
            </a:r>
            <a:r>
              <a:rPr lang="en-US" dirty="0" smtClean="0"/>
              <a:t>–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Tumor marker </a:t>
            </a:r>
            <a:r>
              <a:rPr lang="en-US" dirty="0" smtClean="0"/>
              <a:t>normal±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LN&gt;2cm </a:t>
            </a:r>
            <a:r>
              <a:rPr lang="en-US" dirty="0" smtClean="0"/>
              <a:t>.gross residual or biopsy only , visceral involvement ( </a:t>
            </a:r>
            <a:r>
              <a:rPr lang="en-US" dirty="0" err="1" smtClean="0"/>
              <a:t>omentum</a:t>
            </a:r>
            <a:r>
              <a:rPr lang="en-US" dirty="0" smtClean="0"/>
              <a:t>, GI, bladder )</a:t>
            </a:r>
          </a:p>
          <a:p>
            <a:r>
              <a:rPr lang="en-US" dirty="0">
                <a:solidFill>
                  <a:srgbClr val="FF0000"/>
                </a:solidFill>
              </a:rPr>
              <a:t>peritoneal washing 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Tumor marker normal</a:t>
            </a:r>
            <a:r>
              <a:rPr lang="en-US" dirty="0" smtClean="0"/>
              <a:t>±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IV </a:t>
            </a:r>
            <a:r>
              <a:rPr lang="en-US" dirty="0" smtClean="0"/>
              <a:t> distance met including liver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82550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-140" dirty="0" smtClean="0"/>
              <a:t>E</a:t>
            </a:r>
            <a:r>
              <a:rPr spc="-140" dirty="0" smtClean="0"/>
              <a:t>valuation </a:t>
            </a:r>
            <a:r>
              <a:rPr spc="-10" dirty="0"/>
              <a:t>of  </a:t>
            </a:r>
            <a:r>
              <a:rPr spc="-50" dirty="0"/>
              <a:t>treatment</a:t>
            </a:r>
            <a:r>
              <a:rPr spc="-270" dirty="0"/>
              <a:t> </a:t>
            </a:r>
            <a:r>
              <a:rPr spc="-240" dirty="0"/>
              <a:t>response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423287"/>
            <a:ext cx="8035925" cy="22038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7302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GCTs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prognostic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relevance</a:t>
            </a: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decline 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135" dirty="0">
                <a:solidFill>
                  <a:srgbClr val="FFFFFF"/>
                </a:solidFill>
                <a:latin typeface="Times New Roman"/>
                <a:cs typeface="Times New Roman"/>
              </a:rPr>
              <a:t>serum </a:t>
            </a:r>
            <a:r>
              <a:rPr sz="2600" spc="-40" dirty="0">
                <a:solidFill>
                  <a:srgbClr val="FF0000"/>
                </a:solidFill>
                <a:latin typeface="Times New Roman"/>
                <a:cs typeface="Times New Roman"/>
              </a:rPr>
              <a:t>AFP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beta-HCG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with  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nonseminomatous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GCT</a:t>
            </a:r>
            <a:r>
              <a:rPr sz="26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represents</a:t>
            </a:r>
            <a:r>
              <a:rPr sz="26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easy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tool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therapeutic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26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37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235" y="5585866"/>
            <a:ext cx="30949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40" dirty="0">
                <a:solidFill>
                  <a:srgbClr val="DBF5F8"/>
                </a:solidFill>
                <a:latin typeface="Arial"/>
                <a:cs typeface="Arial"/>
              </a:rPr>
              <a:t>THANK</a:t>
            </a:r>
            <a:r>
              <a:rPr sz="5000" spc="-365" dirty="0">
                <a:solidFill>
                  <a:srgbClr val="DBF5F8"/>
                </a:solidFill>
                <a:latin typeface="Arial"/>
                <a:cs typeface="Arial"/>
              </a:rPr>
              <a:t> </a:t>
            </a:r>
            <a:r>
              <a:rPr sz="5000" spc="-685" dirty="0">
                <a:solidFill>
                  <a:srgbClr val="DBF5F8"/>
                </a:solidFill>
                <a:latin typeface="Arial"/>
                <a:cs typeface="Arial"/>
              </a:rPr>
              <a:t>YOU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5217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15" dirty="0"/>
              <a:t>Epidemiology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581900" cy="3773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commonly</a:t>
            </a:r>
            <a:r>
              <a:rPr sz="26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seen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r>
              <a:rPr sz="26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group</a:t>
            </a:r>
            <a:r>
              <a:rPr sz="26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FF0000"/>
                </a:solidFill>
                <a:latin typeface="Times New Roman"/>
                <a:cs typeface="Times New Roman"/>
              </a:rPr>
              <a:t>15-35</a:t>
            </a:r>
            <a:r>
              <a:rPr sz="2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years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Arial"/>
              <a:buChar char=""/>
            </a:pPr>
            <a:endParaRPr sz="375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tumors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males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6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r>
              <a:rPr sz="26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group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8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Contributes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6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upto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10%</a:t>
            </a:r>
            <a:r>
              <a:rPr sz="2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2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cancer</a:t>
            </a:r>
            <a:r>
              <a:rPr sz="26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0000"/>
                </a:solidFill>
                <a:latin typeface="Times New Roman"/>
                <a:cs typeface="Times New Roman"/>
              </a:rPr>
              <a:t>deaths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800" dirty="0">
              <a:latin typeface="Times New Roman"/>
              <a:cs typeface="Times New Roman"/>
            </a:endParaRPr>
          </a:p>
          <a:p>
            <a:pPr marL="287020" marR="158115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Familial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clustering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observed,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particularly  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among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siblings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07810"/>
            <a:ext cx="3045460" cy="133667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5000" spc="-409" dirty="0"/>
              <a:t>Risk</a:t>
            </a:r>
            <a:r>
              <a:rPr sz="5000" spc="-340" dirty="0"/>
              <a:t> </a:t>
            </a:r>
            <a:r>
              <a:rPr sz="5000" spc="-305" dirty="0"/>
              <a:t>Factors</a:t>
            </a:r>
            <a:endParaRPr sz="5000"/>
          </a:p>
          <a:p>
            <a:pPr marL="104139">
              <a:lnSpc>
                <a:spcPct val="100000"/>
              </a:lnSpc>
              <a:spcBef>
                <a:spcPts val="470"/>
              </a:spcBef>
            </a:pP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Cryptorchidism: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584830"/>
            <a:ext cx="7906384" cy="3609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Associated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2%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-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cryptorchids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300"/>
              </a:lnSpc>
              <a:spcBef>
                <a:spcPts val="56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Abdominal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cryptorchids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likely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develop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GCTs </a:t>
            </a:r>
            <a:r>
              <a:rPr sz="2400" spc="-150" dirty="0">
                <a:solidFill>
                  <a:srgbClr val="FFFFFF"/>
                </a:solidFill>
                <a:latin typeface="Times New Roman"/>
                <a:cs typeface="Times New Roman"/>
              </a:rPr>
              <a:t>than  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inguinal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cryptorchids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Arial"/>
              <a:buChar char=""/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Klinefelter’s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Syndrome: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Testicular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atrophy,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gynecomastia,</a:t>
            </a:r>
            <a:r>
              <a:rPr sz="24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47XXY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karyotype</a:t>
            </a:r>
            <a:endParaRPr sz="2400" dirty="0">
              <a:latin typeface="Times New Roman"/>
              <a:cs typeface="Times New Roman"/>
            </a:endParaRPr>
          </a:p>
          <a:p>
            <a:pPr marL="287020" marR="70485" indent="-274320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likelihood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developing 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mediastinal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GCT(upto  50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normal)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testicular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tumors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0565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09" dirty="0"/>
              <a:t>Risk</a:t>
            </a:r>
            <a:r>
              <a:rPr sz="5000" spc="-325" dirty="0"/>
              <a:t> </a:t>
            </a:r>
            <a:r>
              <a:rPr sz="5000" spc="-220" dirty="0"/>
              <a:t>Factors(contd</a:t>
            </a:r>
            <a:r>
              <a:rPr sz="5000" spc="-220" dirty="0" smtClean="0"/>
              <a:t>.</a:t>
            </a:r>
            <a:r>
              <a:rPr lang="fa-IR" sz="5000" spc="-220" dirty="0" smtClean="0"/>
              <a:t>(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662545" cy="35888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Familial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predisposition: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Strong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familial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predisposition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testicular</a:t>
            </a:r>
            <a:r>
              <a:rPr sz="26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Times New Roman"/>
                <a:cs typeface="Times New Roman"/>
              </a:rPr>
              <a:t>GCT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8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relative</a:t>
            </a:r>
            <a:r>
              <a:rPr sz="26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risk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6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tumors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fathers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sons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6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testicular</a:t>
            </a:r>
            <a:r>
              <a:rPr sz="26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germ</a:t>
            </a:r>
            <a:r>
              <a:rPr sz="26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cell 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tumors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times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normal,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2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95" dirty="0">
                <a:solidFill>
                  <a:srgbClr val="FF0000"/>
                </a:solidFill>
                <a:latin typeface="Times New Roman"/>
                <a:cs typeface="Times New Roman"/>
              </a:rPr>
              <a:t>10 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times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higher </a:t>
            </a:r>
            <a:r>
              <a:rPr sz="2600" spc="114" dirty="0">
                <a:solidFill>
                  <a:srgbClr val="FF0000"/>
                </a:solidFill>
                <a:latin typeface="Times New Roman"/>
                <a:cs typeface="Times New Roman"/>
              </a:rPr>
              <a:t>between</a:t>
            </a:r>
            <a:r>
              <a:rPr sz="2600" spc="-4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25" dirty="0">
                <a:solidFill>
                  <a:srgbClr val="FF0000"/>
                </a:solidFill>
                <a:latin typeface="Times New Roman"/>
                <a:cs typeface="Times New Roman"/>
              </a:rPr>
              <a:t>brothers</a:t>
            </a:r>
            <a:endParaRPr sz="2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44229"/>
            <a:ext cx="5915660" cy="216281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5000" spc="-195" dirty="0"/>
              <a:t>Classification(in</a:t>
            </a:r>
            <a:r>
              <a:rPr sz="5000" spc="-360" dirty="0"/>
              <a:t> </a:t>
            </a:r>
            <a:r>
              <a:rPr sz="5000" spc="-250" dirty="0" smtClean="0"/>
              <a:t>males</a:t>
            </a:r>
            <a:r>
              <a:rPr lang="fa-IR" sz="5000" spc="-250" dirty="0" smtClean="0"/>
              <a:t>(</a:t>
            </a:r>
            <a:endParaRPr sz="5000" dirty="0"/>
          </a:p>
          <a:p>
            <a:pPr marL="408940" marR="2169795" indent="-305435">
              <a:lnSpc>
                <a:spcPct val="100000"/>
              </a:lnSpc>
              <a:spcBef>
                <a:spcPts val="710"/>
              </a:spcBef>
            </a:pPr>
            <a:r>
              <a:rPr sz="2250" spc="-570" dirty="0">
                <a:solidFill>
                  <a:srgbClr val="0AD0D9"/>
                </a:solidFill>
              </a:rPr>
              <a:t> </a:t>
            </a:r>
            <a:r>
              <a:rPr sz="2400" b="1" spc="145" dirty="0">
                <a:solidFill>
                  <a:srgbClr val="FFFF00"/>
                </a:solidFill>
                <a:latin typeface="Times New Roman"/>
                <a:cs typeface="Times New Roman"/>
              </a:rPr>
              <a:t>Seminatous </a:t>
            </a:r>
            <a:r>
              <a:rPr sz="2400" b="1" spc="-125" dirty="0">
                <a:solidFill>
                  <a:srgbClr val="FFFF00"/>
                </a:solidFill>
                <a:latin typeface="Times New Roman"/>
                <a:cs typeface="Times New Roman"/>
              </a:rPr>
              <a:t>GCT </a:t>
            </a:r>
            <a:r>
              <a:rPr sz="24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Seminoma 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Spermatocytic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seminoma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347084"/>
            <a:ext cx="84556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7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400"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Non-seminomatous</a:t>
            </a:r>
            <a:r>
              <a:rPr sz="24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GCT(NSGCT)</a:t>
            </a:r>
            <a:endParaRPr sz="2400" dirty="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</a:pP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Embryonal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carcinoma</a:t>
            </a:r>
            <a:endParaRPr sz="2400" dirty="0">
              <a:latin typeface="Times New Roman"/>
              <a:cs typeface="Times New Roman"/>
            </a:endParaRPr>
          </a:p>
          <a:p>
            <a:pPr marL="317500" marR="994410" indent="-7620">
              <a:lnSpc>
                <a:spcPct val="100000"/>
              </a:lnSpc>
            </a:pP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Yolk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sac(endodermal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sinus)</a:t>
            </a:r>
            <a:r>
              <a:rPr sz="2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tumor  </a:t>
            </a:r>
            <a:endParaRPr lang="fa-IR" sz="2400" spc="8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</a:pPr>
            <a:r>
              <a:rPr sz="2400" spc="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Teratoma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mature</a:t>
            </a:r>
            <a:endParaRPr sz="2400" dirty="0">
              <a:latin typeface="Times New Roman"/>
              <a:cs typeface="Times New Roman"/>
            </a:endParaRPr>
          </a:p>
          <a:p>
            <a:pPr marL="1765300">
              <a:lnSpc>
                <a:spcPct val="100000"/>
              </a:lnSpc>
            </a:pPr>
            <a:r>
              <a:rPr lang="en-US" sz="24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mmature</a:t>
            </a:r>
            <a:r>
              <a:rPr lang="en-US" sz="24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malignant</a:t>
            </a:r>
            <a:r>
              <a:rPr sz="24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transformation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81756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95" dirty="0"/>
              <a:t>Classification(in</a:t>
            </a:r>
            <a:r>
              <a:rPr sz="5000" spc="-315" dirty="0"/>
              <a:t> </a:t>
            </a:r>
            <a:r>
              <a:rPr sz="5000" spc="-270" dirty="0"/>
              <a:t>females)(</a:t>
            </a:r>
            <a:r>
              <a:rPr sz="5000" spc="-270" dirty="0" smtClean="0"/>
              <a:t>WHO</a:t>
            </a:r>
            <a:r>
              <a:rPr lang="fa-IR" sz="5000" spc="-270" dirty="0" smtClean="0"/>
              <a:t>(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91411"/>
            <a:ext cx="6574155" cy="438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Dysgerminoma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Endodermal </a:t>
            </a:r>
            <a:r>
              <a:rPr sz="2200" spc="80" dirty="0">
                <a:solidFill>
                  <a:srgbClr val="FFFFFF"/>
                </a:solidFill>
                <a:latin typeface="Times New Roman"/>
                <a:cs typeface="Times New Roman"/>
              </a:rPr>
              <a:t>sinus</a:t>
            </a:r>
            <a:r>
              <a:rPr sz="22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35" dirty="0">
                <a:solidFill>
                  <a:srgbClr val="FFFFFF"/>
                </a:solidFill>
                <a:latin typeface="Times New Roman"/>
                <a:cs typeface="Times New Roman"/>
              </a:rPr>
              <a:t>tumor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70" dirty="0">
                <a:solidFill>
                  <a:srgbClr val="FFFFFF"/>
                </a:solidFill>
                <a:latin typeface="Times New Roman"/>
                <a:cs typeface="Times New Roman"/>
              </a:rPr>
              <a:t>Embryonal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Times New Roman"/>
                <a:cs typeface="Times New Roman"/>
              </a:rPr>
              <a:t>carcinoma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Polyembryoma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454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Choriocarcinoma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Immature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teratoma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Mature</a:t>
            </a:r>
            <a:r>
              <a:rPr sz="2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dermoid</a:t>
            </a:r>
            <a:r>
              <a:rPr sz="2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Times New Roman"/>
                <a:cs typeface="Times New Roman"/>
              </a:rPr>
              <a:t>cyst</a:t>
            </a:r>
            <a:r>
              <a:rPr sz="2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malignant</a:t>
            </a:r>
            <a:r>
              <a:rPr sz="2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transformation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Monodermal </a:t>
            </a:r>
            <a:r>
              <a:rPr sz="2200" spc="13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highly</a:t>
            </a:r>
            <a:r>
              <a:rPr sz="2200" spc="-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specialized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454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Struma</a:t>
            </a:r>
            <a:r>
              <a:rPr sz="2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ovarii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Carcinoid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Struma 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ovarii </a:t>
            </a:r>
            <a:r>
              <a:rPr sz="2200" spc="13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-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carcinoid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Others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Mixed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Times New Roman"/>
                <a:cs typeface="Times New Roman"/>
              </a:rPr>
              <a:t>forms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447800"/>
            <a:ext cx="3962400" cy="1950534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4000" spc="-590" dirty="0"/>
              <a:t>ITGCN</a:t>
            </a:r>
            <a:endParaRPr sz="4000" dirty="0"/>
          </a:p>
          <a:p>
            <a:pPr marL="104139">
              <a:lnSpc>
                <a:spcPct val="100000"/>
              </a:lnSpc>
              <a:spcBef>
                <a:spcPts val="905"/>
              </a:spcBef>
            </a:pPr>
            <a:r>
              <a:rPr sz="3200" spc="-625" dirty="0">
                <a:solidFill>
                  <a:srgbClr val="0AD0D9"/>
                </a:solidFill>
              </a:rPr>
              <a:t> </a:t>
            </a:r>
            <a:r>
              <a:rPr sz="3200" spc="120" dirty="0">
                <a:solidFill>
                  <a:srgbClr val="FFFFFF"/>
                </a:solidFill>
                <a:latin typeface="Times New Roman"/>
                <a:cs typeface="Times New Roman"/>
              </a:rPr>
              <a:t>Intra 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Tubular </a:t>
            </a:r>
            <a:r>
              <a:rPr sz="3200" spc="100" dirty="0">
                <a:solidFill>
                  <a:srgbClr val="FFFFFF"/>
                </a:solidFill>
                <a:latin typeface="Times New Roman"/>
                <a:cs typeface="Times New Roman"/>
              </a:rPr>
              <a:t>Germ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Cell  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Neoplasm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106" y="3618357"/>
            <a:ext cx="7710170" cy="329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carcinoma-in-situ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phase</a:t>
            </a:r>
            <a:r>
              <a:rPr sz="26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GCT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81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phase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precedes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0000"/>
                </a:solidFill>
                <a:latin typeface="Times New Roman"/>
                <a:cs typeface="Times New Roman"/>
              </a:rPr>
              <a:t>adult</a:t>
            </a:r>
            <a:r>
              <a:rPr sz="26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cases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testicular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90" dirty="0">
                <a:solidFill>
                  <a:srgbClr val="FF0000"/>
                </a:solidFill>
                <a:latin typeface="Times New Roman"/>
                <a:cs typeface="Times New Roman"/>
              </a:rPr>
              <a:t>GCT</a:t>
            </a:r>
            <a:r>
              <a:rPr sz="2600" spc="-190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frequently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present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retroperitoneal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presentations,  </a:t>
            </a:r>
            <a:r>
              <a:rPr sz="2600" spc="17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rarely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mediastinal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presentations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3500" dirty="0">
              <a:latin typeface="Times New Roman"/>
              <a:cs typeface="Times New Roman"/>
            </a:endParaRPr>
          </a:p>
          <a:p>
            <a:pPr marL="287020" marR="92075" indent="-274320">
              <a:lnSpc>
                <a:spcPts val="281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en-US" sz="26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6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tologically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ITGCN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preceding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sz="26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0000"/>
                </a:solidFill>
                <a:latin typeface="Times New Roman"/>
                <a:cs typeface="Times New Roman"/>
              </a:rPr>
              <a:t>seminoma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00" spc="135" dirty="0" err="1">
                <a:solidFill>
                  <a:srgbClr val="FF0000"/>
                </a:solidFill>
                <a:latin typeface="Times New Roman"/>
                <a:cs typeface="Times New Roman"/>
              </a:rPr>
              <a:t>nonseminoma</a:t>
            </a:r>
            <a:r>
              <a:rPr sz="26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en-US" sz="2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4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identical</a:t>
            </a:r>
            <a:endParaRPr sz="26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2191" y="30480"/>
            <a:ext cx="4771809" cy="3396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390</TotalTime>
  <Words>1322</Words>
  <Application>Microsoft Office PowerPoint</Application>
  <PresentationFormat>On-screen Show (4:3)</PresentationFormat>
  <Paragraphs>287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PowerPoint Presentation</vt:lpstr>
      <vt:lpstr>Introduction</vt:lpstr>
      <vt:lpstr>GERM CELL TUMORS</vt:lpstr>
      <vt:lpstr>Epidemiology</vt:lpstr>
      <vt:lpstr>Risk Factors Cryptorchidism:</vt:lpstr>
      <vt:lpstr>Risk Factors(contd.(</vt:lpstr>
      <vt:lpstr>Classification(in males(  Seminatous GCT  Seminoma  Spermatocytic seminoma</vt:lpstr>
      <vt:lpstr>Classification(in females)(WHO(</vt:lpstr>
      <vt:lpstr>ITGCN  Intra Tubular Germ Cell  Neoplasm</vt:lpstr>
      <vt:lpstr>PowerPoint Presentation</vt:lpstr>
      <vt:lpstr>SEMINOMA</vt:lpstr>
      <vt:lpstr>Variants of Seminoma</vt:lpstr>
      <vt:lpstr>NSGCT</vt:lpstr>
      <vt:lpstr>NSGCT: Embryonal Carcinoma</vt:lpstr>
      <vt:lpstr>NSGCT: Choriocarcinoma</vt:lpstr>
      <vt:lpstr>NSGCT: Yolk Sac Tumor</vt:lpstr>
      <vt:lpstr>NSGCT: Teratoma</vt:lpstr>
      <vt:lpstr>PowerPoint Presentation</vt:lpstr>
      <vt:lpstr>Teratoma-immature</vt:lpstr>
      <vt:lpstr> Teratoma-immature(contd.)</vt:lpstr>
      <vt:lpstr>Ovarian immature Teratoma Grading</vt:lpstr>
      <vt:lpstr>Serum Tumor Markers α- FetoProtein(αFP(</vt:lpstr>
      <vt:lpstr>Serum Tumor Markers(contd.)</vt:lpstr>
      <vt:lpstr>Serum Tumor Markers(contd.)</vt:lpstr>
      <vt:lpstr>Risk Stratification: Seminoma</vt:lpstr>
      <vt:lpstr>Risk Stratification: NSGCT</vt:lpstr>
      <vt:lpstr>Risk Stratification: NSGCT(contd.)</vt:lpstr>
      <vt:lpstr>TNM Classification: T Staging</vt:lpstr>
      <vt:lpstr>TNM Classification: N staging</vt:lpstr>
      <vt:lpstr>TNM Classification: M Staging</vt:lpstr>
      <vt:lpstr>TNM Classification: ‘S’ Staging</vt:lpstr>
      <vt:lpstr>PowerPoint Presentation</vt:lpstr>
      <vt:lpstr>Ovarian GCT  staging</vt:lpstr>
      <vt:lpstr>Evaluation of  treatment response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37</cp:revision>
  <dcterms:created xsi:type="dcterms:W3CDTF">2019-11-14T15:31:37Z</dcterms:created>
  <dcterms:modified xsi:type="dcterms:W3CDTF">2019-11-20T18:59:04Z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2019-11-14T00:00:00Z</vt:filetime>
  </property>
</Properties>
</file>