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 id="2147483880" r:id="rId2"/>
    <p:sldMasterId id="2147483894" r:id="rId3"/>
    <p:sldMasterId id="2147483906" r:id="rId4"/>
    <p:sldMasterId id="2147483918" r:id="rId5"/>
    <p:sldMasterId id="2147483930" r:id="rId6"/>
  </p:sldMasterIdLst>
  <p:notesMasterIdLst>
    <p:notesMasterId r:id="rId43"/>
  </p:notesMasterIdLst>
  <p:sldIdLst>
    <p:sldId id="291" r:id="rId7"/>
    <p:sldId id="256" r:id="rId8"/>
    <p:sldId id="260" r:id="rId9"/>
    <p:sldId id="257" r:id="rId10"/>
    <p:sldId id="270" r:id="rId11"/>
    <p:sldId id="261" r:id="rId12"/>
    <p:sldId id="258" r:id="rId13"/>
    <p:sldId id="259" r:id="rId14"/>
    <p:sldId id="262" r:id="rId15"/>
    <p:sldId id="263" r:id="rId16"/>
    <p:sldId id="264" r:id="rId17"/>
    <p:sldId id="265" r:id="rId18"/>
    <p:sldId id="266" r:id="rId19"/>
    <p:sldId id="271" r:id="rId20"/>
    <p:sldId id="272" r:id="rId21"/>
    <p:sldId id="273" r:id="rId22"/>
    <p:sldId id="274" r:id="rId23"/>
    <p:sldId id="276" r:id="rId24"/>
    <p:sldId id="275" r:id="rId25"/>
    <p:sldId id="277" r:id="rId26"/>
    <p:sldId id="279" r:id="rId27"/>
    <p:sldId id="269" r:id="rId28"/>
    <p:sldId id="280" r:id="rId29"/>
    <p:sldId id="278" r:id="rId30"/>
    <p:sldId id="281" r:id="rId31"/>
    <p:sldId id="283" r:id="rId32"/>
    <p:sldId id="268" r:id="rId33"/>
    <p:sldId id="286" r:id="rId34"/>
    <p:sldId id="284" r:id="rId35"/>
    <p:sldId id="285" r:id="rId36"/>
    <p:sldId id="290" r:id="rId37"/>
    <p:sldId id="282" r:id="rId38"/>
    <p:sldId id="289" r:id="rId39"/>
    <p:sldId id="288" r:id="rId40"/>
    <p:sldId id="287" r:id="rId41"/>
    <p:sldId id="267" r:id="rId42"/>
  </p:sldIdLst>
  <p:sldSz cx="12192000" cy="6858000"/>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30" y="2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F15A7-3EFE-46C1-B038-CC5560353F4B}"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AE45E-330B-4287-BAC4-27B9DB82DE30}" type="slidenum">
              <a:rPr lang="en-US" smtClean="0"/>
              <a:t>‹#›</a:t>
            </a:fld>
            <a:endParaRPr lang="en-US"/>
          </a:p>
        </p:txBody>
      </p:sp>
    </p:spTree>
    <p:extLst>
      <p:ext uri="{BB962C8B-B14F-4D97-AF65-F5344CB8AC3E}">
        <p14:creationId xmlns:p14="http://schemas.microsoft.com/office/powerpoint/2010/main" val="89118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469707E-B011-41B3-9297-D993A0D29D87}" type="slidenum">
              <a:rPr lang="ar-SA" altLang="en-US" smtClean="0"/>
              <a:pPr>
                <a:defRPr/>
              </a:pPr>
              <a:t>‹#›</a:t>
            </a:fld>
            <a:endParaRPr lang="en-US" altLang="en-US"/>
          </a:p>
        </p:txBody>
      </p:sp>
    </p:spTree>
    <p:extLst>
      <p:ext uri="{BB962C8B-B14F-4D97-AF65-F5344CB8AC3E}">
        <p14:creationId xmlns:p14="http://schemas.microsoft.com/office/powerpoint/2010/main" val="4087776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A0676AD-6383-4C03-971B-3C7E5CC70668}" type="slidenum">
              <a:rPr lang="ar-SA" altLang="en-US" smtClean="0"/>
              <a:pPr>
                <a:defRPr/>
              </a:pPr>
              <a:t>‹#›</a:t>
            </a:fld>
            <a:endParaRPr lang="en-US" altLang="en-US"/>
          </a:p>
        </p:txBody>
      </p:sp>
    </p:spTree>
    <p:extLst>
      <p:ext uri="{BB962C8B-B14F-4D97-AF65-F5344CB8AC3E}">
        <p14:creationId xmlns:p14="http://schemas.microsoft.com/office/powerpoint/2010/main" val="368803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A0676AD-6383-4C03-971B-3C7E5CC70668}" type="slidenum">
              <a:rPr lang="ar-SA" altLang="en-US" smtClean="0"/>
              <a:pPr>
                <a:defRPr/>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4375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A0676AD-6383-4C03-971B-3C7E5CC70668}" type="slidenum">
              <a:rPr lang="ar-SA" altLang="en-US" smtClean="0"/>
              <a:pPr>
                <a:defRPr/>
              </a:pPr>
              <a:t>‹#›</a:t>
            </a:fld>
            <a:endParaRPr lang="en-US" altLang="en-US"/>
          </a:p>
        </p:txBody>
      </p:sp>
    </p:spTree>
    <p:extLst>
      <p:ext uri="{BB962C8B-B14F-4D97-AF65-F5344CB8AC3E}">
        <p14:creationId xmlns:p14="http://schemas.microsoft.com/office/powerpoint/2010/main" val="96917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A0676AD-6383-4C03-971B-3C7E5CC70668}" type="slidenum">
              <a:rPr lang="ar-SA" altLang="en-US" smtClean="0"/>
              <a:pPr>
                <a:defRPr/>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2577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A0676AD-6383-4C03-971B-3C7E5CC70668}" type="slidenum">
              <a:rPr lang="ar-SA" altLang="en-US" smtClean="0"/>
              <a:pPr>
                <a:defRPr/>
              </a:pPr>
              <a:t>‹#›</a:t>
            </a:fld>
            <a:endParaRPr lang="en-US" altLang="en-US"/>
          </a:p>
        </p:txBody>
      </p:sp>
    </p:spTree>
    <p:extLst>
      <p:ext uri="{BB962C8B-B14F-4D97-AF65-F5344CB8AC3E}">
        <p14:creationId xmlns:p14="http://schemas.microsoft.com/office/powerpoint/2010/main" val="3477705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0C22B7F-33A5-4EB4-8922-FBE4010F08D9}" type="slidenum">
              <a:rPr lang="ar-SA" altLang="en-US" smtClean="0"/>
              <a:pPr>
                <a:defRPr/>
              </a:pPr>
              <a:t>‹#›</a:t>
            </a:fld>
            <a:endParaRPr lang="en-US" altLang="en-US"/>
          </a:p>
        </p:txBody>
      </p:sp>
    </p:spTree>
    <p:extLst>
      <p:ext uri="{BB962C8B-B14F-4D97-AF65-F5344CB8AC3E}">
        <p14:creationId xmlns:p14="http://schemas.microsoft.com/office/powerpoint/2010/main" val="106314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6FA482F-8996-469C-B736-F71791804343}" type="slidenum">
              <a:rPr lang="ar-SA" altLang="en-US" smtClean="0"/>
              <a:pPr>
                <a:defRPr/>
              </a:pPr>
              <a:t>‹#›</a:t>
            </a:fld>
            <a:endParaRPr lang="en-US" altLang="en-US"/>
          </a:p>
        </p:txBody>
      </p:sp>
    </p:spTree>
    <p:extLst>
      <p:ext uri="{BB962C8B-B14F-4D97-AF65-F5344CB8AC3E}">
        <p14:creationId xmlns:p14="http://schemas.microsoft.com/office/powerpoint/2010/main" val="412639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1" name="Rectangle 4"/>
              <p:cNvSpPr>
                <a:spLocks noChangeArrowheads="1"/>
              </p:cNvSpPr>
              <p:nvPr/>
            </p:nvSpPr>
            <p:spPr bwMode="white">
              <a:xfrm>
                <a:off x="0" y="0"/>
                <a:ext cx="5760" cy="1600"/>
              </a:xfrm>
              <a:prstGeom prst="rect">
                <a:avLst/>
              </a:prstGeom>
              <a:gradFill rotWithShape="0">
                <a:gsLst>
                  <a:gs pos="0">
                    <a:schemeClr val="hlink"/>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1pPr>
                <a:lvl2pPr marL="742950" indent="-28575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2pPr>
                <a:lvl3pPr marL="11430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3pPr>
                <a:lvl4pPr marL="16002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4pPr>
                <a:lvl5pPr marL="20574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9pPr>
              </a:lstStyle>
              <a:p>
                <a:pPr>
                  <a:defRPr/>
                </a:pPr>
                <a:endParaRPr lang="en-US" altLang="en-US" sz="5400" smtClean="0"/>
              </a:p>
            </p:txBody>
          </p:sp>
          <p:sp>
            <p:nvSpPr>
              <p:cNvPr id="12" name="Rectangle 5"/>
              <p:cNvSpPr>
                <a:spLocks noChangeArrowheads="1"/>
              </p:cNvSpPr>
              <p:nvPr/>
            </p:nvSpPr>
            <p:spPr bwMode="white">
              <a:xfrm>
                <a:off x="0" y="1600"/>
                <a:ext cx="5760" cy="2720"/>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1pPr>
                <a:lvl2pPr marL="742950" indent="-28575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2pPr>
                <a:lvl3pPr marL="11430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3pPr>
                <a:lvl4pPr marL="16002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4pPr>
                <a:lvl5pPr marL="20574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9pPr>
              </a:lstStyle>
              <a:p>
                <a:pPr>
                  <a:defRPr/>
                </a:pPr>
                <a:endParaRPr lang="en-US" altLang="en-US" sz="5400" smtClean="0"/>
              </a:p>
            </p:txBody>
          </p:sp>
        </p:grpSp>
        <p:pic>
          <p:nvPicPr>
            <p:cNvPr id="6" name="Picture 6" descr="A:\grap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163" y="0"/>
              <a:ext cx="680" cy="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a:off x="648" y="0"/>
              <a:ext cx="97" cy="3613"/>
              <a:chOff x="226" y="0"/>
              <a:chExt cx="80" cy="3613"/>
            </a:xfrm>
          </p:grpSpPr>
          <p:sp>
            <p:nvSpPr>
              <p:cNvPr id="9" name="Rectangle 8"/>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1pPr>
                <a:lvl2pPr marL="742950" indent="-28575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2pPr>
                <a:lvl3pPr marL="11430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3pPr>
                <a:lvl4pPr marL="16002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4pPr>
                <a:lvl5pPr marL="20574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9pPr>
              </a:lstStyle>
              <a:p>
                <a:pPr>
                  <a:defRPr/>
                </a:pPr>
                <a:endParaRPr lang="en-US" altLang="en-US" sz="5400" smtClean="0"/>
              </a:p>
            </p:txBody>
          </p:sp>
          <p:sp>
            <p:nvSpPr>
              <p:cNvPr id="10" name="Rectangle 9"/>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1pPr>
                <a:lvl2pPr marL="742950" indent="-28575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2pPr>
                <a:lvl3pPr marL="11430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3pPr>
                <a:lvl4pPr marL="16002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4pPr>
                <a:lvl5pPr marL="20574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9pPr>
              </a:lstStyle>
              <a:p>
                <a:pPr>
                  <a:defRPr/>
                </a:pPr>
                <a:endParaRPr lang="en-US" altLang="en-US" sz="5400" smtClean="0"/>
              </a:p>
            </p:txBody>
          </p:sp>
        </p:grpSp>
        <p:sp>
          <p:nvSpPr>
            <p:cNvPr id="8" name="Rectangle 10"/>
            <p:cNvSpPr>
              <a:spLocks noChangeArrowheads="1"/>
            </p:cNvSpPr>
            <p:nvPr/>
          </p:nvSpPr>
          <p:spPr bwMode="ltGray">
            <a:xfrm>
              <a:off x="0" y="1536"/>
              <a:ext cx="4294" cy="160"/>
            </a:xfrm>
            <a:prstGeom prst="rect">
              <a:avLst/>
            </a:prstGeom>
            <a:gradFill rotWithShape="0">
              <a:gsLst>
                <a:gs pos="0">
                  <a:schemeClr val="hlink"/>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1pPr>
              <a:lvl2pPr marL="742950" indent="-28575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2pPr>
              <a:lvl3pPr marL="11430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3pPr>
              <a:lvl4pPr marL="16002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4pPr>
              <a:lvl5pPr marL="20574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9pPr>
            </a:lstStyle>
            <a:p>
              <a:pPr>
                <a:defRPr/>
              </a:pPr>
              <a:endParaRPr lang="en-US" altLang="en-US" sz="5400" smtClean="0"/>
            </a:p>
          </p:txBody>
        </p:sp>
      </p:grpSp>
      <p:sp>
        <p:nvSpPr>
          <p:cNvPr id="14347" name="Rectangle 11"/>
          <p:cNvSpPr>
            <a:spLocks noGrp="1" noChangeArrowheads="1"/>
          </p:cNvSpPr>
          <p:nvPr>
            <p:ph type="ctrTitle"/>
          </p:nvPr>
        </p:nvSpPr>
        <p:spPr>
          <a:xfrm>
            <a:off x="1828800" y="1100138"/>
            <a:ext cx="10363200" cy="1143000"/>
          </a:xfrm>
        </p:spPr>
        <p:txBody>
          <a:bodyPr/>
          <a:lstStyle>
            <a:lvl1pPr>
              <a:defRPr/>
            </a:lvl1pPr>
          </a:lstStyle>
          <a:p>
            <a:r>
              <a:rPr lang="en-US" altLang="ar-SA"/>
              <a:t>Click to edit Master title style</a:t>
            </a:r>
          </a:p>
        </p:txBody>
      </p:sp>
      <p:sp>
        <p:nvSpPr>
          <p:cNvPr id="14348" name="Rectangle 12"/>
          <p:cNvSpPr>
            <a:spLocks noGrp="1" noChangeArrowheads="1"/>
          </p:cNvSpPr>
          <p:nvPr>
            <p:ph type="subTitle" idx="1"/>
          </p:nvPr>
        </p:nvSpPr>
        <p:spPr>
          <a:xfrm>
            <a:off x="1828800" y="3886200"/>
            <a:ext cx="8534400" cy="1752600"/>
          </a:xfrm>
        </p:spPr>
        <p:txBody>
          <a:bodyPr/>
          <a:lstStyle>
            <a:lvl1pPr marL="0" indent="0">
              <a:buFontTx/>
              <a:buNone/>
              <a:defRPr/>
            </a:lvl1pPr>
          </a:lstStyle>
          <a:p>
            <a:r>
              <a:rPr lang="en-US" altLang="ar-SA"/>
              <a:t>Click to edit Master subtitle style</a:t>
            </a:r>
          </a:p>
        </p:txBody>
      </p:sp>
      <p:sp>
        <p:nvSpPr>
          <p:cNvPr id="13" name="Rectangle 13"/>
          <p:cNvSpPr>
            <a:spLocks noGrp="1" noChangeArrowheads="1"/>
          </p:cNvSpPr>
          <p:nvPr>
            <p:ph type="dt" sz="half" idx="10"/>
          </p:nvPr>
        </p:nvSpPr>
        <p:spPr>
          <a:xfrm>
            <a:off x="914400" y="6248400"/>
            <a:ext cx="2540000" cy="457200"/>
          </a:xfrm>
        </p:spPr>
        <p:txBody>
          <a:bodyPr/>
          <a:lstStyle>
            <a:lvl1pPr>
              <a:defRPr>
                <a:solidFill>
                  <a:srgbClr val="660066"/>
                </a:solidFill>
              </a:defRPr>
            </a:lvl1pPr>
          </a:lstStyle>
          <a:p>
            <a:pPr>
              <a:defRPr/>
            </a:pPr>
            <a:endParaRPr lang="en-US" altLang="en-US"/>
          </a:p>
        </p:txBody>
      </p:sp>
      <p:sp>
        <p:nvSpPr>
          <p:cNvPr id="14" name="Rectangle 14"/>
          <p:cNvSpPr>
            <a:spLocks noGrp="1" noChangeArrowheads="1"/>
          </p:cNvSpPr>
          <p:nvPr>
            <p:ph type="ftr" sz="quarter" idx="11"/>
          </p:nvPr>
        </p:nvSpPr>
        <p:spPr>
          <a:xfrm>
            <a:off x="4165600" y="6248400"/>
            <a:ext cx="3860800" cy="457200"/>
          </a:xfrm>
        </p:spPr>
        <p:txBody>
          <a:bodyPr/>
          <a:lstStyle>
            <a:lvl1pPr>
              <a:defRPr>
                <a:solidFill>
                  <a:srgbClr val="660066"/>
                </a:solidFill>
              </a:defRPr>
            </a:lvl1pPr>
          </a:lstStyle>
          <a:p>
            <a:pPr>
              <a:defRPr/>
            </a:pPr>
            <a:endParaRPr lang="en-US" altLang="en-US"/>
          </a:p>
        </p:txBody>
      </p:sp>
      <p:sp>
        <p:nvSpPr>
          <p:cNvPr id="15" name="Rectangle 15"/>
          <p:cNvSpPr>
            <a:spLocks noGrp="1" noChangeArrowheads="1"/>
          </p:cNvSpPr>
          <p:nvPr>
            <p:ph type="sldNum" sz="quarter" idx="12"/>
          </p:nvPr>
        </p:nvSpPr>
        <p:spPr>
          <a:xfrm>
            <a:off x="8737600" y="6248400"/>
            <a:ext cx="2540000" cy="457200"/>
          </a:xfrm>
        </p:spPr>
        <p:txBody>
          <a:bodyPr/>
          <a:lstStyle>
            <a:lvl1pPr>
              <a:defRPr>
                <a:solidFill>
                  <a:srgbClr val="660066"/>
                </a:solidFill>
              </a:defRPr>
            </a:lvl1pPr>
          </a:lstStyle>
          <a:p>
            <a:pPr>
              <a:defRPr/>
            </a:pPr>
            <a:fld id="{D469707E-B011-41B3-9297-D993A0D29D87}" type="slidenum">
              <a:rPr lang="ar-SA" altLang="en-US"/>
              <a:pPr>
                <a:defRPr/>
              </a:pPr>
              <a:t>‹#›</a:t>
            </a:fld>
            <a:endParaRPr lang="en-US" altLang="en-US"/>
          </a:p>
        </p:txBody>
      </p:sp>
    </p:spTree>
    <p:extLst>
      <p:ext uri="{BB962C8B-B14F-4D97-AF65-F5344CB8AC3E}">
        <p14:creationId xmlns:p14="http://schemas.microsoft.com/office/powerpoint/2010/main" val="1569944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6"/>
          <p:cNvSpPr>
            <a:spLocks noGrp="1" noChangeArrowheads="1"/>
          </p:cNvSpPr>
          <p:nvPr>
            <p:ph type="sldNum" sz="quarter" idx="12"/>
          </p:nvPr>
        </p:nvSpPr>
        <p:spPr>
          <a:ln/>
        </p:spPr>
        <p:txBody>
          <a:bodyPr/>
          <a:lstStyle>
            <a:lvl1pPr>
              <a:defRPr/>
            </a:lvl1pPr>
          </a:lstStyle>
          <a:p>
            <a:pPr>
              <a:defRPr/>
            </a:pPr>
            <a:fld id="{C8F2A5EB-E4B1-47D0-A785-5C9302DC813C}" type="slidenum">
              <a:rPr lang="ar-SA" altLang="en-US"/>
              <a:pPr>
                <a:defRPr/>
              </a:pPr>
              <a:t>‹#›</a:t>
            </a:fld>
            <a:endParaRPr lang="en-US" altLang="en-US"/>
          </a:p>
        </p:txBody>
      </p:sp>
    </p:spTree>
    <p:extLst>
      <p:ext uri="{BB962C8B-B14F-4D97-AF65-F5344CB8AC3E}">
        <p14:creationId xmlns:p14="http://schemas.microsoft.com/office/powerpoint/2010/main" val="13257835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6"/>
          <p:cNvSpPr>
            <a:spLocks noGrp="1" noChangeArrowheads="1"/>
          </p:cNvSpPr>
          <p:nvPr>
            <p:ph type="sldNum" sz="quarter" idx="12"/>
          </p:nvPr>
        </p:nvSpPr>
        <p:spPr>
          <a:ln/>
        </p:spPr>
        <p:txBody>
          <a:bodyPr/>
          <a:lstStyle>
            <a:lvl1pPr>
              <a:defRPr/>
            </a:lvl1pPr>
          </a:lstStyle>
          <a:p>
            <a:pPr>
              <a:defRPr/>
            </a:pPr>
            <a:fld id="{9F8B4B59-C0F9-475F-8E25-DCA6D52D2C41}" type="slidenum">
              <a:rPr lang="ar-SA" altLang="en-US"/>
              <a:pPr>
                <a:defRPr/>
              </a:pPr>
              <a:t>‹#›</a:t>
            </a:fld>
            <a:endParaRPr lang="en-US" altLang="en-US"/>
          </a:p>
        </p:txBody>
      </p:sp>
    </p:spTree>
    <p:extLst>
      <p:ext uri="{BB962C8B-B14F-4D97-AF65-F5344CB8AC3E}">
        <p14:creationId xmlns:p14="http://schemas.microsoft.com/office/powerpoint/2010/main" val="175044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8F2A5EB-E4B1-47D0-A785-5C9302DC813C}" type="slidenum">
              <a:rPr lang="ar-SA" altLang="en-US" smtClean="0"/>
              <a:pPr>
                <a:defRPr/>
              </a:pPr>
              <a:t>‹#›</a:t>
            </a:fld>
            <a:endParaRPr lang="en-US" altLang="en-US"/>
          </a:p>
        </p:txBody>
      </p:sp>
    </p:spTree>
    <p:extLst>
      <p:ext uri="{BB962C8B-B14F-4D97-AF65-F5344CB8AC3E}">
        <p14:creationId xmlns:p14="http://schemas.microsoft.com/office/powerpoint/2010/main" val="21081265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2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10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6"/>
          <p:cNvSpPr>
            <a:spLocks noGrp="1" noChangeArrowheads="1"/>
          </p:cNvSpPr>
          <p:nvPr>
            <p:ph type="sldNum" sz="quarter" idx="12"/>
          </p:nvPr>
        </p:nvSpPr>
        <p:spPr>
          <a:ln/>
        </p:spPr>
        <p:txBody>
          <a:bodyPr/>
          <a:lstStyle>
            <a:lvl1pPr>
              <a:defRPr/>
            </a:lvl1pPr>
          </a:lstStyle>
          <a:p>
            <a:pPr>
              <a:defRPr/>
            </a:pPr>
            <a:fld id="{450D951C-1552-4135-AE44-02432227E7F6}" type="slidenum">
              <a:rPr lang="ar-SA" altLang="en-US"/>
              <a:pPr>
                <a:defRPr/>
              </a:pPr>
              <a:t>‹#›</a:t>
            </a:fld>
            <a:endParaRPr lang="en-US" altLang="en-US"/>
          </a:p>
        </p:txBody>
      </p:sp>
    </p:spTree>
    <p:extLst>
      <p:ext uri="{BB962C8B-B14F-4D97-AF65-F5344CB8AC3E}">
        <p14:creationId xmlns:p14="http://schemas.microsoft.com/office/powerpoint/2010/main" val="1887503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6"/>
          <p:cNvSpPr>
            <a:spLocks noGrp="1" noChangeArrowheads="1"/>
          </p:cNvSpPr>
          <p:nvPr>
            <p:ph type="sldNum" sz="quarter" idx="12"/>
          </p:nvPr>
        </p:nvSpPr>
        <p:spPr>
          <a:ln/>
        </p:spPr>
        <p:txBody>
          <a:bodyPr/>
          <a:lstStyle>
            <a:lvl1pPr>
              <a:defRPr/>
            </a:lvl1pPr>
          </a:lstStyle>
          <a:p>
            <a:pPr>
              <a:defRPr/>
            </a:pPr>
            <a:fld id="{9985FBC4-510D-4E74-B5E1-883F0D4BB79C}" type="slidenum">
              <a:rPr lang="ar-SA" altLang="en-US"/>
              <a:pPr>
                <a:defRPr/>
              </a:pPr>
              <a:t>‹#›</a:t>
            </a:fld>
            <a:endParaRPr lang="en-US" altLang="en-US"/>
          </a:p>
        </p:txBody>
      </p:sp>
    </p:spTree>
    <p:extLst>
      <p:ext uri="{BB962C8B-B14F-4D97-AF65-F5344CB8AC3E}">
        <p14:creationId xmlns:p14="http://schemas.microsoft.com/office/powerpoint/2010/main" val="1043413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6"/>
          <p:cNvSpPr>
            <a:spLocks noGrp="1" noChangeArrowheads="1"/>
          </p:cNvSpPr>
          <p:nvPr>
            <p:ph type="sldNum" sz="quarter" idx="12"/>
          </p:nvPr>
        </p:nvSpPr>
        <p:spPr>
          <a:ln/>
        </p:spPr>
        <p:txBody>
          <a:bodyPr/>
          <a:lstStyle>
            <a:lvl1pPr>
              <a:defRPr/>
            </a:lvl1pPr>
          </a:lstStyle>
          <a:p>
            <a:pPr>
              <a:defRPr/>
            </a:pPr>
            <a:fld id="{0B018B3D-EFBE-48EE-A0BF-58E8CBF51181}" type="slidenum">
              <a:rPr lang="ar-SA" altLang="en-US"/>
              <a:pPr>
                <a:defRPr/>
              </a:pPr>
              <a:t>‹#›</a:t>
            </a:fld>
            <a:endParaRPr lang="en-US" altLang="en-US"/>
          </a:p>
        </p:txBody>
      </p:sp>
    </p:spTree>
    <p:extLst>
      <p:ext uri="{BB962C8B-B14F-4D97-AF65-F5344CB8AC3E}">
        <p14:creationId xmlns:p14="http://schemas.microsoft.com/office/powerpoint/2010/main" val="4033596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6"/>
          <p:cNvSpPr>
            <a:spLocks noGrp="1" noChangeArrowheads="1"/>
          </p:cNvSpPr>
          <p:nvPr>
            <p:ph type="sldNum" sz="quarter" idx="12"/>
          </p:nvPr>
        </p:nvSpPr>
        <p:spPr>
          <a:ln/>
        </p:spPr>
        <p:txBody>
          <a:bodyPr/>
          <a:lstStyle>
            <a:lvl1pPr>
              <a:defRPr/>
            </a:lvl1pPr>
          </a:lstStyle>
          <a:p>
            <a:pPr>
              <a:defRPr/>
            </a:pPr>
            <a:fld id="{EDCFF603-C91B-4D60-B435-5BCCBBA0AFC6}" type="slidenum">
              <a:rPr lang="ar-SA" altLang="en-US"/>
              <a:pPr>
                <a:defRPr/>
              </a:pPr>
              <a:t>‹#›</a:t>
            </a:fld>
            <a:endParaRPr lang="en-US" altLang="en-US"/>
          </a:p>
        </p:txBody>
      </p:sp>
    </p:spTree>
    <p:extLst>
      <p:ext uri="{BB962C8B-B14F-4D97-AF65-F5344CB8AC3E}">
        <p14:creationId xmlns:p14="http://schemas.microsoft.com/office/powerpoint/2010/main" val="1374233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6"/>
          <p:cNvSpPr>
            <a:spLocks noGrp="1" noChangeArrowheads="1"/>
          </p:cNvSpPr>
          <p:nvPr>
            <p:ph type="sldNum" sz="quarter" idx="12"/>
          </p:nvPr>
        </p:nvSpPr>
        <p:spPr>
          <a:ln/>
        </p:spPr>
        <p:txBody>
          <a:bodyPr/>
          <a:lstStyle>
            <a:lvl1pPr>
              <a:defRPr/>
            </a:lvl1pPr>
          </a:lstStyle>
          <a:p>
            <a:pPr>
              <a:defRPr/>
            </a:pPr>
            <a:fld id="{4AB222F4-C0BA-4326-BCF1-701909B19D47}" type="slidenum">
              <a:rPr lang="ar-SA" altLang="en-US"/>
              <a:pPr>
                <a:defRPr/>
              </a:pPr>
              <a:t>‹#›</a:t>
            </a:fld>
            <a:endParaRPr lang="en-US" altLang="en-US"/>
          </a:p>
        </p:txBody>
      </p:sp>
    </p:spTree>
    <p:extLst>
      <p:ext uri="{BB962C8B-B14F-4D97-AF65-F5344CB8AC3E}">
        <p14:creationId xmlns:p14="http://schemas.microsoft.com/office/powerpoint/2010/main" val="2191190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6"/>
          <p:cNvSpPr>
            <a:spLocks noGrp="1" noChangeArrowheads="1"/>
          </p:cNvSpPr>
          <p:nvPr>
            <p:ph type="sldNum" sz="quarter" idx="12"/>
          </p:nvPr>
        </p:nvSpPr>
        <p:spPr>
          <a:ln/>
        </p:spPr>
        <p:txBody>
          <a:bodyPr/>
          <a:lstStyle>
            <a:lvl1pPr>
              <a:defRPr/>
            </a:lvl1pPr>
          </a:lstStyle>
          <a:p>
            <a:pPr>
              <a:defRPr/>
            </a:pPr>
            <a:fld id="{25CE23FD-0B7E-44A0-A96C-AC290E91439F}" type="slidenum">
              <a:rPr lang="ar-SA" altLang="en-US"/>
              <a:pPr>
                <a:defRPr/>
              </a:pPr>
              <a:t>‹#›</a:t>
            </a:fld>
            <a:endParaRPr lang="en-US" altLang="en-US"/>
          </a:p>
        </p:txBody>
      </p:sp>
    </p:spTree>
    <p:extLst>
      <p:ext uri="{BB962C8B-B14F-4D97-AF65-F5344CB8AC3E}">
        <p14:creationId xmlns:p14="http://schemas.microsoft.com/office/powerpoint/2010/main" val="483027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6"/>
          <p:cNvSpPr>
            <a:spLocks noGrp="1" noChangeArrowheads="1"/>
          </p:cNvSpPr>
          <p:nvPr>
            <p:ph type="sldNum" sz="quarter" idx="12"/>
          </p:nvPr>
        </p:nvSpPr>
        <p:spPr>
          <a:ln/>
        </p:spPr>
        <p:txBody>
          <a:bodyPr/>
          <a:lstStyle>
            <a:lvl1pPr>
              <a:defRPr/>
            </a:lvl1pPr>
          </a:lstStyle>
          <a:p>
            <a:pPr>
              <a:defRPr/>
            </a:pPr>
            <a:fld id="{10C22B7F-33A5-4EB4-8922-FBE4010F08D9}" type="slidenum">
              <a:rPr lang="ar-SA" altLang="en-US"/>
              <a:pPr>
                <a:defRPr/>
              </a:pPr>
              <a:t>‹#›</a:t>
            </a:fld>
            <a:endParaRPr lang="en-US" altLang="en-US"/>
          </a:p>
        </p:txBody>
      </p:sp>
    </p:spTree>
    <p:extLst>
      <p:ext uri="{BB962C8B-B14F-4D97-AF65-F5344CB8AC3E}">
        <p14:creationId xmlns:p14="http://schemas.microsoft.com/office/powerpoint/2010/main" val="2533310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96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272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6"/>
          <p:cNvSpPr>
            <a:spLocks noGrp="1" noChangeArrowheads="1"/>
          </p:cNvSpPr>
          <p:nvPr>
            <p:ph type="sldNum" sz="quarter" idx="12"/>
          </p:nvPr>
        </p:nvSpPr>
        <p:spPr>
          <a:ln/>
        </p:spPr>
        <p:txBody>
          <a:bodyPr/>
          <a:lstStyle>
            <a:lvl1pPr>
              <a:defRPr/>
            </a:lvl1pPr>
          </a:lstStyle>
          <a:p>
            <a:pPr>
              <a:defRPr/>
            </a:pPr>
            <a:fld id="{46FA482F-8996-469C-B736-F71791804343}" type="slidenum">
              <a:rPr lang="ar-SA" altLang="en-US"/>
              <a:pPr>
                <a:defRPr/>
              </a:pPr>
              <a:t>‹#›</a:t>
            </a:fld>
            <a:endParaRPr lang="en-US" altLang="en-US"/>
          </a:p>
        </p:txBody>
      </p:sp>
    </p:spTree>
    <p:extLst>
      <p:ext uri="{BB962C8B-B14F-4D97-AF65-F5344CB8AC3E}">
        <p14:creationId xmlns:p14="http://schemas.microsoft.com/office/powerpoint/2010/main" val="4094550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272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272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7010400" y="1981200"/>
            <a:ext cx="5080000" cy="4114800"/>
          </a:xfrm>
        </p:spPr>
        <p:txBody>
          <a:bodyPr/>
          <a:lstStyle/>
          <a:p>
            <a:pPr lvl="0"/>
            <a:endParaRPr lang="en-US" noProof="0" smtClean="0"/>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6"/>
          <p:cNvSpPr>
            <a:spLocks noGrp="1" noChangeArrowheads="1"/>
          </p:cNvSpPr>
          <p:nvPr>
            <p:ph type="sldNum" sz="quarter" idx="12"/>
          </p:nvPr>
        </p:nvSpPr>
        <p:spPr>
          <a:ln/>
        </p:spPr>
        <p:txBody>
          <a:bodyPr/>
          <a:lstStyle>
            <a:lvl1pPr>
              <a:defRPr/>
            </a:lvl1pPr>
          </a:lstStyle>
          <a:p>
            <a:pPr>
              <a:defRPr/>
            </a:pPr>
            <a:fld id="{FBC38C68-29B6-4241-B04C-AC6850180F37}" type="slidenum">
              <a:rPr lang="ar-SA" altLang="en-US"/>
              <a:pPr>
                <a:defRPr/>
              </a:pPr>
              <a:t>‹#›</a:t>
            </a:fld>
            <a:endParaRPr lang="en-US" altLang="en-US"/>
          </a:p>
        </p:txBody>
      </p:sp>
    </p:spTree>
    <p:extLst>
      <p:ext uri="{BB962C8B-B14F-4D97-AF65-F5344CB8AC3E}">
        <p14:creationId xmlns:p14="http://schemas.microsoft.com/office/powerpoint/2010/main" val="3582677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272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27200" y="1981200"/>
            <a:ext cx="10363200" cy="4114800"/>
          </a:xfrm>
        </p:spPr>
        <p:txBody>
          <a:bodyPr/>
          <a:lstStyle/>
          <a:p>
            <a:pPr lvl="0"/>
            <a:endParaRPr lang="en-US"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6"/>
          <p:cNvSpPr>
            <a:spLocks noGrp="1" noChangeArrowheads="1"/>
          </p:cNvSpPr>
          <p:nvPr>
            <p:ph type="sldNum" sz="quarter" idx="12"/>
          </p:nvPr>
        </p:nvSpPr>
        <p:spPr>
          <a:ln/>
        </p:spPr>
        <p:txBody>
          <a:bodyPr/>
          <a:lstStyle>
            <a:lvl1pPr>
              <a:defRPr/>
            </a:lvl1pPr>
          </a:lstStyle>
          <a:p>
            <a:pPr>
              <a:defRPr/>
            </a:pPr>
            <a:fld id="{C5951E69-7BDD-46AD-ACC3-9B002B9319D9}" type="slidenum">
              <a:rPr lang="ar-SA" altLang="en-US"/>
              <a:pPr>
                <a:defRPr/>
              </a:pPr>
              <a:t>‹#›</a:t>
            </a:fld>
            <a:endParaRPr lang="en-US" altLang="en-US"/>
          </a:p>
        </p:txBody>
      </p:sp>
    </p:spTree>
    <p:extLst>
      <p:ext uri="{BB962C8B-B14F-4D97-AF65-F5344CB8AC3E}">
        <p14:creationId xmlns:p14="http://schemas.microsoft.com/office/powerpoint/2010/main" val="322867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F8B4B59-C0F9-475F-8E25-DCA6D52D2C41}" type="slidenum">
              <a:rPr lang="ar-SA" altLang="en-US" smtClean="0"/>
              <a:pPr>
                <a:defRPr/>
              </a:pPr>
              <a:t>‹#›</a:t>
            </a:fld>
            <a:endParaRPr lang="en-US" altLang="en-US"/>
          </a:p>
        </p:txBody>
      </p:sp>
    </p:spTree>
    <p:extLst>
      <p:ext uri="{BB962C8B-B14F-4D97-AF65-F5344CB8AC3E}">
        <p14:creationId xmlns:p14="http://schemas.microsoft.com/office/powerpoint/2010/main" val="3840917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B82E41-B33C-4815-BF77-8E13C6514993}" type="datetimeFigureOut">
              <a:rPr lang="en-US"/>
              <a:pPr>
                <a:defRPr/>
              </a:pPr>
              <a:t>2/22/2018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4FD083-275F-4D4F-B9C0-177C608593B8}" type="slidenum">
              <a:rPr lang="en-US" altLang="en-US"/>
              <a:pPr/>
              <a:t>‹#›</a:t>
            </a:fld>
            <a:endParaRPr lang="en-US" altLang="en-US"/>
          </a:p>
        </p:txBody>
      </p:sp>
    </p:spTree>
    <p:extLst>
      <p:ext uri="{BB962C8B-B14F-4D97-AF65-F5344CB8AC3E}">
        <p14:creationId xmlns:p14="http://schemas.microsoft.com/office/powerpoint/2010/main" val="1740755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5F39AC-ABDD-4DA0-ACFE-AB516055F65E}" type="datetimeFigureOut">
              <a:rPr lang="en-US"/>
              <a:pPr>
                <a:defRPr/>
              </a:pPr>
              <a:t>2/22/2018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D6B5C2D-13CC-48BF-AE6D-3D230F338D12}" type="slidenum">
              <a:rPr lang="en-US" altLang="en-US"/>
              <a:pPr/>
              <a:t>‹#›</a:t>
            </a:fld>
            <a:endParaRPr lang="en-US" altLang="en-US"/>
          </a:p>
        </p:txBody>
      </p:sp>
    </p:spTree>
    <p:extLst>
      <p:ext uri="{BB962C8B-B14F-4D97-AF65-F5344CB8AC3E}">
        <p14:creationId xmlns:p14="http://schemas.microsoft.com/office/powerpoint/2010/main" val="22874387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1DC0C1-E77A-40C5-BBAD-B017F46E0A4E}" type="datetimeFigureOut">
              <a:rPr lang="en-US"/>
              <a:pPr>
                <a:defRPr/>
              </a:pPr>
              <a:t>2/22/2018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B27753-85D6-465F-952D-88A1C5224334}" type="slidenum">
              <a:rPr lang="en-US" altLang="en-US"/>
              <a:pPr/>
              <a:t>‹#›</a:t>
            </a:fld>
            <a:endParaRPr lang="en-US" altLang="en-US"/>
          </a:p>
        </p:txBody>
      </p:sp>
    </p:spTree>
    <p:extLst>
      <p:ext uri="{BB962C8B-B14F-4D97-AF65-F5344CB8AC3E}">
        <p14:creationId xmlns:p14="http://schemas.microsoft.com/office/powerpoint/2010/main" val="691420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97123E-24DB-486A-982B-62CFEF965EE8}" type="datetimeFigureOut">
              <a:rPr lang="en-US"/>
              <a:pPr>
                <a:defRPr/>
              </a:pPr>
              <a:t>2/22/2018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9DEDEAC-D143-42D7-ADE5-8F5BC9AB4095}" type="slidenum">
              <a:rPr lang="en-US" altLang="en-US"/>
              <a:pPr/>
              <a:t>‹#›</a:t>
            </a:fld>
            <a:endParaRPr lang="en-US" altLang="en-US"/>
          </a:p>
        </p:txBody>
      </p:sp>
    </p:spTree>
    <p:extLst>
      <p:ext uri="{BB962C8B-B14F-4D97-AF65-F5344CB8AC3E}">
        <p14:creationId xmlns:p14="http://schemas.microsoft.com/office/powerpoint/2010/main" val="586685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1B2146-86ED-4356-8F10-BDC549BB8F7E}" type="datetimeFigureOut">
              <a:rPr lang="en-US"/>
              <a:pPr>
                <a:defRPr/>
              </a:pPr>
              <a:t>2/22/2018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54582F7-DAA8-4684-8617-8E079C10B37B}" type="slidenum">
              <a:rPr lang="en-US" altLang="en-US"/>
              <a:pPr/>
              <a:t>‹#›</a:t>
            </a:fld>
            <a:endParaRPr lang="en-US" altLang="en-US"/>
          </a:p>
        </p:txBody>
      </p:sp>
    </p:spTree>
    <p:extLst>
      <p:ext uri="{BB962C8B-B14F-4D97-AF65-F5344CB8AC3E}">
        <p14:creationId xmlns:p14="http://schemas.microsoft.com/office/powerpoint/2010/main" val="3630688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9F2E433-9609-458B-A0EB-1FDCFA145533}" type="datetimeFigureOut">
              <a:rPr lang="en-US"/>
              <a:pPr>
                <a:defRPr/>
              </a:pPr>
              <a:t>2/22/2018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712D177-9F01-418E-BA94-645F08BFFFF4}" type="slidenum">
              <a:rPr lang="en-US" altLang="en-US"/>
              <a:pPr/>
              <a:t>‹#›</a:t>
            </a:fld>
            <a:endParaRPr lang="en-US" altLang="en-US"/>
          </a:p>
        </p:txBody>
      </p:sp>
    </p:spTree>
    <p:extLst>
      <p:ext uri="{BB962C8B-B14F-4D97-AF65-F5344CB8AC3E}">
        <p14:creationId xmlns:p14="http://schemas.microsoft.com/office/powerpoint/2010/main" val="21088233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44D170-765B-4E14-B926-5077B9973B84}" type="datetimeFigureOut">
              <a:rPr lang="en-US"/>
              <a:pPr>
                <a:defRPr/>
              </a:pPr>
              <a:t>2/22/2018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984D724-64D7-4C45-BFE1-E61A2D7F5717}" type="slidenum">
              <a:rPr lang="en-US" altLang="en-US"/>
              <a:pPr/>
              <a:t>‹#›</a:t>
            </a:fld>
            <a:endParaRPr lang="en-US" altLang="en-US"/>
          </a:p>
        </p:txBody>
      </p:sp>
    </p:spTree>
    <p:extLst>
      <p:ext uri="{BB962C8B-B14F-4D97-AF65-F5344CB8AC3E}">
        <p14:creationId xmlns:p14="http://schemas.microsoft.com/office/powerpoint/2010/main" val="1167648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999990-FDD7-45BA-A4B6-8FAAFDBEDA9A}" type="datetimeFigureOut">
              <a:rPr lang="en-US"/>
              <a:pPr>
                <a:defRPr/>
              </a:pPr>
              <a:t>2/22/2018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AECE154-0976-4C45-9F63-AE56FC699B88}" type="slidenum">
              <a:rPr lang="en-US" altLang="en-US"/>
              <a:pPr/>
              <a:t>‹#›</a:t>
            </a:fld>
            <a:endParaRPr lang="en-US" altLang="en-US"/>
          </a:p>
        </p:txBody>
      </p:sp>
    </p:spTree>
    <p:extLst>
      <p:ext uri="{BB962C8B-B14F-4D97-AF65-F5344CB8AC3E}">
        <p14:creationId xmlns:p14="http://schemas.microsoft.com/office/powerpoint/2010/main" val="1149895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8D042A-0075-40EC-BC57-9801D15DA347}" type="datetimeFigureOut">
              <a:rPr lang="en-US"/>
              <a:pPr>
                <a:defRPr/>
              </a:pPr>
              <a:t>2/22/2018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85530E7-AB5E-4D62-94EF-C0A27CE581F3}" type="slidenum">
              <a:rPr lang="en-US" altLang="en-US"/>
              <a:pPr/>
              <a:t>‹#›</a:t>
            </a:fld>
            <a:endParaRPr lang="en-US" altLang="en-US"/>
          </a:p>
        </p:txBody>
      </p:sp>
    </p:spTree>
    <p:extLst>
      <p:ext uri="{BB962C8B-B14F-4D97-AF65-F5344CB8AC3E}">
        <p14:creationId xmlns:p14="http://schemas.microsoft.com/office/powerpoint/2010/main" val="1846847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4802E3-CB77-47B5-AF72-43C2BF5FBA4D}" type="datetimeFigureOut">
              <a:rPr lang="en-US"/>
              <a:pPr>
                <a:defRPr/>
              </a:pPr>
              <a:t>2/22/2018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E9F581E-8F14-4E59-8B8F-6AB8EBDE2600}" type="slidenum">
              <a:rPr lang="en-US" altLang="en-US"/>
              <a:pPr/>
              <a:t>‹#›</a:t>
            </a:fld>
            <a:endParaRPr lang="en-US" altLang="en-US"/>
          </a:p>
        </p:txBody>
      </p:sp>
    </p:spTree>
    <p:extLst>
      <p:ext uri="{BB962C8B-B14F-4D97-AF65-F5344CB8AC3E}">
        <p14:creationId xmlns:p14="http://schemas.microsoft.com/office/powerpoint/2010/main" val="219741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50D951C-1552-4135-AE44-02432227E7F6}" type="slidenum">
              <a:rPr lang="ar-SA" altLang="en-US" smtClean="0"/>
              <a:pPr>
                <a:defRPr/>
              </a:pPr>
              <a:t>‹#›</a:t>
            </a:fld>
            <a:endParaRPr lang="en-US" altLang="en-US"/>
          </a:p>
        </p:txBody>
      </p:sp>
    </p:spTree>
    <p:extLst>
      <p:ext uri="{BB962C8B-B14F-4D97-AF65-F5344CB8AC3E}">
        <p14:creationId xmlns:p14="http://schemas.microsoft.com/office/powerpoint/2010/main" val="4672212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B2A8A8-836B-479E-93E2-CEFC71C15D3D}" type="datetimeFigureOut">
              <a:rPr lang="en-US"/>
              <a:pPr>
                <a:defRPr/>
              </a:pPr>
              <a:t>2/22/2018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BFDB4C-3984-49DF-B9F0-7339AC95F04E}" type="slidenum">
              <a:rPr lang="en-US" altLang="en-US"/>
              <a:pPr/>
              <a:t>‹#›</a:t>
            </a:fld>
            <a:endParaRPr lang="en-US" altLang="en-US"/>
          </a:p>
        </p:txBody>
      </p:sp>
    </p:spTree>
    <p:extLst>
      <p:ext uri="{BB962C8B-B14F-4D97-AF65-F5344CB8AC3E}">
        <p14:creationId xmlns:p14="http://schemas.microsoft.com/office/powerpoint/2010/main" val="2736683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296833" y="304800"/>
            <a:ext cx="15879233"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endParaRPr>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endParaRPr>
            </a:p>
          </p:txBody>
        </p:sp>
      </p:grpSp>
      <p:sp>
        <p:nvSpPr>
          <p:cNvPr id="64518" name="Rectangle 6"/>
          <p:cNvSpPr>
            <a:spLocks noGrp="1" noChangeArrowheads="1"/>
          </p:cNvSpPr>
          <p:nvPr>
            <p:ph type="ctrTitle"/>
          </p:nvPr>
        </p:nvSpPr>
        <p:spPr>
          <a:xfrm>
            <a:off x="1924051" y="985839"/>
            <a:ext cx="9652000" cy="1444625"/>
          </a:xfrm>
        </p:spPr>
        <p:txBody>
          <a:bodyPr/>
          <a:lstStyle>
            <a:lvl1pPr>
              <a:defRPr sz="4000"/>
            </a:lvl1pPr>
          </a:lstStyle>
          <a:p>
            <a:pPr lvl="0"/>
            <a:r>
              <a:rPr lang="en-US" noProof="0"/>
              <a:t>Click to edit Master title style</a:t>
            </a:r>
          </a:p>
        </p:txBody>
      </p:sp>
      <p:sp>
        <p:nvSpPr>
          <p:cNvPr id="64519" name="Rectangle 7"/>
          <p:cNvSpPr>
            <a:spLocks noGrp="1" noChangeArrowheads="1"/>
          </p:cNvSpPr>
          <p:nvPr>
            <p:ph type="subTitle" idx="1"/>
          </p:nvPr>
        </p:nvSpPr>
        <p:spPr>
          <a:xfrm>
            <a:off x="1924051" y="3427413"/>
            <a:ext cx="9652000" cy="1752600"/>
          </a:xfrm>
        </p:spPr>
        <p:txBody>
          <a:bodyPr/>
          <a:lstStyle>
            <a:lvl1pPr marL="0" indent="0">
              <a:buFont typeface="Wingdings" pitchFamily="2" charset="2"/>
              <a:buNone/>
              <a:defRPr/>
            </a:lvl1pPr>
          </a:lstStyle>
          <a:p>
            <a:pPr lvl="0"/>
            <a:r>
              <a:rPr lang="en-US" noProof="0"/>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10"/>
          <p:cNvSpPr>
            <a:spLocks noGrp="1" noChangeArrowheads="1"/>
          </p:cNvSpPr>
          <p:nvPr>
            <p:ph type="sldNum" sz="quarter" idx="12"/>
          </p:nvPr>
        </p:nvSpPr>
        <p:spPr/>
        <p:txBody>
          <a:bodyPr/>
          <a:lstStyle>
            <a:lvl1pPr>
              <a:defRPr/>
            </a:lvl1pPr>
          </a:lstStyle>
          <a:p>
            <a:pPr>
              <a:defRPr/>
            </a:pPr>
            <a:fld id="{F328E965-BBDC-4095-8FDE-7F67871E7E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085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9CF7B38-BBA1-4B76-9C05-058799A02D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835379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296DB092-03D2-40C0-960A-3AEB7A921F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5755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6684" y="1827213"/>
            <a:ext cx="477308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2967" y="1827213"/>
            <a:ext cx="477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786F6617-F684-4B66-A802-51CC6DBF72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0822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AFE03177-9708-4E6C-91A1-10B56E525A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065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739BA482-65E7-4713-B0BF-A89F400083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6672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45897843-22A6-47F1-8553-293ED682C4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3868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5A0A1EB6-07D8-49A3-9540-A50A401566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9591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29843F0-E296-4C09-9457-40104E3593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403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9985FBC4-510D-4E74-B5E1-883F0D4BB79C}" type="slidenum">
              <a:rPr lang="ar-SA" altLang="en-US" smtClean="0"/>
              <a:pPr>
                <a:defRPr/>
              </a:pPr>
              <a:t>‹#›</a:t>
            </a:fld>
            <a:endParaRPr lang="en-US" altLang="en-US"/>
          </a:p>
        </p:txBody>
      </p:sp>
    </p:spTree>
    <p:extLst>
      <p:ext uri="{BB962C8B-B14F-4D97-AF65-F5344CB8AC3E}">
        <p14:creationId xmlns:p14="http://schemas.microsoft.com/office/powerpoint/2010/main" val="38477137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5DAE72AA-B749-479C-83F3-879385DD2A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4590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1884" y="301625"/>
            <a:ext cx="2436283"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6684" y="301625"/>
            <a:ext cx="7112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A9E791F-2E41-4477-ADBA-628D76B0E6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1537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0E9C8A-D5BF-473A-8794-C15293C8408F}"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C96-8DFE-4E00-9049-69C6D7C9212E}" type="slidenum">
              <a:rPr lang="en-US" smtClean="0"/>
              <a:pPr/>
              <a:t>‹#›</a:t>
            </a:fld>
            <a:endParaRPr lang="en-US"/>
          </a:p>
        </p:txBody>
      </p:sp>
    </p:spTree>
    <p:extLst>
      <p:ext uri="{BB962C8B-B14F-4D97-AF65-F5344CB8AC3E}">
        <p14:creationId xmlns:p14="http://schemas.microsoft.com/office/powerpoint/2010/main" val="138404564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0E9C8A-D5BF-473A-8794-C15293C8408F}"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C96-8DFE-4E00-9049-69C6D7C9212E}" type="slidenum">
              <a:rPr lang="en-US" smtClean="0"/>
              <a:pPr/>
              <a:t>‹#›</a:t>
            </a:fld>
            <a:endParaRPr lang="en-US"/>
          </a:p>
        </p:txBody>
      </p:sp>
    </p:spTree>
    <p:extLst>
      <p:ext uri="{BB962C8B-B14F-4D97-AF65-F5344CB8AC3E}">
        <p14:creationId xmlns:p14="http://schemas.microsoft.com/office/powerpoint/2010/main" val="3770153079"/>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E9C8A-D5BF-473A-8794-C15293C8408F}"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C96-8DFE-4E00-9049-69C6D7C9212E}" type="slidenum">
              <a:rPr lang="en-US" smtClean="0"/>
              <a:pPr/>
              <a:t>‹#›</a:t>
            </a:fld>
            <a:endParaRPr lang="en-US"/>
          </a:p>
        </p:txBody>
      </p:sp>
    </p:spTree>
    <p:extLst>
      <p:ext uri="{BB962C8B-B14F-4D97-AF65-F5344CB8AC3E}">
        <p14:creationId xmlns:p14="http://schemas.microsoft.com/office/powerpoint/2010/main" val="396192221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0E9C8A-D5BF-473A-8794-C15293C8408F}" type="datetimeFigureOut">
              <a:rPr lang="en-US" smtClean="0"/>
              <a:pPr/>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ECC96-8DFE-4E00-9049-69C6D7C9212E}" type="slidenum">
              <a:rPr lang="en-US" smtClean="0"/>
              <a:pPr/>
              <a:t>‹#›</a:t>
            </a:fld>
            <a:endParaRPr lang="en-US"/>
          </a:p>
        </p:txBody>
      </p:sp>
    </p:spTree>
    <p:extLst>
      <p:ext uri="{BB962C8B-B14F-4D97-AF65-F5344CB8AC3E}">
        <p14:creationId xmlns:p14="http://schemas.microsoft.com/office/powerpoint/2010/main" val="425200293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0E9C8A-D5BF-473A-8794-C15293C8408F}" type="datetimeFigureOut">
              <a:rPr lang="en-US" smtClean="0"/>
              <a:pPr/>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CECC96-8DFE-4E00-9049-69C6D7C9212E}" type="slidenum">
              <a:rPr lang="en-US" smtClean="0"/>
              <a:pPr/>
              <a:t>‹#›</a:t>
            </a:fld>
            <a:endParaRPr lang="en-US"/>
          </a:p>
        </p:txBody>
      </p:sp>
    </p:spTree>
    <p:extLst>
      <p:ext uri="{BB962C8B-B14F-4D97-AF65-F5344CB8AC3E}">
        <p14:creationId xmlns:p14="http://schemas.microsoft.com/office/powerpoint/2010/main" val="412502082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0E9C8A-D5BF-473A-8794-C15293C8408F}" type="datetimeFigureOut">
              <a:rPr lang="en-US" smtClean="0"/>
              <a:pPr/>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CECC96-8DFE-4E00-9049-69C6D7C9212E}" type="slidenum">
              <a:rPr lang="en-US" smtClean="0"/>
              <a:pPr/>
              <a:t>‹#›</a:t>
            </a:fld>
            <a:endParaRPr lang="en-US"/>
          </a:p>
        </p:txBody>
      </p:sp>
    </p:spTree>
    <p:extLst>
      <p:ext uri="{BB962C8B-B14F-4D97-AF65-F5344CB8AC3E}">
        <p14:creationId xmlns:p14="http://schemas.microsoft.com/office/powerpoint/2010/main" val="187049297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E9C8A-D5BF-473A-8794-C15293C8408F}" type="datetimeFigureOut">
              <a:rPr lang="en-US" smtClean="0"/>
              <a:pPr/>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CECC96-8DFE-4E00-9049-69C6D7C9212E}" type="slidenum">
              <a:rPr lang="en-US" smtClean="0"/>
              <a:pPr/>
              <a:t>‹#›</a:t>
            </a:fld>
            <a:endParaRPr lang="en-US"/>
          </a:p>
        </p:txBody>
      </p:sp>
    </p:spTree>
    <p:extLst>
      <p:ext uri="{BB962C8B-B14F-4D97-AF65-F5344CB8AC3E}">
        <p14:creationId xmlns:p14="http://schemas.microsoft.com/office/powerpoint/2010/main" val="322279251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0E9C8A-D5BF-473A-8794-C15293C8408F}" type="datetimeFigureOut">
              <a:rPr lang="en-US" smtClean="0"/>
              <a:pPr/>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ECC96-8DFE-4E00-9049-69C6D7C9212E}" type="slidenum">
              <a:rPr lang="en-US" smtClean="0"/>
              <a:pPr/>
              <a:t>‹#›</a:t>
            </a:fld>
            <a:endParaRPr lang="en-US"/>
          </a:p>
        </p:txBody>
      </p:sp>
    </p:spTree>
    <p:extLst>
      <p:ext uri="{BB962C8B-B14F-4D97-AF65-F5344CB8AC3E}">
        <p14:creationId xmlns:p14="http://schemas.microsoft.com/office/powerpoint/2010/main" val="17308811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0B018B3D-EFBE-48EE-A0BF-58E8CBF51181}" type="slidenum">
              <a:rPr lang="ar-SA" altLang="en-US" smtClean="0"/>
              <a:pPr>
                <a:defRPr/>
              </a:pPr>
              <a:t>‹#›</a:t>
            </a:fld>
            <a:endParaRPr lang="en-US" altLang="en-US"/>
          </a:p>
        </p:txBody>
      </p:sp>
    </p:spTree>
    <p:extLst>
      <p:ext uri="{BB962C8B-B14F-4D97-AF65-F5344CB8AC3E}">
        <p14:creationId xmlns:p14="http://schemas.microsoft.com/office/powerpoint/2010/main" val="2901232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0E9C8A-D5BF-473A-8794-C15293C8408F}" type="datetimeFigureOut">
              <a:rPr lang="en-US" smtClean="0"/>
              <a:pPr/>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ECC96-8DFE-4E00-9049-69C6D7C9212E}" type="slidenum">
              <a:rPr lang="en-US" smtClean="0"/>
              <a:pPr/>
              <a:t>‹#›</a:t>
            </a:fld>
            <a:endParaRPr lang="en-US"/>
          </a:p>
        </p:txBody>
      </p:sp>
    </p:spTree>
    <p:extLst>
      <p:ext uri="{BB962C8B-B14F-4D97-AF65-F5344CB8AC3E}">
        <p14:creationId xmlns:p14="http://schemas.microsoft.com/office/powerpoint/2010/main" val="125228503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0E9C8A-D5BF-473A-8794-C15293C8408F}"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C96-8DFE-4E00-9049-69C6D7C9212E}" type="slidenum">
              <a:rPr lang="en-US" smtClean="0"/>
              <a:pPr/>
              <a:t>‹#›</a:t>
            </a:fld>
            <a:endParaRPr lang="en-US"/>
          </a:p>
        </p:txBody>
      </p:sp>
    </p:spTree>
    <p:extLst>
      <p:ext uri="{BB962C8B-B14F-4D97-AF65-F5344CB8AC3E}">
        <p14:creationId xmlns:p14="http://schemas.microsoft.com/office/powerpoint/2010/main" val="148314887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0E9C8A-D5BF-473A-8794-C15293C8408F}"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C96-8DFE-4E00-9049-69C6D7C9212E}" type="slidenum">
              <a:rPr lang="en-US" smtClean="0"/>
              <a:pPr/>
              <a:t>‹#›</a:t>
            </a:fld>
            <a:endParaRPr lang="en-US"/>
          </a:p>
        </p:txBody>
      </p:sp>
    </p:spTree>
    <p:extLst>
      <p:ext uri="{BB962C8B-B14F-4D97-AF65-F5344CB8AC3E}">
        <p14:creationId xmlns:p14="http://schemas.microsoft.com/office/powerpoint/2010/main" val="32696942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95605-92BE-4D92-91E2-D17AAD3001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34562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68ADA6-4E2B-40F1-97F0-7D324D6B44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682592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21AFEF-497B-4F89-9227-4E8F6C0589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03445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D1EF8AD-87B0-4E9D-A313-F03ECEAE6B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27610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97E5DBA-8246-4CF8-A295-B83B372F6A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94430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D518CB2-2F0A-4EC4-8991-8B928C8B16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1320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704E6A-20A7-4AB5-83F1-B3A9127AB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089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DCFF603-C91B-4D60-B435-5BCCBBA0AFC6}" type="slidenum">
              <a:rPr lang="ar-SA" altLang="en-US" smtClean="0"/>
              <a:pPr>
                <a:defRPr/>
              </a:pPr>
              <a:t>‹#›</a:t>
            </a:fld>
            <a:endParaRPr lang="en-US" altLang="en-US"/>
          </a:p>
        </p:txBody>
      </p:sp>
    </p:spTree>
    <p:extLst>
      <p:ext uri="{BB962C8B-B14F-4D97-AF65-F5344CB8AC3E}">
        <p14:creationId xmlns:p14="http://schemas.microsoft.com/office/powerpoint/2010/main" val="26665579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3A0BF8-4DCD-41D7-BA1D-65CF95196B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0755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A9542EF-45A5-44BC-8DBB-893E633BA6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25512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E60A09-501E-4CD8-8B0A-A575A95B68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13376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4FF59B-D968-4098-9BFF-61D7A7A20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623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AB222F4-C0BA-4326-BCF1-701909B19D47}" type="slidenum">
              <a:rPr lang="ar-SA" altLang="en-US" smtClean="0"/>
              <a:pPr>
                <a:defRPr/>
              </a:pPr>
              <a:t>‹#›</a:t>
            </a:fld>
            <a:endParaRPr lang="en-US" altLang="en-US"/>
          </a:p>
        </p:txBody>
      </p:sp>
    </p:spTree>
    <p:extLst>
      <p:ext uri="{BB962C8B-B14F-4D97-AF65-F5344CB8AC3E}">
        <p14:creationId xmlns:p14="http://schemas.microsoft.com/office/powerpoint/2010/main" val="22957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5CE23FD-0B7E-44A0-A96C-AC290E91439F}" type="slidenum">
              <a:rPr lang="ar-SA" altLang="en-US" smtClean="0"/>
              <a:pPr>
                <a:defRPr/>
              </a:pPr>
              <a:t>‹#›</a:t>
            </a:fld>
            <a:endParaRPr lang="en-US" altLang="en-US"/>
          </a:p>
        </p:txBody>
      </p:sp>
    </p:spTree>
    <p:extLst>
      <p:ext uri="{BB962C8B-B14F-4D97-AF65-F5344CB8AC3E}">
        <p14:creationId xmlns:p14="http://schemas.microsoft.com/office/powerpoint/2010/main" val="271852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a:defRPr/>
            </a:pPr>
            <a:fld id="{6A0676AD-6383-4C03-971B-3C7E5CC70668}" type="slidenum">
              <a:rPr lang="ar-SA" altLang="en-US" smtClean="0"/>
              <a:pPr>
                <a:defRPr/>
              </a:pPr>
              <a:t>‹#›</a:t>
            </a:fld>
            <a:endParaRPr lang="en-US" altLang="en-US"/>
          </a:p>
        </p:txBody>
      </p:sp>
      <p:pic>
        <p:nvPicPr>
          <p:cNvPr id="18" name="Picture 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820401" y="39688"/>
            <a:ext cx="1090084"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568451" y="-12700"/>
            <a:ext cx="1145116"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17882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grpSp>
          <p:nvGrpSpPr>
            <p:cNvPr id="1034" name="Group 3"/>
            <p:cNvGrpSpPr>
              <a:grpSpLocks/>
            </p:cNvGrpSpPr>
            <p:nvPr/>
          </p:nvGrpSpPr>
          <p:grpSpPr bwMode="auto">
            <a:xfrm>
              <a:off x="0" y="0"/>
              <a:ext cx="5760" cy="4320"/>
              <a:chOff x="0" y="0"/>
              <a:chExt cx="5760" cy="4320"/>
            </a:xfrm>
          </p:grpSpPr>
          <p:sp>
            <p:nvSpPr>
              <p:cNvPr id="1041" name="Rectangle 4"/>
              <p:cNvSpPr>
                <a:spLocks noChangeArrowheads="1"/>
              </p:cNvSpPr>
              <p:nvPr/>
            </p:nvSpPr>
            <p:spPr bwMode="white">
              <a:xfrm>
                <a:off x="0" y="0"/>
                <a:ext cx="5760" cy="384"/>
              </a:xfrm>
              <a:prstGeom prst="rect">
                <a:avLst/>
              </a:prstGeom>
              <a:gradFill rotWithShape="0">
                <a:gsLst>
                  <a:gs pos="0">
                    <a:schemeClr val="hlink"/>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1pPr>
                <a:lvl2pPr marL="742950" indent="-28575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2pPr>
                <a:lvl3pPr marL="11430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3pPr>
                <a:lvl4pPr marL="16002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4pPr>
                <a:lvl5pPr marL="20574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9pPr>
              </a:lstStyle>
              <a:p>
                <a:pPr>
                  <a:defRPr/>
                </a:pPr>
                <a:endParaRPr lang="en-US" altLang="en-US" sz="5400" smtClean="0"/>
              </a:p>
            </p:txBody>
          </p:sp>
          <p:sp>
            <p:nvSpPr>
              <p:cNvPr id="1042" name="Rectangle 5"/>
              <p:cNvSpPr>
                <a:spLocks noChangeArrowheads="1"/>
              </p:cNvSpPr>
              <p:nvPr/>
            </p:nvSpPr>
            <p:spPr bwMode="white">
              <a:xfrm>
                <a:off x="0" y="384"/>
                <a:ext cx="5760" cy="393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1pPr>
                <a:lvl2pPr marL="742950" indent="-28575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2pPr>
                <a:lvl3pPr marL="11430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3pPr>
                <a:lvl4pPr marL="16002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4pPr>
                <a:lvl5pPr marL="20574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9pPr>
              </a:lstStyle>
              <a:p>
                <a:pPr>
                  <a:defRPr/>
                </a:pPr>
                <a:endParaRPr lang="en-US" altLang="en-US" sz="5400" smtClean="0"/>
              </a:p>
            </p:txBody>
          </p:sp>
        </p:grpSp>
        <p:grpSp>
          <p:nvGrpSpPr>
            <p:cNvPr id="1035" name="Group 6"/>
            <p:cNvGrpSpPr>
              <a:grpSpLocks/>
            </p:cNvGrpSpPr>
            <p:nvPr/>
          </p:nvGrpSpPr>
          <p:grpSpPr bwMode="auto">
            <a:xfrm>
              <a:off x="0" y="0"/>
              <a:ext cx="1667" cy="3613"/>
              <a:chOff x="0" y="0"/>
              <a:chExt cx="1667" cy="3613"/>
            </a:xfrm>
          </p:grpSpPr>
          <p:pic>
            <p:nvPicPr>
              <p:cNvPr id="1036" name="Picture 7" descr="A:\grapes.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ltGray">
              <a:xfrm>
                <a:off x="163" y="0"/>
                <a:ext cx="534" cy="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7" name="Group 8"/>
              <p:cNvGrpSpPr>
                <a:grpSpLocks/>
              </p:cNvGrpSpPr>
              <p:nvPr/>
            </p:nvGrpSpPr>
            <p:grpSpPr bwMode="auto">
              <a:xfrm>
                <a:off x="226" y="0"/>
                <a:ext cx="80" cy="3613"/>
                <a:chOff x="226" y="0"/>
                <a:chExt cx="80" cy="3613"/>
              </a:xfrm>
            </p:grpSpPr>
            <p:sp>
              <p:nvSpPr>
                <p:cNvPr id="1039" name="Rectangle 9"/>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1pPr>
                  <a:lvl2pPr marL="742950" indent="-28575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2pPr>
                  <a:lvl3pPr marL="11430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3pPr>
                  <a:lvl4pPr marL="16002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4pPr>
                  <a:lvl5pPr marL="20574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9pPr>
                </a:lstStyle>
                <a:p>
                  <a:pPr>
                    <a:defRPr/>
                  </a:pPr>
                  <a:endParaRPr lang="en-US" altLang="en-US" sz="5400" smtClean="0"/>
                </a:p>
              </p:txBody>
            </p:sp>
            <p:sp>
              <p:nvSpPr>
                <p:cNvPr id="1040" name="Rectangle 10"/>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1pPr>
                  <a:lvl2pPr marL="742950" indent="-28575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2pPr>
                  <a:lvl3pPr marL="11430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3pPr>
                  <a:lvl4pPr marL="16002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4pPr>
                  <a:lvl5pPr marL="20574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9pPr>
                </a:lstStyle>
                <a:p>
                  <a:pPr>
                    <a:defRPr/>
                  </a:pPr>
                  <a:endParaRPr lang="en-US" altLang="en-US" sz="5400" smtClean="0"/>
                </a:p>
              </p:txBody>
            </p:sp>
          </p:grpSp>
          <p:sp>
            <p:nvSpPr>
              <p:cNvPr id="1038" name="Rectangle 11"/>
              <p:cNvSpPr>
                <a:spLocks noChangeArrowheads="1"/>
              </p:cNvSpPr>
              <p:nvPr/>
            </p:nvSpPr>
            <p:spPr bwMode="ltGray">
              <a:xfrm>
                <a:off x="0" y="347"/>
                <a:ext cx="1667" cy="80"/>
              </a:xfrm>
              <a:prstGeom prst="rect">
                <a:avLst/>
              </a:prstGeom>
              <a:gradFill rotWithShape="0">
                <a:gsLst>
                  <a:gs pos="0">
                    <a:schemeClr val="hlink"/>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1pPr>
                <a:lvl2pPr marL="742950" indent="-28575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2pPr>
                <a:lvl3pPr marL="11430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3pPr>
                <a:lvl4pPr marL="16002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4pPr>
                <a:lvl5pPr marL="2057400" indent="-228600">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5pPr>
                <a:lvl6pPr marL="25146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6pPr>
                <a:lvl7pPr marL="29718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7pPr>
                <a:lvl8pPr marL="34290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8pPr>
                <a:lvl9pPr marL="3886200" indent="-228600" eaLnBrk="0" fontAlgn="base" hangingPunct="0">
                  <a:spcBef>
                    <a:spcPct val="0"/>
                  </a:spcBef>
                  <a:spcAft>
                    <a:spcPct val="0"/>
                  </a:spcAft>
                  <a:defRPr sz="5400">
                    <a:solidFill>
                      <a:schemeClr val="tx1"/>
                    </a:solidFill>
                    <a:latin typeface="Times New Roman" panose="02020603050405020304" pitchFamily="18" charset="0"/>
                    <a:ea typeface="Times New Roman (Arabic)" panose="02020603050405020304" pitchFamily="18" charset="0"/>
                    <a:cs typeface="Times New Roman (Arabic)" panose="02020603050405020304" pitchFamily="18" charset="0"/>
                  </a:defRPr>
                </a:lvl9pPr>
              </a:lstStyle>
              <a:p>
                <a:pPr>
                  <a:defRPr/>
                </a:pPr>
                <a:endParaRPr lang="en-US" altLang="en-US" sz="5400" smtClean="0"/>
              </a:p>
            </p:txBody>
          </p:sp>
        </p:grpSp>
      </p:grpSp>
      <p:sp>
        <p:nvSpPr>
          <p:cNvPr id="1027" name="Rectangle 12"/>
          <p:cNvSpPr>
            <a:spLocks noGrp="1" noChangeArrowheads="1"/>
          </p:cNvSpPr>
          <p:nvPr>
            <p:ph type="title"/>
          </p:nvPr>
        </p:nvSpPr>
        <p:spPr bwMode="auto">
          <a:xfrm>
            <a:off x="17272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8" name="Rectangle 13"/>
          <p:cNvSpPr>
            <a:spLocks noGrp="1" noChangeArrowheads="1"/>
          </p:cNvSpPr>
          <p:nvPr>
            <p:ph type="body" idx="1"/>
          </p:nvPr>
        </p:nvSpPr>
        <p:spPr bwMode="auto">
          <a:xfrm>
            <a:off x="17272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13326" name="Rectangle 14"/>
          <p:cNvSpPr>
            <a:spLocks noGrp="1" noChangeArrowheads="1"/>
          </p:cNvSpPr>
          <p:nvPr>
            <p:ph type="dt" sz="half" idx="2"/>
          </p:nvPr>
        </p:nvSpPr>
        <p:spPr bwMode="auto">
          <a:xfrm>
            <a:off x="17272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ea typeface="+mn-ea"/>
                <a:cs typeface="Times New Roman (Arabic)" pitchFamily="26" charset="0"/>
              </a:defRPr>
            </a:lvl1pPr>
          </a:lstStyle>
          <a:p>
            <a:pPr>
              <a:defRPr/>
            </a:pPr>
            <a:endParaRPr lang="en-US" altLang="en-US"/>
          </a:p>
        </p:txBody>
      </p:sp>
      <p:sp>
        <p:nvSpPr>
          <p:cNvPr id="13327" name="Rectangle 15"/>
          <p:cNvSpPr>
            <a:spLocks noGrp="1" noChangeArrowheads="1"/>
          </p:cNvSpPr>
          <p:nvPr>
            <p:ph type="ftr" sz="quarter" idx="3"/>
          </p:nvPr>
        </p:nvSpPr>
        <p:spPr bwMode="auto">
          <a:xfrm>
            <a:off x="49784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ea typeface="+mn-ea"/>
                <a:cs typeface="Times New Roman (Arabic)" pitchFamily="26" charset="0"/>
              </a:defRPr>
            </a:lvl1pPr>
          </a:lstStyle>
          <a:p>
            <a:pPr>
              <a:defRPr/>
            </a:pPr>
            <a:endParaRPr lang="en-US" altLang="en-US"/>
          </a:p>
        </p:txBody>
      </p:sp>
      <p:sp>
        <p:nvSpPr>
          <p:cNvPr id="13328" name="Rectangle 16"/>
          <p:cNvSpPr>
            <a:spLocks noGrp="1" noChangeArrowheads="1"/>
          </p:cNvSpPr>
          <p:nvPr>
            <p:ph type="sldNum" sz="quarter" idx="4"/>
          </p:nvPr>
        </p:nvSpPr>
        <p:spPr bwMode="auto">
          <a:xfrm>
            <a:off x="9550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Impact" panose="020B0806030902050204" pitchFamily="34" charset="0"/>
                <a:ea typeface="Times New Roman (Arabic)" panose="02020603050405020304" pitchFamily="18" charset="0"/>
                <a:cs typeface="Times New Roman (Arabic)" panose="02020603050405020304" pitchFamily="18" charset="0"/>
              </a:defRPr>
            </a:lvl1pPr>
          </a:lstStyle>
          <a:p>
            <a:pPr>
              <a:defRPr/>
            </a:pPr>
            <a:fld id="{6A0676AD-6383-4C03-971B-3C7E5CC70668}" type="slidenum">
              <a:rPr lang="ar-SA" altLang="en-US"/>
              <a:pPr>
                <a:defRPr/>
              </a:pPr>
              <a:t>‹#›</a:t>
            </a:fld>
            <a:endParaRPr lang="en-US" altLang="en-US"/>
          </a:p>
        </p:txBody>
      </p:sp>
      <p:pic>
        <p:nvPicPr>
          <p:cNvPr id="1032" name="Picture 1"/>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820401" y="39688"/>
            <a:ext cx="1090084"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568451" y="-12700"/>
            <a:ext cx="1145116"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23471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latin typeface="+mj-lt"/>
          <a:ea typeface="Times New Roman (Arabic)" pitchFamily="26" charset="0"/>
          <a:cs typeface="+mj-cs"/>
        </a:defRPr>
      </a:lvl1pPr>
      <a:lvl2pPr algn="l" rtl="0" eaLnBrk="0" fontAlgn="base" hangingPunct="0">
        <a:spcBef>
          <a:spcPct val="0"/>
        </a:spcBef>
        <a:spcAft>
          <a:spcPct val="0"/>
        </a:spcAft>
        <a:defRPr kumimoji="1" sz="4400">
          <a:solidFill>
            <a:schemeClr val="tx2"/>
          </a:solidFill>
          <a:latin typeface="Impact" pitchFamily="34" charset="0"/>
          <a:ea typeface="Times New Roman (Arabic)" pitchFamily="26" charset="0"/>
          <a:cs typeface="Times New Roman (Arabic)" pitchFamily="26" charset="0"/>
        </a:defRPr>
      </a:lvl2pPr>
      <a:lvl3pPr algn="l" rtl="0" eaLnBrk="0" fontAlgn="base" hangingPunct="0">
        <a:spcBef>
          <a:spcPct val="0"/>
        </a:spcBef>
        <a:spcAft>
          <a:spcPct val="0"/>
        </a:spcAft>
        <a:defRPr kumimoji="1" sz="4400">
          <a:solidFill>
            <a:schemeClr val="tx2"/>
          </a:solidFill>
          <a:latin typeface="Impact" pitchFamily="34" charset="0"/>
          <a:ea typeface="Times New Roman (Arabic)" pitchFamily="26" charset="0"/>
          <a:cs typeface="Times New Roman (Arabic)" pitchFamily="26" charset="0"/>
        </a:defRPr>
      </a:lvl3pPr>
      <a:lvl4pPr algn="l" rtl="0" eaLnBrk="0" fontAlgn="base" hangingPunct="0">
        <a:spcBef>
          <a:spcPct val="0"/>
        </a:spcBef>
        <a:spcAft>
          <a:spcPct val="0"/>
        </a:spcAft>
        <a:defRPr kumimoji="1" sz="4400">
          <a:solidFill>
            <a:schemeClr val="tx2"/>
          </a:solidFill>
          <a:latin typeface="Impact" pitchFamily="34" charset="0"/>
          <a:ea typeface="Times New Roman (Arabic)" pitchFamily="26" charset="0"/>
          <a:cs typeface="Times New Roman (Arabic)" pitchFamily="26" charset="0"/>
        </a:defRPr>
      </a:lvl4pPr>
      <a:lvl5pPr algn="l" rtl="0" eaLnBrk="0" fontAlgn="base" hangingPunct="0">
        <a:spcBef>
          <a:spcPct val="0"/>
        </a:spcBef>
        <a:spcAft>
          <a:spcPct val="0"/>
        </a:spcAft>
        <a:defRPr kumimoji="1" sz="4400">
          <a:solidFill>
            <a:schemeClr val="tx2"/>
          </a:solidFill>
          <a:latin typeface="Impact" pitchFamily="34" charset="0"/>
          <a:ea typeface="Times New Roman (Arabic)" pitchFamily="26" charset="0"/>
          <a:cs typeface="Times New Roman (Arabic)" pitchFamily="26" charset="0"/>
        </a:defRPr>
      </a:lvl5pPr>
      <a:lvl6pPr marL="457200" algn="l" rtl="0" eaLnBrk="0" fontAlgn="base" hangingPunct="0">
        <a:spcBef>
          <a:spcPct val="0"/>
        </a:spcBef>
        <a:spcAft>
          <a:spcPct val="0"/>
        </a:spcAft>
        <a:defRPr kumimoji="1" sz="4400">
          <a:solidFill>
            <a:schemeClr val="tx2"/>
          </a:solidFill>
          <a:latin typeface="Impact" pitchFamily="34" charset="0"/>
          <a:cs typeface="Times New Roman (Arabic)" pitchFamily="26" charset="0"/>
        </a:defRPr>
      </a:lvl6pPr>
      <a:lvl7pPr marL="914400" algn="l" rtl="0" eaLnBrk="0" fontAlgn="base" hangingPunct="0">
        <a:spcBef>
          <a:spcPct val="0"/>
        </a:spcBef>
        <a:spcAft>
          <a:spcPct val="0"/>
        </a:spcAft>
        <a:defRPr kumimoji="1" sz="4400">
          <a:solidFill>
            <a:schemeClr val="tx2"/>
          </a:solidFill>
          <a:latin typeface="Impact" pitchFamily="34" charset="0"/>
          <a:cs typeface="Times New Roman (Arabic)" pitchFamily="26" charset="0"/>
        </a:defRPr>
      </a:lvl7pPr>
      <a:lvl8pPr marL="1371600" algn="l" rtl="0" eaLnBrk="0" fontAlgn="base" hangingPunct="0">
        <a:spcBef>
          <a:spcPct val="0"/>
        </a:spcBef>
        <a:spcAft>
          <a:spcPct val="0"/>
        </a:spcAft>
        <a:defRPr kumimoji="1" sz="4400">
          <a:solidFill>
            <a:schemeClr val="tx2"/>
          </a:solidFill>
          <a:latin typeface="Impact" pitchFamily="34" charset="0"/>
          <a:cs typeface="Times New Roman (Arabic)" pitchFamily="26" charset="0"/>
        </a:defRPr>
      </a:lvl8pPr>
      <a:lvl9pPr marL="1828800" algn="l" rtl="0" eaLnBrk="0" fontAlgn="base" hangingPunct="0">
        <a:spcBef>
          <a:spcPct val="0"/>
        </a:spcBef>
        <a:spcAft>
          <a:spcPct val="0"/>
        </a:spcAft>
        <a:defRPr kumimoji="1" sz="4400">
          <a:solidFill>
            <a:schemeClr val="tx2"/>
          </a:solidFill>
          <a:latin typeface="Impact" pitchFamily="34" charset="0"/>
          <a:cs typeface="Times New Roman (Arabic)" pitchFamily="26"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Times New Roman (Arabic)" pitchFamily="26" charset="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Times New Roman (Arabic)" pitchFamily="26" charset="0"/>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Times New Roman (Arabic)" pitchFamily="26" charset="0"/>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Times New Roman (Arabic)" pitchFamily="26" charset="0"/>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Times New Roman (Arabic)" pitchFamily="26" charset="0"/>
          <a:cs typeface="+mn-cs"/>
        </a:defRPr>
      </a:lvl5pPr>
      <a:lvl6pPr marL="2514600" indent="-228600" algn="l" rtl="0" eaLnBrk="0" fontAlgn="base" hangingPunct="0">
        <a:spcBef>
          <a:spcPct val="20000"/>
        </a:spcBef>
        <a:spcAft>
          <a:spcPct val="0"/>
        </a:spcAft>
        <a:buChar char="»"/>
        <a:defRPr kumimoji="1" sz="2000">
          <a:solidFill>
            <a:schemeClr val="tx1"/>
          </a:solidFill>
          <a:latin typeface="+mn-lt"/>
          <a:cs typeface="+mn-cs"/>
        </a:defRPr>
      </a:lvl6pPr>
      <a:lvl7pPr marL="2971800" indent="-228600" algn="l" rtl="0" eaLnBrk="0" fontAlgn="base" hangingPunct="0">
        <a:spcBef>
          <a:spcPct val="20000"/>
        </a:spcBef>
        <a:spcAft>
          <a:spcPct val="0"/>
        </a:spcAft>
        <a:buChar char="»"/>
        <a:defRPr kumimoji="1" sz="2000">
          <a:solidFill>
            <a:schemeClr val="tx1"/>
          </a:solidFill>
          <a:latin typeface="+mn-lt"/>
          <a:cs typeface="+mn-cs"/>
        </a:defRPr>
      </a:lvl7pPr>
      <a:lvl8pPr marL="3429000" indent="-228600" algn="l" rtl="0" eaLnBrk="0" fontAlgn="base" hangingPunct="0">
        <a:spcBef>
          <a:spcPct val="20000"/>
        </a:spcBef>
        <a:spcAft>
          <a:spcPct val="0"/>
        </a:spcAft>
        <a:buChar char="»"/>
        <a:defRPr kumimoji="1" sz="2000">
          <a:solidFill>
            <a:schemeClr val="tx1"/>
          </a:solidFill>
          <a:latin typeface="+mn-lt"/>
          <a:cs typeface="+mn-cs"/>
        </a:defRPr>
      </a:lvl8pPr>
      <a:lvl9pPr marL="3886200" indent="-228600" algn="l" rtl="0" eaLnBrk="0" fontAlgn="base" hangingPunct="0">
        <a:spcBef>
          <a:spcPct val="20000"/>
        </a:spcBef>
        <a:spcAft>
          <a:spcPct val="0"/>
        </a:spcAft>
        <a:buChar char="»"/>
        <a:defRPr kumimoji="1"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302ED6D-0F1E-4468-996B-8541371B26F0}" type="datetimeFigureOut">
              <a:rPr lang="en-US"/>
              <a:pPr>
                <a:defRPr/>
              </a:pPr>
              <a:t>2/22/2018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154DA5B-5471-462E-9409-0549CE6F911F}" type="slidenum">
              <a:rPr lang="en-US" altLang="en-US"/>
              <a:pPr/>
              <a:t>‹#›</a:t>
            </a:fld>
            <a:endParaRPr lang="en-US" altLang="en-US"/>
          </a:p>
        </p:txBody>
      </p:sp>
    </p:spTree>
    <p:extLst>
      <p:ext uri="{BB962C8B-B14F-4D97-AF65-F5344CB8AC3E}">
        <p14:creationId xmlns:p14="http://schemas.microsoft.com/office/powerpoint/2010/main" val="178708231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318000" y="0"/>
            <a:ext cx="15900400" cy="3810000"/>
            <a:chOff x="-2040" y="0"/>
            <a:chExt cx="7512" cy="2400"/>
          </a:xfrm>
        </p:grpSpPr>
        <p:sp>
          <p:nvSpPr>
            <p:cNvPr id="1032"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endParaRPr>
            </a:p>
          </p:txBody>
        </p:sp>
        <p:sp>
          <p:nvSpPr>
            <p:cNvPr id="1033"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000000"/>
                </a:solidFill>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grpSp>
      <p:sp>
        <p:nvSpPr>
          <p:cNvPr id="1027" name="Rectangle 6"/>
          <p:cNvSpPr>
            <a:spLocks noGrp="1" noChangeArrowheads="1"/>
          </p:cNvSpPr>
          <p:nvPr>
            <p:ph type="title"/>
          </p:nvPr>
        </p:nvSpPr>
        <p:spPr bwMode="auto">
          <a:xfrm>
            <a:off x="1826684" y="301625"/>
            <a:ext cx="97514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826684" y="1827213"/>
            <a:ext cx="975148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6" name="Rectangle 8"/>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Times New Roman" pitchFamily="18" charset="0"/>
              </a:defRPr>
            </a:lvl1pPr>
          </a:lstStyle>
          <a:p>
            <a:pPr fontAlgn="base">
              <a:spcBef>
                <a:spcPct val="0"/>
              </a:spcBef>
              <a:spcAft>
                <a:spcPct val="0"/>
              </a:spcAft>
              <a:defRPr/>
            </a:pPr>
            <a:endParaRPr lang="en-US">
              <a:solidFill>
                <a:srgbClr val="000000"/>
              </a:solidFill>
            </a:endParaRPr>
          </a:p>
        </p:txBody>
      </p:sp>
      <p:sp>
        <p:nvSpPr>
          <p:cNvPr id="63497" name="Rectangle 9"/>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cs typeface="Times New Roman" pitchFamily="18" charset="0"/>
              </a:defRPr>
            </a:lvl1pPr>
          </a:lstStyle>
          <a:p>
            <a:pPr fontAlgn="base">
              <a:spcBef>
                <a:spcPct val="0"/>
              </a:spcBef>
              <a:spcAft>
                <a:spcPct val="0"/>
              </a:spcAft>
              <a:defRPr/>
            </a:pPr>
            <a:endParaRPr lang="en-US">
              <a:solidFill>
                <a:srgbClr val="000000"/>
              </a:solidFill>
            </a:endParaRPr>
          </a:p>
        </p:txBody>
      </p:sp>
      <p:sp>
        <p:nvSpPr>
          <p:cNvPr id="63498" name="Rectangle 10"/>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Times New Roman" pitchFamily="18" charset="0"/>
              </a:defRPr>
            </a:lvl1pPr>
          </a:lstStyle>
          <a:p>
            <a:pPr fontAlgn="base">
              <a:spcBef>
                <a:spcPct val="0"/>
              </a:spcBef>
              <a:spcAft>
                <a:spcPct val="0"/>
              </a:spcAft>
              <a:defRPr/>
            </a:pPr>
            <a:fld id="{0AA29547-1B2D-4497-9F08-9CD1226BBF5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7265220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cs typeface="Arial" charset="0"/>
        </a:defRPr>
      </a:lvl2pPr>
      <a:lvl3pPr algn="l" rtl="0" eaLnBrk="0" fontAlgn="base" hangingPunct="0">
        <a:spcBef>
          <a:spcPct val="0"/>
        </a:spcBef>
        <a:spcAft>
          <a:spcPct val="0"/>
        </a:spcAft>
        <a:defRPr sz="3600">
          <a:solidFill>
            <a:schemeClr val="tx2"/>
          </a:solidFill>
          <a:latin typeface="Arial" charset="0"/>
          <a:cs typeface="Arial" charset="0"/>
        </a:defRPr>
      </a:lvl3pPr>
      <a:lvl4pPr algn="l" rtl="0" eaLnBrk="0" fontAlgn="base" hangingPunct="0">
        <a:spcBef>
          <a:spcPct val="0"/>
        </a:spcBef>
        <a:spcAft>
          <a:spcPct val="0"/>
        </a:spcAft>
        <a:defRPr sz="3600">
          <a:solidFill>
            <a:schemeClr val="tx2"/>
          </a:solidFill>
          <a:latin typeface="Arial" charset="0"/>
          <a:cs typeface="Arial" charset="0"/>
        </a:defRPr>
      </a:lvl4pPr>
      <a:lvl5pPr algn="l" rtl="0" eaLnBrk="0" fontAlgn="base" hangingPunct="0">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cs typeface="+mn-cs"/>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cs typeface="+mn-cs"/>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E9C8A-D5BF-473A-8794-C15293C8408F}" type="datetimeFigureOut">
              <a:rPr lang="en-US" smtClean="0"/>
              <a:pPr/>
              <a:t>2/22/2018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ECC96-8DFE-4E00-9049-69C6D7C9212E}" type="slidenum">
              <a:rPr lang="en-US" smtClean="0"/>
              <a:pPr/>
              <a:t>‹#›</a:t>
            </a:fld>
            <a:endParaRPr lang="en-US"/>
          </a:p>
        </p:txBody>
      </p:sp>
    </p:spTree>
    <p:extLst>
      <p:ext uri="{BB962C8B-B14F-4D97-AF65-F5344CB8AC3E}">
        <p14:creationId xmlns:p14="http://schemas.microsoft.com/office/powerpoint/2010/main" val="250709398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fontAlgn="base">
              <a:spcBef>
                <a:spcPct val="0"/>
              </a:spcBef>
              <a:spcAft>
                <a:spcPct val="0"/>
              </a:spcAft>
            </a:pPr>
            <a:fld id="{6804DBBE-65F0-4322-A463-17B294FE90D9}"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70989966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60230"/>
            <a:ext cx="12557034" cy="6797770"/>
          </a:xfrm>
          <a:prstGeom prst="rect">
            <a:avLst/>
          </a:prstGeom>
        </p:spPr>
      </p:pic>
    </p:spTree>
    <p:extLst>
      <p:ext uri="{BB962C8B-B14F-4D97-AF65-F5344CB8AC3E}">
        <p14:creationId xmlns:p14="http://schemas.microsoft.com/office/powerpoint/2010/main" val="174366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umax36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noChangeArrowheads="1"/>
          </p:cNvSpPr>
          <p:nvPr>
            <p:ph type="title"/>
          </p:nvPr>
        </p:nvSpPr>
        <p:spPr>
          <a:xfrm>
            <a:off x="1524000" y="304800"/>
            <a:ext cx="7772400" cy="1143000"/>
          </a:xfrm>
        </p:spPr>
        <p:txBody>
          <a:bodyPr/>
          <a:lstStyle/>
          <a:p>
            <a:pPr eaLnBrk="1" hangingPunct="1"/>
            <a:r>
              <a:rPr lang="en-US" altLang="en-US" sz="2800" b="1"/>
              <a:t>SICKLE DACTILITIS:</a:t>
            </a:r>
            <a:br>
              <a:rPr lang="en-US" altLang="en-US" sz="2800" b="1"/>
            </a:br>
            <a:r>
              <a:rPr lang="en-US" altLang="en-US" sz="2800" b="1"/>
              <a:t>HAND FOOT SYNDROME</a:t>
            </a:r>
          </a:p>
        </p:txBody>
      </p:sp>
    </p:spTree>
    <p:extLst>
      <p:ext uri="{BB962C8B-B14F-4D97-AF65-F5344CB8AC3E}">
        <p14:creationId xmlns:p14="http://schemas.microsoft.com/office/powerpoint/2010/main" val="1909172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max3666"/>
          <p:cNvPicPr>
            <a:picLocks noChangeAspect="1" noChangeArrowheads="1"/>
          </p:cNvPicPr>
          <p:nvPr/>
        </p:nvPicPr>
        <p:blipFill>
          <a:blip r:embed="rId2">
            <a:clrChange>
              <a:clrFrom>
                <a:srgbClr val="571A13"/>
              </a:clrFrom>
              <a:clrTo>
                <a:srgbClr val="571A13">
                  <a:alpha val="0"/>
                </a:srgbClr>
              </a:clrTo>
            </a:clrChange>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type="title"/>
          </p:nvPr>
        </p:nvSpPr>
        <p:spPr/>
        <p:txBody>
          <a:bodyPr/>
          <a:lstStyle/>
          <a:p>
            <a:pPr eaLnBrk="1" hangingPunct="1"/>
            <a:r>
              <a:rPr lang="en-US" altLang="en-US" smtClean="0"/>
              <a:t>                            </a:t>
            </a:r>
            <a:r>
              <a:rPr lang="en-US" altLang="en-US" sz="1700"/>
              <a:t>COMPLICATION OF DACTILITIS</a:t>
            </a:r>
            <a:endParaRPr lang="en-US" altLang="en-US" smtClean="0"/>
          </a:p>
        </p:txBody>
      </p:sp>
    </p:spTree>
    <p:extLst>
      <p:ext uri="{BB962C8B-B14F-4D97-AF65-F5344CB8AC3E}">
        <p14:creationId xmlns:p14="http://schemas.microsoft.com/office/powerpoint/2010/main" val="2911048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umax3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90678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noChangeArrowheads="1"/>
          </p:cNvSpPr>
          <p:nvPr>
            <p:ph type="title"/>
          </p:nvPr>
        </p:nvSpPr>
        <p:spPr>
          <a:xfrm>
            <a:off x="2894013" y="1"/>
            <a:ext cx="7313612" cy="1444625"/>
          </a:xfrm>
        </p:spPr>
        <p:txBody>
          <a:bodyPr/>
          <a:lstStyle/>
          <a:p>
            <a:pPr eaLnBrk="1" hangingPunct="1"/>
            <a:r>
              <a:rPr lang="en-US" altLang="en-US" sz="2800" b="1"/>
              <a:t>Avascular necrosis of the head of Femur</a:t>
            </a:r>
          </a:p>
        </p:txBody>
      </p:sp>
      <p:sp>
        <p:nvSpPr>
          <p:cNvPr id="4" name="Down Arrow 3"/>
          <p:cNvSpPr/>
          <p:nvPr/>
        </p:nvSpPr>
        <p:spPr>
          <a:xfrm>
            <a:off x="2133600" y="31242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spTree>
    <p:extLst>
      <p:ext uri="{BB962C8B-B14F-4D97-AF65-F5344CB8AC3E}">
        <p14:creationId xmlns:p14="http://schemas.microsoft.com/office/powerpoint/2010/main" val="3832825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4352" y="309092"/>
            <a:ext cx="1403648" cy="5784204"/>
          </a:xfrm>
        </p:spPr>
        <p:txBody>
          <a:bodyPr/>
          <a:lstStyle/>
          <a:p>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smtClean="0">
                <a:solidFill>
                  <a:schemeClr val="tx1"/>
                </a:solidFill>
              </a:rPr>
              <a:t>300</a:t>
            </a:r>
            <a:r>
              <a:rPr lang="en-US" dirty="0" smtClean="0">
                <a:solidFill>
                  <a:schemeClr val="tx1"/>
                </a:solidFill>
              </a:rPr>
              <a:t/>
            </a:r>
            <a:br>
              <a:rPr lang="en-US" dirty="0" smtClean="0">
                <a:solidFill>
                  <a:schemeClr val="tx1"/>
                </a:solidFill>
              </a:rPr>
            </a:br>
            <a:r>
              <a:rPr lang="fa-IR" dirty="0">
                <a:solidFill>
                  <a:schemeClr val="tx1"/>
                </a:solidFill>
              </a:rPr>
              <a:t/>
            </a:r>
            <a:br>
              <a:rPr lang="fa-IR" dirty="0">
                <a:solidFill>
                  <a:schemeClr val="tx1"/>
                </a:solidFill>
              </a:rPr>
            </a:br>
            <a:r>
              <a:rPr lang="fa-IR" dirty="0">
                <a:solidFill>
                  <a:schemeClr val="tx1"/>
                </a:solidFill>
              </a:rPr>
              <a:t>600</a:t>
            </a:r>
            <a:br>
              <a:rPr lang="fa-IR" dirty="0">
                <a:solidFill>
                  <a:schemeClr val="tx1"/>
                </a:solidFill>
              </a:rPr>
            </a:br>
            <a:r>
              <a:rPr lang="fa-IR" dirty="0">
                <a:solidFill>
                  <a:schemeClr val="tx1"/>
                </a:solidFill>
              </a:rPr>
              <a:t/>
            </a:r>
            <a:br>
              <a:rPr lang="fa-IR" dirty="0">
                <a:solidFill>
                  <a:schemeClr val="tx1"/>
                </a:solidFill>
              </a:rPr>
            </a:br>
            <a:r>
              <a:rPr lang="fa-IR" dirty="0" smtClean="0">
                <a:solidFill>
                  <a:schemeClr val="tx1"/>
                </a:solidFill>
              </a:rPr>
              <a:t>900</a:t>
            </a: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dirty="0">
                <a:solidFill>
                  <a:schemeClr val="tx1"/>
                </a:solidFill>
              </a:rPr>
              <a:t>1200</a:t>
            </a:r>
            <a:endParaRPr lang="en-US"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1295470" y="0"/>
            <a:ext cx="7968883" cy="6597352"/>
          </a:xfrm>
          <a:prstGeom prst="rect">
            <a:avLst/>
          </a:prstGeom>
        </p:spPr>
      </p:pic>
    </p:spTree>
    <p:extLst>
      <p:ext uri="{BB962C8B-B14F-4D97-AF65-F5344CB8AC3E}">
        <p14:creationId xmlns:p14="http://schemas.microsoft.com/office/powerpoint/2010/main" val="1850943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Hb</a:t>
            </a:r>
            <a:r>
              <a:rPr lang="en-US" dirty="0" smtClean="0"/>
              <a:t> </a:t>
            </a:r>
            <a:r>
              <a:rPr lang="en-US" dirty="0"/>
              <a:t>F inducers:</a:t>
            </a:r>
            <a:br>
              <a:rPr lang="en-US" dirty="0"/>
            </a:br>
            <a:r>
              <a:rPr lang="en-US" dirty="0"/>
              <a:t>1- Hydroxycarbamide (</a:t>
            </a:r>
            <a:r>
              <a:rPr lang="en-US" dirty="0" err="1"/>
              <a:t>Hydroxyurea</a:t>
            </a:r>
            <a:r>
              <a:rPr lang="en-US" dirty="0"/>
              <a:t>):</a:t>
            </a:r>
            <a:br>
              <a:rPr lang="en-US" dirty="0"/>
            </a:br>
            <a:endParaRPr lang="en-US" dirty="0"/>
          </a:p>
        </p:txBody>
      </p:sp>
      <p:sp>
        <p:nvSpPr>
          <p:cNvPr id="3" name="Content Placeholder 2"/>
          <p:cNvSpPr>
            <a:spLocks noGrp="1"/>
          </p:cNvSpPr>
          <p:nvPr>
            <p:ph idx="1"/>
          </p:nvPr>
        </p:nvSpPr>
        <p:spPr>
          <a:xfrm>
            <a:off x="363071" y="1627095"/>
            <a:ext cx="8910931" cy="5325034"/>
          </a:xfrm>
        </p:spPr>
        <p:txBody>
          <a:bodyPr>
            <a:noAutofit/>
          </a:bodyPr>
          <a:lstStyle/>
          <a:p>
            <a:r>
              <a:rPr lang="en-US" sz="2400" dirty="0" smtClean="0"/>
              <a:t>The </a:t>
            </a:r>
            <a:r>
              <a:rPr lang="en-US" sz="2400" dirty="0"/>
              <a:t>only Federal Drug Administration (FDA)-approved drug for use in patients with SCD, </a:t>
            </a:r>
            <a:r>
              <a:rPr lang="en-US" sz="2400" dirty="0" err="1"/>
              <a:t>hydroxyurea</a:t>
            </a:r>
            <a:r>
              <a:rPr lang="en-US" sz="2400" dirty="0"/>
              <a:t>, is an antimetabolite chemotherapeutic agent known to stimulate fetal hemoglobin production, therefore offering therapeutic benefit in this disease. It has the ability to raise </a:t>
            </a:r>
            <a:r>
              <a:rPr lang="en-US" sz="2400" dirty="0" err="1"/>
              <a:t>Hb</a:t>
            </a:r>
            <a:r>
              <a:rPr lang="en-US" sz="2400" dirty="0"/>
              <a:t> concentration and </a:t>
            </a:r>
            <a:r>
              <a:rPr lang="en-US" sz="2400" dirty="0" err="1"/>
              <a:t>Hb</a:t>
            </a:r>
            <a:r>
              <a:rPr lang="en-US" sz="2400" dirty="0"/>
              <a:t> F values, as well as promote a parallel increase in red cell mean corpuscular volume (MCV) (3). The </a:t>
            </a:r>
            <a:r>
              <a:rPr lang="en-US" sz="2400" dirty="0" err="1"/>
              <a:t>myelosuppressive</a:t>
            </a:r>
            <a:r>
              <a:rPr lang="en-US" sz="2400" dirty="0"/>
              <a:t> and cytotoxic effects of </a:t>
            </a:r>
            <a:r>
              <a:rPr lang="en-US" sz="2400" dirty="0" err="1"/>
              <a:t>hydroxyurea</a:t>
            </a:r>
            <a:r>
              <a:rPr lang="en-US" sz="2400" dirty="0"/>
              <a:t> induce erythroid regeneration and the recruitment of earlier progenitors programmed to produce higher levels of </a:t>
            </a:r>
            <a:r>
              <a:rPr lang="en-US" sz="2400" dirty="0" err="1"/>
              <a:t>Hb</a:t>
            </a:r>
            <a:r>
              <a:rPr lang="en-US" sz="2400" dirty="0"/>
              <a:t> </a:t>
            </a:r>
            <a:r>
              <a:rPr lang="en-US" sz="2400" dirty="0" smtClean="0"/>
              <a:t>F(4</a:t>
            </a:r>
            <a:r>
              <a:rPr lang="en-US" sz="2400" dirty="0"/>
              <a:t>). </a:t>
            </a:r>
            <a:endParaRPr lang="en-US" sz="2400" dirty="0" smtClean="0"/>
          </a:p>
          <a:p>
            <a:r>
              <a:rPr lang="en-US" sz="1600" dirty="0"/>
              <a:t>3-	</a:t>
            </a:r>
            <a:r>
              <a:rPr lang="en-US" sz="1600" dirty="0" err="1"/>
              <a:t>Ferster</a:t>
            </a:r>
            <a:r>
              <a:rPr lang="en-US" sz="1600" dirty="0"/>
              <a:t>, A., </a:t>
            </a:r>
            <a:r>
              <a:rPr lang="en-US" sz="1600" dirty="0" smtClean="0"/>
              <a:t> </a:t>
            </a:r>
            <a:r>
              <a:rPr lang="en-US" sz="1600" dirty="0"/>
              <a:t>et al: Five years of experience with </a:t>
            </a:r>
            <a:r>
              <a:rPr lang="en-US" sz="1600" dirty="0" err="1"/>
              <a:t>hydroxyurea</a:t>
            </a:r>
            <a:r>
              <a:rPr lang="en-US" sz="1600" dirty="0"/>
              <a:t> in children and young adults with sickle cell disease. Blood. 2001; 97: 3628–3632.</a:t>
            </a:r>
          </a:p>
          <a:p>
            <a:r>
              <a:rPr lang="en-US" sz="1600" dirty="0"/>
              <a:t>4-	Dover, </a:t>
            </a:r>
            <a:r>
              <a:rPr lang="en-US" sz="1600" dirty="0" err="1"/>
              <a:t>G.J</a:t>
            </a:r>
            <a:r>
              <a:rPr lang="en-US" sz="1600" dirty="0" err="1" smtClean="0"/>
              <a:t>.,et</a:t>
            </a:r>
            <a:r>
              <a:rPr lang="en-US" sz="1600" dirty="0" smtClean="0"/>
              <a:t> al </a:t>
            </a:r>
            <a:r>
              <a:rPr lang="en-US" sz="1600" dirty="0"/>
              <a:t>: </a:t>
            </a:r>
            <a:r>
              <a:rPr lang="en-US" sz="1600" dirty="0" err="1"/>
              <a:t>Hydroxyurea</a:t>
            </a:r>
            <a:r>
              <a:rPr lang="en-US" sz="1600" dirty="0"/>
              <a:t> induction of hemoglobin F production in sickle cell disease: relationship between cytotoxicity and F cell production. Blood. 1986; 67: 735–738.</a:t>
            </a:r>
          </a:p>
          <a:p>
            <a:endParaRPr lang="en-US" sz="1200" dirty="0"/>
          </a:p>
        </p:txBody>
      </p:sp>
    </p:spTree>
    <p:extLst>
      <p:ext uri="{BB962C8B-B14F-4D97-AF65-F5344CB8AC3E}">
        <p14:creationId xmlns:p14="http://schemas.microsoft.com/office/powerpoint/2010/main" val="3719882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82" y="1008528"/>
            <a:ext cx="8507520" cy="921871"/>
          </a:xfrm>
        </p:spPr>
        <p:txBody>
          <a:bodyPr/>
          <a:lstStyle/>
          <a:p>
            <a:r>
              <a:rPr lang="en-US" dirty="0" smtClean="0"/>
              <a:t>Mechanism of action of </a:t>
            </a:r>
            <a:r>
              <a:rPr lang="en-US" dirty="0" err="1" smtClean="0"/>
              <a:t>Hydroxyurea</a:t>
            </a:r>
            <a:r>
              <a:rPr lang="en-US" dirty="0" smtClean="0"/>
              <a:t>:</a:t>
            </a:r>
            <a:endParaRPr lang="en-US" dirty="0"/>
          </a:p>
        </p:txBody>
      </p:sp>
      <p:sp>
        <p:nvSpPr>
          <p:cNvPr id="3" name="Content Placeholder 2"/>
          <p:cNvSpPr>
            <a:spLocks noGrp="1"/>
          </p:cNvSpPr>
          <p:nvPr>
            <p:ph idx="1"/>
          </p:nvPr>
        </p:nvSpPr>
        <p:spPr>
          <a:xfrm>
            <a:off x="174812" y="1573306"/>
            <a:ext cx="9099190" cy="4988859"/>
          </a:xfrm>
        </p:spPr>
        <p:txBody>
          <a:bodyPr>
            <a:normAutofit fontScale="85000" lnSpcReduction="20000"/>
          </a:bodyPr>
          <a:lstStyle/>
          <a:p>
            <a:endParaRPr lang="en-US" dirty="0" smtClean="0"/>
          </a:p>
          <a:p>
            <a:r>
              <a:rPr lang="en-US" sz="2400" dirty="0"/>
              <a:t>The exact mechanism by which </a:t>
            </a:r>
            <a:r>
              <a:rPr lang="en-US" sz="2400" dirty="0" err="1"/>
              <a:t>hydroxyurea</a:t>
            </a:r>
            <a:r>
              <a:rPr lang="en-US" sz="2400" dirty="0"/>
              <a:t> increases </a:t>
            </a:r>
            <a:r>
              <a:rPr lang="en-US" sz="2400" dirty="0" err="1"/>
              <a:t>Hb</a:t>
            </a:r>
            <a:r>
              <a:rPr lang="en-US" sz="2400" dirty="0"/>
              <a:t> F levels seems to be mediated through a NO-dependent activation of soluble </a:t>
            </a:r>
            <a:r>
              <a:rPr lang="en-US" sz="2400" dirty="0" err="1"/>
              <a:t>guanylyl</a:t>
            </a:r>
            <a:r>
              <a:rPr lang="en-US" sz="2400" dirty="0"/>
              <a:t> cyclase in erythroid cells (5). It has additional effects, including lowering white blood cell count (WBC), reticulocytes, and platelets, increasing NO production (6), improving RBC hydration (7), and decreasing RBC adhesiveness to endothelium (8).</a:t>
            </a:r>
          </a:p>
          <a:p>
            <a:r>
              <a:rPr lang="en-US" dirty="0" smtClean="0"/>
              <a:t>5-</a:t>
            </a:r>
            <a:r>
              <a:rPr lang="en-US" dirty="0"/>
              <a:t>	</a:t>
            </a:r>
            <a:r>
              <a:rPr lang="en-US" dirty="0" err="1"/>
              <a:t>Cokic</a:t>
            </a:r>
            <a:r>
              <a:rPr lang="en-US" dirty="0"/>
              <a:t>, V.P., Andric, S.A., </a:t>
            </a:r>
            <a:r>
              <a:rPr lang="en-US" dirty="0" err="1"/>
              <a:t>Stojilkovic</a:t>
            </a:r>
            <a:r>
              <a:rPr lang="en-US" dirty="0"/>
              <a:t>, S.S., Noguchi, C.T. &amp; Schechter, A.N.: </a:t>
            </a:r>
            <a:r>
              <a:rPr lang="en-US" dirty="0" err="1"/>
              <a:t>Hydroxyurea</a:t>
            </a:r>
            <a:r>
              <a:rPr lang="en-US" dirty="0"/>
              <a:t> </a:t>
            </a:r>
            <a:r>
              <a:rPr lang="en-US" dirty="0" err="1"/>
              <a:t>nitrosylates</a:t>
            </a:r>
            <a:r>
              <a:rPr lang="en-US" dirty="0"/>
              <a:t> and activates soluble </a:t>
            </a:r>
            <a:r>
              <a:rPr lang="en-US" dirty="0" err="1"/>
              <a:t>guanylyl</a:t>
            </a:r>
            <a:r>
              <a:rPr lang="en-US" dirty="0"/>
              <a:t> cyclase in human erythroid cells. Blood. 2008; 111: 1117–1123</a:t>
            </a:r>
            <a:r>
              <a:rPr lang="en-US" dirty="0" smtClean="0"/>
              <a:t>.</a:t>
            </a:r>
          </a:p>
          <a:p>
            <a:r>
              <a:rPr lang="en-US" dirty="0"/>
              <a:t>6-	</a:t>
            </a:r>
            <a:r>
              <a:rPr lang="en-US" dirty="0" err="1"/>
              <a:t>Nahavandi</a:t>
            </a:r>
            <a:r>
              <a:rPr lang="en-US" dirty="0"/>
              <a:t>, M., </a:t>
            </a:r>
            <a:r>
              <a:rPr lang="en-US" dirty="0" err="1"/>
              <a:t>Tavakkoli</a:t>
            </a:r>
            <a:r>
              <a:rPr lang="en-US" dirty="0"/>
              <a:t>, F., Wyche, M.Q., </a:t>
            </a:r>
            <a:r>
              <a:rPr lang="en-US" dirty="0" err="1"/>
              <a:t>Perlin</a:t>
            </a:r>
            <a:r>
              <a:rPr lang="en-US" dirty="0"/>
              <a:t>, E., Winter, W.P. &amp; Castro, O.: Nitric oxide and cyclic GMP levels in sickle cell patients receiving </a:t>
            </a:r>
            <a:r>
              <a:rPr lang="en-US" dirty="0" err="1"/>
              <a:t>hydroxyurea</a:t>
            </a:r>
            <a:r>
              <a:rPr lang="en-US" dirty="0"/>
              <a:t>. British Journal of </a:t>
            </a:r>
            <a:r>
              <a:rPr lang="en-US" dirty="0" err="1"/>
              <a:t>Haematology</a:t>
            </a:r>
            <a:r>
              <a:rPr lang="en-US" dirty="0"/>
              <a:t>. 2002; 119: 855–857.</a:t>
            </a:r>
          </a:p>
          <a:p>
            <a:r>
              <a:rPr lang="en-US" dirty="0"/>
              <a:t>7-	</a:t>
            </a:r>
            <a:r>
              <a:rPr lang="en-US" dirty="0" err="1"/>
              <a:t>Orringer</a:t>
            </a:r>
            <a:r>
              <a:rPr lang="en-US" dirty="0"/>
              <a:t>, E.P., Blythe, D.S., Johnson, A.E., Phillips, Jr, G., Dover, G.J. &amp; Parker, J.C.: Effects of </a:t>
            </a:r>
            <a:r>
              <a:rPr lang="en-US" dirty="0" err="1"/>
              <a:t>hydroxyurea</a:t>
            </a:r>
            <a:r>
              <a:rPr lang="en-US" dirty="0"/>
              <a:t> on hemoglobin F and water content in the red blood cells of dogs and of patients with sickle cell anemia. Blood.1991; 78: 212–216.</a:t>
            </a:r>
          </a:p>
          <a:p>
            <a:r>
              <a:rPr lang="en-US" dirty="0"/>
              <a:t>8-	</a:t>
            </a:r>
            <a:r>
              <a:rPr lang="en-US" dirty="0" err="1"/>
              <a:t>Hillery</a:t>
            </a:r>
            <a:r>
              <a:rPr lang="en-US" dirty="0"/>
              <a:t>, C.A., Du, M.C., Wang, W.C. &amp; Scott, J.P.: </a:t>
            </a:r>
            <a:r>
              <a:rPr lang="en-US" dirty="0" err="1"/>
              <a:t>Hydroxyurea</a:t>
            </a:r>
            <a:r>
              <a:rPr lang="en-US" dirty="0"/>
              <a:t> therapy decreases the in vitro adhesion of sickle erythrocytes to thrombospondin and </a:t>
            </a:r>
            <a:r>
              <a:rPr lang="en-US" dirty="0" err="1"/>
              <a:t>laminin</a:t>
            </a:r>
            <a:r>
              <a:rPr lang="en-US" dirty="0"/>
              <a:t>. British Journal of </a:t>
            </a:r>
            <a:r>
              <a:rPr lang="en-US" dirty="0" err="1"/>
              <a:t>Haematology</a:t>
            </a:r>
            <a:r>
              <a:rPr lang="en-US" dirty="0"/>
              <a:t>. 2000; 109:322–327.</a:t>
            </a:r>
          </a:p>
          <a:p>
            <a:endParaRPr lang="en-US" dirty="0"/>
          </a:p>
        </p:txBody>
      </p:sp>
    </p:spTree>
    <p:extLst>
      <p:ext uri="{BB962C8B-B14F-4D97-AF65-F5344CB8AC3E}">
        <p14:creationId xmlns:p14="http://schemas.microsoft.com/office/powerpoint/2010/main" val="417129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effects of </a:t>
            </a:r>
            <a:r>
              <a:rPr lang="en-US" dirty="0" err="1" smtClean="0"/>
              <a:t>Hydroxyurea</a:t>
            </a:r>
            <a:endParaRPr lang="en-US" dirty="0"/>
          </a:p>
        </p:txBody>
      </p:sp>
      <p:sp>
        <p:nvSpPr>
          <p:cNvPr id="3" name="Content Placeholder 2"/>
          <p:cNvSpPr>
            <a:spLocks noGrp="1"/>
          </p:cNvSpPr>
          <p:nvPr>
            <p:ph idx="1"/>
          </p:nvPr>
        </p:nvSpPr>
        <p:spPr>
          <a:xfrm>
            <a:off x="677334" y="2160589"/>
            <a:ext cx="8596668" cy="4594172"/>
          </a:xfrm>
        </p:spPr>
        <p:txBody>
          <a:bodyPr>
            <a:normAutofit lnSpcReduction="10000"/>
          </a:bodyPr>
          <a:lstStyle/>
          <a:p>
            <a:r>
              <a:rPr lang="en-US" sz="3600" dirty="0" err="1"/>
              <a:t>Hydroxyurea</a:t>
            </a:r>
            <a:r>
              <a:rPr lang="en-US" sz="3600" dirty="0"/>
              <a:t> can decrease the rate of pain and acute chest syndrome (ACS) events in severely affected adults and </a:t>
            </a:r>
            <a:r>
              <a:rPr lang="en-US" sz="3600" dirty="0" smtClean="0"/>
              <a:t>children(9,10).</a:t>
            </a:r>
          </a:p>
          <a:p>
            <a:endParaRPr lang="en-US" sz="3200" dirty="0" smtClean="0"/>
          </a:p>
          <a:p>
            <a:r>
              <a:rPr lang="en-US" sz="1700" dirty="0"/>
              <a:t> 9-	</a:t>
            </a:r>
            <a:r>
              <a:rPr lang="en-US" sz="1700" dirty="0" err="1"/>
              <a:t>Charache</a:t>
            </a:r>
            <a:r>
              <a:rPr lang="en-US" sz="1700" dirty="0"/>
              <a:t>, S., </a:t>
            </a:r>
            <a:r>
              <a:rPr lang="en-US" sz="1700" dirty="0" err="1"/>
              <a:t>Terrin</a:t>
            </a:r>
            <a:r>
              <a:rPr lang="en-US" sz="1700" dirty="0"/>
              <a:t>, M.L., Moore, R.D., </a:t>
            </a:r>
            <a:r>
              <a:rPr lang="en-US" sz="1700" dirty="0" smtClean="0"/>
              <a:t>et al: </a:t>
            </a:r>
            <a:r>
              <a:rPr lang="en-US" sz="1700" dirty="0"/>
              <a:t>Effect of </a:t>
            </a:r>
            <a:r>
              <a:rPr lang="en-US" sz="1700" dirty="0" err="1"/>
              <a:t>hydroxyurea</a:t>
            </a:r>
            <a:r>
              <a:rPr lang="en-US" sz="1700" dirty="0"/>
              <a:t> on the frequency of painful crises in sickle cell anemia. Investigators of the Multicenter Study of </a:t>
            </a:r>
            <a:r>
              <a:rPr lang="en-US" sz="1700" dirty="0" err="1"/>
              <a:t>Hydroxyurea</a:t>
            </a:r>
            <a:r>
              <a:rPr lang="en-US" sz="1700" dirty="0"/>
              <a:t> in Sickle Cell Anemia. New England Journal of Medicine.1995; 332: 1317–1322.</a:t>
            </a:r>
          </a:p>
          <a:p>
            <a:r>
              <a:rPr lang="en-US" sz="1700" dirty="0"/>
              <a:t>10-	</a:t>
            </a:r>
            <a:r>
              <a:rPr lang="en-US" sz="1700" dirty="0" err="1"/>
              <a:t>Jayabose</a:t>
            </a:r>
            <a:r>
              <a:rPr lang="en-US" sz="1700" dirty="0"/>
              <a:t>, S., </a:t>
            </a:r>
            <a:r>
              <a:rPr lang="en-US" sz="1700" dirty="0" err="1"/>
              <a:t>Tugal</a:t>
            </a:r>
            <a:r>
              <a:rPr lang="en-US" sz="1700" dirty="0"/>
              <a:t>, O., Sandoval, C., </a:t>
            </a:r>
            <a:r>
              <a:rPr lang="en-US" sz="1700" dirty="0" smtClean="0"/>
              <a:t>et al: </a:t>
            </a:r>
            <a:r>
              <a:rPr lang="en-US" sz="1700" dirty="0"/>
              <a:t>Clinical and hematologic effects of </a:t>
            </a:r>
            <a:r>
              <a:rPr lang="en-US" sz="1700" dirty="0" err="1"/>
              <a:t>hydroxyurea</a:t>
            </a:r>
            <a:r>
              <a:rPr lang="en-US" sz="1700" dirty="0"/>
              <a:t> in children with sickle cell anemia. Journal of Pediatrics. 1996; 129: 559–565.</a:t>
            </a:r>
          </a:p>
          <a:p>
            <a:endParaRPr lang="en-US" sz="3200" dirty="0"/>
          </a:p>
        </p:txBody>
      </p:sp>
    </p:spTree>
    <p:extLst>
      <p:ext uri="{BB962C8B-B14F-4D97-AF65-F5344CB8AC3E}">
        <p14:creationId xmlns:p14="http://schemas.microsoft.com/office/powerpoint/2010/main" val="214183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Hydroxyurea</a:t>
            </a:r>
            <a:r>
              <a:rPr lang="en-US" dirty="0" smtClean="0"/>
              <a:t> and stem cell transplantation</a:t>
            </a:r>
            <a:endParaRPr lang="en-US" dirty="0"/>
          </a:p>
        </p:txBody>
      </p:sp>
      <p:sp>
        <p:nvSpPr>
          <p:cNvPr id="3" name="Content Placeholder 2"/>
          <p:cNvSpPr>
            <a:spLocks noGrp="1"/>
          </p:cNvSpPr>
          <p:nvPr>
            <p:ph idx="1"/>
          </p:nvPr>
        </p:nvSpPr>
        <p:spPr>
          <a:xfrm>
            <a:off x="677334" y="2160589"/>
            <a:ext cx="8596668" cy="4564676"/>
          </a:xfrm>
        </p:spPr>
        <p:txBody>
          <a:bodyPr>
            <a:normAutofit/>
          </a:bodyPr>
          <a:lstStyle/>
          <a:p>
            <a:r>
              <a:rPr lang="en-US" sz="2800" dirty="0"/>
              <a:t>The usual starting dose is 15–20 mg/kg/day given once daily orally. </a:t>
            </a:r>
            <a:r>
              <a:rPr lang="en-US" sz="2800" dirty="0" err="1"/>
              <a:t>Hydroxyurea</a:t>
            </a:r>
            <a:r>
              <a:rPr lang="en-US" sz="2800" dirty="0"/>
              <a:t>  has been used in the pre-conditioning regimen of bone marrow transplantation of patients with SCD and its use seems to be associated with a </a:t>
            </a:r>
            <a:r>
              <a:rPr lang="en-US" sz="2800" dirty="0">
                <a:solidFill>
                  <a:srgbClr val="FF0000"/>
                </a:solidFill>
              </a:rPr>
              <a:t>lower incidence of rejection and engraftment failure </a:t>
            </a:r>
            <a:r>
              <a:rPr lang="en-US" sz="2800" dirty="0"/>
              <a:t>(11). </a:t>
            </a:r>
            <a:endParaRPr lang="en-US" sz="2800" dirty="0" smtClean="0"/>
          </a:p>
          <a:p>
            <a:endParaRPr lang="en-US" dirty="0"/>
          </a:p>
          <a:p>
            <a:r>
              <a:rPr lang="en-US" dirty="0"/>
              <a:t>11-	</a:t>
            </a:r>
            <a:r>
              <a:rPr lang="en-US" dirty="0" err="1"/>
              <a:t>Brachet</a:t>
            </a:r>
            <a:r>
              <a:rPr lang="en-US" dirty="0"/>
              <a:t>, C., </a:t>
            </a:r>
            <a:r>
              <a:rPr lang="en-US" dirty="0" err="1"/>
              <a:t>Azzi</a:t>
            </a:r>
            <a:r>
              <a:rPr lang="en-US" dirty="0"/>
              <a:t>, N., </a:t>
            </a:r>
            <a:r>
              <a:rPr lang="en-US" dirty="0" err="1"/>
              <a:t>Demulder</a:t>
            </a:r>
            <a:r>
              <a:rPr lang="en-US" dirty="0"/>
              <a:t>, A., </a:t>
            </a:r>
            <a:r>
              <a:rPr lang="en-US" dirty="0" smtClean="0"/>
              <a:t>et al.: </a:t>
            </a:r>
            <a:r>
              <a:rPr lang="en-US" dirty="0" err="1"/>
              <a:t>Hydroxyurea</a:t>
            </a:r>
            <a:r>
              <a:rPr lang="en-US" dirty="0"/>
              <a:t> treatment for sickle cell disease: impact on </a:t>
            </a:r>
            <a:r>
              <a:rPr lang="en-US" dirty="0" err="1"/>
              <a:t>haematopoietic</a:t>
            </a:r>
            <a:r>
              <a:rPr lang="en-US" dirty="0"/>
              <a:t> stem cell transplantation’s outcome. Bone Marrow Transplantation. 2004; 33: 799–803.</a:t>
            </a:r>
          </a:p>
        </p:txBody>
      </p:sp>
    </p:spTree>
    <p:extLst>
      <p:ext uri="{BB962C8B-B14F-4D97-AF65-F5344CB8AC3E}">
        <p14:creationId xmlns:p14="http://schemas.microsoft.com/office/powerpoint/2010/main" val="1122898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Hydroxyurea</a:t>
            </a:r>
            <a:r>
              <a:rPr lang="en-US" dirty="0" smtClean="0"/>
              <a:t> and preservation of organs</a:t>
            </a:r>
            <a:endParaRPr lang="en-US" dirty="0"/>
          </a:p>
        </p:txBody>
      </p:sp>
      <p:sp>
        <p:nvSpPr>
          <p:cNvPr id="3" name="Content Placeholder 2"/>
          <p:cNvSpPr>
            <a:spLocks noGrp="1"/>
          </p:cNvSpPr>
          <p:nvPr>
            <p:ph idx="1"/>
          </p:nvPr>
        </p:nvSpPr>
        <p:spPr>
          <a:xfrm>
            <a:off x="265471" y="1349477"/>
            <a:ext cx="9888794" cy="5508523"/>
          </a:xfrm>
        </p:spPr>
        <p:txBody>
          <a:bodyPr>
            <a:normAutofit fontScale="70000" lnSpcReduction="20000"/>
          </a:bodyPr>
          <a:lstStyle/>
          <a:p>
            <a:endParaRPr lang="en-US" dirty="0" smtClean="0"/>
          </a:p>
          <a:p>
            <a:r>
              <a:rPr lang="en-US" sz="4000" dirty="0"/>
              <a:t>In young children with sickle cell anemia, splenic function was preserved and in some cases regained when </a:t>
            </a:r>
            <a:r>
              <a:rPr lang="en-US" sz="4000" dirty="0" err="1"/>
              <a:t>hydroxyurea</a:t>
            </a:r>
            <a:r>
              <a:rPr lang="en-US" sz="4000" dirty="0"/>
              <a:t> was escalated to the maximum tolerated dose (approximately 30 mg/kg/day) (12). Similar benefits in other organs, such as improvement of proteinuria, resolution of hypoxemia, and protection against recurrent stroke have been reported ( 13, 14, 15). </a:t>
            </a:r>
          </a:p>
          <a:p>
            <a:endParaRPr lang="en-US" dirty="0" smtClean="0"/>
          </a:p>
          <a:p>
            <a:r>
              <a:rPr lang="en-US" sz="2000" dirty="0" smtClean="0"/>
              <a:t>12-</a:t>
            </a:r>
            <a:r>
              <a:rPr lang="en-US" sz="2000" dirty="0"/>
              <a:t>	Hankins, J.S., Helton, K.J., McCarville, M.B., </a:t>
            </a:r>
            <a:r>
              <a:rPr lang="en-US" sz="2000" dirty="0" smtClean="0"/>
              <a:t>et al.: </a:t>
            </a:r>
            <a:r>
              <a:rPr lang="en-US" sz="2000" dirty="0"/>
              <a:t>Preservation of spleen and brain function in children with sickle cell anemia treated with </a:t>
            </a:r>
            <a:r>
              <a:rPr lang="en-US" sz="2000" dirty="0" err="1"/>
              <a:t>hydroxyurea</a:t>
            </a:r>
            <a:r>
              <a:rPr lang="en-US" sz="2000" dirty="0"/>
              <a:t>. Pediatric Blood &amp; Cancer. 2008; 50: 293–297.</a:t>
            </a:r>
          </a:p>
          <a:p>
            <a:r>
              <a:rPr lang="en-US" sz="2000" dirty="0"/>
              <a:t>13-	Ware, R.E., Zimmerman, S.A., </a:t>
            </a:r>
            <a:r>
              <a:rPr lang="en-US" sz="2000" dirty="0" err="1"/>
              <a:t>Sylvestre</a:t>
            </a:r>
            <a:r>
              <a:rPr lang="en-US" sz="2000" dirty="0"/>
              <a:t>, P.B., </a:t>
            </a:r>
            <a:r>
              <a:rPr lang="en-US" sz="2000" dirty="0" smtClean="0"/>
              <a:t>et al.: </a:t>
            </a:r>
            <a:r>
              <a:rPr lang="en-US" sz="2000" dirty="0"/>
              <a:t>Prevention of secondary stroke and resolution of </a:t>
            </a:r>
            <a:r>
              <a:rPr lang="en-US" sz="2000" dirty="0" err="1"/>
              <a:t>transfusional</a:t>
            </a:r>
            <a:r>
              <a:rPr lang="en-US" sz="2000" dirty="0"/>
              <a:t> iron overload in children with sickle cell anemia using </a:t>
            </a:r>
            <a:r>
              <a:rPr lang="en-US" sz="2000" dirty="0" err="1"/>
              <a:t>hydroxyurea</a:t>
            </a:r>
            <a:r>
              <a:rPr lang="en-US" sz="2000" dirty="0"/>
              <a:t> and phlebotomy. Journal of Pediatrics.2004; 145: 346–352.</a:t>
            </a:r>
          </a:p>
          <a:p>
            <a:r>
              <a:rPr lang="en-US" sz="2000" dirty="0"/>
              <a:t>14-	Fitzhugh, C.D., Wigfall, D.R. &amp; Ware, R.E.: </a:t>
            </a:r>
            <a:r>
              <a:rPr lang="en-US" sz="2000" dirty="0" err="1"/>
              <a:t>Enalapril</a:t>
            </a:r>
            <a:r>
              <a:rPr lang="en-US" sz="2000" dirty="0"/>
              <a:t> and </a:t>
            </a:r>
            <a:r>
              <a:rPr lang="en-US" sz="2000" dirty="0" err="1"/>
              <a:t>hydroxyurea</a:t>
            </a:r>
            <a:r>
              <a:rPr lang="en-US" sz="2000" dirty="0"/>
              <a:t> therapy for children with sickle nephropathy. Pediatric Blood &amp; Cancer.2005; 45: 982–985.</a:t>
            </a:r>
          </a:p>
          <a:p>
            <a:r>
              <a:rPr lang="en-US" sz="2000" dirty="0"/>
              <a:t>15-	Singh, S.A., </a:t>
            </a:r>
            <a:r>
              <a:rPr lang="en-US" sz="2000" dirty="0" err="1"/>
              <a:t>Koumbourlis</a:t>
            </a:r>
            <a:r>
              <a:rPr lang="en-US" sz="2000" dirty="0"/>
              <a:t>, A.C. &amp; </a:t>
            </a:r>
            <a:r>
              <a:rPr lang="en-US" sz="2000" dirty="0" err="1"/>
              <a:t>Aygun</a:t>
            </a:r>
            <a:r>
              <a:rPr lang="en-US" sz="2000" dirty="0"/>
              <a:t>, B.: Resolution of chronic hypoxemia in pediatric sickle cell patients after treatment with </a:t>
            </a:r>
            <a:r>
              <a:rPr lang="en-US" sz="2000" dirty="0" err="1"/>
              <a:t>hydroxyurea</a:t>
            </a:r>
            <a:r>
              <a:rPr lang="en-US" sz="2000" dirty="0"/>
              <a:t>. Pediatric Blood &amp; Cancer. 2008; 50: 1258–1260.</a:t>
            </a:r>
          </a:p>
        </p:txBody>
      </p:sp>
    </p:spTree>
    <p:extLst>
      <p:ext uri="{BB962C8B-B14F-4D97-AF65-F5344CB8AC3E}">
        <p14:creationId xmlns:p14="http://schemas.microsoft.com/office/powerpoint/2010/main" val="2877097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organ preservation studies</a:t>
            </a:r>
            <a:endParaRPr lang="en-US" dirty="0"/>
          </a:p>
        </p:txBody>
      </p:sp>
      <p:sp>
        <p:nvSpPr>
          <p:cNvPr id="3" name="Content Placeholder 2"/>
          <p:cNvSpPr>
            <a:spLocks noGrp="1"/>
          </p:cNvSpPr>
          <p:nvPr>
            <p:ph idx="1"/>
          </p:nvPr>
        </p:nvSpPr>
        <p:spPr>
          <a:xfrm>
            <a:off x="612058" y="1445342"/>
            <a:ext cx="8661944" cy="5331541"/>
          </a:xfrm>
        </p:spPr>
        <p:txBody>
          <a:bodyPr>
            <a:noAutofit/>
          </a:bodyPr>
          <a:lstStyle/>
          <a:p>
            <a:r>
              <a:rPr lang="en-US" sz="2400" dirty="0" smtClean="0"/>
              <a:t>The </a:t>
            </a:r>
            <a:r>
              <a:rPr lang="en-US" sz="2400" b="1" dirty="0">
                <a:solidFill>
                  <a:srgbClr val="FF0000"/>
                </a:solidFill>
              </a:rPr>
              <a:t>BABY HUG </a:t>
            </a:r>
            <a:r>
              <a:rPr lang="en-US" sz="2400" dirty="0"/>
              <a:t>study (http://www.clinicaltrials.gov # NCT00006400), is investigating the potential effects of </a:t>
            </a:r>
            <a:r>
              <a:rPr lang="en-US" sz="2400" dirty="0" err="1"/>
              <a:t>hydroxyurea</a:t>
            </a:r>
            <a:r>
              <a:rPr lang="en-US" sz="2400" dirty="0"/>
              <a:t> in splenic and renal function preservation in very young children</a:t>
            </a:r>
            <a:r>
              <a:rPr lang="en-US" sz="2400" dirty="0" smtClean="0"/>
              <a:t>.</a:t>
            </a:r>
          </a:p>
          <a:p>
            <a:r>
              <a:rPr lang="en-US" sz="2400" dirty="0" smtClean="0"/>
              <a:t> </a:t>
            </a:r>
            <a:r>
              <a:rPr lang="en-US" sz="2400" dirty="0"/>
              <a:t>The </a:t>
            </a:r>
            <a:r>
              <a:rPr lang="en-US" sz="2400" dirty="0" smtClean="0"/>
              <a:t>stroke </a:t>
            </a:r>
            <a:r>
              <a:rPr lang="en-US" sz="2400" dirty="0"/>
              <a:t>with transfusions changing to </a:t>
            </a:r>
            <a:r>
              <a:rPr lang="en-US" sz="2400" dirty="0" err="1"/>
              <a:t>hydroxyurea</a:t>
            </a:r>
            <a:r>
              <a:rPr lang="en-US" sz="2400" dirty="0"/>
              <a:t> </a:t>
            </a:r>
            <a:r>
              <a:rPr lang="en-US" sz="2400" b="1" dirty="0">
                <a:solidFill>
                  <a:srgbClr val="FF0000"/>
                </a:solidFill>
              </a:rPr>
              <a:t>(</a:t>
            </a:r>
            <a:r>
              <a:rPr lang="en-US" sz="2400" b="1" dirty="0" err="1">
                <a:solidFill>
                  <a:srgbClr val="FF0000"/>
                </a:solidFill>
              </a:rPr>
              <a:t>SWiTCH</a:t>
            </a:r>
            <a:r>
              <a:rPr lang="en-US" sz="2400" b="1" dirty="0">
                <a:solidFill>
                  <a:srgbClr val="FF0000"/>
                </a:solidFill>
              </a:rPr>
              <a:t>) </a:t>
            </a:r>
            <a:r>
              <a:rPr lang="en-US" sz="2400" dirty="0"/>
              <a:t>study (http://www.clincaltrials.gov # NCT00122980), is examining </a:t>
            </a:r>
            <a:r>
              <a:rPr lang="en-US" sz="2400" dirty="0" err="1"/>
              <a:t>hydroxyurea</a:t>
            </a:r>
            <a:r>
              <a:rPr lang="en-US" sz="2400" dirty="0"/>
              <a:t> for secondary stroke prevention. </a:t>
            </a:r>
            <a:endParaRPr lang="en-US" sz="2400" dirty="0" smtClean="0"/>
          </a:p>
          <a:p>
            <a:r>
              <a:rPr lang="en-US" sz="2400" dirty="0" smtClean="0"/>
              <a:t>These </a:t>
            </a:r>
            <a:r>
              <a:rPr lang="en-US" sz="2400" dirty="0"/>
              <a:t>two important trials may expand the role of </a:t>
            </a:r>
            <a:r>
              <a:rPr lang="en-US" sz="2400" dirty="0" err="1"/>
              <a:t>hydroxyurea</a:t>
            </a:r>
            <a:r>
              <a:rPr lang="en-US" sz="2400" dirty="0"/>
              <a:t> therapy beyond reducing the frequency of </a:t>
            </a:r>
            <a:r>
              <a:rPr lang="en-US" sz="2400" dirty="0" err="1"/>
              <a:t>vaso</a:t>
            </a:r>
            <a:r>
              <a:rPr lang="en-US" sz="2400" dirty="0"/>
              <a:t>-occlusive events, to include the protection of organs from the progressive and inevitable damage caused by SCD.</a:t>
            </a:r>
          </a:p>
        </p:txBody>
      </p:sp>
    </p:spTree>
    <p:extLst>
      <p:ext uri="{BB962C8B-B14F-4D97-AF65-F5344CB8AC3E}">
        <p14:creationId xmlns:p14="http://schemas.microsoft.com/office/powerpoint/2010/main" val="283616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01706" y="349624"/>
            <a:ext cx="11806518" cy="3334870"/>
          </a:xfrm>
        </p:spPr>
        <p:txBody>
          <a:bodyPr>
            <a:normAutofit fontScale="90000"/>
          </a:bodyPr>
          <a:lstStyle/>
          <a:p>
            <a:pPr algn="ctr"/>
            <a:r>
              <a:rPr lang="en-US" altLang="en-US" sz="6700" b="1" dirty="0" err="1">
                <a:solidFill>
                  <a:srgbClr val="993366"/>
                </a:solidFill>
              </a:rPr>
              <a:t>Hb</a:t>
            </a:r>
            <a:r>
              <a:rPr lang="en-US" altLang="en-US" sz="6700" b="1" dirty="0">
                <a:solidFill>
                  <a:srgbClr val="993366"/>
                </a:solidFill>
              </a:rPr>
              <a:t> F Stimulants: </a:t>
            </a:r>
            <a:r>
              <a:rPr lang="en-US" altLang="en-US" sz="6700" b="1" dirty="0" smtClean="0">
                <a:solidFill>
                  <a:srgbClr val="993366"/>
                </a:solidFill>
              </a:rPr>
              <a:t/>
            </a:r>
            <a:br>
              <a:rPr lang="en-US" altLang="en-US" sz="6700" b="1" dirty="0" smtClean="0">
                <a:solidFill>
                  <a:srgbClr val="993366"/>
                </a:solidFill>
              </a:rPr>
            </a:br>
            <a:r>
              <a:rPr lang="en-US" altLang="en-US" sz="6700" b="1" dirty="0" smtClean="0">
                <a:solidFill>
                  <a:srgbClr val="993366"/>
                </a:solidFill>
              </a:rPr>
              <a:t>state </a:t>
            </a:r>
            <a:r>
              <a:rPr lang="en-US" altLang="en-US" sz="6700" b="1" dirty="0">
                <a:solidFill>
                  <a:srgbClr val="993366"/>
                </a:solidFill>
              </a:rPr>
              <a:t>of the art </a:t>
            </a:r>
            <a:r>
              <a:rPr lang="en-US" altLang="en-US" sz="6700" b="1" dirty="0" smtClean="0">
                <a:solidFill>
                  <a:srgbClr val="993366"/>
                </a:solidFill>
              </a:rPr>
              <a:t/>
            </a:r>
            <a:br>
              <a:rPr lang="en-US" altLang="en-US" sz="6700" b="1" dirty="0" smtClean="0">
                <a:solidFill>
                  <a:srgbClr val="993366"/>
                </a:solidFill>
              </a:rPr>
            </a:br>
            <a:r>
              <a:rPr lang="en-US" altLang="en-US" sz="6700" b="1" dirty="0" smtClean="0">
                <a:solidFill>
                  <a:srgbClr val="993366"/>
                </a:solidFill>
              </a:rPr>
              <a:t>&amp; </a:t>
            </a:r>
            <a:r>
              <a:rPr lang="en-US" altLang="en-US" sz="6700" b="1" dirty="0">
                <a:solidFill>
                  <a:srgbClr val="993366"/>
                </a:solidFill>
              </a:rPr>
              <a:t>future prospective</a:t>
            </a:r>
            <a:r>
              <a:rPr lang="en-US" altLang="en-US" sz="2800" dirty="0">
                <a:solidFill>
                  <a:srgbClr val="993366"/>
                </a:solidFill>
                <a:sym typeface="Symbol" panose="05050102010706020507" pitchFamily="18" charset="2"/>
              </a:rPr>
              <a:t/>
            </a:r>
            <a:br>
              <a:rPr lang="en-US" altLang="en-US" sz="2800" dirty="0">
                <a:solidFill>
                  <a:srgbClr val="993366"/>
                </a:solidFill>
                <a:sym typeface="Symbol" panose="05050102010706020507" pitchFamily="18" charset="2"/>
              </a:rPr>
            </a:br>
            <a:r>
              <a:rPr lang="en-US" altLang="en-US" sz="2800" dirty="0">
                <a:solidFill>
                  <a:srgbClr val="993366"/>
                </a:solidFill>
                <a:sym typeface="Symbol" panose="05050102010706020507" pitchFamily="18" charset="2"/>
              </a:rPr>
              <a:t/>
            </a:r>
            <a:br>
              <a:rPr lang="en-US" altLang="en-US" sz="2800" dirty="0">
                <a:solidFill>
                  <a:srgbClr val="993366"/>
                </a:solidFill>
                <a:sym typeface="Symbol" panose="05050102010706020507" pitchFamily="18" charset="2"/>
              </a:rPr>
            </a:br>
            <a:r>
              <a:rPr lang="en-US" altLang="en-US" sz="2800" dirty="0" err="1" smtClean="0">
                <a:solidFill>
                  <a:srgbClr val="993366"/>
                </a:solidFill>
                <a:sym typeface="Symbol" panose="05050102010706020507" pitchFamily="18" charset="2"/>
              </a:rPr>
              <a:t>Qeshm</a:t>
            </a:r>
            <a:r>
              <a:rPr lang="en-US" altLang="en-US" sz="2800" dirty="0" smtClean="0">
                <a:solidFill>
                  <a:srgbClr val="993366"/>
                </a:solidFill>
                <a:sym typeface="Symbol" panose="05050102010706020507" pitchFamily="18" charset="2"/>
              </a:rPr>
              <a:t> </a:t>
            </a:r>
            <a:r>
              <a:rPr lang="en-US" altLang="en-US" sz="2800" dirty="0" err="1" smtClean="0">
                <a:solidFill>
                  <a:srgbClr val="993366"/>
                </a:solidFill>
                <a:sym typeface="Symbol" panose="05050102010706020507" pitchFamily="18" charset="2"/>
              </a:rPr>
              <a:t>Iland</a:t>
            </a:r>
            <a:r>
              <a:rPr lang="en-US" altLang="en-US" sz="2800" dirty="0" smtClean="0">
                <a:solidFill>
                  <a:srgbClr val="993366"/>
                </a:solidFill>
                <a:sym typeface="Symbol" panose="05050102010706020507" pitchFamily="18" charset="2"/>
              </a:rPr>
              <a:t> Seminar</a:t>
            </a:r>
            <a:endParaRPr lang="en-US" altLang="ar-SA" sz="2800" dirty="0"/>
          </a:p>
        </p:txBody>
      </p:sp>
      <p:sp>
        <p:nvSpPr>
          <p:cNvPr id="2051" name="Rectangle 3"/>
          <p:cNvSpPr>
            <a:spLocks noGrp="1" noChangeArrowheads="1"/>
          </p:cNvSpPr>
          <p:nvPr>
            <p:ph type="subTitle" idx="1"/>
          </p:nvPr>
        </p:nvSpPr>
        <p:spPr>
          <a:xfrm>
            <a:off x="1411941" y="3563471"/>
            <a:ext cx="7920318" cy="2649069"/>
          </a:xfrm>
        </p:spPr>
        <p:txBody>
          <a:bodyPr>
            <a:normAutofit/>
          </a:bodyPr>
          <a:lstStyle/>
          <a:p>
            <a:pPr algn="ctr"/>
            <a:r>
              <a:rPr lang="en-US" altLang="ar-SA" sz="6000" b="1" u="sng" dirty="0"/>
              <a:t>Mahdi Shahriari</a:t>
            </a:r>
            <a:r>
              <a:rPr lang="en-US" altLang="ar-SA" sz="6000" i="1" dirty="0"/>
              <a:t> </a:t>
            </a:r>
            <a:r>
              <a:rPr lang="en-US" altLang="ar-SA" sz="6000" b="1" dirty="0"/>
              <a:t>: </a:t>
            </a:r>
          </a:p>
          <a:p>
            <a:pPr algn="ctr"/>
            <a:r>
              <a:rPr lang="en-US" altLang="ar-SA" sz="2400" i="1" dirty="0" smtClean="0">
                <a:latin typeface="Abadi MT Condensed Light" pitchFamily="42" charset="0"/>
                <a:cs typeface="Fantezy" pitchFamily="10" charset="0"/>
              </a:rPr>
              <a:t>Pediatric Hematologist-Oncologist</a:t>
            </a:r>
            <a:endParaRPr lang="en-US" altLang="ar-SA" sz="2400" i="1" dirty="0" smtClean="0">
              <a:latin typeface="Abadi MT Condensed Light" pitchFamily="42" charset="0"/>
            </a:endParaRPr>
          </a:p>
          <a:p>
            <a:pPr algn="ctr"/>
            <a:r>
              <a:rPr lang="en-US" altLang="ar-SA" sz="2400" b="1" i="1" u="sng" dirty="0" smtClean="0">
                <a:latin typeface="Abadi MT Condensed Light" pitchFamily="42" charset="0"/>
              </a:rPr>
              <a:t>Associate Prof. of Pediatrics</a:t>
            </a:r>
          </a:p>
          <a:p>
            <a:pPr algn="ctr"/>
            <a:r>
              <a:rPr lang="en-US" altLang="ar-SA" sz="2400" b="1" i="1" u="sng" dirty="0" smtClean="0">
                <a:latin typeface="Abadi MT Condensed Light" pitchFamily="42" charset="0"/>
              </a:rPr>
              <a:t>Shiraz University of Medical Sciences</a:t>
            </a:r>
            <a:endParaRPr lang="en-US" altLang="ar-SA" sz="2400" b="1" u="sng" dirty="0" smtClean="0">
              <a:latin typeface="Abadi MT Condensed Light" pitchFamily="42" charset="0"/>
            </a:endParaRPr>
          </a:p>
        </p:txBody>
      </p:sp>
    </p:spTree>
    <p:extLst>
      <p:ext uri="{BB962C8B-B14F-4D97-AF65-F5344CB8AC3E}">
        <p14:creationId xmlns:p14="http://schemas.microsoft.com/office/powerpoint/2010/main" val="819092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1">
                                            <p:txEl>
                                              <p:pRg st="3" end="3"/>
                                            </p:txEl>
                                          </p:spTgt>
                                        </p:tgtEl>
                                        <p:attrNameLst>
                                          <p:attrName>style.visibility</p:attrName>
                                        </p:attrNameLst>
                                      </p:cBhvr>
                                      <p:to>
                                        <p:strVal val="visible"/>
                                      </p:to>
                                    </p:set>
                                    <p:anim calcmode="lin" valueType="num">
                                      <p:cBhvr additive="base">
                                        <p:cTn id="25" dur="500" fill="hold"/>
                                        <p:tgtEl>
                                          <p:spTgt spid="20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Hydroxyurea</a:t>
            </a:r>
            <a:r>
              <a:rPr lang="en-US" dirty="0" smtClean="0"/>
              <a:t> and renal function</a:t>
            </a:r>
            <a:endParaRPr lang="en-US" dirty="0"/>
          </a:p>
        </p:txBody>
      </p:sp>
      <p:sp>
        <p:nvSpPr>
          <p:cNvPr id="3" name="Content Placeholder 2"/>
          <p:cNvSpPr>
            <a:spLocks noGrp="1"/>
          </p:cNvSpPr>
          <p:nvPr>
            <p:ph idx="1"/>
          </p:nvPr>
        </p:nvSpPr>
        <p:spPr>
          <a:xfrm>
            <a:off x="523568" y="1283109"/>
            <a:ext cx="8750434" cy="5420033"/>
          </a:xfrm>
        </p:spPr>
        <p:txBody>
          <a:bodyPr>
            <a:normAutofit fontScale="92500" lnSpcReduction="10000"/>
          </a:bodyPr>
          <a:lstStyle/>
          <a:p>
            <a:r>
              <a:rPr lang="en-US" sz="2600" dirty="0"/>
              <a:t>Considering  the pharmacokinetics of </a:t>
            </a:r>
            <a:r>
              <a:rPr lang="en-US" sz="2600" dirty="0" err="1"/>
              <a:t>hydroxyurea</a:t>
            </a:r>
            <a:r>
              <a:rPr lang="en-US" sz="2600" dirty="0"/>
              <a:t> , in a small cohort of SCD patients, there were no significant differences in pharmacokinetic parameters among adult and pediatric individuals (16). Because </a:t>
            </a:r>
            <a:r>
              <a:rPr lang="en-US" sz="2600" dirty="0" err="1"/>
              <a:t>hydroxyurea</a:t>
            </a:r>
            <a:r>
              <a:rPr lang="en-US" sz="2600" dirty="0"/>
              <a:t> undergoes renal clearance, its dose adjustment in individuals with renal impairment is needed. A reduced initial dose of </a:t>
            </a:r>
            <a:r>
              <a:rPr lang="en-US" sz="2600" dirty="0" err="1"/>
              <a:t>hydroxyurea</a:t>
            </a:r>
            <a:r>
              <a:rPr lang="en-US" sz="2600" dirty="0"/>
              <a:t> (7·5 mg/kg/day) is recommended to individuals with a creatinine clearance &lt;60 ml/min (17). Close monitoring of </a:t>
            </a:r>
            <a:r>
              <a:rPr lang="en-US" sz="2600" dirty="0" err="1"/>
              <a:t>myelotoxicity</a:t>
            </a:r>
            <a:r>
              <a:rPr lang="en-US" sz="2600" dirty="0"/>
              <a:t> is essential in SCD patients with renal impairment</a:t>
            </a:r>
            <a:r>
              <a:rPr lang="en-US" sz="2600" dirty="0" smtClean="0"/>
              <a:t>.</a:t>
            </a:r>
          </a:p>
          <a:p>
            <a:r>
              <a:rPr lang="en-US" dirty="0"/>
              <a:t>16-	De </a:t>
            </a:r>
            <a:r>
              <a:rPr lang="en-US" dirty="0" err="1"/>
              <a:t>Montalembert</a:t>
            </a:r>
            <a:r>
              <a:rPr lang="en-US" dirty="0"/>
              <a:t>, M., </a:t>
            </a:r>
            <a:r>
              <a:rPr lang="en-US" dirty="0" err="1"/>
              <a:t>Bachir</a:t>
            </a:r>
            <a:r>
              <a:rPr lang="en-US" dirty="0"/>
              <a:t>, D., Hulin, </a:t>
            </a:r>
            <a:r>
              <a:rPr lang="en-US" dirty="0" smtClean="0"/>
              <a:t>A., et al.: Pharmacokinetics </a:t>
            </a:r>
            <a:r>
              <a:rPr lang="en-US" dirty="0"/>
              <a:t>of </a:t>
            </a:r>
            <a:r>
              <a:rPr lang="en-US" dirty="0" err="1"/>
              <a:t>hydroxyurea</a:t>
            </a:r>
            <a:r>
              <a:rPr lang="en-US" dirty="0"/>
              <a:t> 1,000 mg coated breakable tablets and 500 mg capsules in pediatric and adult patients with sickle cell disease. </a:t>
            </a:r>
            <a:r>
              <a:rPr lang="en-US" dirty="0" err="1"/>
              <a:t>Haematologica</a:t>
            </a:r>
            <a:r>
              <a:rPr lang="en-US" dirty="0"/>
              <a:t>. 2008; 91: 1685–1688.</a:t>
            </a:r>
          </a:p>
          <a:p>
            <a:r>
              <a:rPr lang="en-US" dirty="0" smtClean="0"/>
              <a:t>17-	Yan, J.H., </a:t>
            </a:r>
            <a:r>
              <a:rPr lang="en-US" dirty="0" err="1" smtClean="0"/>
              <a:t>Ataga</a:t>
            </a:r>
            <a:r>
              <a:rPr lang="en-US" dirty="0" smtClean="0"/>
              <a:t>, K., </a:t>
            </a:r>
            <a:r>
              <a:rPr lang="en-US" dirty="0" err="1" smtClean="0"/>
              <a:t>Kaul</a:t>
            </a:r>
            <a:r>
              <a:rPr lang="en-US" dirty="0" smtClean="0"/>
              <a:t>, S., et al.: </a:t>
            </a:r>
            <a:r>
              <a:rPr lang="en-US" dirty="0"/>
              <a:t>The influence of renal function on </a:t>
            </a:r>
            <a:r>
              <a:rPr lang="en-US" dirty="0" err="1"/>
              <a:t>hydroxyurea</a:t>
            </a:r>
            <a:r>
              <a:rPr lang="en-US" dirty="0"/>
              <a:t> pharmacokinetics in adults with sickle cell disease. Journal of Clinical Pharmacology. 2005; 45: 434–445.</a:t>
            </a:r>
          </a:p>
          <a:p>
            <a:endParaRPr lang="en-US" dirty="0"/>
          </a:p>
        </p:txBody>
      </p:sp>
    </p:spTree>
    <p:extLst>
      <p:ext uri="{BB962C8B-B14F-4D97-AF65-F5344CB8AC3E}">
        <p14:creationId xmlns:p14="http://schemas.microsoft.com/office/powerpoint/2010/main" val="1167774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956" y="865120"/>
            <a:ext cx="8595046" cy="1065279"/>
          </a:xfrm>
        </p:spPr>
        <p:txBody>
          <a:bodyPr/>
          <a:lstStyle/>
          <a:p>
            <a:r>
              <a:rPr lang="en-US" dirty="0" err="1" smtClean="0"/>
              <a:t>Safty</a:t>
            </a:r>
            <a:r>
              <a:rPr lang="en-US" dirty="0" smtClean="0"/>
              <a:t> of </a:t>
            </a:r>
            <a:r>
              <a:rPr lang="en-US" dirty="0" err="1" smtClean="0"/>
              <a:t>hydroxyurea</a:t>
            </a:r>
            <a:endParaRPr lang="en-US" dirty="0"/>
          </a:p>
        </p:txBody>
      </p:sp>
      <p:sp>
        <p:nvSpPr>
          <p:cNvPr id="3" name="Content Placeholder 2"/>
          <p:cNvSpPr>
            <a:spLocks noGrp="1"/>
          </p:cNvSpPr>
          <p:nvPr>
            <p:ph idx="1"/>
          </p:nvPr>
        </p:nvSpPr>
        <p:spPr>
          <a:xfrm>
            <a:off x="427085" y="1494799"/>
            <a:ext cx="9609192" cy="5363202"/>
          </a:xfrm>
        </p:spPr>
        <p:txBody>
          <a:bodyPr>
            <a:normAutofit/>
          </a:bodyPr>
          <a:lstStyle/>
          <a:p>
            <a:r>
              <a:rPr lang="en-US" sz="2000" dirty="0"/>
              <a:t>Long-term safety of </a:t>
            </a:r>
            <a:r>
              <a:rPr lang="en-US" sz="2000" dirty="0" err="1"/>
              <a:t>hydroxyurea</a:t>
            </a:r>
            <a:r>
              <a:rPr lang="en-US" sz="2000" dirty="0"/>
              <a:t> such as concerns with </a:t>
            </a:r>
            <a:r>
              <a:rPr lang="en-US" sz="2000" dirty="0" err="1">
                <a:solidFill>
                  <a:srgbClr val="FF0000"/>
                </a:solidFill>
              </a:rPr>
              <a:t>genotoxicity</a:t>
            </a:r>
            <a:r>
              <a:rPr lang="en-US" sz="2000" dirty="0"/>
              <a:t> and carcinogenesis continue to be a topic of discussion among clinicians and patients. To date, there is no evidence pointing toward an increased rate of </a:t>
            </a:r>
            <a:r>
              <a:rPr lang="en-US" sz="2000" dirty="0">
                <a:solidFill>
                  <a:srgbClr val="FF0000"/>
                </a:solidFill>
              </a:rPr>
              <a:t>malignancy</a:t>
            </a:r>
            <a:r>
              <a:rPr lang="en-US" sz="2000" dirty="0"/>
              <a:t> associated with </a:t>
            </a:r>
            <a:r>
              <a:rPr lang="en-US" sz="2000" dirty="0" err="1"/>
              <a:t>hydroxyurea</a:t>
            </a:r>
            <a:r>
              <a:rPr lang="en-US" sz="2000" dirty="0"/>
              <a:t> therapy (18). </a:t>
            </a:r>
            <a:endParaRPr lang="en-US" sz="2000" dirty="0" smtClean="0"/>
          </a:p>
          <a:p>
            <a:r>
              <a:rPr lang="en-US" sz="2000" dirty="0" smtClean="0"/>
              <a:t>Despite </a:t>
            </a:r>
            <a:r>
              <a:rPr lang="en-US" sz="2000" dirty="0"/>
              <a:t>years of research and extensive evidence of its efficacy, </a:t>
            </a:r>
            <a:r>
              <a:rPr lang="en-US" sz="2000" dirty="0" err="1"/>
              <a:t>hydroxyurea</a:t>
            </a:r>
            <a:r>
              <a:rPr lang="en-US" sz="2000" dirty="0"/>
              <a:t> remains a vastly underutilized drug. This underutilization is due to some concerns, including concerns of patients, families, and providers about cancer, </a:t>
            </a:r>
            <a:r>
              <a:rPr lang="en-US" sz="2000" dirty="0">
                <a:solidFill>
                  <a:srgbClr val="FF0000"/>
                </a:solidFill>
              </a:rPr>
              <a:t>birth defects, infertility</a:t>
            </a:r>
            <a:r>
              <a:rPr lang="en-US" sz="2000" dirty="0"/>
              <a:t>, and questions regarding the drug’s long-term benefits and toxicities (</a:t>
            </a:r>
            <a:r>
              <a:rPr lang="en-US" sz="2000" dirty="0" smtClean="0"/>
              <a:t>19). </a:t>
            </a:r>
            <a:endParaRPr lang="en-US" sz="2000" dirty="0"/>
          </a:p>
          <a:p>
            <a:r>
              <a:rPr lang="en-US" dirty="0"/>
              <a:t>18-	Brawley, O.W., Cornelius, L.J., Edwards, L.R., et al.: National Institutes of Health Consensus Development Conference statement: </a:t>
            </a:r>
            <a:r>
              <a:rPr lang="en-US" dirty="0" err="1"/>
              <a:t>hydroxyurea</a:t>
            </a:r>
            <a:r>
              <a:rPr lang="en-US" dirty="0"/>
              <a:t> treatment for sickle cell disease. Annals of Internal Medicine. 2008; 148: 932–938.</a:t>
            </a:r>
          </a:p>
          <a:p>
            <a:r>
              <a:rPr lang="en-US" dirty="0"/>
              <a:t>19-	</a:t>
            </a:r>
            <a:r>
              <a:rPr lang="en-US" dirty="0" err="1"/>
              <a:t>Zumberg</a:t>
            </a:r>
            <a:r>
              <a:rPr lang="en-US" dirty="0"/>
              <a:t>, M.S., Reddy, S., </a:t>
            </a:r>
            <a:r>
              <a:rPr lang="en-US" dirty="0" err="1"/>
              <a:t>Boyette</a:t>
            </a:r>
            <a:r>
              <a:rPr lang="en-US" dirty="0"/>
              <a:t>, R.L., Schwartz, R.J., et al: </a:t>
            </a:r>
            <a:r>
              <a:rPr lang="en-US" dirty="0" err="1"/>
              <a:t>Hydroxyurea</a:t>
            </a:r>
            <a:r>
              <a:rPr lang="en-US" dirty="0"/>
              <a:t> therapy for sickle cell disease in community-based practices: a survey of Florida and North Carolina hematologists/oncologists. American Journal of Hematology. 2005; 79: 107–113.</a:t>
            </a:r>
          </a:p>
          <a:p>
            <a:pPr marL="0" indent="0">
              <a:buNone/>
            </a:pP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36319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Documents and Settings\DR Shahryari\My Documents\New Briefcase\My Pictures\30_Animation_240x320-[PersianMob.Net]\Animation-[PersianMob.Net] (4).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494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Decitabine</a:t>
            </a:r>
            <a:r>
              <a:rPr lang="en-US" dirty="0" smtClean="0"/>
              <a:t> and 5- </a:t>
            </a:r>
            <a:r>
              <a:rPr lang="en-US" dirty="0" err="1" smtClean="0"/>
              <a:t>Azacytidine</a:t>
            </a:r>
            <a:r>
              <a:rPr lang="en-US" dirty="0" smtClean="0"/>
              <a:t>: </a:t>
            </a:r>
            <a:endParaRPr lang="en-US" dirty="0"/>
          </a:p>
        </p:txBody>
      </p:sp>
      <p:sp>
        <p:nvSpPr>
          <p:cNvPr id="3" name="Content Placeholder 2"/>
          <p:cNvSpPr>
            <a:spLocks noGrp="1"/>
          </p:cNvSpPr>
          <p:nvPr>
            <p:ph idx="1"/>
          </p:nvPr>
        </p:nvSpPr>
        <p:spPr>
          <a:xfrm>
            <a:off x="390832" y="1260987"/>
            <a:ext cx="9372599" cy="5648632"/>
          </a:xfrm>
        </p:spPr>
        <p:txBody>
          <a:bodyPr/>
          <a:lstStyle/>
          <a:p>
            <a:r>
              <a:rPr lang="en-US" sz="2400" dirty="0" smtClean="0"/>
              <a:t>They </a:t>
            </a:r>
            <a:r>
              <a:rPr lang="en-US" sz="2400" dirty="0"/>
              <a:t>form covalent bonds with DNA </a:t>
            </a:r>
            <a:r>
              <a:rPr lang="en-US" sz="2400" dirty="0" err="1"/>
              <a:t>methyltrasferase</a:t>
            </a:r>
            <a:r>
              <a:rPr lang="en-US" sz="2400" dirty="0"/>
              <a:t> (DNMT), leading to depletion of this enzyme, and resulting in DNA </a:t>
            </a:r>
            <a:r>
              <a:rPr lang="en-US" sz="2400" dirty="0" err="1"/>
              <a:t>hypomethylation</a:t>
            </a:r>
            <a:r>
              <a:rPr lang="en-US" sz="2400" dirty="0"/>
              <a:t> (21). </a:t>
            </a:r>
            <a:r>
              <a:rPr lang="en-US" sz="2400" dirty="0" err="1">
                <a:solidFill>
                  <a:srgbClr val="FF0000"/>
                </a:solidFill>
              </a:rPr>
              <a:t>Hypomethylation</a:t>
            </a:r>
            <a:r>
              <a:rPr lang="en-US" sz="2400" dirty="0">
                <a:solidFill>
                  <a:srgbClr val="FF0000"/>
                </a:solidFill>
              </a:rPr>
              <a:t> of the </a:t>
            </a:r>
            <a:r>
              <a:rPr lang="en-US" sz="2400" dirty="0" smtClean="0">
                <a:solidFill>
                  <a:srgbClr val="FF0000"/>
                </a:solidFill>
              </a:rPr>
              <a:t>γ-globin gene </a:t>
            </a:r>
            <a:r>
              <a:rPr lang="en-US" sz="2400" dirty="0">
                <a:solidFill>
                  <a:srgbClr val="FF0000"/>
                </a:solidFill>
              </a:rPr>
              <a:t>promoter triggers its expression and induces γ-globin synthesis, resulting in the so called ‘γ-globin reverse switch’</a:t>
            </a:r>
            <a:r>
              <a:rPr lang="en-US" sz="2400" dirty="0"/>
              <a:t>, </a:t>
            </a:r>
            <a:r>
              <a:rPr lang="en-US" sz="2400" dirty="0" smtClean="0"/>
              <a:t>they </a:t>
            </a:r>
            <a:r>
              <a:rPr lang="en-US" sz="2400" dirty="0"/>
              <a:t>induce selective degradation of DNMT1, also resulting in re-expression of γ-globin genes (22</a:t>
            </a:r>
            <a:r>
              <a:rPr lang="en-US" sz="2400" dirty="0" smtClean="0"/>
              <a:t>).</a:t>
            </a:r>
          </a:p>
          <a:p>
            <a:r>
              <a:rPr lang="en-US" dirty="0"/>
              <a:t>21-	</a:t>
            </a:r>
            <a:r>
              <a:rPr lang="en-US" dirty="0" err="1"/>
              <a:t>Creusot</a:t>
            </a:r>
            <a:r>
              <a:rPr lang="en-US" dirty="0"/>
              <a:t>, F., </a:t>
            </a:r>
            <a:r>
              <a:rPr lang="en-US" dirty="0" err="1"/>
              <a:t>Acs</a:t>
            </a:r>
            <a:r>
              <a:rPr lang="en-US" dirty="0"/>
              <a:t>, G. &amp; </a:t>
            </a:r>
            <a:r>
              <a:rPr lang="en-US" dirty="0" err="1"/>
              <a:t>Christman</a:t>
            </a:r>
            <a:r>
              <a:rPr lang="en-US" dirty="0"/>
              <a:t>, J.K.: Inhibition of DNA </a:t>
            </a:r>
            <a:r>
              <a:rPr lang="en-US" dirty="0" err="1"/>
              <a:t>methyltransferase</a:t>
            </a:r>
            <a:r>
              <a:rPr lang="en-US" dirty="0"/>
              <a:t> and induction of Friend </a:t>
            </a:r>
            <a:r>
              <a:rPr lang="en-US" dirty="0" err="1"/>
              <a:t>erythroleukemia</a:t>
            </a:r>
            <a:r>
              <a:rPr lang="en-US" dirty="0"/>
              <a:t> cell differentiation by 5-azacytidine and 5-aza-2′-deoxycytidine. Journal of Biological Chemistry. 1982; 257: 2041–2048.</a:t>
            </a:r>
          </a:p>
          <a:p>
            <a:r>
              <a:rPr lang="en-US" dirty="0"/>
              <a:t>22-	</a:t>
            </a:r>
            <a:r>
              <a:rPr lang="en-US" dirty="0" err="1"/>
              <a:t>Ghoshal</a:t>
            </a:r>
            <a:r>
              <a:rPr lang="en-US" dirty="0"/>
              <a:t>, K., </a:t>
            </a:r>
            <a:r>
              <a:rPr lang="en-US" dirty="0" err="1"/>
              <a:t>Datta</a:t>
            </a:r>
            <a:r>
              <a:rPr lang="en-US" dirty="0"/>
              <a:t>, J., </a:t>
            </a:r>
            <a:r>
              <a:rPr lang="en-US" dirty="0" err="1"/>
              <a:t>Majumder</a:t>
            </a:r>
            <a:r>
              <a:rPr lang="en-US" dirty="0"/>
              <a:t>, </a:t>
            </a:r>
            <a:r>
              <a:rPr lang="en-US" dirty="0" smtClean="0"/>
              <a:t>S., et al.: </a:t>
            </a:r>
            <a:r>
              <a:rPr lang="en-US" dirty="0"/>
              <a:t>5-Aza-deoxycytidine induces selective degradation of DNA </a:t>
            </a:r>
            <a:r>
              <a:rPr lang="en-US" dirty="0" err="1"/>
              <a:t>methyltransferase</a:t>
            </a:r>
            <a:r>
              <a:rPr lang="en-US" dirty="0"/>
              <a:t> 1 by a </a:t>
            </a:r>
            <a:r>
              <a:rPr lang="en-US" dirty="0" err="1"/>
              <a:t>proteasomal</a:t>
            </a:r>
            <a:r>
              <a:rPr lang="en-US" dirty="0"/>
              <a:t> pathway that requires the KEN box, </a:t>
            </a:r>
            <a:r>
              <a:rPr lang="en-US" dirty="0" err="1"/>
              <a:t>bromo</a:t>
            </a:r>
            <a:r>
              <a:rPr lang="en-US" dirty="0"/>
              <a:t>-adjacent homology domain, and nuclear localization signal. Molecular and Cellular Biology. 2005; 25: 4727–4741.</a:t>
            </a:r>
          </a:p>
        </p:txBody>
      </p:sp>
    </p:spTree>
    <p:extLst>
      <p:ext uri="{BB962C8B-B14F-4D97-AF65-F5344CB8AC3E}">
        <p14:creationId xmlns:p14="http://schemas.microsoft.com/office/powerpoint/2010/main" val="3099832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480" y="793940"/>
            <a:ext cx="8600522" cy="1136460"/>
          </a:xfrm>
        </p:spPr>
        <p:txBody>
          <a:bodyPr/>
          <a:lstStyle/>
          <a:p>
            <a:r>
              <a:rPr lang="en-US" dirty="0"/>
              <a:t>5 </a:t>
            </a:r>
            <a:r>
              <a:rPr lang="en-US" dirty="0" err="1"/>
              <a:t>Azacytidine</a:t>
            </a:r>
            <a:r>
              <a:rPr lang="en-US" dirty="0"/>
              <a:t> </a:t>
            </a:r>
          </a:p>
        </p:txBody>
      </p:sp>
      <p:sp>
        <p:nvSpPr>
          <p:cNvPr id="3" name="Content Placeholder 2"/>
          <p:cNvSpPr>
            <a:spLocks noGrp="1"/>
          </p:cNvSpPr>
          <p:nvPr>
            <p:ph idx="1"/>
          </p:nvPr>
        </p:nvSpPr>
        <p:spPr>
          <a:xfrm>
            <a:off x="619432" y="1157749"/>
            <a:ext cx="8654570" cy="5523270"/>
          </a:xfrm>
        </p:spPr>
        <p:txBody>
          <a:bodyPr>
            <a:normAutofit fontScale="85000" lnSpcReduction="10000"/>
          </a:bodyPr>
          <a:lstStyle/>
          <a:p>
            <a:endParaRPr lang="en-US" sz="2900" dirty="0" smtClean="0"/>
          </a:p>
          <a:p>
            <a:r>
              <a:rPr lang="en-US" sz="2900" dirty="0"/>
              <a:t>Following reports of </a:t>
            </a:r>
            <a:r>
              <a:rPr lang="en-US" sz="2900" dirty="0">
                <a:solidFill>
                  <a:srgbClr val="FF0000"/>
                </a:solidFill>
              </a:rPr>
              <a:t>success in baboons</a:t>
            </a:r>
            <a:r>
              <a:rPr lang="en-US" sz="2900" dirty="0"/>
              <a:t>, an increase in F-cell and </a:t>
            </a:r>
            <a:r>
              <a:rPr lang="en-US" sz="2900" dirty="0" err="1"/>
              <a:t>Hb</a:t>
            </a:r>
            <a:r>
              <a:rPr lang="en-US" sz="2900" dirty="0"/>
              <a:t> F production was observed in patients with SCD and thalassemia with 5-azacytidine use, in addition to a reduction in the proportion of dense RBCs in patients with SCD </a:t>
            </a:r>
            <a:r>
              <a:rPr lang="en-US" sz="2900" dirty="0" smtClean="0"/>
              <a:t>(24</a:t>
            </a:r>
            <a:r>
              <a:rPr lang="en-US" sz="2900" dirty="0"/>
              <a:t>). These initial reports were very encouraging, however concerns related to a presumed 5-azacytidine proclivity to causing </a:t>
            </a:r>
            <a:r>
              <a:rPr lang="en-US" sz="2900" dirty="0">
                <a:solidFill>
                  <a:srgbClr val="FF0000"/>
                </a:solidFill>
              </a:rPr>
              <a:t>malignant transformation in rats, </a:t>
            </a:r>
            <a:r>
              <a:rPr lang="en-US" sz="2900" dirty="0"/>
              <a:t>halted future investigation (25). </a:t>
            </a:r>
          </a:p>
          <a:p>
            <a:endParaRPr lang="en-US" dirty="0"/>
          </a:p>
          <a:p>
            <a:r>
              <a:rPr lang="en-US" dirty="0" smtClean="0"/>
              <a:t>24-</a:t>
            </a:r>
            <a:r>
              <a:rPr lang="en-US" dirty="0"/>
              <a:t>	Dover, G.J., </a:t>
            </a:r>
            <a:r>
              <a:rPr lang="en-US" dirty="0" err="1"/>
              <a:t>Charache</a:t>
            </a:r>
            <a:r>
              <a:rPr lang="en-US" dirty="0"/>
              <a:t>, S., Boyer, S.H., </a:t>
            </a:r>
            <a:r>
              <a:rPr lang="en-US" dirty="0" err="1"/>
              <a:t>Vogelsang</a:t>
            </a:r>
            <a:r>
              <a:rPr lang="en-US" dirty="0"/>
              <a:t>, G. &amp; Moyer, M.: 5-Azacytidine increases </a:t>
            </a:r>
            <a:r>
              <a:rPr lang="en-US" dirty="0" err="1"/>
              <a:t>HbF</a:t>
            </a:r>
            <a:r>
              <a:rPr lang="en-US" dirty="0"/>
              <a:t> production and reduces anemia in sickle cell disease: dose–response analysis of subcutaneous and oral dosage regimens. Blood. 1985; 66: 527–532.</a:t>
            </a:r>
          </a:p>
          <a:p>
            <a:r>
              <a:rPr lang="en-US" dirty="0"/>
              <a:t>25-	</a:t>
            </a:r>
            <a:r>
              <a:rPr lang="en-US" dirty="0" err="1"/>
              <a:t>Carr</a:t>
            </a:r>
            <a:r>
              <a:rPr lang="en-US" dirty="0"/>
              <a:t>, B.I., Reilly, J.G., Smith, S.S., </a:t>
            </a:r>
            <a:r>
              <a:rPr lang="en-US" dirty="0" err="1"/>
              <a:t>Winberg</a:t>
            </a:r>
            <a:r>
              <a:rPr lang="en-US" dirty="0"/>
              <a:t>, C. &amp; Riggs, A. (1984) The </a:t>
            </a:r>
            <a:r>
              <a:rPr lang="en-US" dirty="0" err="1"/>
              <a:t>tumorigenicity</a:t>
            </a:r>
            <a:r>
              <a:rPr lang="en-US" dirty="0"/>
              <a:t> of 5-azacytidine in the male Fischer rat. Carcinogenesis. 1984;5: 1583–1590.</a:t>
            </a:r>
          </a:p>
        </p:txBody>
      </p:sp>
    </p:spTree>
    <p:extLst>
      <p:ext uri="{BB962C8B-B14F-4D97-AF65-F5344CB8AC3E}">
        <p14:creationId xmlns:p14="http://schemas.microsoft.com/office/powerpoint/2010/main" val="868546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61086"/>
            <a:ext cx="8532371" cy="1169313"/>
          </a:xfrm>
        </p:spPr>
        <p:txBody>
          <a:bodyPr/>
          <a:lstStyle/>
          <a:p>
            <a:r>
              <a:rPr lang="en-US" dirty="0" smtClean="0"/>
              <a:t>5 </a:t>
            </a:r>
            <a:r>
              <a:rPr lang="en-US" dirty="0" err="1" smtClean="0"/>
              <a:t>Azacytidine</a:t>
            </a:r>
            <a:r>
              <a:rPr lang="en-US" dirty="0" smtClean="0"/>
              <a:t> versus </a:t>
            </a:r>
            <a:r>
              <a:rPr lang="en-US" dirty="0" err="1" smtClean="0"/>
              <a:t>Decitabine</a:t>
            </a:r>
            <a:endParaRPr lang="en-US" dirty="0"/>
          </a:p>
        </p:txBody>
      </p:sp>
      <p:sp>
        <p:nvSpPr>
          <p:cNvPr id="3" name="Content Placeholder 2"/>
          <p:cNvSpPr>
            <a:spLocks noGrp="1"/>
          </p:cNvSpPr>
          <p:nvPr>
            <p:ph idx="1"/>
          </p:nvPr>
        </p:nvSpPr>
        <p:spPr>
          <a:xfrm>
            <a:off x="877528" y="1393723"/>
            <a:ext cx="8396473" cy="4647639"/>
          </a:xfrm>
        </p:spPr>
        <p:txBody>
          <a:bodyPr>
            <a:noAutofit/>
          </a:bodyPr>
          <a:lstStyle/>
          <a:p>
            <a:r>
              <a:rPr lang="en-US" sz="2400" dirty="0" smtClean="0"/>
              <a:t>But the </a:t>
            </a:r>
            <a:r>
              <a:rPr lang="en-US" sz="2400" dirty="0"/>
              <a:t>5-azacytidine analogue, </a:t>
            </a:r>
            <a:r>
              <a:rPr lang="en-US" sz="2400" dirty="0" err="1">
                <a:solidFill>
                  <a:srgbClr val="FF0000"/>
                </a:solidFill>
              </a:rPr>
              <a:t>decitabine</a:t>
            </a:r>
            <a:r>
              <a:rPr lang="en-US" sz="2400" dirty="0">
                <a:solidFill>
                  <a:srgbClr val="FF0000"/>
                </a:solidFill>
              </a:rPr>
              <a:t> (2-deoxy 5-azacytidine), </a:t>
            </a:r>
            <a:r>
              <a:rPr lang="en-US" sz="2400" dirty="0"/>
              <a:t>was shown to promote similar molecular and cellular effects to its counterpart, with no apparent tumorigenic risks (26). Considering the fact that some of the </a:t>
            </a:r>
            <a:r>
              <a:rPr lang="en-US" sz="2400" dirty="0" err="1"/>
              <a:t>hydroxyurea</a:t>
            </a:r>
            <a:r>
              <a:rPr lang="en-US" sz="2400" dirty="0"/>
              <a:t>-treated patients will not attain </a:t>
            </a:r>
            <a:r>
              <a:rPr lang="en-US" sz="2400" dirty="0" err="1"/>
              <a:t>Hb</a:t>
            </a:r>
            <a:r>
              <a:rPr lang="en-US" sz="2400" dirty="0"/>
              <a:t> F ≥ 20%, (i.e. </a:t>
            </a:r>
            <a:r>
              <a:rPr lang="en-US" sz="2400" dirty="0" err="1"/>
              <a:t>hydroxyurea</a:t>
            </a:r>
            <a:r>
              <a:rPr lang="en-US" sz="2400" dirty="0"/>
              <a:t> low responders), more effort recently has been focused on the development of </a:t>
            </a:r>
            <a:r>
              <a:rPr lang="en-US" sz="2400" dirty="0" err="1"/>
              <a:t>decitabine</a:t>
            </a:r>
            <a:r>
              <a:rPr lang="en-US" sz="2400" dirty="0"/>
              <a:t> as an alternative or adjunct therapy in SCD. Low dose subcutaneous use of </a:t>
            </a:r>
            <a:r>
              <a:rPr lang="en-US" sz="2400" dirty="0" err="1"/>
              <a:t>decitabine</a:t>
            </a:r>
            <a:r>
              <a:rPr lang="en-US" sz="2400" dirty="0"/>
              <a:t> (0·2 mg/kg 1–3 times/week) was tested in small group of adult patients who responded poorly to </a:t>
            </a:r>
            <a:r>
              <a:rPr lang="en-US" sz="2400" dirty="0" err="1"/>
              <a:t>hydroxyurea</a:t>
            </a:r>
            <a:r>
              <a:rPr lang="en-US" sz="2400" dirty="0"/>
              <a:t> and promoted a marked increase in </a:t>
            </a:r>
            <a:r>
              <a:rPr lang="en-US" sz="2400" dirty="0" err="1"/>
              <a:t>Hb</a:t>
            </a:r>
            <a:r>
              <a:rPr lang="en-US" sz="2400" dirty="0"/>
              <a:t> F, F cell proportion, and </a:t>
            </a:r>
            <a:r>
              <a:rPr lang="en-US" sz="2400" dirty="0" err="1"/>
              <a:t>Hb</a:t>
            </a:r>
            <a:r>
              <a:rPr lang="en-US" sz="2400" dirty="0"/>
              <a:t> concentration, and decreased reticulocyte and absolute neutrophil counts (27). </a:t>
            </a:r>
          </a:p>
        </p:txBody>
      </p:sp>
    </p:spTree>
    <p:extLst>
      <p:ext uri="{BB962C8B-B14F-4D97-AF65-F5344CB8AC3E}">
        <p14:creationId xmlns:p14="http://schemas.microsoft.com/office/powerpoint/2010/main" val="3286565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Decitabine</a:t>
            </a:r>
            <a:r>
              <a:rPr lang="en-US" dirty="0" smtClean="0"/>
              <a:t> </a:t>
            </a:r>
            <a:r>
              <a:rPr lang="en-US" dirty="0" err="1" smtClean="0"/>
              <a:t>po</a:t>
            </a:r>
            <a:r>
              <a:rPr lang="en-US" dirty="0" smtClean="0"/>
              <a:t> in baboons were as effective as SQ &amp; IV </a:t>
            </a:r>
            <a:endParaRPr lang="en-US" dirty="0"/>
          </a:p>
        </p:txBody>
      </p:sp>
      <p:sp>
        <p:nvSpPr>
          <p:cNvPr id="3" name="Content Placeholder 2"/>
          <p:cNvSpPr>
            <a:spLocks noGrp="1"/>
          </p:cNvSpPr>
          <p:nvPr>
            <p:ph idx="1"/>
          </p:nvPr>
        </p:nvSpPr>
        <p:spPr>
          <a:xfrm>
            <a:off x="494950" y="2160589"/>
            <a:ext cx="8779052" cy="4785495"/>
          </a:xfrm>
        </p:spPr>
        <p:txBody>
          <a:bodyPr>
            <a:normAutofit/>
          </a:bodyPr>
          <a:lstStyle/>
          <a:p>
            <a:r>
              <a:rPr lang="en-US" dirty="0"/>
              <a:t>26-	Koshy, M., Dorn, L., </a:t>
            </a:r>
            <a:r>
              <a:rPr lang="en-US" dirty="0" err="1"/>
              <a:t>Bressler</a:t>
            </a:r>
            <a:r>
              <a:rPr lang="en-US" dirty="0"/>
              <a:t>, L., </a:t>
            </a:r>
            <a:r>
              <a:rPr lang="en-US" dirty="0" smtClean="0"/>
              <a:t>et al.: </a:t>
            </a:r>
            <a:r>
              <a:rPr lang="en-US" dirty="0"/>
              <a:t>2-deoxy 5-azacytidine and fetal hemoglobin induction in sickle cell anemia. Blood. 2000; 96: 2379–2384.</a:t>
            </a:r>
          </a:p>
          <a:p>
            <a:r>
              <a:rPr lang="en-US" dirty="0"/>
              <a:t>27-	</a:t>
            </a:r>
            <a:r>
              <a:rPr lang="en-US" dirty="0" err="1"/>
              <a:t>Saunthararajah</a:t>
            </a:r>
            <a:r>
              <a:rPr lang="en-US" dirty="0"/>
              <a:t>, Y., </a:t>
            </a:r>
            <a:r>
              <a:rPr lang="en-US" dirty="0" err="1"/>
              <a:t>Hillery</a:t>
            </a:r>
            <a:r>
              <a:rPr lang="en-US" dirty="0"/>
              <a:t>, C.A., Lavelle, D., </a:t>
            </a:r>
            <a:r>
              <a:rPr lang="en-US" dirty="0" smtClean="0"/>
              <a:t>et al.: </a:t>
            </a:r>
            <a:r>
              <a:rPr lang="en-US" dirty="0"/>
              <a:t>Effects of 5-aza-2′-deoxycytidine on fetal hemoglobin levels, red cell adhesion, and hematopoietic differentiation in patients with sickle cell disease. Blood. 2003; 102: 3865–3870.</a:t>
            </a:r>
          </a:p>
          <a:p>
            <a:r>
              <a:rPr lang="en-US" dirty="0"/>
              <a:t>28-	</a:t>
            </a:r>
            <a:r>
              <a:rPr lang="en-US" dirty="0" err="1"/>
              <a:t>Saunthararajah</a:t>
            </a:r>
            <a:r>
              <a:rPr lang="en-US" dirty="0"/>
              <a:t>, Y., </a:t>
            </a:r>
            <a:r>
              <a:rPr lang="en-US" dirty="0" err="1"/>
              <a:t>Molokie</a:t>
            </a:r>
            <a:r>
              <a:rPr lang="en-US" dirty="0"/>
              <a:t>, R., </a:t>
            </a:r>
            <a:r>
              <a:rPr lang="en-US" dirty="0" err="1"/>
              <a:t>Saraf</a:t>
            </a:r>
            <a:r>
              <a:rPr lang="en-US" dirty="0"/>
              <a:t>, S., </a:t>
            </a:r>
            <a:r>
              <a:rPr lang="en-US" dirty="0" smtClean="0"/>
              <a:t>et al.: </a:t>
            </a:r>
            <a:r>
              <a:rPr lang="en-US" dirty="0"/>
              <a:t>Clinical effectiveness of </a:t>
            </a:r>
            <a:r>
              <a:rPr lang="en-US" dirty="0" err="1"/>
              <a:t>decitabine</a:t>
            </a:r>
            <a:r>
              <a:rPr lang="en-US" dirty="0"/>
              <a:t> in severe sickle cell disease. British Journal of </a:t>
            </a:r>
            <a:r>
              <a:rPr lang="en-US" dirty="0" err="1"/>
              <a:t>Haematology</a:t>
            </a:r>
            <a:r>
              <a:rPr lang="en-US" dirty="0"/>
              <a:t>. 2008; 141: 126–129.</a:t>
            </a:r>
          </a:p>
          <a:p>
            <a:r>
              <a:rPr lang="en-US" dirty="0"/>
              <a:t>29-	Lavelle, D., Chin, J., </a:t>
            </a:r>
            <a:r>
              <a:rPr lang="en-US" dirty="0" err="1"/>
              <a:t>Vaitkus</a:t>
            </a:r>
            <a:r>
              <a:rPr lang="en-US" dirty="0"/>
              <a:t>, K., </a:t>
            </a:r>
            <a:r>
              <a:rPr lang="en-US" dirty="0" smtClean="0"/>
              <a:t>et al: </a:t>
            </a:r>
            <a:r>
              <a:rPr lang="en-US" dirty="0"/>
              <a:t>Oral </a:t>
            </a:r>
            <a:r>
              <a:rPr lang="en-US" dirty="0" err="1"/>
              <a:t>decitabine</a:t>
            </a:r>
            <a:r>
              <a:rPr lang="en-US" dirty="0"/>
              <a:t> reactivates expression of the methylated gamma-globin gene in </a:t>
            </a:r>
            <a:r>
              <a:rPr lang="en-US" dirty="0" err="1"/>
              <a:t>Papio</a:t>
            </a:r>
            <a:r>
              <a:rPr lang="en-US" dirty="0"/>
              <a:t> </a:t>
            </a:r>
            <a:r>
              <a:rPr lang="en-US" dirty="0" err="1"/>
              <a:t>anubis</a:t>
            </a:r>
            <a:r>
              <a:rPr lang="en-US" dirty="0"/>
              <a:t>. American Journal of </a:t>
            </a:r>
            <a:r>
              <a:rPr lang="en-US" dirty="0" smtClean="0"/>
              <a:t>Hematology. 2007; 82: 981–985.</a:t>
            </a:r>
            <a:endParaRPr lang="en-US" dirty="0"/>
          </a:p>
        </p:txBody>
      </p:sp>
    </p:spTree>
    <p:extLst>
      <p:ext uri="{BB962C8B-B14F-4D97-AF65-F5344CB8AC3E}">
        <p14:creationId xmlns:p14="http://schemas.microsoft.com/office/powerpoint/2010/main" val="581561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Documents and Settings\DR Shahryari\My Documents\New Briefcase\My Pictures\30_Animation_240x320-[PersianMob.Net]\Animation-[PersianMob.Net] (7).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8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19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Butyrate:</a:t>
            </a:r>
          </a:p>
        </p:txBody>
      </p:sp>
      <p:sp>
        <p:nvSpPr>
          <p:cNvPr id="3" name="Content Placeholder 2"/>
          <p:cNvSpPr>
            <a:spLocks noGrp="1"/>
          </p:cNvSpPr>
          <p:nvPr>
            <p:ph idx="1"/>
          </p:nvPr>
        </p:nvSpPr>
        <p:spPr>
          <a:xfrm>
            <a:off x="343948" y="1434517"/>
            <a:ext cx="9194333" cy="5423483"/>
          </a:xfrm>
        </p:spPr>
        <p:txBody>
          <a:bodyPr>
            <a:normAutofit fontScale="92500"/>
          </a:bodyPr>
          <a:lstStyle/>
          <a:p>
            <a:r>
              <a:rPr lang="en-US" sz="2400" dirty="0"/>
              <a:t>I</a:t>
            </a:r>
            <a:r>
              <a:rPr lang="en-US" sz="2400" dirty="0" smtClean="0"/>
              <a:t>nfants </a:t>
            </a:r>
            <a:r>
              <a:rPr lang="en-US" sz="2400" dirty="0"/>
              <a:t>of diabetic mothers have more than 90% </a:t>
            </a:r>
            <a:r>
              <a:rPr lang="en-US" sz="2400" dirty="0" err="1"/>
              <a:t>HbF</a:t>
            </a:r>
            <a:r>
              <a:rPr lang="en-US" sz="2400" dirty="0"/>
              <a:t> at birth; Ketone bodies, especially Butyric acid as an example of short chain fatty acid; inhibit histone deacetylase and promote elevated levels of core histone acetylation, affecting chromatin structure and transcription rates of γ-globin genes. After de-repressing γ-globin genes, increased gene transcription and γ-globin synthesis will follow, thereby increasing </a:t>
            </a:r>
            <a:r>
              <a:rPr lang="en-US" sz="2400" dirty="0" err="1"/>
              <a:t>Hb</a:t>
            </a:r>
            <a:r>
              <a:rPr lang="en-US" sz="2400" dirty="0"/>
              <a:t> F levels (30). </a:t>
            </a:r>
            <a:endParaRPr lang="en-US" sz="2400" dirty="0" smtClean="0"/>
          </a:p>
          <a:p>
            <a:r>
              <a:rPr lang="en-US" sz="1900" dirty="0"/>
              <a:t>30-	McCaffrey, P.G., Newsome, D.A., </a:t>
            </a:r>
            <a:r>
              <a:rPr lang="en-US" sz="1900" dirty="0" err="1"/>
              <a:t>Fibach</a:t>
            </a:r>
            <a:r>
              <a:rPr lang="en-US" sz="1900" dirty="0"/>
              <a:t>, E., Yoshida, M. &amp; Su, M.S.: Induction of gamma-globin by histone deacetylase inhibitors. Blood. 1997; 90: 2075–2083.</a:t>
            </a:r>
          </a:p>
          <a:p>
            <a:r>
              <a:rPr lang="en-US" sz="1900" dirty="0"/>
              <a:t>31-	Perrine, S.P., Greene, M.F. &amp; Faller, D.V. : Delay in the fetal globin switch in infants of diabetic mothers. New England Journal of Medicine. 1985; 312: 334–338.</a:t>
            </a:r>
          </a:p>
          <a:p>
            <a:r>
              <a:rPr lang="en-US" sz="1900" dirty="0"/>
              <a:t>32-	Perrine, S.P., Rudolph, A., Faller, D.V., Roman, C., Cohen, R.A., Chen, S.J. &amp; </a:t>
            </a:r>
            <a:r>
              <a:rPr lang="en-US" sz="1900" dirty="0" err="1"/>
              <a:t>Kan</a:t>
            </a:r>
            <a:r>
              <a:rPr lang="en-US" sz="1900" dirty="0"/>
              <a:t>, Y.W.: Butyrate infusions in the ovine fetus delay the biologic clock for globin gene switching. Proceedings of the National Academy of Sciences of the United States of America.1988; 85: 8540–8542</a:t>
            </a:r>
          </a:p>
          <a:p>
            <a:endParaRPr lang="en-US" sz="2400" dirty="0"/>
          </a:p>
        </p:txBody>
      </p:sp>
    </p:spTree>
    <p:extLst>
      <p:ext uri="{BB962C8B-B14F-4D97-AF65-F5344CB8AC3E}">
        <p14:creationId xmlns:p14="http://schemas.microsoft.com/office/powerpoint/2010/main" val="698872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176" y="780176"/>
            <a:ext cx="8493826" cy="906011"/>
          </a:xfrm>
        </p:spPr>
        <p:txBody>
          <a:bodyPr/>
          <a:lstStyle/>
          <a:p>
            <a:r>
              <a:rPr lang="en-US" dirty="0" smtClean="0"/>
              <a:t>Butyrate therapy</a:t>
            </a:r>
            <a:endParaRPr lang="en-US" dirty="0"/>
          </a:p>
        </p:txBody>
      </p:sp>
      <p:sp>
        <p:nvSpPr>
          <p:cNvPr id="3" name="Content Placeholder 2"/>
          <p:cNvSpPr>
            <a:spLocks noGrp="1"/>
          </p:cNvSpPr>
          <p:nvPr>
            <p:ph idx="1"/>
          </p:nvPr>
        </p:nvSpPr>
        <p:spPr>
          <a:xfrm>
            <a:off x="327171" y="1409350"/>
            <a:ext cx="10603684" cy="5448651"/>
          </a:xfrm>
        </p:spPr>
        <p:txBody>
          <a:bodyPr>
            <a:normAutofit lnSpcReduction="10000"/>
          </a:bodyPr>
          <a:lstStyle/>
          <a:p>
            <a:r>
              <a:rPr lang="en-US" sz="2200" dirty="0"/>
              <a:t>More encouraging results were obtained with ‘pulse’ butyrate therapy (250–500 mg/kg/day IV infused over 6–12 h at a maximum of 6 d per month) with sustained </a:t>
            </a:r>
            <a:r>
              <a:rPr lang="en-US" sz="2200" dirty="0" err="1"/>
              <a:t>Hb</a:t>
            </a:r>
            <a:r>
              <a:rPr lang="en-US" sz="2200" dirty="0"/>
              <a:t> F production and higher </a:t>
            </a:r>
            <a:r>
              <a:rPr lang="en-US" sz="2200" dirty="0" err="1"/>
              <a:t>Hb</a:t>
            </a:r>
            <a:r>
              <a:rPr lang="en-US" sz="2200" dirty="0"/>
              <a:t> concentration (35, 36, 37).</a:t>
            </a:r>
          </a:p>
          <a:p>
            <a:r>
              <a:rPr lang="en-US" sz="2200" dirty="0"/>
              <a:t>The magnitude of </a:t>
            </a:r>
            <a:r>
              <a:rPr lang="en-US" sz="2200" dirty="0" err="1"/>
              <a:t>Hb</a:t>
            </a:r>
            <a:r>
              <a:rPr lang="en-US" sz="2200" dirty="0"/>
              <a:t> F production with butyrate use seems dependent on elevated </a:t>
            </a:r>
            <a:r>
              <a:rPr lang="en-US" sz="2200" dirty="0">
                <a:solidFill>
                  <a:srgbClr val="FF0000"/>
                </a:solidFill>
              </a:rPr>
              <a:t>levels of </a:t>
            </a:r>
            <a:r>
              <a:rPr lang="en-US" sz="2200" dirty="0" err="1">
                <a:solidFill>
                  <a:srgbClr val="FF0000"/>
                </a:solidFill>
              </a:rPr>
              <a:t>Hb</a:t>
            </a:r>
            <a:r>
              <a:rPr lang="en-US" sz="2200" dirty="0">
                <a:solidFill>
                  <a:srgbClr val="FF0000"/>
                </a:solidFill>
              </a:rPr>
              <a:t> F pre-therapy </a:t>
            </a:r>
            <a:r>
              <a:rPr lang="en-US" sz="2200" dirty="0"/>
              <a:t>(36) that reflect increased baseline activity of fetal globin genes. Thus, </a:t>
            </a:r>
            <a:r>
              <a:rPr lang="en-US" sz="2200" dirty="0">
                <a:solidFill>
                  <a:srgbClr val="FF0000"/>
                </a:solidFill>
              </a:rPr>
              <a:t>young children would be good candidates for butyrate therapy due to their elevated </a:t>
            </a:r>
            <a:r>
              <a:rPr lang="en-US" sz="2200" dirty="0" err="1">
                <a:solidFill>
                  <a:srgbClr val="FF0000"/>
                </a:solidFill>
              </a:rPr>
              <a:t>Hb</a:t>
            </a:r>
            <a:r>
              <a:rPr lang="en-US" sz="2200" dirty="0">
                <a:solidFill>
                  <a:srgbClr val="FF0000"/>
                </a:solidFill>
              </a:rPr>
              <a:t> F levels</a:t>
            </a:r>
            <a:r>
              <a:rPr lang="en-US" sz="2200" dirty="0"/>
              <a:t>. In fact, this may be the case, as children with </a:t>
            </a:r>
            <a:r>
              <a:rPr lang="en-US" sz="2200" dirty="0" err="1"/>
              <a:t>Hb</a:t>
            </a:r>
            <a:r>
              <a:rPr lang="en-US" sz="2200" dirty="0"/>
              <a:t> SS had significant increases of F-reticulocytes and </a:t>
            </a:r>
            <a:r>
              <a:rPr lang="en-US" sz="2200" dirty="0" err="1"/>
              <a:t>Hb</a:t>
            </a:r>
            <a:r>
              <a:rPr lang="en-US" sz="2200" dirty="0"/>
              <a:t> F levels when given relatively low doses of oral sodium </a:t>
            </a:r>
            <a:r>
              <a:rPr lang="en-US" sz="2200" dirty="0" err="1"/>
              <a:t>phenylbutyrate</a:t>
            </a:r>
            <a:r>
              <a:rPr lang="en-US" sz="2200" dirty="0"/>
              <a:t> (38).</a:t>
            </a:r>
          </a:p>
          <a:p>
            <a:r>
              <a:rPr lang="en-US" sz="1400" dirty="0" smtClean="0"/>
              <a:t>35-</a:t>
            </a:r>
            <a:r>
              <a:rPr lang="en-US" sz="1400" dirty="0"/>
              <a:t>	Ikuta, T., </a:t>
            </a:r>
            <a:r>
              <a:rPr lang="en-US" sz="1400" dirty="0" err="1"/>
              <a:t>Atweh</a:t>
            </a:r>
            <a:r>
              <a:rPr lang="en-US" sz="1400" dirty="0"/>
              <a:t>, G., </a:t>
            </a:r>
            <a:r>
              <a:rPr lang="en-US" sz="1400" dirty="0" err="1"/>
              <a:t>Boosalis</a:t>
            </a:r>
            <a:r>
              <a:rPr lang="en-US" sz="1400" dirty="0"/>
              <a:t>, V., </a:t>
            </a:r>
            <a:r>
              <a:rPr lang="en-US" sz="1400" dirty="0" smtClean="0"/>
              <a:t>et al.: </a:t>
            </a:r>
            <a:r>
              <a:rPr lang="en-US" sz="1400" dirty="0"/>
              <a:t>Cellular and molecular effects of a pulse butyrate regimen and new inducers of globin gene expression and hematopoiesis. Annals of the New York Academy of Sciences 1998; 850: 87–99.</a:t>
            </a:r>
          </a:p>
          <a:p>
            <a:r>
              <a:rPr lang="en-US" sz="1400" dirty="0"/>
              <a:t>36-	</a:t>
            </a:r>
            <a:r>
              <a:rPr lang="en-US" sz="1400" dirty="0" err="1"/>
              <a:t>Atweh</a:t>
            </a:r>
            <a:r>
              <a:rPr lang="en-US" sz="1400" dirty="0"/>
              <a:t>, G.F., Sutton, M., Nassif, I., </a:t>
            </a:r>
            <a:r>
              <a:rPr lang="en-US" sz="1400" dirty="0" smtClean="0"/>
              <a:t>et al.:  </a:t>
            </a:r>
            <a:r>
              <a:rPr lang="en-US" sz="1400" dirty="0"/>
              <a:t>Sustained induction of fetal hemoglobin by pulse butyrate therapy in sickle cell disease. Blood.1999; 93: 1790–1797</a:t>
            </a:r>
            <a:r>
              <a:rPr lang="en-US" sz="1400" dirty="0" smtClean="0"/>
              <a:t>.</a:t>
            </a:r>
          </a:p>
          <a:p>
            <a:r>
              <a:rPr lang="en-US" sz="1400" dirty="0"/>
              <a:t>37-	Hines, P., Dover, G.J. &amp; </a:t>
            </a:r>
            <a:r>
              <a:rPr lang="en-US" sz="1400" dirty="0" err="1"/>
              <a:t>Resar</a:t>
            </a:r>
            <a:r>
              <a:rPr lang="en-US" sz="1400" dirty="0"/>
              <a:t>, L.M. </a:t>
            </a:r>
            <a:r>
              <a:rPr lang="en-US" sz="1400" dirty="0" smtClean="0"/>
              <a:t>: </a:t>
            </a:r>
            <a:r>
              <a:rPr lang="en-US" sz="1400" dirty="0"/>
              <a:t>Pulsed-dosing with oral sodium </a:t>
            </a:r>
            <a:r>
              <a:rPr lang="en-US" sz="1400" dirty="0" err="1"/>
              <a:t>phenylbutyrate</a:t>
            </a:r>
            <a:r>
              <a:rPr lang="en-US" sz="1400" dirty="0"/>
              <a:t> increases hemoglobin F in a patient with sickle cell anemia. Pediatric Blood &amp; </a:t>
            </a:r>
            <a:r>
              <a:rPr lang="en-US" sz="1400" dirty="0" smtClean="0"/>
              <a:t>Cancer. 2008</a:t>
            </a:r>
            <a:r>
              <a:rPr lang="en-US" sz="1400" dirty="0"/>
              <a:t>; 50: 357–359.</a:t>
            </a:r>
          </a:p>
          <a:p>
            <a:r>
              <a:rPr lang="en-US" sz="1400" dirty="0"/>
              <a:t>38-	</a:t>
            </a:r>
            <a:r>
              <a:rPr lang="en-US" sz="1400" dirty="0" err="1"/>
              <a:t>Resar</a:t>
            </a:r>
            <a:r>
              <a:rPr lang="en-US" sz="1400" dirty="0"/>
              <a:t>, L.M., Segal, J.B., </a:t>
            </a:r>
            <a:r>
              <a:rPr lang="en-US" sz="1400" dirty="0" err="1"/>
              <a:t>Fitzpatric</a:t>
            </a:r>
            <a:r>
              <a:rPr lang="en-US" sz="1400" dirty="0"/>
              <a:t>, </a:t>
            </a:r>
            <a:r>
              <a:rPr lang="en-US" sz="1400" dirty="0" err="1"/>
              <a:t>L.K</a:t>
            </a:r>
            <a:r>
              <a:rPr lang="en-US" sz="1400" dirty="0" err="1" smtClean="0"/>
              <a:t>.,et</a:t>
            </a:r>
            <a:r>
              <a:rPr lang="en-US" sz="1400" dirty="0" smtClean="0"/>
              <a:t> al.: </a:t>
            </a:r>
            <a:r>
              <a:rPr lang="en-US" sz="1400" dirty="0"/>
              <a:t>Induction of fetal hemoglobin synthesis in children with sickle cell anemia on low-dose oral sodium </a:t>
            </a:r>
            <a:r>
              <a:rPr lang="en-US" sz="1400" dirty="0" err="1"/>
              <a:t>phenylbutyrate</a:t>
            </a:r>
            <a:r>
              <a:rPr lang="en-US" sz="1400" dirty="0"/>
              <a:t> therapy. Journal of Pediatric Hematology/Oncology.2002; 24: 737–741.</a:t>
            </a:r>
          </a:p>
          <a:p>
            <a:endParaRPr lang="en-US" sz="1400" dirty="0" smtClean="0"/>
          </a:p>
          <a:p>
            <a:endParaRPr lang="en-US" dirty="0"/>
          </a:p>
        </p:txBody>
      </p:sp>
    </p:spTree>
    <p:extLst>
      <p:ext uri="{BB962C8B-B14F-4D97-AF65-F5344CB8AC3E}">
        <p14:creationId xmlns:p14="http://schemas.microsoft.com/office/powerpoint/2010/main" val="11635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max36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558801"/>
            <a:ext cx="8818563"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type="title"/>
          </p:nvPr>
        </p:nvSpPr>
        <p:spPr>
          <a:xfrm>
            <a:off x="2209800" y="-304800"/>
            <a:ext cx="7772400" cy="850900"/>
          </a:xfrm>
        </p:spPr>
        <p:txBody>
          <a:bodyPr/>
          <a:lstStyle/>
          <a:p>
            <a:pPr eaLnBrk="1" hangingPunct="1"/>
            <a:r>
              <a:rPr lang="en-US" altLang="en-US" sz="1600" b="1"/>
              <a:t>DISTRIBUTION OF ABNORMAL Hb GENES in ancient world</a:t>
            </a:r>
          </a:p>
        </p:txBody>
      </p:sp>
    </p:spTree>
    <p:extLst>
      <p:ext uri="{BB962C8B-B14F-4D97-AF65-F5344CB8AC3E}">
        <p14:creationId xmlns:p14="http://schemas.microsoft.com/office/powerpoint/2010/main" val="226448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137" y="899953"/>
            <a:ext cx="8596668" cy="1320800"/>
          </a:xfrm>
        </p:spPr>
        <p:txBody>
          <a:bodyPr/>
          <a:lstStyle/>
          <a:p>
            <a:r>
              <a:rPr lang="en-US" dirty="0" smtClean="0"/>
              <a:t>Butyrate derivatives</a:t>
            </a:r>
            <a:endParaRPr lang="en-US" dirty="0"/>
          </a:p>
        </p:txBody>
      </p:sp>
      <p:sp>
        <p:nvSpPr>
          <p:cNvPr id="3" name="Content Placeholder 2"/>
          <p:cNvSpPr>
            <a:spLocks noGrp="1"/>
          </p:cNvSpPr>
          <p:nvPr>
            <p:ph idx="1"/>
          </p:nvPr>
        </p:nvSpPr>
        <p:spPr>
          <a:xfrm>
            <a:off x="427839" y="1560353"/>
            <a:ext cx="9446003" cy="5083728"/>
          </a:xfrm>
        </p:spPr>
        <p:txBody>
          <a:bodyPr>
            <a:normAutofit/>
          </a:bodyPr>
          <a:lstStyle/>
          <a:p>
            <a:r>
              <a:rPr lang="en-US" sz="2400" dirty="0"/>
              <a:t>The disadvantages of butyrate is its </a:t>
            </a:r>
            <a:r>
              <a:rPr lang="en-US" sz="2400" dirty="0">
                <a:solidFill>
                  <a:srgbClr val="FF0000"/>
                </a:solidFill>
              </a:rPr>
              <a:t>short half-life, requiring continuous IV dosages through a central line</a:t>
            </a:r>
            <a:r>
              <a:rPr lang="en-US" sz="2400" dirty="0"/>
              <a:t>. Oral butyrate analogues would overcome this problem, but they require very </a:t>
            </a:r>
            <a:r>
              <a:rPr lang="en-US" sz="2400" dirty="0">
                <a:solidFill>
                  <a:srgbClr val="FF0000"/>
                </a:solidFill>
              </a:rPr>
              <a:t>high doses (as many as 40 tablets per day, in addition to having an unpleasant taste</a:t>
            </a:r>
            <a:r>
              <a:rPr lang="en-US" sz="2400" dirty="0" smtClean="0">
                <a:solidFill>
                  <a:srgbClr val="FF0000"/>
                </a:solidFill>
              </a:rPr>
              <a:t>). </a:t>
            </a:r>
            <a:r>
              <a:rPr lang="en-US" sz="2400" dirty="0"/>
              <a:t>Taken together, the route and inconvenience of oral use will limit patient acceptance, will cause low adherence. If used for a definite period (from a few weeks to a few months), butyrate may be better accepted by patients. One possible scenario would be in the care of indolent leg ulcers, since butyrate heals intractable cases in patients with SCD (39).</a:t>
            </a:r>
          </a:p>
          <a:p>
            <a:r>
              <a:rPr lang="en-US" dirty="0" smtClean="0"/>
              <a:t>39-</a:t>
            </a:r>
            <a:r>
              <a:rPr lang="en-US" dirty="0"/>
              <a:t>	Sher, G.D. &amp; </a:t>
            </a:r>
            <a:r>
              <a:rPr lang="en-US" dirty="0" err="1"/>
              <a:t>Olivieri</a:t>
            </a:r>
            <a:r>
              <a:rPr lang="en-US" dirty="0"/>
              <a:t>, N.F. : Rapid healing of chronic leg ulcers during arginine butyrate therapy in patients with sickle cell disease and thalassemia. Blood1994; 84: 2378–2380</a:t>
            </a:r>
            <a:r>
              <a:rPr lang="en-US" dirty="0" smtClean="0"/>
              <a:t>.</a:t>
            </a:r>
            <a:endParaRPr lang="en-US" dirty="0"/>
          </a:p>
        </p:txBody>
      </p:sp>
    </p:spTree>
    <p:extLst>
      <p:ext uri="{BB962C8B-B14F-4D97-AF65-F5344CB8AC3E}">
        <p14:creationId xmlns:p14="http://schemas.microsoft.com/office/powerpoint/2010/main" val="167607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5475"/>
            <a:ext cx="12040513" cy="6926318"/>
          </a:xfrm>
          <a:prstGeom prst="rect">
            <a:avLst/>
          </a:prstGeom>
        </p:spPr>
      </p:pic>
    </p:spTree>
    <p:extLst>
      <p:ext uri="{BB962C8B-B14F-4D97-AF65-F5344CB8AC3E}">
        <p14:creationId xmlns:p14="http://schemas.microsoft.com/office/powerpoint/2010/main" val="1576021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89232"/>
            <a:ext cx="8596668" cy="1041167"/>
          </a:xfrm>
        </p:spPr>
        <p:txBody>
          <a:bodyPr/>
          <a:lstStyle/>
          <a:p>
            <a:r>
              <a:rPr lang="en-US" dirty="0"/>
              <a:t>Erythropoietin:</a:t>
            </a:r>
          </a:p>
        </p:txBody>
      </p:sp>
      <p:sp>
        <p:nvSpPr>
          <p:cNvPr id="3" name="Content Placeholder 2"/>
          <p:cNvSpPr>
            <a:spLocks noGrp="1"/>
          </p:cNvSpPr>
          <p:nvPr>
            <p:ph idx="1"/>
          </p:nvPr>
        </p:nvSpPr>
        <p:spPr>
          <a:xfrm>
            <a:off x="327170" y="1551963"/>
            <a:ext cx="9949343" cy="5184397"/>
          </a:xfrm>
        </p:spPr>
        <p:txBody>
          <a:bodyPr>
            <a:normAutofit fontScale="70000" lnSpcReduction="20000"/>
          </a:bodyPr>
          <a:lstStyle/>
          <a:p>
            <a:r>
              <a:rPr lang="en-US" sz="3600" dirty="0"/>
              <a:t>Recombinant human erythropoietin is another compound with </a:t>
            </a:r>
            <a:r>
              <a:rPr lang="en-US" sz="3600" dirty="0" err="1"/>
              <a:t>Hb</a:t>
            </a:r>
            <a:r>
              <a:rPr lang="en-US" sz="3600" dirty="0"/>
              <a:t> F augmenting properties. In vitro and in vivo experiments have demonstrated erythropoietin’s ability to raise the percentage of F cells and </a:t>
            </a:r>
            <a:r>
              <a:rPr lang="en-US" sz="3600" dirty="0" err="1"/>
              <a:t>Hb</a:t>
            </a:r>
            <a:r>
              <a:rPr lang="en-US" sz="3600" dirty="0"/>
              <a:t> F concentration when used alone (41). Subsequently, studies combining </a:t>
            </a:r>
            <a:r>
              <a:rPr lang="en-US" sz="3600" dirty="0" err="1"/>
              <a:t>hydroxyurea</a:t>
            </a:r>
            <a:r>
              <a:rPr lang="en-US" sz="3600" dirty="0"/>
              <a:t> and erythropoietin in adults with SCD showed mixed results in promoting a significant increase in F cells (42, 43). </a:t>
            </a:r>
            <a:endParaRPr lang="en-US" sz="3600" dirty="0" smtClean="0"/>
          </a:p>
          <a:p>
            <a:r>
              <a:rPr lang="en-US" sz="2600" dirty="0"/>
              <a:t>42-	Goldberg, M.A., </a:t>
            </a:r>
            <a:r>
              <a:rPr lang="en-US" sz="2600" dirty="0" err="1"/>
              <a:t>Brugnara</a:t>
            </a:r>
            <a:r>
              <a:rPr lang="en-US" sz="2600" dirty="0"/>
              <a:t>, C., Dover, G.J., </a:t>
            </a:r>
            <a:r>
              <a:rPr lang="en-US" sz="2600" dirty="0" smtClean="0"/>
              <a:t>et al:  </a:t>
            </a:r>
            <a:r>
              <a:rPr lang="en-US" sz="2600" dirty="0"/>
              <a:t>Treatment of sickle cell anemia with </a:t>
            </a:r>
            <a:r>
              <a:rPr lang="en-US" sz="2600" dirty="0" err="1"/>
              <a:t>hydroxyurea</a:t>
            </a:r>
            <a:r>
              <a:rPr lang="en-US" sz="2600" dirty="0"/>
              <a:t> and erythropoietin. New England Journal of Medicine. 1990; 323: 366–372.</a:t>
            </a:r>
          </a:p>
          <a:p>
            <a:r>
              <a:rPr lang="en-US" sz="2600" dirty="0"/>
              <a:t>43-	El-</a:t>
            </a:r>
            <a:r>
              <a:rPr lang="en-US" sz="2600" dirty="0" err="1"/>
              <a:t>Hazmi</a:t>
            </a:r>
            <a:r>
              <a:rPr lang="en-US" sz="2600" dirty="0"/>
              <a:t>, M.A., Al-</a:t>
            </a:r>
            <a:r>
              <a:rPr lang="en-US" sz="2600" dirty="0" err="1"/>
              <a:t>Momen</a:t>
            </a:r>
            <a:r>
              <a:rPr lang="en-US" sz="2600" dirty="0"/>
              <a:t>, A., </a:t>
            </a:r>
            <a:r>
              <a:rPr lang="en-US" sz="2600" dirty="0" err="1"/>
              <a:t>Kandaswamy</a:t>
            </a:r>
            <a:r>
              <a:rPr lang="en-US" sz="2600" dirty="0"/>
              <a:t>, S</a:t>
            </a:r>
            <a:r>
              <a:rPr lang="en-US" sz="2600" dirty="0" smtClean="0"/>
              <a:t>., et al: </a:t>
            </a:r>
            <a:r>
              <a:rPr lang="en-US" sz="2600" dirty="0"/>
              <a:t>On the use of </a:t>
            </a:r>
            <a:r>
              <a:rPr lang="en-US" sz="2600" dirty="0" err="1"/>
              <a:t>hydroxyurea</a:t>
            </a:r>
            <a:r>
              <a:rPr lang="en-US" sz="2600" dirty="0"/>
              <a:t>/erythropoietin combination therapy for sickle cell disease. </a:t>
            </a:r>
            <a:r>
              <a:rPr lang="en-US" sz="2600" dirty="0" err="1"/>
              <a:t>Acta</a:t>
            </a:r>
            <a:r>
              <a:rPr lang="en-US" sz="2600" dirty="0"/>
              <a:t> </a:t>
            </a:r>
            <a:r>
              <a:rPr lang="en-US" sz="2600" dirty="0" err="1"/>
              <a:t>Haematologica</a:t>
            </a:r>
            <a:r>
              <a:rPr lang="en-US" sz="2600" dirty="0"/>
              <a:t>. 1995; 94: 128–134.</a:t>
            </a:r>
          </a:p>
          <a:p>
            <a:r>
              <a:rPr lang="en-US" sz="2600" dirty="0"/>
              <a:t>44-	</a:t>
            </a:r>
            <a:r>
              <a:rPr lang="en-US" sz="2600" dirty="0" err="1"/>
              <a:t>McDonagh</a:t>
            </a:r>
            <a:r>
              <a:rPr lang="en-US" sz="2600" dirty="0"/>
              <a:t>, K.T., Dover, G.J., Donahue, R.E., </a:t>
            </a:r>
            <a:r>
              <a:rPr lang="en-US" sz="2600" dirty="0" smtClean="0"/>
              <a:t>et al: </a:t>
            </a:r>
            <a:r>
              <a:rPr lang="en-US" sz="2600" dirty="0" err="1"/>
              <a:t>Hydroxyurea</a:t>
            </a:r>
            <a:r>
              <a:rPr lang="en-US" sz="2600" dirty="0"/>
              <a:t>-induced </a:t>
            </a:r>
            <a:r>
              <a:rPr lang="en-US" sz="2600" dirty="0" err="1"/>
              <a:t>HbF</a:t>
            </a:r>
            <a:r>
              <a:rPr lang="en-US" sz="2600" dirty="0"/>
              <a:t> production in anemic primates: augmentation by erythropoietin, hematopoietic growth factors, and sodium butyrate. Experimental Hematology. 1992; 20: 1156–1164.</a:t>
            </a:r>
          </a:p>
          <a:p>
            <a:endParaRPr lang="en-US" sz="2800" dirty="0"/>
          </a:p>
        </p:txBody>
      </p:sp>
    </p:spTree>
    <p:extLst>
      <p:ext uri="{BB962C8B-B14F-4D97-AF65-F5344CB8AC3E}">
        <p14:creationId xmlns:p14="http://schemas.microsoft.com/office/powerpoint/2010/main" val="1691860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178" y="847288"/>
            <a:ext cx="8342824" cy="796954"/>
          </a:xfrm>
        </p:spPr>
        <p:txBody>
          <a:bodyPr/>
          <a:lstStyle/>
          <a:p>
            <a:r>
              <a:rPr lang="en-US" dirty="0" smtClean="0"/>
              <a:t>Erythropoietin</a:t>
            </a:r>
            <a:endParaRPr lang="en-US" dirty="0"/>
          </a:p>
        </p:txBody>
      </p:sp>
      <p:sp>
        <p:nvSpPr>
          <p:cNvPr id="3" name="Content Placeholder 2"/>
          <p:cNvSpPr>
            <a:spLocks noGrp="1"/>
          </p:cNvSpPr>
          <p:nvPr>
            <p:ph idx="1"/>
          </p:nvPr>
        </p:nvSpPr>
        <p:spPr>
          <a:xfrm>
            <a:off x="1" y="1400962"/>
            <a:ext cx="10159067" cy="5360566"/>
          </a:xfrm>
        </p:spPr>
        <p:txBody>
          <a:bodyPr>
            <a:normAutofit lnSpcReduction="10000"/>
          </a:bodyPr>
          <a:lstStyle/>
          <a:p>
            <a:r>
              <a:rPr lang="en-US" sz="2400" dirty="0" smtClean="0"/>
              <a:t>In </a:t>
            </a:r>
            <a:r>
              <a:rPr lang="en-US" sz="2400" dirty="0"/>
              <a:t>patients receiving erythropoietin in combination with </a:t>
            </a:r>
            <a:r>
              <a:rPr lang="en-US" sz="2400" dirty="0" err="1"/>
              <a:t>hydroxyurea</a:t>
            </a:r>
            <a:r>
              <a:rPr lang="en-US" sz="2400" dirty="0"/>
              <a:t>, high levels of F-cells and </a:t>
            </a:r>
            <a:r>
              <a:rPr lang="en-US" sz="2400" dirty="0" err="1"/>
              <a:t>Hb</a:t>
            </a:r>
            <a:r>
              <a:rPr lang="en-US" sz="2400" dirty="0"/>
              <a:t> F were achieved very rapidly </a:t>
            </a:r>
            <a:r>
              <a:rPr lang="en-US" sz="2400" dirty="0">
                <a:solidFill>
                  <a:srgbClr val="FF0000"/>
                </a:solidFill>
              </a:rPr>
              <a:t>(within 4 weeks). When erythropoietin was discontinued and </a:t>
            </a:r>
            <a:r>
              <a:rPr lang="en-US" sz="2400" dirty="0" err="1">
                <a:solidFill>
                  <a:srgbClr val="FF0000"/>
                </a:solidFill>
              </a:rPr>
              <a:t>hydroxyurea</a:t>
            </a:r>
            <a:r>
              <a:rPr lang="en-US" sz="2400" dirty="0">
                <a:solidFill>
                  <a:srgbClr val="FF0000"/>
                </a:solidFill>
              </a:rPr>
              <a:t> alone was continued, the effect was sustained </a:t>
            </a:r>
            <a:r>
              <a:rPr lang="en-US" sz="2400" dirty="0"/>
              <a:t>(47). It is conceivable that the benefit of recombinant erythropoietin lies in accelerating the response to </a:t>
            </a:r>
            <a:r>
              <a:rPr lang="en-US" sz="2400" dirty="0" err="1"/>
              <a:t>hydroxyurea</a:t>
            </a:r>
            <a:r>
              <a:rPr lang="en-US" sz="2400" dirty="0"/>
              <a:t>, however, given the body of information gained over years with </a:t>
            </a:r>
            <a:r>
              <a:rPr lang="en-US" sz="2400" dirty="0" err="1"/>
              <a:t>hydroxyurea</a:t>
            </a:r>
            <a:r>
              <a:rPr lang="en-US" sz="2400" dirty="0"/>
              <a:t> use, the end result of sustained </a:t>
            </a:r>
            <a:r>
              <a:rPr lang="en-US" sz="2400" dirty="0" err="1">
                <a:solidFill>
                  <a:srgbClr val="FF0000"/>
                </a:solidFill>
              </a:rPr>
              <a:t>Hb</a:t>
            </a:r>
            <a:r>
              <a:rPr lang="en-US" sz="2400" dirty="0">
                <a:solidFill>
                  <a:srgbClr val="FF0000"/>
                </a:solidFill>
              </a:rPr>
              <a:t> F production seems to be similarly achieved even without upfront erythropoietin use</a:t>
            </a:r>
            <a:r>
              <a:rPr lang="en-US" sz="2400" dirty="0"/>
              <a:t> (48).</a:t>
            </a:r>
            <a:endParaRPr lang="en-US" sz="2400" dirty="0" smtClean="0"/>
          </a:p>
          <a:p>
            <a:endParaRPr lang="en-US" dirty="0"/>
          </a:p>
          <a:p>
            <a:r>
              <a:rPr lang="en-US" dirty="0" smtClean="0"/>
              <a:t>47-</a:t>
            </a:r>
            <a:r>
              <a:rPr lang="en-US" dirty="0"/>
              <a:t>	El-</a:t>
            </a:r>
            <a:r>
              <a:rPr lang="en-US" dirty="0" err="1"/>
              <a:t>Hazmi</a:t>
            </a:r>
            <a:r>
              <a:rPr lang="en-US" dirty="0"/>
              <a:t>, M.A., Al-</a:t>
            </a:r>
            <a:r>
              <a:rPr lang="en-US" dirty="0" err="1"/>
              <a:t>Momen</a:t>
            </a:r>
            <a:r>
              <a:rPr lang="en-US" dirty="0"/>
              <a:t>, A., </a:t>
            </a:r>
            <a:r>
              <a:rPr lang="en-US" dirty="0" err="1"/>
              <a:t>Warsy</a:t>
            </a:r>
            <a:r>
              <a:rPr lang="en-US" dirty="0"/>
              <a:t>, A.S., </a:t>
            </a:r>
            <a:r>
              <a:rPr lang="en-US" dirty="0" err="1"/>
              <a:t>Kandaswamy</a:t>
            </a:r>
            <a:r>
              <a:rPr lang="en-US" dirty="0"/>
              <a:t>, S., </a:t>
            </a:r>
            <a:r>
              <a:rPr lang="en-US" dirty="0" err="1"/>
              <a:t>Huraib</a:t>
            </a:r>
            <a:r>
              <a:rPr lang="en-US" dirty="0"/>
              <a:t>, S., </a:t>
            </a:r>
            <a:r>
              <a:rPr lang="en-US" dirty="0" err="1"/>
              <a:t>Harakati</a:t>
            </a:r>
            <a:r>
              <a:rPr lang="en-US" dirty="0"/>
              <a:t>, M. &amp; Al-</a:t>
            </a:r>
            <a:r>
              <a:rPr lang="en-US" dirty="0" err="1"/>
              <a:t>Mohareb</a:t>
            </a:r>
            <a:r>
              <a:rPr lang="en-US" dirty="0"/>
              <a:t>, F.: The pharmacological manipulation of fetal </a:t>
            </a:r>
            <a:r>
              <a:rPr lang="en-US" dirty="0" err="1"/>
              <a:t>haemoglobin</a:t>
            </a:r>
            <a:r>
              <a:rPr lang="en-US" dirty="0"/>
              <a:t>: trials using </a:t>
            </a:r>
            <a:r>
              <a:rPr lang="en-US" dirty="0" err="1"/>
              <a:t>hydroxyurea</a:t>
            </a:r>
            <a:r>
              <a:rPr lang="en-US" dirty="0"/>
              <a:t> and recombinant human erythropoietin. </a:t>
            </a:r>
            <a:r>
              <a:rPr lang="en-US" dirty="0" err="1"/>
              <a:t>Acta</a:t>
            </a:r>
            <a:r>
              <a:rPr lang="en-US" dirty="0"/>
              <a:t> </a:t>
            </a:r>
            <a:r>
              <a:rPr lang="en-US" dirty="0" err="1"/>
              <a:t>Haematologica</a:t>
            </a:r>
            <a:r>
              <a:rPr lang="en-US" dirty="0"/>
              <a:t>. 1995; 93: 57–61</a:t>
            </a:r>
            <a:r>
              <a:rPr lang="en-US" dirty="0" smtClean="0"/>
              <a:t>.</a:t>
            </a:r>
          </a:p>
          <a:p>
            <a:r>
              <a:rPr lang="en-US" dirty="0"/>
              <a:t>48-	Zimmerman, S.A., Schultz, W.H., Davis, J.S., </a:t>
            </a:r>
            <a:r>
              <a:rPr lang="en-US" dirty="0" smtClean="0"/>
              <a:t>et al.: </a:t>
            </a:r>
            <a:r>
              <a:rPr lang="en-US" dirty="0"/>
              <a:t>Sustained long-term hematologic efficacy of </a:t>
            </a:r>
            <a:r>
              <a:rPr lang="en-US" dirty="0" err="1"/>
              <a:t>hydroxyurea</a:t>
            </a:r>
            <a:r>
              <a:rPr lang="en-US" dirty="0"/>
              <a:t> at maximum tolerated dose in children with sickle cell disease. Blood. 2004; 103: 2039–2045.</a:t>
            </a:r>
          </a:p>
          <a:p>
            <a:endParaRPr lang="en-US" dirty="0"/>
          </a:p>
        </p:txBody>
      </p:sp>
    </p:spTree>
    <p:extLst>
      <p:ext uri="{BB962C8B-B14F-4D97-AF65-F5344CB8AC3E}">
        <p14:creationId xmlns:p14="http://schemas.microsoft.com/office/powerpoint/2010/main" val="59195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55676"/>
            <a:ext cx="8596668" cy="1074723"/>
          </a:xfrm>
        </p:spPr>
        <p:txBody>
          <a:bodyPr/>
          <a:lstStyle/>
          <a:p>
            <a:r>
              <a:rPr lang="en-US" dirty="0" smtClean="0"/>
              <a:t>Erythropoietin </a:t>
            </a:r>
            <a:endParaRPr lang="en-US" dirty="0"/>
          </a:p>
        </p:txBody>
      </p:sp>
      <p:sp>
        <p:nvSpPr>
          <p:cNvPr id="3" name="Content Placeholder 2"/>
          <p:cNvSpPr>
            <a:spLocks noGrp="1"/>
          </p:cNvSpPr>
          <p:nvPr>
            <p:ph idx="1"/>
          </p:nvPr>
        </p:nvSpPr>
        <p:spPr>
          <a:xfrm>
            <a:off x="293615" y="1577130"/>
            <a:ext cx="9689284" cy="5176007"/>
          </a:xfrm>
        </p:spPr>
        <p:txBody>
          <a:bodyPr>
            <a:normAutofit fontScale="92500" lnSpcReduction="20000"/>
          </a:bodyPr>
          <a:lstStyle/>
          <a:p>
            <a:r>
              <a:rPr lang="en-US" sz="2800" dirty="0" smtClean="0"/>
              <a:t>In 13 </a:t>
            </a:r>
            <a:r>
              <a:rPr lang="en-US" sz="2800" dirty="0"/>
              <a:t>adult patients, either </a:t>
            </a:r>
            <a:r>
              <a:rPr lang="en-US" sz="2800" dirty="0" err="1"/>
              <a:t>hydroxyurea</a:t>
            </a:r>
            <a:r>
              <a:rPr lang="en-US" sz="2800" dirty="0"/>
              <a:t>-intolerant (due to </a:t>
            </a:r>
            <a:r>
              <a:rPr lang="en-US" sz="2800" dirty="0" err="1"/>
              <a:t>reticulocytopenia</a:t>
            </a:r>
            <a:r>
              <a:rPr lang="en-US" sz="2800" dirty="0"/>
              <a:t>) or with renal insufficiency, benefited from the combination of erythropoietin and higher </a:t>
            </a:r>
            <a:r>
              <a:rPr lang="en-US" sz="2800" dirty="0" err="1" smtClean="0"/>
              <a:t>hydroxyurea</a:t>
            </a:r>
            <a:r>
              <a:rPr lang="en-US" sz="2800" dirty="0" smtClean="0"/>
              <a:t> </a:t>
            </a:r>
            <a:r>
              <a:rPr lang="en-US" sz="2800" dirty="0"/>
              <a:t>doses. This resulted in increased </a:t>
            </a:r>
            <a:r>
              <a:rPr lang="en-US" sz="2800" dirty="0" err="1"/>
              <a:t>Hb</a:t>
            </a:r>
            <a:r>
              <a:rPr lang="en-US" sz="2800" dirty="0"/>
              <a:t> F production and few side effects (49). This report illustrates the important </a:t>
            </a:r>
            <a:r>
              <a:rPr lang="en-US" sz="2800" dirty="0">
                <a:solidFill>
                  <a:srgbClr val="FF0000"/>
                </a:solidFill>
              </a:rPr>
              <a:t>role of erythropoietin in allowing patients to tolerate </a:t>
            </a:r>
            <a:r>
              <a:rPr lang="en-US" sz="2800" dirty="0" err="1">
                <a:solidFill>
                  <a:srgbClr val="FF0000"/>
                </a:solidFill>
              </a:rPr>
              <a:t>hydroxyurea</a:t>
            </a:r>
            <a:r>
              <a:rPr lang="en-US" sz="2800" dirty="0">
                <a:solidFill>
                  <a:srgbClr val="FF0000"/>
                </a:solidFill>
              </a:rPr>
              <a:t> dose escalation, while preventing erythroid toxicity from </a:t>
            </a:r>
            <a:r>
              <a:rPr lang="en-US" sz="2800" dirty="0" err="1">
                <a:solidFill>
                  <a:srgbClr val="FF0000"/>
                </a:solidFill>
              </a:rPr>
              <a:t>hydroxyurea</a:t>
            </a:r>
            <a:r>
              <a:rPr lang="en-US" sz="2800" dirty="0">
                <a:solidFill>
                  <a:srgbClr val="FF0000"/>
                </a:solidFill>
              </a:rPr>
              <a:t> in the setting of endogenous erythropoietin deficiency. </a:t>
            </a:r>
            <a:endParaRPr lang="en-US" sz="2800" dirty="0" smtClean="0">
              <a:solidFill>
                <a:srgbClr val="FF0000"/>
              </a:solidFill>
            </a:endParaRPr>
          </a:p>
          <a:p>
            <a:endParaRPr lang="en-US" dirty="0"/>
          </a:p>
          <a:p>
            <a:r>
              <a:rPr lang="en-US" dirty="0" smtClean="0"/>
              <a:t>49-</a:t>
            </a:r>
            <a:r>
              <a:rPr lang="en-US" dirty="0"/>
              <a:t>	Little, J.A., McGowan, V.R., Kato, G.J., </a:t>
            </a:r>
            <a:r>
              <a:rPr lang="en-US" dirty="0" err="1"/>
              <a:t>Partovi</a:t>
            </a:r>
            <a:r>
              <a:rPr lang="en-US" dirty="0"/>
              <a:t>, K.S., Feld, J.J., </a:t>
            </a:r>
            <a:r>
              <a:rPr lang="en-US" dirty="0" err="1"/>
              <a:t>Maric</a:t>
            </a:r>
            <a:r>
              <a:rPr lang="en-US" dirty="0"/>
              <a:t>, I., Martyr, S., Taylor, J.G., Machado, R.F., Heller, T., Castro, O. &amp; Gladwin, M.T.: Combination erythropoietin-</a:t>
            </a:r>
            <a:r>
              <a:rPr lang="en-US" dirty="0" err="1"/>
              <a:t>hydroxyurea</a:t>
            </a:r>
            <a:r>
              <a:rPr lang="en-US" dirty="0"/>
              <a:t> therapy in sickle cell disease: experience from the National Institutes of Health and a literature review. </a:t>
            </a:r>
            <a:r>
              <a:rPr lang="en-US" dirty="0" err="1"/>
              <a:t>Haematologica</a:t>
            </a:r>
            <a:r>
              <a:rPr lang="en-US" dirty="0"/>
              <a:t>. 2006; 91: 1076–1083.</a:t>
            </a:r>
          </a:p>
          <a:p>
            <a:r>
              <a:rPr lang="en-US" dirty="0"/>
              <a:t>50-	Bennett, C.L., Silver, S.M., </a:t>
            </a:r>
            <a:r>
              <a:rPr lang="en-US" dirty="0" err="1"/>
              <a:t>Djulbegovic</a:t>
            </a:r>
            <a:r>
              <a:rPr lang="en-US" dirty="0"/>
              <a:t>, B., Samaras, A.T., et al: (2008) Venous thromboembolism and mortality associated with recombinant erythropoietin and </a:t>
            </a:r>
            <a:r>
              <a:rPr lang="en-US" dirty="0" err="1"/>
              <a:t>darbepoetin</a:t>
            </a:r>
            <a:r>
              <a:rPr lang="en-US" dirty="0"/>
              <a:t> administration for the treatment of cancer-associated anemia. JAMA. 2008; 299: 914–924.</a:t>
            </a:r>
          </a:p>
          <a:p>
            <a:endParaRPr lang="en-US" dirty="0"/>
          </a:p>
          <a:p>
            <a:endParaRPr lang="en-US" dirty="0" smtClean="0"/>
          </a:p>
          <a:p>
            <a:endParaRPr lang="en-US" dirty="0"/>
          </a:p>
        </p:txBody>
      </p:sp>
    </p:spTree>
    <p:extLst>
      <p:ext uri="{BB962C8B-B14F-4D97-AF65-F5344CB8AC3E}">
        <p14:creationId xmlns:p14="http://schemas.microsoft.com/office/powerpoint/2010/main" val="1124589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620" y="922788"/>
            <a:ext cx="8527382" cy="1007611"/>
          </a:xfrm>
        </p:spPr>
        <p:txBody>
          <a:bodyPr/>
          <a:lstStyle/>
          <a:p>
            <a:r>
              <a:rPr lang="en-US" dirty="0" smtClean="0"/>
              <a:t>Erythropoietin</a:t>
            </a:r>
            <a:endParaRPr lang="en-US" dirty="0"/>
          </a:p>
        </p:txBody>
      </p:sp>
      <p:sp>
        <p:nvSpPr>
          <p:cNvPr id="3" name="Content Placeholder 2"/>
          <p:cNvSpPr>
            <a:spLocks noGrp="1"/>
          </p:cNvSpPr>
          <p:nvPr>
            <p:ph idx="1"/>
          </p:nvPr>
        </p:nvSpPr>
        <p:spPr>
          <a:xfrm>
            <a:off x="83889" y="1686188"/>
            <a:ext cx="9831897" cy="5171812"/>
          </a:xfrm>
        </p:spPr>
        <p:txBody>
          <a:bodyPr>
            <a:normAutofit fontScale="92500" lnSpcReduction="10000"/>
          </a:bodyPr>
          <a:lstStyle/>
          <a:p>
            <a:r>
              <a:rPr lang="en-US" sz="2800" dirty="0"/>
              <a:t>At present, an NIH phase I clinical trial is investigating the role of erythropoietin in combination with </a:t>
            </a:r>
            <a:r>
              <a:rPr lang="en-US" sz="2800" dirty="0" err="1"/>
              <a:t>hydroxyurea</a:t>
            </a:r>
            <a:r>
              <a:rPr lang="en-US" sz="2800" dirty="0"/>
              <a:t> in adult patients with SCD and renal dysfunction and/or evidence of pulmonary hypertension (http://www.clinicaltrials.gov # NCT00270478). This study will be important to help define the optimal role of erythropoietin in the management of patients with SCD. In addition, this study may offer some information regarding the possible increased risk of thrombosis with erythropoietin use, a finding recently observed in patients with cancer (50)</a:t>
            </a:r>
            <a:endParaRPr lang="en-US" sz="2800" dirty="0" smtClean="0"/>
          </a:p>
          <a:p>
            <a:endParaRPr lang="en-US" dirty="0" smtClean="0"/>
          </a:p>
          <a:p>
            <a:r>
              <a:rPr lang="en-US" dirty="0" smtClean="0"/>
              <a:t>50-</a:t>
            </a:r>
            <a:r>
              <a:rPr lang="en-US" dirty="0"/>
              <a:t>	Bennett, C.L., Silver, S.M., </a:t>
            </a:r>
            <a:r>
              <a:rPr lang="en-US" dirty="0" err="1"/>
              <a:t>Djulbegovic</a:t>
            </a:r>
            <a:r>
              <a:rPr lang="en-US" dirty="0"/>
              <a:t>, B., Samaras, A.T., et al: (2008) Venous thromboembolism and mortality associated with recombinant erythropoietin and </a:t>
            </a:r>
            <a:r>
              <a:rPr lang="en-US" dirty="0" err="1"/>
              <a:t>darbepoetin</a:t>
            </a:r>
            <a:r>
              <a:rPr lang="en-US" dirty="0"/>
              <a:t> administration for the treatment of cancer-associated anemia. JAMA. 2008; 299: 914–924.</a:t>
            </a:r>
          </a:p>
        </p:txBody>
      </p:sp>
    </p:spTree>
    <p:extLst>
      <p:ext uri="{BB962C8B-B14F-4D97-AF65-F5344CB8AC3E}">
        <p14:creationId xmlns:p14="http://schemas.microsoft.com/office/powerpoint/2010/main" val="3635849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DR Shahryari\My Documents\New Briefcase\My Pictures\30_Animation_240x320-[PersianMob.Net]\Animation-[PersianMob.Net] (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0" y="201336"/>
            <a:ext cx="12192000" cy="1627464"/>
          </a:xfrm>
        </p:spPr>
        <p:txBody>
          <a:bodyPr>
            <a:normAutofit/>
          </a:bodyPr>
          <a:lstStyle/>
          <a:p>
            <a:r>
              <a:rPr lang="en-US" dirty="0" smtClean="0"/>
              <a:t>Thank you for attention</a:t>
            </a:r>
            <a:r>
              <a:rPr lang="en-US" smtClean="0"/>
              <a:t>, </a:t>
            </a:r>
            <a:br>
              <a:rPr lang="en-US" smtClean="0"/>
            </a:br>
            <a:r>
              <a:rPr lang="en-US" smtClean="0"/>
              <a:t>is </a:t>
            </a:r>
            <a:r>
              <a:rPr lang="en-US" dirty="0" smtClean="0"/>
              <a:t>there any comment or question?</a:t>
            </a:r>
            <a:endParaRPr lang="en-US" dirty="0"/>
          </a:p>
        </p:txBody>
      </p:sp>
      <p:sp>
        <p:nvSpPr>
          <p:cNvPr id="4" name="Content Placeholder 3"/>
          <p:cNvSpPr>
            <a:spLocks noGrp="1"/>
          </p:cNvSpPr>
          <p:nvPr>
            <p:ph idx="1"/>
          </p:nvPr>
        </p:nvSpPr>
        <p:spPr>
          <a:xfrm>
            <a:off x="811306" y="1692276"/>
            <a:ext cx="10972800" cy="4525963"/>
          </a:xfrm>
        </p:spPr>
        <p:txBody>
          <a:bodyPr/>
          <a:lstStyle/>
          <a:p>
            <a:endParaRPr lang="en-US" dirty="0"/>
          </a:p>
        </p:txBody>
      </p:sp>
    </p:spTree>
    <p:extLst>
      <p:ext uri="{BB962C8B-B14F-4D97-AF65-F5344CB8AC3E}">
        <p14:creationId xmlns:p14="http://schemas.microsoft.com/office/powerpoint/2010/main" val="41924978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52" y="793376"/>
            <a:ext cx="8373049" cy="1137024"/>
          </a:xfrm>
        </p:spPr>
        <p:txBody>
          <a:bodyPr>
            <a:normAutofit fontScale="90000"/>
          </a:bodyPr>
          <a:lstStyle/>
          <a:p>
            <a:r>
              <a:rPr lang="en-US" dirty="0" smtClean="0"/>
              <a:t>Role of </a:t>
            </a:r>
            <a:r>
              <a:rPr lang="en-US" dirty="0" err="1" smtClean="0"/>
              <a:t>Hb</a:t>
            </a:r>
            <a:r>
              <a:rPr lang="en-US" dirty="0" smtClean="0"/>
              <a:t> F level in the natural history of Sickle cell</a:t>
            </a:r>
            <a:endParaRPr lang="en-US" dirty="0"/>
          </a:p>
        </p:txBody>
      </p:sp>
      <p:sp>
        <p:nvSpPr>
          <p:cNvPr id="3" name="Content Placeholder 2"/>
          <p:cNvSpPr>
            <a:spLocks noGrp="1"/>
          </p:cNvSpPr>
          <p:nvPr>
            <p:ph idx="1"/>
          </p:nvPr>
        </p:nvSpPr>
        <p:spPr>
          <a:xfrm>
            <a:off x="677333" y="2160589"/>
            <a:ext cx="9165913" cy="4818435"/>
          </a:xfrm>
        </p:spPr>
        <p:txBody>
          <a:bodyPr>
            <a:normAutofit/>
          </a:bodyPr>
          <a:lstStyle/>
          <a:p>
            <a:r>
              <a:rPr lang="en-US" sz="2800" dirty="0"/>
              <a:t>Elevated </a:t>
            </a:r>
            <a:r>
              <a:rPr lang="en-US" sz="2800" dirty="0" err="1"/>
              <a:t>Hb</a:t>
            </a:r>
            <a:r>
              <a:rPr lang="en-US" sz="2800" dirty="0"/>
              <a:t> F levels in the majority of patients with Sickle cell disease (SCD) in our region is a prognostic factor of clinical severity. Sustained </a:t>
            </a:r>
            <a:r>
              <a:rPr lang="en-US" sz="2800" dirty="0" err="1"/>
              <a:t>Hb</a:t>
            </a:r>
            <a:r>
              <a:rPr lang="en-US" sz="2800" dirty="0"/>
              <a:t> F levels ≥20% reduces clinical events (1). In contrast, low </a:t>
            </a:r>
            <a:r>
              <a:rPr lang="en-US" sz="2800" dirty="0" err="1"/>
              <a:t>Hb</a:t>
            </a:r>
            <a:r>
              <a:rPr lang="en-US" sz="2800" dirty="0"/>
              <a:t> F concentration is a predictor of early mortality among them (2). </a:t>
            </a:r>
            <a:endParaRPr lang="en-US" sz="2800" dirty="0" smtClean="0"/>
          </a:p>
          <a:p>
            <a:r>
              <a:rPr lang="en-US" sz="1600" dirty="0"/>
              <a:t>1-	</a:t>
            </a:r>
            <a:r>
              <a:rPr lang="en-US" sz="1600" dirty="0" err="1"/>
              <a:t>Powars</a:t>
            </a:r>
            <a:r>
              <a:rPr lang="en-US" sz="1600" dirty="0"/>
              <a:t>, D.R., </a:t>
            </a:r>
            <a:r>
              <a:rPr lang="en-US" sz="1600" dirty="0" smtClean="0"/>
              <a:t>et al </a:t>
            </a:r>
            <a:r>
              <a:rPr lang="en-US" sz="1600" dirty="0"/>
              <a:t>: Is there a threshold level of fetal hemoglobin that ameliorates morbidity in sickle cell anemia? Blood 1994; 63: 921–926.</a:t>
            </a:r>
          </a:p>
          <a:p>
            <a:r>
              <a:rPr lang="en-US" sz="1600" dirty="0"/>
              <a:t>2-	Platt, O.S., </a:t>
            </a:r>
            <a:r>
              <a:rPr lang="en-US" sz="1600" dirty="0" smtClean="0"/>
              <a:t>et al </a:t>
            </a:r>
            <a:r>
              <a:rPr lang="en-US" sz="1600" dirty="0"/>
              <a:t>: Mortality in sickle cell disease. Life expectancy and risk factors for early death. New England Journal of Medicine.1994; 330: 1639–1644.</a:t>
            </a:r>
          </a:p>
        </p:txBody>
      </p:sp>
    </p:spTree>
    <p:extLst>
      <p:ext uri="{BB962C8B-B14F-4D97-AF65-F5344CB8AC3E}">
        <p14:creationId xmlns:p14="http://schemas.microsoft.com/office/powerpoint/2010/main" val="4271641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a:t>
            </a:r>
            <a:r>
              <a:rPr lang="en-US" dirty="0" err="1"/>
              <a:t>Hb</a:t>
            </a:r>
            <a:r>
              <a:rPr lang="en-US" dirty="0"/>
              <a:t> F level in the natural history of Sickle cell</a:t>
            </a:r>
          </a:p>
        </p:txBody>
      </p:sp>
      <p:sp>
        <p:nvSpPr>
          <p:cNvPr id="3" name="Content Placeholder 2"/>
          <p:cNvSpPr>
            <a:spLocks noGrp="1"/>
          </p:cNvSpPr>
          <p:nvPr>
            <p:ph idx="1"/>
          </p:nvPr>
        </p:nvSpPr>
        <p:spPr/>
        <p:txBody>
          <a:bodyPr>
            <a:normAutofit/>
          </a:bodyPr>
          <a:lstStyle/>
          <a:p>
            <a:r>
              <a:rPr lang="en-US" sz="2400" dirty="0" err="1"/>
              <a:t>Hb</a:t>
            </a:r>
            <a:r>
              <a:rPr lang="en-US" sz="2400" dirty="0"/>
              <a:t> F α2/γ2 homo-tetramers and even α2/γ/βs hetero-tetramers do not polymerize, therefore an increase in the intracellular concentration of </a:t>
            </a:r>
            <a:r>
              <a:rPr lang="en-US" sz="2400" dirty="0" err="1"/>
              <a:t>Hb</a:t>
            </a:r>
            <a:r>
              <a:rPr lang="en-US" sz="2400" dirty="0"/>
              <a:t> F offers a molecular advantage for the prevention of sickling. Any drug with every mechanism of action that substantially increases the </a:t>
            </a:r>
            <a:r>
              <a:rPr lang="en-US" sz="2400" dirty="0" err="1"/>
              <a:t>HbF</a:t>
            </a:r>
            <a:r>
              <a:rPr lang="en-US" sz="2400" dirty="0"/>
              <a:t> production and </a:t>
            </a:r>
            <a:r>
              <a:rPr lang="en-US" sz="2400" dirty="0" err="1"/>
              <a:t>pancellular</a:t>
            </a:r>
            <a:r>
              <a:rPr lang="en-US" sz="2400" dirty="0"/>
              <a:t> </a:t>
            </a:r>
            <a:r>
              <a:rPr lang="en-US" sz="2400" dirty="0" err="1"/>
              <a:t>Hb</a:t>
            </a:r>
            <a:r>
              <a:rPr lang="en-US" sz="2400" dirty="0"/>
              <a:t> F distribution; has the potential to improve clinical outcomes in patients with SCD.</a:t>
            </a:r>
          </a:p>
        </p:txBody>
      </p:sp>
    </p:spTree>
    <p:extLst>
      <p:ext uri="{BB962C8B-B14F-4D97-AF65-F5344CB8AC3E}">
        <p14:creationId xmlns:p14="http://schemas.microsoft.com/office/powerpoint/2010/main" val="3817708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DR Shahryari\Desktop\Hb gene_Pag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1"/>
            <a:ext cx="9296400" cy="940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9067800" y="228600"/>
            <a:ext cx="1371600" cy="3693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en-US" altLang="en-US">
                <a:solidFill>
                  <a:prstClr val="black"/>
                </a:solidFill>
                <a:latin typeface="Calibri" panose="020F0502020204030204" pitchFamily="34" charset="0"/>
              </a:rPr>
              <a:t>Nelson</a:t>
            </a:r>
          </a:p>
        </p:txBody>
      </p:sp>
    </p:spTree>
    <p:extLst>
      <p:ext uri="{BB962C8B-B14F-4D97-AF65-F5344CB8AC3E}">
        <p14:creationId xmlns:p14="http://schemas.microsoft.com/office/powerpoint/2010/main" val="2580332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575051" y="217489"/>
            <a:ext cx="5618163" cy="917575"/>
          </a:xfrm>
        </p:spPr>
        <p:txBody>
          <a:bodyPr/>
          <a:lstStyle/>
          <a:p>
            <a:pPr algn="ctr"/>
            <a:r>
              <a:rPr lang="fa-IR" altLang="en-US" smtClean="0"/>
              <a:t>: </a:t>
            </a:r>
            <a:r>
              <a:rPr lang="en-US" altLang="en-US" smtClean="0">
                <a:sym typeface="Symbol" panose="05050102010706020507" pitchFamily="18" charset="2"/>
              </a:rPr>
              <a:t> </a:t>
            </a:r>
            <a:r>
              <a:rPr lang="fa-IR" altLang="en-US" smtClean="0"/>
              <a:t>مکانیسم عمل القا کننده تولید زنجیره</a:t>
            </a:r>
            <a:endParaRPr lang="en-US" altLang="en-US" smtClean="0"/>
          </a:p>
        </p:txBody>
      </p:sp>
      <p:sp>
        <p:nvSpPr>
          <p:cNvPr id="11267" name="Content Placeholder 2"/>
          <p:cNvSpPr>
            <a:spLocks noGrp="1"/>
          </p:cNvSpPr>
          <p:nvPr>
            <p:ph idx="1"/>
          </p:nvPr>
        </p:nvSpPr>
        <p:spPr>
          <a:xfrm>
            <a:off x="6096000" y="1981200"/>
            <a:ext cx="4495800" cy="4114800"/>
          </a:xfrm>
        </p:spPr>
        <p:txBody>
          <a:bodyPr/>
          <a:lstStyle/>
          <a:p>
            <a:pPr algn="r" rtl="1"/>
            <a:r>
              <a:rPr lang="fa-IR" altLang="en-US" smtClean="0"/>
              <a:t>با توجه به شکل مقابل اگر بتوانیم کفه چپ ترازو را سنگینتر کنیم ، شدت علائم تالاسمی کمتر خواهد شد.</a:t>
            </a:r>
          </a:p>
          <a:p>
            <a:pPr algn="r" rtl="1"/>
            <a:r>
              <a:rPr lang="fa-IR" altLang="en-US" smtClean="0"/>
              <a:t>کفه راست که بطور طبیعی تولید میکند و راهکاری جهت کاهش ان موجود نیست.</a:t>
            </a:r>
            <a:endParaRPr lang="en-US" altLang="en-US" smtClean="0"/>
          </a:p>
        </p:txBody>
      </p:sp>
      <p:pic>
        <p:nvPicPr>
          <p:cNvPr id="4" name="Picture 2" descr="A:\Tarazo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28775"/>
            <a:ext cx="4356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4"/>
          <p:cNvSpPr>
            <a:spLocks noChangeArrowheads="1"/>
          </p:cNvSpPr>
          <p:nvPr/>
        </p:nvSpPr>
        <p:spPr bwMode="auto">
          <a:xfrm>
            <a:off x="1863672" y="5300663"/>
            <a:ext cx="12859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Impact" panose="020B0806030902050204" pitchFamily="34" charset="0"/>
                <a:cs typeface="Times New Roman (Arabic)" pitchFamily="26" charset="0"/>
              </a:defRPr>
            </a:lvl1pPr>
            <a:lvl2pPr marL="742950" indent="-285750">
              <a:spcBef>
                <a:spcPct val="20000"/>
              </a:spcBef>
              <a:buChar char="–"/>
              <a:defRPr kumimoji="1" sz="2800">
                <a:solidFill>
                  <a:schemeClr val="tx1"/>
                </a:solidFill>
                <a:latin typeface="Impact" panose="020B0806030902050204" pitchFamily="34" charset="0"/>
                <a:cs typeface="Times New Roman (Arabic)" pitchFamily="26" charset="0"/>
              </a:defRPr>
            </a:lvl2pPr>
            <a:lvl3pPr marL="1143000" indent="-228600">
              <a:spcBef>
                <a:spcPct val="20000"/>
              </a:spcBef>
              <a:buChar char="•"/>
              <a:defRPr kumimoji="1" sz="2400">
                <a:solidFill>
                  <a:schemeClr val="tx1"/>
                </a:solidFill>
                <a:latin typeface="Impact" panose="020B0806030902050204" pitchFamily="34" charset="0"/>
                <a:cs typeface="Times New Roman (Arabic)" pitchFamily="26" charset="0"/>
              </a:defRPr>
            </a:lvl3pPr>
            <a:lvl4pPr marL="1600200" indent="-228600">
              <a:spcBef>
                <a:spcPct val="20000"/>
              </a:spcBef>
              <a:buChar char="–"/>
              <a:defRPr kumimoji="1" sz="2000">
                <a:solidFill>
                  <a:schemeClr val="tx1"/>
                </a:solidFill>
                <a:latin typeface="Impact" panose="020B0806030902050204" pitchFamily="34" charset="0"/>
                <a:cs typeface="Times New Roman (Arabic)" pitchFamily="26" charset="0"/>
              </a:defRPr>
            </a:lvl4pPr>
            <a:lvl5pPr marL="2057400" indent="-228600">
              <a:spcBef>
                <a:spcPct val="20000"/>
              </a:spcBef>
              <a:buChar char="»"/>
              <a:defRPr kumimoji="1" sz="2000">
                <a:solidFill>
                  <a:schemeClr val="tx1"/>
                </a:solidFill>
                <a:latin typeface="Impact" panose="020B0806030902050204" pitchFamily="34" charset="0"/>
                <a:cs typeface="Times New Roman (Arabic)" pitchFamily="26"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9pPr>
          </a:lstStyle>
          <a:p>
            <a:pPr algn="r" defTabSz="914400" rtl="1" eaLnBrk="0" fontAlgn="base" hangingPunct="0">
              <a:spcBef>
                <a:spcPct val="50000"/>
              </a:spcBef>
              <a:spcAft>
                <a:spcPct val="0"/>
              </a:spcAft>
              <a:buNone/>
            </a:pPr>
            <a:r>
              <a:rPr kumimoji="0" lang="en-US" altLang="en-US" sz="3600" dirty="0" smtClean="0">
                <a:solidFill>
                  <a:srgbClr val="660066"/>
                </a:solidFill>
                <a:latin typeface="Times New Roman" panose="02020603050405020304" pitchFamily="18" charset="0"/>
                <a:sym typeface="Symbol" panose="05050102010706020507" pitchFamily="18" charset="2"/>
              </a:rPr>
              <a:t></a:t>
            </a:r>
            <a:r>
              <a:rPr kumimoji="0" lang="en-US" altLang="en-US" sz="2400" dirty="0" smtClean="0">
                <a:solidFill>
                  <a:srgbClr val="660066"/>
                </a:solidFill>
                <a:latin typeface="Times New Roman" panose="02020603050405020304" pitchFamily="18" charset="0"/>
                <a:sym typeface="Symbol" panose="05050102010706020507" pitchFamily="18" charset="2"/>
              </a:rPr>
              <a:t>S</a:t>
            </a:r>
            <a:r>
              <a:rPr kumimoji="0" lang="en-US" altLang="en-US" sz="3600" dirty="0" smtClean="0">
                <a:solidFill>
                  <a:srgbClr val="660066"/>
                </a:solidFill>
                <a:latin typeface="Times New Roman" panose="02020603050405020304" pitchFamily="18" charset="0"/>
                <a:sym typeface="Symbol" panose="05050102010706020507" pitchFamily="18" charset="2"/>
              </a:rPr>
              <a:t>,</a:t>
            </a:r>
            <a:r>
              <a:rPr kumimoji="0" lang="en-US" altLang="en-US" sz="3600" dirty="0">
                <a:solidFill>
                  <a:srgbClr val="660066"/>
                </a:solidFill>
                <a:latin typeface="Times New Roman" panose="02020603050405020304" pitchFamily="18" charset="0"/>
                <a:sym typeface="Symbol" panose="05050102010706020507" pitchFamily="18" charset="2"/>
              </a:rPr>
              <a:t>,</a:t>
            </a:r>
            <a:endParaRPr kumimoji="0" lang="en-US" altLang="en-US" sz="3600" dirty="0">
              <a:solidFill>
                <a:srgbClr val="660066"/>
              </a:solidFill>
              <a:latin typeface="Times New Roman" panose="02020603050405020304" pitchFamily="18" charset="0"/>
            </a:endParaRPr>
          </a:p>
        </p:txBody>
      </p:sp>
      <p:sp>
        <p:nvSpPr>
          <p:cNvPr id="11270" name="Rectangle 5"/>
          <p:cNvSpPr>
            <a:spLocks noChangeArrowheads="1"/>
          </p:cNvSpPr>
          <p:nvPr/>
        </p:nvSpPr>
        <p:spPr bwMode="auto">
          <a:xfrm>
            <a:off x="4656138" y="5516563"/>
            <a:ext cx="476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Impact" panose="020B0806030902050204" pitchFamily="34" charset="0"/>
                <a:cs typeface="Times New Roman (Arabic)" pitchFamily="26" charset="0"/>
              </a:defRPr>
            </a:lvl1pPr>
            <a:lvl2pPr marL="742950" indent="-285750">
              <a:spcBef>
                <a:spcPct val="20000"/>
              </a:spcBef>
              <a:buChar char="–"/>
              <a:defRPr kumimoji="1" sz="2800">
                <a:solidFill>
                  <a:schemeClr val="tx1"/>
                </a:solidFill>
                <a:latin typeface="Impact" panose="020B0806030902050204" pitchFamily="34" charset="0"/>
                <a:cs typeface="Times New Roman (Arabic)" pitchFamily="26" charset="0"/>
              </a:defRPr>
            </a:lvl2pPr>
            <a:lvl3pPr marL="1143000" indent="-228600">
              <a:spcBef>
                <a:spcPct val="20000"/>
              </a:spcBef>
              <a:buChar char="•"/>
              <a:defRPr kumimoji="1" sz="2400">
                <a:solidFill>
                  <a:schemeClr val="tx1"/>
                </a:solidFill>
                <a:latin typeface="Impact" panose="020B0806030902050204" pitchFamily="34" charset="0"/>
                <a:cs typeface="Times New Roman (Arabic)" pitchFamily="26" charset="0"/>
              </a:defRPr>
            </a:lvl3pPr>
            <a:lvl4pPr marL="1600200" indent="-228600">
              <a:spcBef>
                <a:spcPct val="20000"/>
              </a:spcBef>
              <a:buChar char="–"/>
              <a:defRPr kumimoji="1" sz="2000">
                <a:solidFill>
                  <a:schemeClr val="tx1"/>
                </a:solidFill>
                <a:latin typeface="Impact" panose="020B0806030902050204" pitchFamily="34" charset="0"/>
                <a:cs typeface="Times New Roman (Arabic)" pitchFamily="26" charset="0"/>
              </a:defRPr>
            </a:lvl4pPr>
            <a:lvl5pPr marL="2057400" indent="-228600">
              <a:spcBef>
                <a:spcPct val="20000"/>
              </a:spcBef>
              <a:buChar char="»"/>
              <a:defRPr kumimoji="1" sz="2000">
                <a:solidFill>
                  <a:schemeClr val="tx1"/>
                </a:solidFill>
                <a:latin typeface="Impact" panose="020B0806030902050204" pitchFamily="34" charset="0"/>
                <a:cs typeface="Times New Roman (Arabic)" pitchFamily="26"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9pPr>
          </a:lstStyle>
          <a:p>
            <a:pPr algn="r" defTabSz="914400" rtl="1" eaLnBrk="0" fontAlgn="base" hangingPunct="0">
              <a:spcBef>
                <a:spcPct val="50000"/>
              </a:spcBef>
              <a:spcAft>
                <a:spcPct val="0"/>
              </a:spcAft>
              <a:buNone/>
            </a:pPr>
            <a:r>
              <a:rPr kumimoji="0" lang="en-US" altLang="en-US" sz="3600">
                <a:solidFill>
                  <a:srgbClr val="660066"/>
                </a:solidFill>
                <a:latin typeface="Times New Roman" panose="02020603050405020304" pitchFamily="18" charset="0"/>
                <a:sym typeface="Symbol" panose="05050102010706020507" pitchFamily="18" charset="2"/>
              </a:rPr>
              <a:t></a:t>
            </a:r>
            <a:endParaRPr kumimoji="0" lang="en-US" altLang="en-US" sz="3600">
              <a:solidFill>
                <a:srgbClr val="660066"/>
              </a:solidFill>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fa-IR" altLang="en-US" dirty="0" smtClean="0"/>
              <a:t>اقتباس از آقای دکتر احسانی (با تغییرات )</a:t>
            </a:r>
            <a:endParaRPr lang="en-US" altLang="en-US" dirty="0"/>
          </a:p>
        </p:txBody>
      </p:sp>
    </p:spTree>
    <p:extLst>
      <p:ext uri="{BB962C8B-B14F-4D97-AF65-F5344CB8AC3E}">
        <p14:creationId xmlns:p14="http://schemas.microsoft.com/office/powerpoint/2010/main" val="1183636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782888" y="0"/>
            <a:ext cx="7772400" cy="1143000"/>
          </a:xfrm>
        </p:spPr>
        <p:txBody>
          <a:bodyPr/>
          <a:lstStyle/>
          <a:p>
            <a:pPr algn="ctr"/>
            <a:r>
              <a:rPr lang="fa-IR" altLang="en-US" smtClean="0"/>
              <a:t> :</a:t>
            </a:r>
            <a:r>
              <a:rPr lang="en-US" altLang="en-US" smtClean="0">
                <a:sym typeface="Symbol" panose="05050102010706020507" pitchFamily="18" charset="2"/>
              </a:rPr>
              <a:t> </a:t>
            </a:r>
            <a:r>
              <a:rPr lang="fa-IR" altLang="en-US" smtClean="0"/>
              <a:t>مکانیسم عمل القا کننده تولید زنجیره</a:t>
            </a:r>
            <a:endParaRPr lang="en-US" altLang="en-US" smtClean="0"/>
          </a:p>
        </p:txBody>
      </p:sp>
      <p:sp>
        <p:nvSpPr>
          <p:cNvPr id="12291" name="Content Placeholder 2"/>
          <p:cNvSpPr>
            <a:spLocks noGrp="1"/>
          </p:cNvSpPr>
          <p:nvPr>
            <p:ph idx="1"/>
          </p:nvPr>
        </p:nvSpPr>
        <p:spPr>
          <a:xfrm>
            <a:off x="6024562" y="1268413"/>
            <a:ext cx="6010555" cy="4114800"/>
          </a:xfrm>
        </p:spPr>
        <p:txBody>
          <a:bodyPr/>
          <a:lstStyle/>
          <a:p>
            <a:pPr algn="r" rtl="1"/>
            <a:r>
              <a:rPr lang="fa-IR" altLang="en-US" b="1" i="1" u="sng" dirty="0" smtClean="0"/>
              <a:t>زنجیره بتا</a:t>
            </a:r>
            <a:r>
              <a:rPr lang="en-US" altLang="en-US" b="1" i="1" u="sng" dirty="0" smtClean="0">
                <a:sym typeface="Symbol" panose="05050102010706020507" pitchFamily="18" charset="2"/>
              </a:rPr>
              <a:t> </a:t>
            </a:r>
            <a:r>
              <a:rPr lang="fa-IR" altLang="en-US" b="1" i="1" u="sng" dirty="0" smtClean="0">
                <a:sym typeface="Symbol" panose="05050102010706020507" pitchFamily="18" charset="2"/>
              </a:rPr>
              <a:t> (</a:t>
            </a:r>
            <a:r>
              <a:rPr lang="en-US" altLang="en-US" b="1" i="1" u="sng" dirty="0" smtClean="0">
                <a:sym typeface="Symbol" panose="05050102010706020507" pitchFamily="18" charset="2"/>
              </a:rPr>
              <a:t></a:t>
            </a:r>
            <a:r>
              <a:rPr lang="fa-IR" altLang="en-US" b="1" i="1" u="sng" dirty="0" smtClean="0">
                <a:sym typeface="Symbol" panose="05050102010706020507" pitchFamily="18" charset="2"/>
              </a:rPr>
              <a:t>)</a:t>
            </a:r>
            <a:r>
              <a:rPr lang="fa-IR" altLang="en-US" dirty="0" smtClean="0">
                <a:sym typeface="Symbol" panose="05050102010706020507" pitchFamily="18" charset="2"/>
              </a:rPr>
              <a:t>که با جانشینی اسید گلوتامیک بجای والین معیوب شده و باعث ایجاد بیماری شده است. افزایش آن فایده ای ندارد.</a:t>
            </a:r>
          </a:p>
          <a:p>
            <a:pPr algn="r" rtl="1"/>
            <a:r>
              <a:rPr lang="fa-IR" altLang="en-US" b="1" i="1" u="sng" dirty="0" smtClean="0"/>
              <a:t>زنجیره </a:t>
            </a:r>
            <a:r>
              <a:rPr lang="fa-IR" altLang="en-US" b="1" i="1" u="sng" dirty="0" smtClean="0">
                <a:sym typeface="Symbol" panose="05050102010706020507" pitchFamily="18" charset="2"/>
              </a:rPr>
              <a:t>دلتا(</a:t>
            </a:r>
            <a:r>
              <a:rPr lang="en-US" altLang="en-US" b="1" i="1" u="sng" dirty="0" smtClean="0">
                <a:sym typeface="Symbol" panose="05050102010706020507" pitchFamily="18" charset="2"/>
              </a:rPr>
              <a:t></a:t>
            </a:r>
            <a:r>
              <a:rPr lang="fa-IR" altLang="en-US" b="1" i="1" u="sng" dirty="0" smtClean="0">
                <a:sym typeface="Symbol" panose="05050102010706020507" pitchFamily="18" charset="2"/>
              </a:rPr>
              <a:t>) </a:t>
            </a:r>
            <a:r>
              <a:rPr lang="fa-IR" altLang="en-US" dirty="0" smtClean="0">
                <a:sym typeface="Symbol" panose="05050102010706020507" pitchFamily="18" charset="2"/>
              </a:rPr>
              <a:t>که قابلیت افزایش فراوان ندارد.</a:t>
            </a:r>
          </a:p>
          <a:p>
            <a:pPr algn="r" rtl="1"/>
            <a:r>
              <a:rPr lang="fa-IR" altLang="en-US" dirty="0" smtClean="0">
                <a:sym typeface="Symbol" panose="05050102010706020507" pitchFamily="18" charset="2"/>
              </a:rPr>
              <a:t>اگر بتوانیم تولید </a:t>
            </a:r>
            <a:r>
              <a:rPr lang="fa-IR" altLang="en-US" b="1" i="1" u="sng" dirty="0" smtClean="0">
                <a:sym typeface="Symbol" panose="05050102010706020507" pitchFamily="18" charset="2"/>
              </a:rPr>
              <a:t>زنجیره گاما (</a:t>
            </a:r>
            <a:r>
              <a:rPr lang="en-US" altLang="en-US" b="1" i="1" u="sng" dirty="0" smtClean="0">
                <a:sym typeface="Symbol" panose="05050102010706020507" pitchFamily="18" charset="2"/>
              </a:rPr>
              <a:t></a:t>
            </a:r>
            <a:r>
              <a:rPr lang="fa-IR" altLang="en-US" b="1" i="1" u="sng" dirty="0" smtClean="0">
                <a:sym typeface="Symbol" panose="05050102010706020507" pitchFamily="18" charset="2"/>
              </a:rPr>
              <a:t>)</a:t>
            </a:r>
            <a:r>
              <a:rPr lang="fa-IR" altLang="en-US" dirty="0" smtClean="0">
                <a:sym typeface="Symbol" panose="05050102010706020507" pitchFamily="18" charset="2"/>
              </a:rPr>
              <a:t> را افزایش دهیم ، شدت علائم کاهش می یابد.</a:t>
            </a:r>
          </a:p>
          <a:p>
            <a:pPr algn="r" rtl="1"/>
            <a:r>
              <a:rPr lang="fa-IR" altLang="en-US" dirty="0" smtClean="0">
                <a:sym typeface="Symbol" panose="05050102010706020507" pitchFamily="18" charset="2"/>
              </a:rPr>
              <a:t>ترازو به تعادل نزدیکتر میشود!</a:t>
            </a:r>
          </a:p>
          <a:p>
            <a:pPr algn="r" rtl="1"/>
            <a:endParaRPr lang="en-US" altLang="en-US" dirty="0" smtClean="0"/>
          </a:p>
        </p:txBody>
      </p:sp>
      <p:pic>
        <p:nvPicPr>
          <p:cNvPr id="4" name="Picture 2" descr="A:\Tarazo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28775"/>
            <a:ext cx="4356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4"/>
          <p:cNvSpPr>
            <a:spLocks noChangeArrowheads="1"/>
          </p:cNvSpPr>
          <p:nvPr/>
        </p:nvSpPr>
        <p:spPr bwMode="auto">
          <a:xfrm>
            <a:off x="1863672" y="5300663"/>
            <a:ext cx="12859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Impact" panose="020B0806030902050204" pitchFamily="34" charset="0"/>
                <a:cs typeface="Times New Roman (Arabic)" pitchFamily="26" charset="0"/>
              </a:defRPr>
            </a:lvl1pPr>
            <a:lvl2pPr marL="742950" indent="-285750">
              <a:spcBef>
                <a:spcPct val="20000"/>
              </a:spcBef>
              <a:buChar char="–"/>
              <a:defRPr kumimoji="1" sz="2800">
                <a:solidFill>
                  <a:schemeClr val="tx1"/>
                </a:solidFill>
                <a:latin typeface="Impact" panose="020B0806030902050204" pitchFamily="34" charset="0"/>
                <a:cs typeface="Times New Roman (Arabic)" pitchFamily="26" charset="0"/>
              </a:defRPr>
            </a:lvl2pPr>
            <a:lvl3pPr marL="1143000" indent="-228600">
              <a:spcBef>
                <a:spcPct val="20000"/>
              </a:spcBef>
              <a:buChar char="•"/>
              <a:defRPr kumimoji="1" sz="2400">
                <a:solidFill>
                  <a:schemeClr val="tx1"/>
                </a:solidFill>
                <a:latin typeface="Impact" panose="020B0806030902050204" pitchFamily="34" charset="0"/>
                <a:cs typeface="Times New Roman (Arabic)" pitchFamily="26" charset="0"/>
              </a:defRPr>
            </a:lvl3pPr>
            <a:lvl4pPr marL="1600200" indent="-228600">
              <a:spcBef>
                <a:spcPct val="20000"/>
              </a:spcBef>
              <a:buChar char="–"/>
              <a:defRPr kumimoji="1" sz="2000">
                <a:solidFill>
                  <a:schemeClr val="tx1"/>
                </a:solidFill>
                <a:latin typeface="Impact" panose="020B0806030902050204" pitchFamily="34" charset="0"/>
                <a:cs typeface="Times New Roman (Arabic)" pitchFamily="26" charset="0"/>
              </a:defRPr>
            </a:lvl4pPr>
            <a:lvl5pPr marL="2057400" indent="-228600">
              <a:spcBef>
                <a:spcPct val="20000"/>
              </a:spcBef>
              <a:buChar char="»"/>
              <a:defRPr kumimoji="1" sz="2000">
                <a:solidFill>
                  <a:schemeClr val="tx1"/>
                </a:solidFill>
                <a:latin typeface="Impact" panose="020B0806030902050204" pitchFamily="34" charset="0"/>
                <a:cs typeface="Times New Roman (Arabic)" pitchFamily="26"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9pPr>
          </a:lstStyle>
          <a:p>
            <a:pPr algn="r" defTabSz="914400" rtl="1" eaLnBrk="0" fontAlgn="base" hangingPunct="0">
              <a:spcBef>
                <a:spcPct val="50000"/>
              </a:spcBef>
              <a:spcAft>
                <a:spcPct val="0"/>
              </a:spcAft>
              <a:buNone/>
            </a:pPr>
            <a:r>
              <a:rPr kumimoji="0" lang="en-US" altLang="en-US" sz="3600" dirty="0" smtClean="0">
                <a:solidFill>
                  <a:srgbClr val="660066"/>
                </a:solidFill>
                <a:latin typeface="Times New Roman" panose="02020603050405020304" pitchFamily="18" charset="0"/>
                <a:sym typeface="Symbol" panose="05050102010706020507" pitchFamily="18" charset="2"/>
              </a:rPr>
              <a:t></a:t>
            </a:r>
            <a:r>
              <a:rPr kumimoji="0" lang="en-US" altLang="en-US" sz="2800" dirty="0" smtClean="0">
                <a:solidFill>
                  <a:srgbClr val="660066"/>
                </a:solidFill>
                <a:latin typeface="Times New Roman" panose="02020603050405020304" pitchFamily="18" charset="0"/>
                <a:sym typeface="Symbol" panose="05050102010706020507" pitchFamily="18" charset="2"/>
              </a:rPr>
              <a:t>S</a:t>
            </a:r>
            <a:r>
              <a:rPr kumimoji="0" lang="en-US" altLang="en-US" sz="3600" dirty="0" smtClean="0">
                <a:solidFill>
                  <a:srgbClr val="660066"/>
                </a:solidFill>
                <a:latin typeface="Times New Roman" panose="02020603050405020304" pitchFamily="18" charset="0"/>
                <a:sym typeface="Symbol" panose="05050102010706020507" pitchFamily="18" charset="2"/>
              </a:rPr>
              <a:t>,</a:t>
            </a:r>
            <a:r>
              <a:rPr kumimoji="0" lang="en-US" altLang="en-US" sz="3600" dirty="0">
                <a:solidFill>
                  <a:srgbClr val="660066"/>
                </a:solidFill>
                <a:latin typeface="Times New Roman" panose="02020603050405020304" pitchFamily="18" charset="0"/>
                <a:sym typeface="Symbol" panose="05050102010706020507" pitchFamily="18" charset="2"/>
              </a:rPr>
              <a:t>,</a:t>
            </a:r>
            <a:endParaRPr kumimoji="0" lang="en-US" altLang="en-US" sz="3600" dirty="0">
              <a:solidFill>
                <a:srgbClr val="660066"/>
              </a:solidFill>
              <a:latin typeface="Times New Roman" panose="02020603050405020304" pitchFamily="18" charset="0"/>
            </a:endParaRPr>
          </a:p>
        </p:txBody>
      </p:sp>
      <p:sp>
        <p:nvSpPr>
          <p:cNvPr id="12294" name="Rectangle 5"/>
          <p:cNvSpPr>
            <a:spLocks noChangeArrowheads="1"/>
          </p:cNvSpPr>
          <p:nvPr/>
        </p:nvSpPr>
        <p:spPr bwMode="auto">
          <a:xfrm>
            <a:off x="4656138" y="5516563"/>
            <a:ext cx="476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Impact" panose="020B0806030902050204" pitchFamily="34" charset="0"/>
                <a:cs typeface="Times New Roman (Arabic)" pitchFamily="26" charset="0"/>
              </a:defRPr>
            </a:lvl1pPr>
            <a:lvl2pPr marL="742950" indent="-285750">
              <a:spcBef>
                <a:spcPct val="20000"/>
              </a:spcBef>
              <a:buChar char="–"/>
              <a:defRPr kumimoji="1" sz="2800">
                <a:solidFill>
                  <a:schemeClr val="tx1"/>
                </a:solidFill>
                <a:latin typeface="Impact" panose="020B0806030902050204" pitchFamily="34" charset="0"/>
                <a:cs typeface="Times New Roman (Arabic)" pitchFamily="26" charset="0"/>
              </a:defRPr>
            </a:lvl2pPr>
            <a:lvl3pPr marL="1143000" indent="-228600">
              <a:spcBef>
                <a:spcPct val="20000"/>
              </a:spcBef>
              <a:buChar char="•"/>
              <a:defRPr kumimoji="1" sz="2400">
                <a:solidFill>
                  <a:schemeClr val="tx1"/>
                </a:solidFill>
                <a:latin typeface="Impact" panose="020B0806030902050204" pitchFamily="34" charset="0"/>
                <a:cs typeface="Times New Roman (Arabic)" pitchFamily="26" charset="0"/>
              </a:defRPr>
            </a:lvl3pPr>
            <a:lvl4pPr marL="1600200" indent="-228600">
              <a:spcBef>
                <a:spcPct val="20000"/>
              </a:spcBef>
              <a:buChar char="–"/>
              <a:defRPr kumimoji="1" sz="2000">
                <a:solidFill>
                  <a:schemeClr val="tx1"/>
                </a:solidFill>
                <a:latin typeface="Impact" panose="020B0806030902050204" pitchFamily="34" charset="0"/>
                <a:cs typeface="Times New Roman (Arabic)" pitchFamily="26" charset="0"/>
              </a:defRPr>
            </a:lvl4pPr>
            <a:lvl5pPr marL="2057400" indent="-228600">
              <a:spcBef>
                <a:spcPct val="20000"/>
              </a:spcBef>
              <a:buChar char="»"/>
              <a:defRPr kumimoji="1" sz="2000">
                <a:solidFill>
                  <a:schemeClr val="tx1"/>
                </a:solidFill>
                <a:latin typeface="Impact" panose="020B0806030902050204" pitchFamily="34" charset="0"/>
                <a:cs typeface="Times New Roman (Arabic)" pitchFamily="26"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cs typeface="Times New Roman (Arabic)" pitchFamily="26" charset="0"/>
              </a:defRPr>
            </a:lvl9pPr>
          </a:lstStyle>
          <a:p>
            <a:pPr algn="r" defTabSz="914400" rtl="1" eaLnBrk="0" fontAlgn="base" hangingPunct="0">
              <a:spcBef>
                <a:spcPct val="50000"/>
              </a:spcBef>
              <a:spcAft>
                <a:spcPct val="0"/>
              </a:spcAft>
              <a:buNone/>
            </a:pPr>
            <a:r>
              <a:rPr kumimoji="0" lang="en-US" altLang="en-US" sz="3600">
                <a:solidFill>
                  <a:srgbClr val="660066"/>
                </a:solidFill>
                <a:latin typeface="Times New Roman" panose="02020603050405020304" pitchFamily="18" charset="0"/>
                <a:sym typeface="Symbol" panose="05050102010706020507" pitchFamily="18" charset="2"/>
              </a:rPr>
              <a:t></a:t>
            </a:r>
            <a:endParaRPr kumimoji="0" lang="en-US" altLang="en-US" sz="3600">
              <a:solidFill>
                <a:srgbClr val="660066"/>
              </a:solidFill>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fa-IR" altLang="en-US" smtClean="0"/>
              <a:t>اقتباس از آقای دکتر احسانی (با تغییرات )</a:t>
            </a:r>
            <a:endParaRPr lang="en-US" altLang="en-US"/>
          </a:p>
        </p:txBody>
      </p:sp>
    </p:spTree>
    <p:extLst>
      <p:ext uri="{BB962C8B-B14F-4D97-AF65-F5344CB8AC3E}">
        <p14:creationId xmlns:p14="http://schemas.microsoft.com/office/powerpoint/2010/main" val="461533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en-US" altLang="en-US" smtClean="0"/>
          </a:p>
        </p:txBody>
      </p:sp>
      <p:pic>
        <p:nvPicPr>
          <p:cNvPr id="52227" name="Picture 4" descr="umax357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90800" y="0"/>
            <a:ext cx="14287500" cy="9563100"/>
          </a:xfrm>
          <a:noFill/>
        </p:spPr>
      </p:pic>
    </p:spTree>
    <p:extLst>
      <p:ext uri="{BB962C8B-B14F-4D97-AF65-F5344CB8AC3E}">
        <p14:creationId xmlns:p14="http://schemas.microsoft.com/office/powerpoint/2010/main" val="29824809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210cab13644286ba313f2f4933b89e09216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Blush">
  <a:themeElements>
    <a:clrScheme name="Blush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Blush">
      <a:majorFont>
        <a:latin typeface="Impact"/>
        <a:ea typeface=""/>
        <a:cs typeface="Times New Roman (Arabic)"/>
      </a:majorFont>
      <a:minorFont>
        <a:latin typeface="Impact"/>
        <a:ea typeface=""/>
        <a:cs typeface="Times New Roman (Arab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Times New Roman" pitchFamily="18" charset="0"/>
            <a:cs typeface="Times New Roman (Arabic)" pitchFamily="2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Times New Roman" pitchFamily="18" charset="0"/>
            <a:cs typeface="Times New Roman (Arabic)" pitchFamily="26" charset="0"/>
          </a:defRPr>
        </a:defPPr>
      </a:lstStyle>
    </a:lnDef>
  </a:objectDefaults>
  <a:extraClrSchemeLst>
    <a:extraClrScheme>
      <a:clrScheme name="Blush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Blush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Blush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sh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1284</TotalTime>
  <Words>1907</Words>
  <Application>Microsoft Office PowerPoint</Application>
  <PresentationFormat>Widescreen</PresentationFormat>
  <Paragraphs>127</Paragraphs>
  <Slides>36</Slides>
  <Notes>0</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36</vt:i4>
      </vt:variant>
    </vt:vector>
  </HeadingPairs>
  <TitlesOfParts>
    <vt:vector size="55" baseType="lpstr">
      <vt:lpstr>Abadi MT Condensed Light</vt:lpstr>
      <vt:lpstr>Arial</vt:lpstr>
      <vt:lpstr>Calibri</vt:lpstr>
      <vt:lpstr>Fantezy</vt:lpstr>
      <vt:lpstr>Impact</vt:lpstr>
      <vt:lpstr>Symbol</vt:lpstr>
      <vt:lpstr>Tahoma</vt:lpstr>
      <vt:lpstr>Times New Roman</vt:lpstr>
      <vt:lpstr>Times New Roman (Arabic)</vt:lpstr>
      <vt:lpstr>Trebuchet MS</vt:lpstr>
      <vt:lpstr>Verdana</vt:lpstr>
      <vt:lpstr>Wingdings</vt:lpstr>
      <vt:lpstr>Wingdings 3</vt:lpstr>
      <vt:lpstr>Facet</vt:lpstr>
      <vt:lpstr>Blush</vt:lpstr>
      <vt:lpstr>Office Theme</vt:lpstr>
      <vt:lpstr>17_Eclipse</vt:lpstr>
      <vt:lpstr>1_Office Theme</vt:lpstr>
      <vt:lpstr>4_Default Design</vt:lpstr>
      <vt:lpstr>PowerPoint Presentation</vt:lpstr>
      <vt:lpstr>Hb F Stimulants:  state of the art  &amp; future prospective  Qeshm Iland Seminar</vt:lpstr>
      <vt:lpstr>DISTRIBUTION OF ABNORMAL Hb GENES in ancient world</vt:lpstr>
      <vt:lpstr>Role of Hb F level in the natural history of Sickle cell</vt:lpstr>
      <vt:lpstr>Role of Hb F level in the natural history of Sickle cell</vt:lpstr>
      <vt:lpstr>PowerPoint Presentation</vt:lpstr>
      <vt:lpstr>:  مکانیسم عمل القا کننده تولید زنجیره</vt:lpstr>
      <vt:lpstr> : مکانیسم عمل القا کننده تولید زنجیره</vt:lpstr>
      <vt:lpstr>PowerPoint Presentation</vt:lpstr>
      <vt:lpstr>SICKLE DACTILITIS: HAND FOOT SYNDROME</vt:lpstr>
      <vt:lpstr>                            COMPLICATION OF DACTILITIS</vt:lpstr>
      <vt:lpstr>Avascular necrosis of the head of Femur</vt:lpstr>
      <vt:lpstr>  300  600  900  1200</vt:lpstr>
      <vt:lpstr>Hb F inducers: 1- Hydroxycarbamide (Hydroxyurea): </vt:lpstr>
      <vt:lpstr>Mechanism of action of Hydroxyurea:</vt:lpstr>
      <vt:lpstr>Major effects of Hydroxyurea</vt:lpstr>
      <vt:lpstr>Hydroxyurea and stem cell transplantation</vt:lpstr>
      <vt:lpstr>Hydroxyurea and preservation of organs</vt:lpstr>
      <vt:lpstr>Ongoing organ preservation studies</vt:lpstr>
      <vt:lpstr>Hydroxyurea and renal function</vt:lpstr>
      <vt:lpstr>Safty of hydroxyurea</vt:lpstr>
      <vt:lpstr>PowerPoint Presentation</vt:lpstr>
      <vt:lpstr>Decitabine and 5- Azacytidine: </vt:lpstr>
      <vt:lpstr>5 Azacytidine </vt:lpstr>
      <vt:lpstr>5 Azacytidine versus Decitabine</vt:lpstr>
      <vt:lpstr>Decitabine po in baboons were as effective as SQ &amp; IV </vt:lpstr>
      <vt:lpstr>PowerPoint Presentation</vt:lpstr>
      <vt:lpstr>Butyrate:</vt:lpstr>
      <vt:lpstr>Butyrate therapy</vt:lpstr>
      <vt:lpstr>Butyrate derivatives</vt:lpstr>
      <vt:lpstr>PowerPoint Presentation</vt:lpstr>
      <vt:lpstr>Erythropoietin:</vt:lpstr>
      <vt:lpstr>Erythropoietin</vt:lpstr>
      <vt:lpstr>Erythropoietin </vt:lpstr>
      <vt:lpstr>Erythropoietin</vt:lpstr>
      <vt:lpstr>Thank you for attention,  is there any comment or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 F Stimulants: state of the art  &amp; future prospective</dc:title>
  <dc:creator>Dr Shahriari</dc:creator>
  <cp:lastModifiedBy>drmahdi.shahriari@outlook.com</cp:lastModifiedBy>
  <cp:revision>32</cp:revision>
  <dcterms:created xsi:type="dcterms:W3CDTF">2018-02-09T07:05:22Z</dcterms:created>
  <dcterms:modified xsi:type="dcterms:W3CDTF">2018-02-22T03:24:00Z</dcterms:modified>
</cp:coreProperties>
</file>