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notesMasterIdLst>
    <p:notesMasterId r:id="rId35"/>
  </p:notesMasterIdLst>
  <p:sldIdLst>
    <p:sldId id="264" r:id="rId2"/>
    <p:sldId id="271" r:id="rId3"/>
    <p:sldId id="293" r:id="rId4"/>
    <p:sldId id="295" r:id="rId5"/>
    <p:sldId id="296" r:id="rId6"/>
    <p:sldId id="305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294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9" r:id="rId25"/>
    <p:sldId id="281" r:id="rId26"/>
    <p:sldId id="290" r:id="rId27"/>
    <p:sldId id="291" r:id="rId28"/>
    <p:sldId id="282" r:id="rId29"/>
    <p:sldId id="283" r:id="rId30"/>
    <p:sldId id="284" r:id="rId31"/>
    <p:sldId id="285" r:id="rId32"/>
    <p:sldId id="287" r:id="rId33"/>
    <p:sldId id="292" r:id="rId3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6"/>
      <p:bold r:id="rId37"/>
    </p:embeddedFont>
    <p:embeddedFont>
      <p:font typeface="MRT_Poster" panose="020B0604020202020204" charset="-78"/>
      <p:bold r:id="rId38"/>
    </p:embeddedFont>
    <p:embeddedFont>
      <p:font typeface="MRT_TV Bold" panose="020B0604020202020204" charset="-78"/>
      <p:bold r:id="rId39"/>
    </p:embeddedFont>
    <p:embeddedFont>
      <p:font typeface="B Nazanin" panose="00000400000000000000" pitchFamily="2" charset="-78"/>
      <p:regular r:id="rId40"/>
      <p:bold r:id="rId41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08" autoAdjust="0"/>
    <p:restoredTop sz="94660"/>
  </p:normalViewPr>
  <p:slideViewPr>
    <p:cSldViewPr>
      <p:cViewPr varScale="1">
        <p:scale>
          <a:sx n="87" d="100"/>
          <a:sy n="87" d="100"/>
        </p:scale>
        <p:origin x="15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73E80-A8B4-44A1-AF35-10ACCC756E00}" type="datetimeFigureOut">
              <a:rPr lang="en-US" smtClean="0"/>
              <a:pPr/>
              <a:t>2017/10/18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EC4F0-B86B-42D5-9073-320893055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6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8894B-D5EB-46E3-B9EA-8F6FF73F8B71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4701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8894B-D5EB-46E3-B9EA-8F6FF73F8B71}" type="slidenum">
              <a:rPr lang="fa-IR" smtClean="0"/>
              <a:pPr/>
              <a:t>22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22540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8894B-D5EB-46E3-B9EA-8F6FF73F8B71}" type="slidenum">
              <a:rPr lang="fa-IR" smtClean="0"/>
              <a:pPr/>
              <a:t>27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01298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8894B-D5EB-46E3-B9EA-8F6FF73F8B71}" type="slidenum">
              <a:rPr lang="fa-IR" smtClean="0"/>
              <a:pPr/>
              <a:t>28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5368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8894B-D5EB-46E3-B9EA-8F6FF73F8B71}" type="slidenum">
              <a:rPr lang="fa-IR" smtClean="0"/>
              <a:pPr/>
              <a:t>30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43083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8894B-D5EB-46E3-B9EA-8F6FF73F8B71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1600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8894B-D5EB-46E3-B9EA-8F6FF73F8B71}" type="slidenum">
              <a:rPr lang="fa-IR" smtClean="0"/>
              <a:pPr/>
              <a:t>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4701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8894B-D5EB-46E3-B9EA-8F6FF73F8B71}" type="slidenum">
              <a:rPr lang="fa-IR" smtClean="0"/>
              <a:pPr/>
              <a:t>15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84701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8894B-D5EB-46E3-B9EA-8F6FF73F8B71}" type="slidenum">
              <a:rPr lang="fa-IR" smtClean="0"/>
              <a:pPr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905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 smtClean="0"/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8894B-D5EB-46E3-B9EA-8F6FF73F8B71}" type="slidenum">
              <a:rPr lang="fa-IR" smtClean="0"/>
              <a:pPr/>
              <a:t>17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5420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8894B-D5EB-46E3-B9EA-8F6FF73F8B71}" type="slidenum">
              <a:rPr lang="fa-IR" smtClean="0"/>
              <a:pPr/>
              <a:t>18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08325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8894B-D5EB-46E3-B9EA-8F6FF73F8B71}" type="slidenum">
              <a:rPr lang="fa-IR" smtClean="0"/>
              <a:pPr/>
              <a:t>19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9406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8894B-D5EB-46E3-B9EA-8F6FF73F8B71}" type="slidenum">
              <a:rPr lang="fa-IR" smtClean="0"/>
              <a:pPr/>
              <a:t>20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35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8894B-D5EB-46E3-B9EA-8F6FF73F8B71}" type="slidenum">
              <a:rPr lang="fa-IR" smtClean="0"/>
              <a:pPr/>
              <a:t>21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0996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صفحه شروع ( Title Slide 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57290" y="2071678"/>
            <a:ext cx="6357982" cy="107157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cs typeface="MRT_TV Bold" pitchFamily="18" charset="-78"/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214686"/>
            <a:ext cx="6357982" cy="15001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8" y="6421461"/>
            <a:ext cx="2133600" cy="365125"/>
          </a:xfrm>
        </p:spPr>
        <p:txBody>
          <a:bodyPr/>
          <a:lstStyle/>
          <a:p>
            <a:fld id="{3ACC7A49-7380-4B9C-9D44-BC5335133FA6}" type="datetimeFigureOut">
              <a:rPr lang="fa-IR" smtClean="0"/>
              <a:pPr/>
              <a:t>28/01/1439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05094" y="6421461"/>
            <a:ext cx="2895600" cy="365125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85720" y="6421461"/>
            <a:ext cx="2133600" cy="365125"/>
          </a:xfrm>
        </p:spPr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19F95-9AC3-4055-BF7C-BF9F8E5C5843}" type="datetimeFigureOut">
              <a:rPr lang="fa-IR" smtClean="0"/>
              <a:pPr/>
              <a:t>28/01/1439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04752-787B-4678-8F04-2BE71AEC5F2E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25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بسم الله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قرمز ( Title and Content RED 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MRT_Poster" pitchFamily="2" charset="-78"/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28/01/1439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بنفش ( Title and Content VIOLET 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D60093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28/01/1439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آبی ( Title and Content BLUE 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28/01/1439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فیروزه ای ( Title and Content AQUA 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28/01/1439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سبز ( Title and Content GREEN 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28/01/1439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نارنجی ( Title and Content ORANGE 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28/01/1439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صفحه زرد ( Title and Content YELLOW 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A49-7380-4B9C-9D44-BC5335133FA6}" type="datetimeFigureOut">
              <a:rPr lang="fa-IR" smtClean="0"/>
              <a:pPr/>
              <a:t>28/01/1439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100013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a-IR" dirty="0" smtClean="0"/>
              <a:t>کلیک کنید برای درج موضوع</a:t>
            </a:r>
            <a:endParaRPr lang="fa-I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20" y="1357298"/>
            <a:ext cx="8572560" cy="450059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24548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7A49-7380-4B9C-9D44-BC5335133FA6}" type="datetimeFigureOut">
              <a:rPr lang="fa-IR" smtClean="0"/>
              <a:pPr/>
              <a:t>28/01/1439</a:t>
            </a:fld>
            <a:endParaRPr lang="fa-I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5094" y="64214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20" y="64214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A5789-49FC-49F2-8487-A9CA7F43CEF4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87" y="422624"/>
            <a:ext cx="816796" cy="7741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728"/>
            <a:ext cx="859465" cy="8777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1" r:id="rId4"/>
    <p:sldLayoutId id="2147483660" r:id="rId5"/>
    <p:sldLayoutId id="2147483664" r:id="rId6"/>
    <p:sldLayoutId id="2147483663" r:id="rId7"/>
    <p:sldLayoutId id="2147483662" r:id="rId8"/>
    <p:sldLayoutId id="2147483665" r:id="rId9"/>
    <p:sldLayoutId id="2147483667" r:id="rId10"/>
  </p:sldLayoutIdLst>
  <p:txStyles>
    <p:titleStyle>
      <a:lvl1pPr algn="ctr" defTabSz="914400" rtl="1" eaLnBrk="1" latinLnBrk="0" hangingPunct="1">
        <a:spcBef>
          <a:spcPct val="0"/>
        </a:spcBef>
        <a:buNone/>
        <a:defRPr sz="4400" b="1" kern="1200" cap="none" spc="0">
          <a:ln w="17780" cmpd="sng">
            <a:noFill/>
            <a:prstDash val="solid"/>
            <a:miter lim="800000"/>
          </a:ln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MRT_Poster" pitchFamily="2" charset="-78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فاز دوم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اختلال رشد در اواخر كودكي است و در ارتباط با افزايش بار آهن مي باشد كه سبب تاثير بر روي محور </a:t>
            </a:r>
            <a:r>
              <a:rPr lang="en-US" dirty="0" smtClean="0"/>
              <a:t>GH-IGF-1</a:t>
            </a:r>
            <a:r>
              <a:rPr lang="fa-IR" dirty="0" smtClean="0"/>
              <a:t> و ديگر عوارض اندوكريني مي شود.</a:t>
            </a:r>
          </a:p>
          <a:p>
            <a:r>
              <a:rPr lang="fa-IR" dirty="0" smtClean="0"/>
              <a:t>اگرچه درمان بار آهن سبب اصلاح رشد مي شود.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7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فاز سوم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بعد از 10 الي 11 سالگي و در سنين نوجواني در افرادي كه با دسفروكسامين درمان مي شوند، كوتاهي قد كاملا مشهود است و همچنين عدم تناسب بين قسمت هاي بالا و پايين بدن ديده مي شود. </a:t>
            </a:r>
          </a:p>
          <a:p>
            <a:r>
              <a:rPr lang="fa-IR" dirty="0" smtClean="0"/>
              <a:t>تاخير بلوغ و توقف آن از عوامل بارز و بسيار موثر اختلال رشد است.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درمان هاي نوين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با پيشرفت درمان هاي نگهدارنده ( تزریق خون مناسب؛ درمانهای آهن زدایی کنترل شده ) و پيوند مغز استخوان شاهد افزايش طول عمر در بيماران هستيم.</a:t>
            </a:r>
          </a:p>
          <a:p>
            <a:r>
              <a:rPr lang="fa-IR" dirty="0" smtClean="0"/>
              <a:t>اختلال رشد يك مبحث بسيار مهم از نظر اجتماعي و كيفيت زندگي محسوب مي شود.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3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هورمون رشد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كمبود هورمون رشد و ديس فانكشن ترشحي عصبي هورمون رشد در تالاسمي ماژور وجود دارد. </a:t>
            </a:r>
          </a:p>
          <a:p>
            <a:r>
              <a:rPr lang="fa-IR" dirty="0" smtClean="0"/>
              <a:t>بيماران مبتلا به تالاسمي ماژور قد كوتاه دارند اما ذخيره هورمون رشدشان نرمال است ولي </a:t>
            </a:r>
            <a:r>
              <a:rPr lang="en-US" dirty="0" smtClean="0"/>
              <a:t>HGF1</a:t>
            </a:r>
            <a:r>
              <a:rPr lang="fa-IR" dirty="0" smtClean="0"/>
              <a:t> و </a:t>
            </a:r>
            <a:r>
              <a:rPr lang="en-US" dirty="0" smtClean="0"/>
              <a:t>IGFBP-3</a:t>
            </a:r>
            <a:r>
              <a:rPr lang="fa-IR" dirty="0" smtClean="0"/>
              <a:t> سرم پائين است و به نظر يك عدم حساسيت ثانويه محور </a:t>
            </a:r>
            <a:r>
              <a:rPr lang="en-US" dirty="0" smtClean="0"/>
              <a:t>GH</a:t>
            </a:r>
            <a:r>
              <a:rPr lang="fa-IR" dirty="0" smtClean="0"/>
              <a:t> داريم.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بلوغ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رشد ناگهاني بلوغ اختلال مي يابد و اثر منفي در رشد نهايي داريم.</a:t>
            </a:r>
          </a:p>
          <a:p>
            <a:r>
              <a:rPr lang="fa-IR" dirty="0" smtClean="0"/>
              <a:t>درمان با </a:t>
            </a:r>
            <a:r>
              <a:rPr lang="en-US" dirty="0" smtClean="0"/>
              <a:t>GH</a:t>
            </a:r>
            <a:r>
              <a:rPr lang="fa-IR" dirty="0" smtClean="0"/>
              <a:t> با دوزاژ </a:t>
            </a:r>
            <a:r>
              <a:rPr lang="en-US" dirty="0" smtClean="0"/>
              <a:t>0.5-1 IU/Kg/week</a:t>
            </a:r>
            <a:r>
              <a:rPr lang="fa-IR" dirty="0" smtClean="0"/>
              <a:t> مي تواند سبب اصلاح قد شود كه البته با كنترل دقيق و منظم بيوشيميايي و كلينيكال دوره اي در بيماران بايستي صورت پذيرد.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6257" y="1772816"/>
            <a:ext cx="7201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تغذيه در مبتلايان به تالاسمي </a:t>
            </a:r>
            <a:endParaRPr lang="fa-IR" sz="54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628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408" y="508517"/>
            <a:ext cx="855319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دلايل در معرض اختلال تغذیه ای بودن بيماران مبتلا به تالاسمي</a:t>
            </a:r>
            <a:endParaRPr lang="fa-IR" sz="32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64626" y="1771813"/>
            <a:ext cx="14157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دريافت</a:t>
            </a:r>
            <a:endParaRPr lang="fa-IR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546" y="2295450"/>
            <a:ext cx="4108902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fa-IR" sz="2200" b="1" dirty="0" smtClean="0">
                <a:cs typeface="B Nazanin" pitchFamily="2" charset="-78"/>
              </a:rPr>
              <a:t>خستگي/كاهش اشتها</a:t>
            </a:r>
          </a:p>
          <a:p>
            <a:pPr marL="342900" indent="-342900"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fa-IR" sz="2200" b="1" dirty="0" smtClean="0">
                <a:cs typeface="B Nazanin" pitchFamily="2" charset="-78"/>
              </a:rPr>
              <a:t>عدم تحملهاي غذايي (عدم تحمل به لاكتوز)</a:t>
            </a:r>
          </a:p>
          <a:p>
            <a:pPr marL="342900" indent="-342900"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fa-IR" sz="2200" b="1" dirty="0" smtClean="0">
                <a:cs typeface="B Nazanin" pitchFamily="2" charset="-78"/>
              </a:rPr>
              <a:t>محدوديت دريافت آهن منجر به محدوديت دريافت پروتيين، روی و ... ميگردد</a:t>
            </a:r>
          </a:p>
          <a:p>
            <a:pPr marL="342900" indent="-342900"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fa-IR" sz="2200" b="1" dirty="0" smtClean="0">
                <a:cs typeface="B Nazanin" pitchFamily="2" charset="-78"/>
              </a:rPr>
              <a:t>جايگزيني نوشيدني هاي كالريك با چاي</a:t>
            </a:r>
          </a:p>
          <a:p>
            <a:pPr marL="342900" indent="-342900"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fa-IR" sz="2200" b="1" dirty="0" smtClean="0">
                <a:cs typeface="B Nazanin" pitchFamily="2" charset="-78"/>
              </a:rPr>
              <a:t>حالت تهوع</a:t>
            </a:r>
            <a:endParaRPr lang="fa-IR" sz="2200" b="1" dirty="0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43808" y="1711841"/>
            <a:ext cx="13681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مصرف</a:t>
            </a:r>
            <a:endParaRPr lang="fa-IR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408" y="2417980"/>
            <a:ext cx="3952560" cy="24622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fa-IR" sz="2200" b="1" dirty="0" smtClean="0">
                <a:cs typeface="B Nazanin" pitchFamily="2" charset="-78"/>
              </a:rPr>
              <a:t>افزايش مصرف انرژي</a:t>
            </a:r>
          </a:p>
          <a:p>
            <a:pPr marL="342900" indent="-342900"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fa-IR" sz="2200" b="1" dirty="0" smtClean="0">
                <a:cs typeface="B Nazanin" pitchFamily="2" charset="-78"/>
              </a:rPr>
              <a:t>افزايش دفع مينرالها در اثر درمانهای آهن زدایی</a:t>
            </a:r>
          </a:p>
          <a:p>
            <a:pPr marL="342900" indent="-342900"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fa-IR" sz="2200" b="1" dirty="0" smtClean="0">
                <a:cs typeface="B Nazanin" pitchFamily="2" charset="-78"/>
              </a:rPr>
              <a:t>افزايش آهن كه منجر به افزايش استرس اكسيداتيو و مصرف آنتي اكسيدانهايي چون ويتامين </a:t>
            </a:r>
            <a:r>
              <a:rPr lang="en-US" sz="2200" b="1" dirty="0" smtClean="0">
                <a:cs typeface="B Nazanin" pitchFamily="2" charset="-78"/>
              </a:rPr>
              <a:t>C </a:t>
            </a:r>
            <a:r>
              <a:rPr lang="fa-IR" sz="2200" b="1" dirty="0" smtClean="0">
                <a:cs typeface="B Nazanin" pitchFamily="2" charset="-78"/>
              </a:rPr>
              <a:t>و </a:t>
            </a:r>
            <a:r>
              <a:rPr lang="en-US" sz="2200" b="1" dirty="0" smtClean="0">
                <a:cs typeface="B Nazanin" pitchFamily="2" charset="-78"/>
              </a:rPr>
              <a:t>E</a:t>
            </a:r>
            <a:r>
              <a:rPr lang="fa-IR" sz="2200" b="1" dirty="0" smtClean="0">
                <a:cs typeface="B Nazanin" pitchFamily="2" charset="-78"/>
              </a:rPr>
              <a:t> ميگردد</a:t>
            </a:r>
            <a:endParaRPr lang="fa-IR" sz="2200" b="1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5856" y="5179838"/>
            <a:ext cx="2088232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600" b="1" dirty="0" smtClean="0">
                <a:solidFill>
                  <a:srgbClr val="C00000"/>
                </a:solidFill>
                <a:cs typeface="B Nazanin" pitchFamily="2" charset="-78"/>
              </a:rPr>
              <a:t>دريافت &lt; مصرف</a:t>
            </a:r>
            <a:endParaRPr lang="fa-IR" sz="26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7281" y="6536377"/>
            <a:ext cx="73290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/>
              <a:t>Ellen </a:t>
            </a:r>
            <a:r>
              <a:rPr lang="en-US" sz="1200" dirty="0"/>
              <a:t>B. </a:t>
            </a:r>
            <a:r>
              <a:rPr lang="nl-NL" sz="1200" dirty="0"/>
              <a:t>J Acad Nutr Diet. </a:t>
            </a:r>
            <a:r>
              <a:rPr lang="nl-NL" sz="1200" dirty="0" smtClean="0"/>
              <a:t>2012</a:t>
            </a:r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476876" y="1844150"/>
            <a:ext cx="18670" cy="303604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46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85720" y="628668"/>
            <a:ext cx="8572560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آهن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85720" y="1357298"/>
            <a:ext cx="8572560" cy="4500594"/>
          </a:xfrm>
          <a:prstGeom prst="rect">
            <a:avLst/>
          </a:prstGeom>
        </p:spPr>
        <p:txBody>
          <a:bodyPr/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افزايش جذب آهن از روده ها از مشخصات تالاسمي ماژور و اینترمدیا است</a:t>
            </a:r>
            <a:r>
              <a:rPr kumimoji="0" lang="fa-I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 كه ميتوان با استفاده از منابع غذايي مناسب درصد جذب آهن را كاهش داد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در مبتلايان به بتا تالاسمي ماژور از مصرف غذاهاي بسيار غني از آهن مانند جگربايد اجتناب شود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هيچ گاه نبايد مكمل آهن به بيمار تالاسمي ماژور تجويز كرد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98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85720" y="332656"/>
            <a:ext cx="8572560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آهن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271657"/>
            <a:ext cx="7992888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b="1" dirty="0" smtClean="0">
                <a:cs typeface="B Nazanin" pitchFamily="2" charset="-78"/>
              </a:rPr>
              <a:t>جذب آهن گوشت حدود 35% ميباشد كه استفاده از منابع غني كلسيم مانند ماست، پنير و ... ميتواند منجر به كاهش جذب آهن اين منابع گردد.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b="1" dirty="0" smtClean="0">
                <a:cs typeface="B Nazanin" pitchFamily="2" charset="-78"/>
              </a:rPr>
              <a:t>استفاده از غلات كه جذب آهن غير هم را كاهش و اثرات منفي ويتامين </a:t>
            </a:r>
            <a:r>
              <a:rPr lang="en-US" sz="2400" b="1" dirty="0" smtClean="0">
                <a:cs typeface="B Nazanin" pitchFamily="2" charset="-78"/>
              </a:rPr>
              <a:t>C </a:t>
            </a:r>
            <a:r>
              <a:rPr lang="fa-IR" sz="2400" b="1" dirty="0" smtClean="0">
                <a:cs typeface="B Nazanin" pitchFamily="2" charset="-78"/>
              </a:rPr>
              <a:t>را خنثي </a:t>
            </a:r>
            <a:r>
              <a:rPr lang="fa-IR" sz="2400" b="1" dirty="0">
                <a:cs typeface="B Nazanin" pitchFamily="2" charset="-78"/>
              </a:rPr>
              <a:t>مينمايد ميتواند منجر به كاهش جذب آهن اين منابع گردد.</a:t>
            </a:r>
            <a:endParaRPr lang="fa-IR" sz="2400" b="1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b="1" dirty="0" smtClean="0">
                <a:cs typeface="B Nazanin" pitchFamily="2" charset="-78"/>
              </a:rPr>
              <a:t>استفاده از قهوه، چاي و پونه كوهي </a:t>
            </a:r>
            <a:r>
              <a:rPr lang="en-US" sz="2400" b="1" dirty="0" smtClean="0">
                <a:cs typeface="B Nazanin" pitchFamily="2" charset="-78"/>
              </a:rPr>
              <a:t>oregano)</a:t>
            </a:r>
            <a:r>
              <a:rPr lang="fa-IR" sz="2400" b="1" dirty="0" smtClean="0">
                <a:cs typeface="B Nazanin" pitchFamily="2" charset="-78"/>
              </a:rPr>
              <a:t>)جذب آهن را كاهش و ترشي و سركه سويا جذب آهن را افزايش ميدهد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a-IR" sz="2400" b="1" dirty="0" smtClean="0">
                <a:cs typeface="B Nazanin" pitchFamily="2" charset="-78"/>
              </a:rPr>
              <a:t>در بیماران  تالاسمی بخصوص تالاسمی اینترمدیا توصیه می شود از مصرف گوشت قرمز و جگر حتی الامکان پرهیز نمایند </a:t>
            </a:r>
          </a:p>
          <a:p>
            <a:pPr>
              <a:buFont typeface="Arial" pitchFamily="34" charset="0"/>
              <a:buChar char="•"/>
            </a:pPr>
            <a:endParaRPr lang="fa-IR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59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85720" y="1124744"/>
            <a:ext cx="8572560" cy="450059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درمبتلایان به تالاسمی 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Nazanin" pitchFamily="2" charset="-78"/>
              </a:rPr>
              <a:t>اینترمدیا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  که تزریق خون نا منظم دارند تجویز </a:t>
            </a:r>
            <a:r>
              <a:rPr lang="en-US" sz="2800" b="1" dirty="0">
                <a:cs typeface="B Nazanin" pitchFamily="2" charset="-78"/>
              </a:rPr>
              <a:t>mg</a:t>
            </a:r>
            <a:r>
              <a:rPr lang="fa-IR" sz="2800" b="1" dirty="0">
                <a:cs typeface="B Nazanin" pitchFamily="2" charset="-78"/>
              </a:rPr>
              <a:t>5 مکمل اسیدفولیک در 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روز مناسب است.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در بیماران تالاسمی 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Nazanin" pitchFamily="2" charset="-78"/>
              </a:rPr>
              <a:t>مینور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 مصرف  مکمل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mg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1 در روز کافی است. بجز بيماران باردار مبتلا به تالاسمي مينور كه بايد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5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 mg</a:t>
            </a:r>
            <a:r>
              <a:rPr kumimoji="0" lang="fa-IR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 در روز مصرف كنند.</a:t>
            </a:r>
            <a:endParaRPr kumimoji="0" lang="fa-IR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بيماران تالاسمی 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B Nazanin" pitchFamily="2" charset="-78"/>
              </a:rPr>
              <a:t>ماژور</a:t>
            </a: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 كه تحت برنامه تزريق خون با حجم بالا هستند، نیاز به  مصرف مکمل اسید فولیک ندارند.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85720" y="404664"/>
            <a:ext cx="8572560" cy="10001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+mj-lt"/>
                <a:ea typeface="+mj-ea"/>
                <a:cs typeface="B Nazanin" panose="00000400000000000000" pitchFamily="2" charset="-78"/>
              </a:rPr>
              <a:t>اسید فولیک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69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9624" y="1772816"/>
            <a:ext cx="53142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رشد و نمو و تغذيه در </a:t>
            </a:r>
          </a:p>
          <a:p>
            <a:pPr algn="ctr"/>
            <a:r>
              <a:rPr lang="fa-IR" sz="54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بیماران تالاسمي </a:t>
            </a:r>
            <a:endParaRPr lang="fa-IR" sz="54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501008"/>
            <a:ext cx="856895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 smtClean="0"/>
              <a:t>Dr. Azim Mehrvar</a:t>
            </a:r>
            <a:endParaRPr lang="fa-IR" sz="4400" b="1" dirty="0" smtClean="0"/>
          </a:p>
          <a:p>
            <a:pPr algn="ctr"/>
            <a:r>
              <a:rPr lang="en-US" sz="4400" b="1" i="1" dirty="0" smtClean="0">
                <a:solidFill>
                  <a:srgbClr val="D60093"/>
                </a:solidFill>
              </a:rPr>
              <a:t>Pediatric  hematology Oncology</a:t>
            </a:r>
            <a:endParaRPr lang="fa-IR" sz="4400" b="1" dirty="0">
              <a:solidFill>
                <a:srgbClr val="D60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3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9"/>
            <a:ext cx="82089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75656" y="328849"/>
            <a:ext cx="633670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بر اساس مطالعه متاآناليز انجام شده در سال 2017 در بيماران مبتلا به تالاسمي در مقايسه با افراد سالم ظرفيت تام آنتي اكسيداني( </a:t>
            </a:r>
            <a:r>
              <a:rPr lang="en-US" sz="2000" b="1" dirty="0" smtClean="0">
                <a:solidFill>
                  <a:srgbClr val="FF0000"/>
                </a:solidFill>
                <a:cs typeface="B Nazanin" pitchFamily="2" charset="-78"/>
              </a:rPr>
              <a:t>TAC</a:t>
            </a:r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 ) كاهش مييابد</a:t>
            </a:r>
            <a:endParaRPr lang="fa-IR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3812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339948"/>
            <a:ext cx="8280920" cy="41180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D60093"/>
              </a:buClr>
              <a:buSzPct val="130000"/>
              <a:buFont typeface="Wingdings" panose="05000000000000000000" pitchFamily="2" charset="2"/>
              <a:buChar char=""/>
            </a:pPr>
            <a:r>
              <a:rPr lang="fa-IR" sz="2400" b="1" dirty="0" smtClean="0">
                <a:cs typeface="B Nazanin" pitchFamily="2" charset="-78"/>
              </a:rPr>
              <a:t>ويتامين </a:t>
            </a:r>
            <a:r>
              <a:rPr lang="en-US" sz="2400" b="1" dirty="0" smtClean="0">
                <a:cs typeface="B Nazanin" pitchFamily="2" charset="-78"/>
              </a:rPr>
              <a:t>E</a:t>
            </a: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fa-IR" sz="2400" b="1" dirty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در 75% بيماران تالاسميك پايين بوده است كه اين امر ميتواند به دليل كاهش سطح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ظرفيت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تام 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آنتي اكسيداني( </a:t>
            </a:r>
            <a:r>
              <a:rPr lang="en-US" sz="2400" b="1" dirty="0">
                <a:solidFill>
                  <a:srgbClr val="FF0000"/>
                </a:solidFill>
                <a:cs typeface="B Nazanin" pitchFamily="2" charset="-78"/>
              </a:rPr>
              <a:t>TAC</a:t>
            </a:r>
            <a:r>
              <a:rPr lang="fa-IR" sz="2400" b="1" dirty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) </a:t>
            </a:r>
            <a:r>
              <a:rPr lang="fa-IR" sz="2400" b="1" dirty="0" smtClean="0">
                <a:cs typeface="B Nazanin" pitchFamily="2" charset="-78"/>
              </a:rPr>
              <a:t>باشد</a:t>
            </a:r>
            <a:endParaRPr lang="en-US" sz="2400" b="1" dirty="0" smtClean="0">
              <a:cs typeface="B Nazanin" pitchFamily="2" charset="-78"/>
            </a:endParaRPr>
          </a:p>
          <a:p>
            <a:pPr marL="342900" indent="-342900">
              <a:lnSpc>
                <a:spcPct val="150000"/>
              </a:lnSpc>
              <a:buClr>
                <a:srgbClr val="D60093"/>
              </a:buClr>
              <a:buSzPct val="130000"/>
              <a:buFont typeface="Wingdings" panose="05000000000000000000" pitchFamily="2" charset="2"/>
              <a:buChar char=""/>
            </a:pPr>
            <a:r>
              <a:rPr lang="fa-IR" sz="2400" b="1" dirty="0" smtClean="0">
                <a:cs typeface="B Nazanin" pitchFamily="2" charset="-78"/>
              </a:rPr>
              <a:t> مطالعه انجام شده در سال 2014 كه توسط </a:t>
            </a:r>
            <a:r>
              <a:rPr lang="en-US" sz="2400" b="1" dirty="0" smtClean="0">
                <a:cs typeface="B Nazanin" pitchFamily="2" charset="-78"/>
              </a:rPr>
              <a:t>Ozdemir </a:t>
            </a:r>
            <a:r>
              <a:rPr lang="fa-IR" sz="2400" b="1" dirty="0" smtClean="0">
                <a:cs typeface="B Nazanin" pitchFamily="2" charset="-78"/>
              </a:rPr>
              <a:t>و همكاران انجام شد به اين نتيجه رسيد كه در بيماران مبتلا به تالاسمي مكمل ياري ويتامين </a:t>
            </a:r>
            <a:r>
              <a:rPr lang="en-US" sz="2400" b="1" dirty="0" smtClean="0">
                <a:cs typeface="B Nazanin" pitchFamily="2" charset="-78"/>
              </a:rPr>
              <a:t>E </a:t>
            </a:r>
            <a:r>
              <a:rPr lang="fa-IR" sz="2400" b="1" dirty="0" smtClean="0">
                <a:cs typeface="B Nazanin" pitchFamily="2" charset="-78"/>
              </a:rPr>
              <a:t> با دوز  </a:t>
            </a:r>
            <a:r>
              <a:rPr lang="en-US" sz="2400" b="1" dirty="0" smtClean="0">
                <a:cs typeface="B Nazanin" pitchFamily="2" charset="-78"/>
              </a:rPr>
              <a:t>10 IU/kg/day</a:t>
            </a:r>
            <a:r>
              <a:rPr lang="fa-IR" sz="2400" b="1" dirty="0" smtClean="0">
                <a:cs typeface="B Nazanin" pitchFamily="2" charset="-78"/>
              </a:rPr>
              <a:t>منجر به افزايش </a:t>
            </a:r>
            <a:r>
              <a:rPr lang="en-US" sz="2400" b="1" dirty="0" smtClean="0">
                <a:cs typeface="B Nazanin" pitchFamily="2" charset="-78"/>
              </a:rPr>
              <a:t>TAC</a:t>
            </a:r>
            <a:r>
              <a:rPr lang="fa-IR" sz="2400" b="1" dirty="0" smtClean="0">
                <a:cs typeface="B Nazanin" pitchFamily="2" charset="-78"/>
              </a:rPr>
              <a:t> ميگردد.</a:t>
            </a:r>
            <a:endParaRPr lang="fa-IR" sz="2400" b="1" dirty="0">
              <a:cs typeface="B Nazanin" pitchFamily="2" charset="-78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D60093"/>
              </a:buClr>
              <a:buSzPct val="130000"/>
              <a:buFont typeface="Wingdings" panose="05000000000000000000" pitchFamily="2" charset="2"/>
              <a:buChar char=""/>
              <a:defRPr/>
            </a:pPr>
            <a:r>
              <a:rPr lang="fa-IR" sz="2400" b="1" dirty="0">
                <a:cs typeface="B Nazanin" pitchFamily="2" charset="-78"/>
              </a:rPr>
              <a:t>در تالاسمي نياز به ويتامين </a:t>
            </a:r>
            <a:r>
              <a:rPr lang="en-US" sz="2400" b="1" dirty="0">
                <a:cs typeface="B Nazanin" pitchFamily="2" charset="-78"/>
              </a:rPr>
              <a:t>E</a:t>
            </a:r>
            <a:r>
              <a:rPr lang="fa-IR" sz="2400" b="1" dirty="0">
                <a:cs typeface="B Nazanin" pitchFamily="2" charset="-78"/>
              </a:rPr>
              <a:t> بالا است</a:t>
            </a:r>
            <a:r>
              <a:rPr lang="fa-IR" sz="2400" b="1" dirty="0" smtClean="0">
                <a:cs typeface="B Nazanin" pitchFamily="2" charset="-78"/>
              </a:rPr>
              <a:t>.</a:t>
            </a:r>
            <a:endParaRPr lang="fa-IR" sz="2400" b="1" dirty="0">
              <a:cs typeface="B Nazanin" pitchFamily="2" charset="-78"/>
            </a:endParaRP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Clr>
                <a:srgbClr val="D60093"/>
              </a:buClr>
              <a:buSzPct val="130000"/>
              <a:buFont typeface="Wingdings" panose="05000000000000000000" pitchFamily="2" charset="2"/>
              <a:buChar char=""/>
              <a:defRPr/>
            </a:pPr>
            <a:r>
              <a:rPr lang="fa-IR" sz="2400" b="1" dirty="0">
                <a:cs typeface="B Nazanin" pitchFamily="2" charset="-78"/>
              </a:rPr>
              <a:t> در حال حاضر مصرف ويتامين </a:t>
            </a:r>
            <a:r>
              <a:rPr lang="en-US" sz="2400" b="1" dirty="0">
                <a:cs typeface="B Nazanin" pitchFamily="2" charset="-78"/>
              </a:rPr>
              <a:t>E</a:t>
            </a:r>
            <a:r>
              <a:rPr lang="fa-IR" sz="2400" b="1" dirty="0">
                <a:cs typeface="B Nazanin" pitchFamily="2" charset="-78"/>
              </a:rPr>
              <a:t>  به صورت روتین توصيه نمي شود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984" y="6237312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smtClean="0"/>
              <a:t>Ozdem. Scand. J. Clin. Lab. Invest.2014</a:t>
            </a:r>
          </a:p>
          <a:p>
            <a:pPr algn="l"/>
            <a:r>
              <a:rPr lang="en-US" sz="1200" dirty="0" smtClean="0"/>
              <a:t>Husseen Manafikhia. Elsevier Ireland Ltd. ,2017</a:t>
            </a:r>
          </a:p>
          <a:p>
            <a:pPr algn="l"/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123728" y="404664"/>
            <a:ext cx="50405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ويتامين </a:t>
            </a:r>
            <a:r>
              <a:rPr lang="en-US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E</a:t>
            </a:r>
            <a:endParaRPr lang="fa-IR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93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476672"/>
            <a:ext cx="504056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ويتامين </a:t>
            </a:r>
            <a:r>
              <a:rPr lang="en-US" sz="4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C</a:t>
            </a:r>
            <a:endParaRPr lang="fa-IR" sz="4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590" y="1665382"/>
            <a:ext cx="8057631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fa-IR" sz="2400" b="1" dirty="0" smtClean="0">
              <a:cs typeface="B Nazanin" pitchFamily="2" charset="-78"/>
            </a:endParaRPr>
          </a:p>
          <a:p>
            <a:r>
              <a:rPr lang="fa-IR" sz="2400" b="1" dirty="0" smtClean="0">
                <a:cs typeface="B Nazanin" pitchFamily="2" charset="-78"/>
              </a:rPr>
              <a:t>   -  حركت آهن از بافت ها به اين ويتامين نياز دارد (مثلا حركت ذخاير آهن از كبد)</a:t>
            </a:r>
          </a:p>
          <a:p>
            <a:r>
              <a:rPr lang="fa-IR" sz="2400" b="1" dirty="0" smtClean="0">
                <a:cs typeface="B Nazanin" pitchFamily="2" charset="-78"/>
              </a:rPr>
              <a:t>  -   كاهش ويتامين </a:t>
            </a:r>
            <a:r>
              <a:rPr lang="en-US" sz="2400" b="1" dirty="0" smtClean="0">
                <a:cs typeface="B Nazanin" pitchFamily="2" charset="-78"/>
              </a:rPr>
              <a:t>C</a:t>
            </a:r>
            <a:r>
              <a:rPr lang="fa-IR" sz="2400" b="1" dirty="0" smtClean="0">
                <a:cs typeface="B Nazanin" pitchFamily="2" charset="-78"/>
              </a:rPr>
              <a:t> اثربخشي شلاتن تراپي را كاهش ميدهد</a:t>
            </a:r>
            <a:endParaRPr lang="fa-IR" b="1" dirty="0" smtClean="0">
              <a:cs typeface="B Nazanin" panose="00000400000000000000" pitchFamily="2" charset="-78"/>
            </a:endParaRPr>
          </a:p>
          <a:p>
            <a:endParaRPr lang="fa-IR" b="1" dirty="0">
              <a:cs typeface="B Nazanin" panose="00000400000000000000" pitchFamily="2" charset="-78"/>
            </a:endParaRPr>
          </a:p>
          <a:p>
            <a:endParaRPr lang="fa-IR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4429561"/>
            <a:ext cx="727280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400" b="1" dirty="0" smtClean="0">
                <a:cs typeface="B Nazanin" pitchFamily="2" charset="-78"/>
              </a:rPr>
              <a:t>-  افزايش جذب آهن </a:t>
            </a:r>
            <a:r>
              <a:rPr lang="en-US" sz="2400" b="1" dirty="0" smtClean="0">
                <a:cs typeface="B Nazanin" pitchFamily="2" charset="-78"/>
              </a:rPr>
              <a:t>Non-hem</a:t>
            </a:r>
          </a:p>
          <a:p>
            <a:pPr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-  افزايش سنتز فريتين</a:t>
            </a:r>
            <a:endParaRPr lang="fa-IR" sz="2400" b="1" dirty="0"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128" y="594928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 err="1"/>
              <a:t>Zurlo</a:t>
            </a:r>
            <a:r>
              <a:rPr lang="en-US" sz="1200" dirty="0"/>
              <a:t> </a:t>
            </a:r>
            <a:r>
              <a:rPr lang="en-US" sz="1200" dirty="0" err="1" smtClean="0"/>
              <a:t>MG.Lancet</a:t>
            </a:r>
            <a:r>
              <a:rPr lang="en-US" sz="1200" dirty="0"/>
              <a:t>. 1989; 2(8653):</a:t>
            </a:r>
            <a:r>
              <a:rPr lang="en-US" sz="1200" dirty="0" smtClean="0"/>
              <a:t>27–30.</a:t>
            </a:r>
            <a:endParaRPr lang="en-US" sz="1200" dirty="0"/>
          </a:p>
          <a:p>
            <a:pPr algn="l"/>
            <a:r>
              <a:rPr lang="en-US" sz="1200" dirty="0" smtClean="0"/>
              <a:t>Fung </a:t>
            </a:r>
            <a:r>
              <a:rPr lang="en-US" sz="1200" dirty="0" err="1" smtClean="0"/>
              <a:t>EB.Am</a:t>
            </a:r>
            <a:r>
              <a:rPr lang="en-US" sz="1200" dirty="0" smtClean="0"/>
              <a:t> J </a:t>
            </a:r>
            <a:r>
              <a:rPr lang="en-US" sz="1200" dirty="0" err="1" smtClean="0"/>
              <a:t>Hematol</a:t>
            </a:r>
            <a:r>
              <a:rPr lang="en-US" sz="1200" dirty="0"/>
              <a:t>. 2007; 82(4):255–265</a:t>
            </a:r>
            <a:r>
              <a:rPr lang="en-US" sz="1200" dirty="0" smtClean="0"/>
              <a:t>.</a:t>
            </a:r>
          </a:p>
          <a:p>
            <a:pPr algn="l"/>
            <a:r>
              <a:rPr lang="en-US" sz="1200" dirty="0" smtClean="0"/>
              <a:t>O’Brien RT. Ann NY Acad Sci. 1974; 232:221–225. </a:t>
            </a:r>
          </a:p>
          <a:p>
            <a:pPr algn="l"/>
            <a:r>
              <a:rPr lang="en-US" sz="1200" i="1" dirty="0" smtClean="0"/>
              <a:t>( </a:t>
            </a:r>
            <a:r>
              <a:rPr lang="en-US" sz="1200" dirty="0" smtClean="0"/>
              <a:t>Nienhuis AW.  N Engl J Med. 1981; 304(3):170–171.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1348026"/>
            <a:ext cx="2314030" cy="523220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r>
              <a:rPr lang="fa-IR" sz="2800" b="1" dirty="0">
                <a:cs typeface="B Nazanin" panose="00000400000000000000" pitchFamily="2" charset="-78"/>
              </a:rPr>
              <a:t>اثرات مثبت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553852"/>
            <a:ext cx="5103951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a-IR" sz="2800" b="1" dirty="0">
                <a:cs typeface="B Nazanin" panose="00000400000000000000" pitchFamily="2" charset="-78"/>
              </a:rPr>
              <a:t>اثرات </a:t>
            </a:r>
            <a:r>
              <a:rPr lang="fa-IR" sz="2800" b="1" dirty="0" smtClean="0">
                <a:cs typeface="B Nazanin" panose="00000400000000000000" pitchFamily="2" charset="-78"/>
              </a:rPr>
              <a:t>منفي برای بیماران تالاسمی </a:t>
            </a:r>
            <a:endParaRPr lang="en-US" sz="2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35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1452840"/>
            <a:ext cx="8928992" cy="39703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fa-IR" sz="2400" b="1" dirty="0">
                <a:cs typeface="B Nazanin" panose="00000400000000000000" pitchFamily="2" charset="-78"/>
              </a:rPr>
              <a:t>تجويز ويتامين </a:t>
            </a:r>
            <a:r>
              <a:rPr lang="en-US" sz="2400" b="1" dirty="0">
                <a:cs typeface="B Nazanin" panose="00000400000000000000" pitchFamily="2" charset="-78"/>
              </a:rPr>
              <a:t>C</a:t>
            </a:r>
            <a:r>
              <a:rPr lang="fa-IR" sz="2400" b="1" dirty="0"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cs typeface="B Nazanin" panose="00000400000000000000" pitchFamily="2" charset="-78"/>
              </a:rPr>
              <a:t>باعث می شود  دفع </a:t>
            </a:r>
            <a:r>
              <a:rPr lang="fa-IR" sz="2400" b="1" dirty="0">
                <a:cs typeface="B Nazanin" panose="00000400000000000000" pitchFamily="2" charset="-78"/>
              </a:rPr>
              <a:t>آهن را در پاسخ به </a:t>
            </a:r>
            <a:r>
              <a:rPr lang="fa-IR" sz="2400" b="1" dirty="0" smtClean="0">
                <a:cs typeface="B Nazanin" panose="00000400000000000000" pitchFamily="2" charset="-78"/>
              </a:rPr>
              <a:t>درمان آهن زدایی دسفروکسامین  </a:t>
            </a:r>
            <a:r>
              <a:rPr lang="fa-IR" sz="2400" b="1" dirty="0">
                <a:cs typeface="B Nazanin" panose="00000400000000000000" pitchFamily="2" charset="-78"/>
              </a:rPr>
              <a:t>افزايش </a:t>
            </a:r>
            <a:r>
              <a:rPr lang="fa-IR" sz="2400" b="1" dirty="0" smtClean="0">
                <a:cs typeface="B Nazanin" panose="00000400000000000000" pitchFamily="2" charset="-78"/>
              </a:rPr>
              <a:t>یابد </a:t>
            </a:r>
            <a:endParaRPr lang="fa-IR" sz="2400" b="1" dirty="0">
              <a:cs typeface="B Nazanin" panose="00000400000000000000" pitchFamily="2" charset="-78"/>
            </a:endParaRPr>
          </a:p>
          <a:p>
            <a:pPr marL="342900" indent="-342900">
              <a:lnSpc>
                <a:spcPct val="150000"/>
              </a:lnSpc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fa-IR" sz="2400" b="1" dirty="0">
                <a:cs typeface="B Nazanin" panose="00000400000000000000" pitchFamily="2" charset="-78"/>
              </a:rPr>
              <a:t>از طرف ديگر اسكوربات، تشكيل راديكالهاي آزاد و متعاقباً پر اكسيداسيون ليپيدهاي غشاء سلول بواسطه آهن را افزايش مي دهد وممكن است باعث اختلال عملكرد قلب </a:t>
            </a:r>
            <a:r>
              <a:rPr lang="fa-IR" sz="2400" b="1" dirty="0" smtClean="0">
                <a:cs typeface="B Nazanin" panose="00000400000000000000" pitchFamily="2" charset="-78"/>
              </a:rPr>
              <a:t>شود </a:t>
            </a:r>
          </a:p>
          <a:p>
            <a:pPr marL="342900" indent="-342900">
              <a:lnSpc>
                <a:spcPct val="150000"/>
              </a:lnSpc>
              <a:buClr>
                <a:srgbClr val="D60093"/>
              </a:buClr>
              <a:buFont typeface="Wingdings" panose="05000000000000000000" pitchFamily="2" charset="2"/>
              <a:buChar char="ü"/>
            </a:pPr>
            <a:r>
              <a:rPr lang="fa-IR" sz="2400" b="1" dirty="0" smtClean="0">
                <a:cs typeface="B Nazanin" panose="00000400000000000000" pitchFamily="2" charset="-78"/>
              </a:rPr>
              <a:t> بيماراني </a:t>
            </a:r>
            <a:r>
              <a:rPr lang="fa-IR" sz="2400" b="1" dirty="0">
                <a:cs typeface="B Nazanin" panose="00000400000000000000" pitchFamily="2" charset="-78"/>
              </a:rPr>
              <a:t>كه دچار افزايش قابل ملاحظه بار آهن هستند بايد از مصرف خودسرانه مقادير زياد ويتامين </a:t>
            </a:r>
            <a:r>
              <a:rPr lang="en-US" sz="2400" b="1" dirty="0">
                <a:cs typeface="B Nazanin" panose="00000400000000000000" pitchFamily="2" charset="-78"/>
              </a:rPr>
              <a:t>C</a:t>
            </a:r>
            <a:r>
              <a:rPr lang="fa-IR" sz="2400" b="1" dirty="0">
                <a:cs typeface="B Nazanin" panose="00000400000000000000" pitchFamily="2" charset="-78"/>
              </a:rPr>
              <a:t> اجتناب </a:t>
            </a:r>
            <a:r>
              <a:rPr lang="fa-IR" sz="2400" b="1" dirty="0" smtClean="0">
                <a:cs typeface="B Nazanin" panose="00000400000000000000" pitchFamily="2" charset="-78"/>
              </a:rPr>
              <a:t>كنند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9712" y="332656"/>
            <a:ext cx="50405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ويتامين </a:t>
            </a:r>
            <a:r>
              <a:rPr lang="en-US" sz="4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C</a:t>
            </a:r>
            <a:endParaRPr lang="fa-IR" sz="4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63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96" y="1812880"/>
            <a:ext cx="8928992" cy="45627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D60093"/>
              </a:buClr>
              <a:buSzPct val="115000"/>
              <a:buFont typeface="Wingdings" panose="05000000000000000000" pitchFamily="2" charset="2"/>
              <a:buChar char="ü"/>
            </a:pPr>
            <a:r>
              <a:rPr lang="fa-IR" sz="2800" b="1" dirty="0" smtClean="0">
                <a:cs typeface="B Nazanin" pitchFamily="2" charset="-78"/>
              </a:rPr>
              <a:t>مطالعات </a:t>
            </a:r>
            <a:r>
              <a:rPr lang="fa-IR" sz="2800" b="1" dirty="0">
                <a:cs typeface="B Nazanin" pitchFamily="2" charset="-78"/>
              </a:rPr>
              <a:t>به نتيجه جامع و قاطع در مورد نياز به مكمل ياري ويتامين </a:t>
            </a:r>
            <a:r>
              <a:rPr lang="en-US" sz="2800" b="1" dirty="0">
                <a:cs typeface="B Nazanin" pitchFamily="2" charset="-78"/>
              </a:rPr>
              <a:t>C</a:t>
            </a:r>
            <a:r>
              <a:rPr lang="fa-IR" sz="2800" b="1" dirty="0">
                <a:cs typeface="B Nazanin" pitchFamily="2" charset="-78"/>
              </a:rPr>
              <a:t>‌در اين بيماران نرسيده </a:t>
            </a:r>
            <a:r>
              <a:rPr lang="fa-IR" sz="2800" b="1" dirty="0" smtClean="0">
                <a:cs typeface="B Nazanin" pitchFamily="2" charset="-78"/>
              </a:rPr>
              <a:t>اند</a:t>
            </a:r>
          </a:p>
          <a:p>
            <a:pPr marL="457200" indent="-457200">
              <a:lnSpc>
                <a:spcPct val="150000"/>
              </a:lnSpc>
              <a:buClr>
                <a:srgbClr val="D60093"/>
              </a:buClr>
              <a:buSzPct val="115000"/>
              <a:buFont typeface="Wingdings" panose="05000000000000000000" pitchFamily="2" charset="2"/>
              <a:buChar char="ü"/>
            </a:pPr>
            <a:r>
              <a:rPr lang="fa-IR" sz="2800" b="1" dirty="0">
                <a:cs typeface="B Nazanin" pitchFamily="2" charset="-78"/>
              </a:rPr>
              <a:t>درحال حاضر شواهدی به نفع استفاده از مکمل ویتامین</a:t>
            </a:r>
            <a:r>
              <a:rPr lang="en-US" sz="2800" b="1" dirty="0">
                <a:cs typeface="B Nazanin" pitchFamily="2" charset="-78"/>
              </a:rPr>
              <a:t>c </a:t>
            </a:r>
            <a:r>
              <a:rPr lang="fa-IR" sz="2800" b="1" dirty="0">
                <a:cs typeface="B Nazanin" pitchFamily="2" charset="-78"/>
              </a:rPr>
              <a:t> دربیمارانی که دفریپرون یا دفرازیروکس یا درمان ترکیبی دریافت میکنند وجود </a:t>
            </a:r>
            <a:r>
              <a:rPr lang="fa-IR" sz="2800" b="1" dirty="0" smtClean="0">
                <a:cs typeface="B Nazanin" pitchFamily="2" charset="-78"/>
              </a:rPr>
              <a:t>ندارد</a:t>
            </a:r>
            <a:endParaRPr lang="fa-IR" sz="2800" b="1" dirty="0">
              <a:cs typeface="B Nazanin" pitchFamily="2" charset="-78"/>
            </a:endParaRPr>
          </a:p>
          <a:p>
            <a:pPr marL="457200" indent="-457200">
              <a:lnSpc>
                <a:spcPct val="150000"/>
              </a:lnSpc>
              <a:buClr>
                <a:srgbClr val="D60093"/>
              </a:buClr>
              <a:buSzPct val="115000"/>
              <a:buFont typeface="Wingdings" panose="05000000000000000000" pitchFamily="2" charset="2"/>
              <a:buChar char="ü"/>
            </a:pPr>
            <a:endParaRPr lang="fa-IR" sz="2800" b="1" dirty="0">
              <a:cs typeface="B Nazanin" pitchFamily="2" charset="-78"/>
            </a:endParaRPr>
          </a:p>
          <a:p>
            <a:pPr marL="342900" indent="-342900">
              <a:lnSpc>
                <a:spcPct val="150000"/>
              </a:lnSpc>
              <a:buClr>
                <a:srgbClr val="D60093"/>
              </a:buClr>
              <a:buFont typeface="Wingdings" panose="05000000000000000000" pitchFamily="2" charset="2"/>
              <a:buChar char="ü"/>
            </a:pPr>
            <a:endParaRPr lang="fa-IR" sz="2800" b="1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332656"/>
            <a:ext cx="504056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ويتامين </a:t>
            </a:r>
            <a:r>
              <a:rPr lang="en-US" sz="4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C</a:t>
            </a:r>
            <a:endParaRPr lang="fa-IR" sz="4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58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75047"/>
            <a:ext cx="48965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منابع غني ويتامين </a:t>
            </a:r>
            <a:r>
              <a:rPr lang="en-US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C</a:t>
            </a:r>
            <a:endParaRPr lang="fa-IR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91319"/>
            <a:ext cx="78581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86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کلسیم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در تالاسمي ماژور رژيم هاي حاوي مقادير كافي كلسيم مانند شير، پنير، فراورده هاي لبني، اسفناج و كلم توصيه مي شود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برای تثبیت بالانس کلسیم ممکن است نیاز به مصرف ویتامین </a:t>
            </a:r>
            <a:r>
              <a:rPr lang="en-US" b="1" dirty="0" smtClean="0">
                <a:cs typeface="B Nazanin" panose="00000400000000000000" pitchFamily="2" charset="-78"/>
              </a:rPr>
              <a:t>D</a:t>
            </a:r>
            <a:r>
              <a:rPr lang="fa-IR" b="1" dirty="0" smtClean="0">
                <a:cs typeface="B Nazanin" panose="00000400000000000000" pitchFamily="2" charset="-78"/>
              </a:rPr>
              <a:t> باشد</a:t>
            </a:r>
          </a:p>
          <a:p>
            <a:pPr>
              <a:lnSpc>
                <a:spcPct val="150000"/>
              </a:lnSpc>
            </a:pPr>
            <a:r>
              <a:rPr lang="fa-IR" b="1" dirty="0" smtClean="0">
                <a:cs typeface="B Nazanin" panose="00000400000000000000" pitchFamily="2" charset="-78"/>
              </a:rPr>
              <a:t>درهیپوپاراتیروئیدی وبیماری کبدی تجویز  فرم فعال ویتامین</a:t>
            </a:r>
            <a:r>
              <a:rPr lang="en-US" b="1" dirty="0" smtClean="0">
                <a:cs typeface="B Nazanin" panose="00000400000000000000" pitchFamily="2" charset="-78"/>
              </a:rPr>
              <a:t>D </a:t>
            </a:r>
            <a:r>
              <a:rPr lang="fa-IR" b="1" dirty="0" smtClean="0">
                <a:cs typeface="B Nazanin" panose="00000400000000000000" pitchFamily="2" charset="-78"/>
              </a:rPr>
              <a:t> ضروری است</a:t>
            </a: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10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5776" y="404664"/>
            <a:ext cx="374441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كلسيم و منيزيم</a:t>
            </a:r>
            <a:endParaRPr lang="fa-IR" sz="4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556792"/>
            <a:ext cx="7632848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cs typeface="B Nazanin" pitchFamily="2" charset="-78"/>
              </a:rPr>
              <a:t>با توجه به شيوع عدم تحمل لاكتوز در بيماران تالاسميک       دريافت كلسيم و منيزيم در اين بيماران كاهش مي يابد  </a:t>
            </a:r>
          </a:p>
          <a:p>
            <a:endParaRPr lang="fa-IR" sz="2800" b="1" dirty="0">
              <a:cs typeface="B Nazanin" pitchFamily="2" charset="-78"/>
            </a:endParaRPr>
          </a:p>
          <a:p>
            <a:r>
              <a:rPr lang="fa-IR" sz="2800" b="1" dirty="0" smtClean="0">
                <a:cs typeface="B Nazanin" pitchFamily="2" charset="-78"/>
              </a:rPr>
              <a:t>استراتژي مناسب براي افزايش دريافت اين مواد مغذي افزايش دريافت منابع كلسيم و منيزيم غير لبني مانند كلم میباشد.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5" name="AutoShape 2" descr="Image result for ‫اسفناج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cs typeface="B Nazanin" panose="00000400000000000000" pitchFamily="2" charset="-78"/>
            </a:endParaRPr>
          </a:p>
        </p:txBody>
      </p:sp>
      <p:sp>
        <p:nvSpPr>
          <p:cNvPr id="6" name="AutoShape 5" descr="Image result for ‫کلم‬‎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 b="1">
              <a:cs typeface="B Nazanin" panose="00000400000000000000" pitchFamily="2" charset="-7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63144"/>
            <a:ext cx="2286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35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32656"/>
            <a:ext cx="4536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ويتامين </a:t>
            </a:r>
            <a:r>
              <a:rPr lang="en-US" sz="4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D</a:t>
            </a:r>
            <a:endParaRPr lang="fa-IR" sz="4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836712"/>
            <a:ext cx="8784976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D60093"/>
              </a:buClr>
              <a:buSzPct val="126000"/>
              <a:buFont typeface="Wingdings" panose="05000000000000000000" pitchFamily="2" charset="2"/>
              <a:buChar char=""/>
            </a:pPr>
            <a:r>
              <a:rPr lang="fa-IR" sz="2800" b="1" dirty="0">
                <a:cs typeface="B Nazanin" pitchFamily="2" charset="-78"/>
              </a:rPr>
              <a:t>كاهش بافت چربي و غير چربي </a:t>
            </a:r>
            <a:r>
              <a:rPr lang="fa-IR" sz="2800" b="1" dirty="0" smtClean="0">
                <a:cs typeface="B Nazanin" pitchFamily="2" charset="-78"/>
              </a:rPr>
              <a:t>در بيماران تالاسميك قابل مشاهده است كه اين امر منجر به كاهش رشد و كاهش دانسيته استخواني ميگردد.</a:t>
            </a:r>
            <a:endParaRPr lang="fa-IR" sz="2800" b="1" dirty="0">
              <a:cs typeface="B Nazanin" pitchFamily="2" charset="-78"/>
            </a:endParaRPr>
          </a:p>
          <a:p>
            <a:pPr marL="457200" indent="-457200">
              <a:lnSpc>
                <a:spcPct val="150000"/>
              </a:lnSpc>
              <a:buClr>
                <a:srgbClr val="D60093"/>
              </a:buClr>
              <a:buSzPct val="126000"/>
              <a:buFont typeface="Wingdings" panose="05000000000000000000" pitchFamily="2" charset="2"/>
              <a:buChar char=""/>
            </a:pPr>
            <a:r>
              <a:rPr lang="fa-IR" sz="2800" b="1" dirty="0" smtClean="0">
                <a:cs typeface="B Nazanin" pitchFamily="2" charset="-78"/>
              </a:rPr>
              <a:t>كاهش دانسیته استخوانی منجر به كاهش سطح ويتامين </a:t>
            </a:r>
            <a:r>
              <a:rPr lang="en-US" sz="2800" b="1" dirty="0" smtClean="0">
                <a:cs typeface="B Nazanin" pitchFamily="2" charset="-78"/>
              </a:rPr>
              <a:t>D</a:t>
            </a:r>
            <a:r>
              <a:rPr lang="fa-IR" sz="2800" b="1" dirty="0" smtClean="0">
                <a:cs typeface="B Nazanin" pitchFamily="2" charset="-78"/>
              </a:rPr>
              <a:t> بعد از بلوغ و هيپوگناديسم ميگردد.</a:t>
            </a:r>
            <a:endParaRPr lang="fa-IR" sz="2800" b="1" dirty="0">
              <a:cs typeface="B Nazanin" pitchFamily="2" charset="-78"/>
            </a:endParaRPr>
          </a:p>
          <a:p>
            <a:pPr marL="457200" indent="-457200">
              <a:lnSpc>
                <a:spcPct val="150000"/>
              </a:lnSpc>
              <a:buClr>
                <a:srgbClr val="D60093"/>
              </a:buClr>
              <a:buSzPct val="126000"/>
              <a:buFont typeface="Wingdings" panose="05000000000000000000" pitchFamily="2" charset="2"/>
              <a:buChar char=""/>
            </a:pPr>
            <a:r>
              <a:rPr lang="fa-IR" sz="2800" b="1" dirty="0" smtClean="0">
                <a:cs typeface="B Nazanin" pitchFamily="2" charset="-78"/>
              </a:rPr>
              <a:t>مصرف مكمل ويتامين </a:t>
            </a:r>
            <a:r>
              <a:rPr lang="en-US" sz="2800" b="1" dirty="0" smtClean="0">
                <a:cs typeface="B Nazanin" pitchFamily="2" charset="-78"/>
              </a:rPr>
              <a:t>D</a:t>
            </a:r>
            <a:r>
              <a:rPr lang="fa-IR" sz="2800" b="1" dirty="0" smtClean="0">
                <a:cs typeface="B Nazanin" pitchFamily="2" charset="-78"/>
              </a:rPr>
              <a:t> با دوز </a:t>
            </a:r>
            <a:r>
              <a:rPr lang="en-US" sz="2800" b="1" dirty="0" smtClean="0">
                <a:cs typeface="B Nazanin" pitchFamily="2" charset="-78"/>
              </a:rPr>
              <a:t>1000 IU/day </a:t>
            </a:r>
            <a:r>
              <a:rPr lang="fa-IR" sz="2800" b="1" dirty="0" smtClean="0">
                <a:cs typeface="B Nazanin" pitchFamily="2" charset="-78"/>
              </a:rPr>
              <a:t> در بيماران مبتلا به تالاسمی میبایست انجام پذیرد و سطح ويتامين </a:t>
            </a:r>
            <a:r>
              <a:rPr lang="en-US" sz="2800" b="1" dirty="0" smtClean="0">
                <a:cs typeface="B Nazanin" pitchFamily="2" charset="-78"/>
              </a:rPr>
              <a:t>D</a:t>
            </a:r>
            <a:r>
              <a:rPr lang="fa-IR" sz="2800" b="1" dirty="0" smtClean="0">
                <a:cs typeface="B Nazanin" pitchFamily="2" charset="-78"/>
              </a:rPr>
              <a:t> بايد هر 6 ماه در بيماران کنترل گردد</a:t>
            </a:r>
            <a:endParaRPr lang="fa-IR" sz="28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074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2" y="3372464"/>
            <a:ext cx="2149546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9430" y="1484784"/>
            <a:ext cx="83610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80-90% ويتامين </a:t>
            </a:r>
            <a:r>
              <a:rPr lang="en-US" sz="2800" b="1" dirty="0" smtClean="0">
                <a:cs typeface="B Nazanin" pitchFamily="2" charset="-78"/>
              </a:rPr>
              <a:t>D</a:t>
            </a:r>
            <a:r>
              <a:rPr lang="fa-IR" sz="2800" b="1" dirty="0" smtClean="0">
                <a:cs typeface="B Nazanin" pitchFamily="2" charset="-78"/>
              </a:rPr>
              <a:t>‌ از نور خورشيد و 10-20% از غذا تامين ميگردد.</a:t>
            </a:r>
            <a:endParaRPr lang="fa-IR" sz="2800" b="1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132856"/>
            <a:ext cx="806489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منابع غذایی ویتامین </a:t>
            </a:r>
            <a:r>
              <a:rPr lang="en-US" sz="2800" b="1" dirty="0" smtClean="0">
                <a:solidFill>
                  <a:srgbClr val="C00000"/>
                </a:solidFill>
                <a:cs typeface="B Nazanin" pitchFamily="2" charset="-78"/>
              </a:rPr>
              <a:t>D</a:t>
            </a:r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:</a:t>
            </a:r>
          </a:p>
          <a:p>
            <a:r>
              <a:rPr lang="fa-IR" sz="2800" b="1" dirty="0" smtClean="0">
                <a:cs typeface="B Nazanin" pitchFamily="2" charset="-78"/>
              </a:rPr>
              <a:t>لبنيات   </a:t>
            </a:r>
            <a:r>
              <a:rPr lang="en-US" sz="2800" b="1" dirty="0" smtClean="0">
                <a:cs typeface="B Nazanin" pitchFamily="2" charset="-78"/>
              </a:rPr>
              <a:t>100 IU/cup)</a:t>
            </a:r>
            <a:r>
              <a:rPr lang="fa-IR" sz="2800" b="1" dirty="0" smtClean="0">
                <a:cs typeface="B Nazanin" pitchFamily="2" charset="-78"/>
              </a:rPr>
              <a:t>)    ؛ روغن كبد ماهي  </a:t>
            </a:r>
            <a:r>
              <a:rPr lang="en-US" sz="2800" b="1" dirty="0" smtClean="0">
                <a:cs typeface="B Nazanin" pitchFamily="2" charset="-78"/>
              </a:rPr>
              <a:t> </a:t>
            </a:r>
            <a:r>
              <a:rPr lang="fa-IR" sz="2800" b="1" dirty="0" smtClean="0">
                <a:cs typeface="B Nazanin" pitchFamily="2" charset="-78"/>
              </a:rPr>
              <a:t>(</a:t>
            </a:r>
            <a:r>
              <a:rPr lang="en-US" sz="2800" b="1" dirty="0" smtClean="0">
                <a:cs typeface="B Nazanin" pitchFamily="2" charset="-78"/>
              </a:rPr>
              <a:t>1360 IU / </a:t>
            </a:r>
            <a:r>
              <a:rPr lang="en-US" sz="2800" b="1" dirty="0" err="1" smtClean="0">
                <a:cs typeface="B Nazanin" pitchFamily="2" charset="-78"/>
              </a:rPr>
              <a:t>Tbsp</a:t>
            </a:r>
            <a:r>
              <a:rPr lang="fa-IR" sz="2800" b="1" dirty="0">
                <a:cs typeface="B Nazanin" pitchFamily="2" charset="-78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404664"/>
            <a:ext cx="453650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ويتامين </a:t>
            </a:r>
            <a:r>
              <a:rPr lang="en-US" sz="4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D</a:t>
            </a:r>
            <a:endParaRPr lang="fa-IR" sz="4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5337" y="3524863"/>
            <a:ext cx="220513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8223" y="3645024"/>
            <a:ext cx="2861889" cy="234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752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9779" y="1772816"/>
            <a:ext cx="515397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رشد و نمو و بلوغ در </a:t>
            </a:r>
          </a:p>
          <a:p>
            <a:pPr algn="ctr"/>
            <a:r>
              <a:rPr lang="fa-IR" sz="5400" b="1" dirty="0" smtClean="0">
                <a:solidFill>
                  <a:srgbClr val="FF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B Nazanin" pitchFamily="2" charset="-78"/>
              </a:rPr>
              <a:t>بیماران تالاسمي</a:t>
            </a:r>
            <a:endParaRPr lang="fa-IR" sz="54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5087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024" y="1261204"/>
            <a:ext cx="8532440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cs typeface="B Nazanin" pitchFamily="2" charset="-78"/>
              </a:rPr>
              <a:t>كمبود روي در 25% بيماران تالاسميك شايع ميباشد.</a:t>
            </a:r>
          </a:p>
          <a:p>
            <a:endParaRPr lang="fa-IR" sz="2800" b="1" dirty="0" smtClean="0">
              <a:cs typeface="B Nazanin" pitchFamily="2" charset="-78"/>
            </a:endParaRPr>
          </a:p>
          <a:p>
            <a:r>
              <a:rPr lang="fa-IR" sz="2800" b="1" dirty="0" smtClean="0">
                <a:cs typeface="B Nazanin" pitchFamily="2" charset="-78"/>
              </a:rPr>
              <a:t>زماني كه دريافت آهن در رژيم بيماران محدود ميگردد كمبود روي نيز شايع است</a:t>
            </a:r>
            <a:endParaRPr lang="en-US" sz="2800" b="1" dirty="0">
              <a:cs typeface="B Nazanin" pitchFamily="2" charset="-78"/>
            </a:endParaRPr>
          </a:p>
          <a:p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اهميت روي در بيماران تالاسميك:</a:t>
            </a:r>
          </a:p>
          <a:p>
            <a:pPr marL="457200" indent="-457200">
              <a:buClr>
                <a:srgbClr val="D60093"/>
              </a:buClr>
              <a:buSzPct val="117000"/>
              <a:buFont typeface="Wingdings" panose="05000000000000000000" pitchFamily="2" charset="2"/>
              <a:buChar char="ü"/>
            </a:pPr>
            <a:r>
              <a:rPr lang="fa-IR" sz="2800" b="1" dirty="0">
                <a:cs typeface="B Nazanin" pitchFamily="2" charset="-78"/>
              </a:rPr>
              <a:t> </a:t>
            </a:r>
            <a:r>
              <a:rPr lang="fa-IR" sz="2800" b="1" dirty="0" smtClean="0">
                <a:cs typeface="B Nazanin" pitchFamily="2" charset="-78"/>
              </a:rPr>
              <a:t>ايمني</a:t>
            </a:r>
          </a:p>
          <a:p>
            <a:pPr marL="457200" indent="-457200">
              <a:buClr>
                <a:srgbClr val="D60093"/>
              </a:buClr>
              <a:buSzPct val="117000"/>
              <a:buFont typeface="Wingdings" panose="05000000000000000000" pitchFamily="2" charset="2"/>
              <a:buChar char="ü"/>
            </a:pPr>
            <a:r>
              <a:rPr lang="fa-IR" sz="2800" b="1" dirty="0" smtClean="0">
                <a:cs typeface="B Nazanin" pitchFamily="2" charset="-78"/>
              </a:rPr>
              <a:t>رشد</a:t>
            </a:r>
          </a:p>
          <a:p>
            <a:pPr marL="457200" indent="-457200">
              <a:buClr>
                <a:srgbClr val="D60093"/>
              </a:buClr>
              <a:buSzPct val="117000"/>
              <a:buFont typeface="Wingdings" panose="05000000000000000000" pitchFamily="2" charset="2"/>
              <a:buChar char="ü"/>
            </a:pPr>
            <a:r>
              <a:rPr lang="fa-IR" sz="2800" b="1" dirty="0" smtClean="0">
                <a:cs typeface="B Nazanin" pitchFamily="2" charset="-78"/>
              </a:rPr>
              <a:t>تقويت استخوان</a:t>
            </a:r>
          </a:p>
          <a:p>
            <a:pPr marL="457200" indent="-457200">
              <a:buClr>
                <a:srgbClr val="D60093"/>
              </a:buClr>
              <a:buSzPct val="117000"/>
              <a:buFont typeface="Wingdings" panose="05000000000000000000" pitchFamily="2" charset="2"/>
              <a:buChar char="ü"/>
            </a:pPr>
            <a:r>
              <a:rPr lang="fa-IR" sz="2800" b="1" dirty="0" smtClean="0">
                <a:cs typeface="B Nazanin" pitchFamily="2" charset="-78"/>
              </a:rPr>
              <a:t>بلوغ</a:t>
            </a:r>
          </a:p>
          <a:p>
            <a:pPr marL="457200" indent="-457200">
              <a:buClr>
                <a:srgbClr val="D60093"/>
              </a:buClr>
              <a:buSzPct val="117000"/>
              <a:buFont typeface="Wingdings" panose="05000000000000000000" pitchFamily="2" charset="2"/>
              <a:buChar char="ü"/>
            </a:pPr>
            <a:r>
              <a:rPr lang="fa-IR" sz="2800" b="1" dirty="0" smtClean="0">
                <a:cs typeface="B Nazanin" pitchFamily="2" charset="-78"/>
              </a:rPr>
              <a:t>هموستاز گلوكز</a:t>
            </a:r>
          </a:p>
          <a:p>
            <a:pPr>
              <a:buFont typeface="Arial" pitchFamily="34" charset="0"/>
              <a:buChar char="•"/>
            </a:pPr>
            <a:endParaRPr lang="fa-IR" sz="2800" b="1" dirty="0">
              <a:cs typeface="B Nazanin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332656"/>
            <a:ext cx="25922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4000" b="1" dirty="0" smtClean="0">
                <a:solidFill>
                  <a:srgbClr val="FF0000"/>
                </a:solidFill>
                <a:cs typeface="B Nazanin" pitchFamily="2" charset="-78"/>
              </a:rPr>
              <a:t>روي </a:t>
            </a:r>
            <a:endParaRPr lang="fa-IR" sz="4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12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807095"/>
            <a:ext cx="4608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منابع و نياز روزانه روي در تالاسمي</a:t>
            </a:r>
            <a:endParaRPr lang="fa-IR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1628800"/>
            <a:ext cx="756084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cs typeface="B Nazanin" pitchFamily="2" charset="-78"/>
              </a:rPr>
              <a:t>میزان مورد نیاز روزانه روی:</a:t>
            </a:r>
          </a:p>
          <a:p>
            <a:r>
              <a:rPr lang="en-US" sz="2800" b="1" i="1" dirty="0" smtClean="0">
                <a:cs typeface="B Nazanin" panose="00000400000000000000" pitchFamily="2" charset="-78"/>
              </a:rPr>
              <a:t>15-25 mg/day</a:t>
            </a:r>
            <a:endParaRPr lang="fa-IR" sz="2800" b="1" dirty="0">
              <a:cs typeface="B Nazanin" pitchFamily="2" charset="-78"/>
            </a:endParaRPr>
          </a:p>
          <a:p>
            <a:endParaRPr lang="fa-IR" sz="2800" b="1" dirty="0" smtClean="0">
              <a:cs typeface="B Nazanin" pitchFamily="2" charset="-78"/>
            </a:endParaRPr>
          </a:p>
          <a:p>
            <a:r>
              <a:rPr lang="fa-IR" sz="2800" b="1" dirty="0" smtClean="0">
                <a:solidFill>
                  <a:srgbClr val="C00000"/>
                </a:solidFill>
                <a:cs typeface="B Nazanin" pitchFamily="2" charset="-78"/>
              </a:rPr>
              <a:t>منابع غنی روی</a:t>
            </a:r>
            <a:r>
              <a:rPr lang="fa-IR" sz="2800" b="1" dirty="0" smtClean="0">
                <a:cs typeface="B Nazanin" pitchFamily="2" charset="-78"/>
              </a:rPr>
              <a:t>:</a:t>
            </a:r>
          </a:p>
          <a:p>
            <a:pPr marL="457200" indent="-457200">
              <a:lnSpc>
                <a:spcPct val="150000"/>
              </a:lnSpc>
              <a:buClr>
                <a:srgbClr val="D60093"/>
              </a:buClr>
              <a:buSzPct val="120000"/>
              <a:buFont typeface="Wingdings" panose="05000000000000000000" pitchFamily="2" charset="2"/>
              <a:buChar char="¯"/>
            </a:pPr>
            <a:r>
              <a:rPr lang="fa-IR" sz="2800" b="1" dirty="0" smtClean="0">
                <a:cs typeface="B Nazanin" pitchFamily="2" charset="-78"/>
              </a:rPr>
              <a:t>غلات </a:t>
            </a:r>
            <a:r>
              <a:rPr lang="en-US" sz="2800" b="1" dirty="0" smtClean="0">
                <a:cs typeface="B Nazanin" pitchFamily="2" charset="-78"/>
              </a:rPr>
              <a:t>3.8 mg/serving   </a:t>
            </a:r>
          </a:p>
          <a:p>
            <a:pPr marL="457200" indent="-457200">
              <a:lnSpc>
                <a:spcPct val="150000"/>
              </a:lnSpc>
              <a:buClr>
                <a:srgbClr val="D60093"/>
              </a:buClr>
              <a:buSzPct val="120000"/>
              <a:buFont typeface="Wingdings" panose="05000000000000000000" pitchFamily="2" charset="2"/>
              <a:buChar char="¯"/>
            </a:pPr>
            <a:r>
              <a:rPr lang="fa-IR" sz="2800" b="1" dirty="0" smtClean="0">
                <a:cs typeface="B Nazanin" pitchFamily="2" charset="-78"/>
              </a:rPr>
              <a:t>ماست         </a:t>
            </a:r>
            <a:r>
              <a:rPr lang="en-US" sz="2800" b="1" dirty="0" smtClean="0">
                <a:cs typeface="B Nazanin" pitchFamily="2" charset="-78"/>
              </a:rPr>
              <a:t>1.7 mg/8 oz</a:t>
            </a:r>
          </a:p>
          <a:p>
            <a:pPr marL="457200" indent="-457200">
              <a:lnSpc>
                <a:spcPct val="150000"/>
              </a:lnSpc>
              <a:buClr>
                <a:srgbClr val="D60093"/>
              </a:buClr>
              <a:buSzPct val="120000"/>
              <a:buFont typeface="Wingdings" panose="05000000000000000000" pitchFamily="2" charset="2"/>
              <a:buChar char="¯"/>
            </a:pPr>
            <a:r>
              <a:rPr lang="fa-IR" sz="2800" b="1" dirty="0" smtClean="0">
                <a:cs typeface="B Nazanin" pitchFamily="2" charset="-78"/>
              </a:rPr>
              <a:t>دانه هاي روغني      </a:t>
            </a:r>
            <a:r>
              <a:rPr lang="en-US" sz="2800" b="1" dirty="0" smtClean="0">
                <a:cs typeface="B Nazanin" pitchFamily="2" charset="-78"/>
              </a:rPr>
              <a:t>1.6 mg</a:t>
            </a:r>
            <a:endParaRPr lang="fa-IR" sz="2800" b="1" dirty="0" smtClean="0">
              <a:cs typeface="B Nazanin" pitchFamily="2" charset="-78"/>
            </a:endParaRPr>
          </a:p>
          <a:p>
            <a:pPr marL="457200" indent="-457200">
              <a:lnSpc>
                <a:spcPct val="150000"/>
              </a:lnSpc>
              <a:buClr>
                <a:srgbClr val="D60093"/>
              </a:buClr>
              <a:buSzPct val="120000"/>
              <a:buFont typeface="Wingdings" panose="05000000000000000000" pitchFamily="2" charset="2"/>
              <a:buChar char="¯"/>
            </a:pPr>
            <a:endParaRPr lang="fa-IR" sz="2800" b="1" dirty="0">
              <a:cs typeface="B Nazanin" pitchFamily="2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3765176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761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16832"/>
            <a:ext cx="8568952" cy="3347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b="1" dirty="0" smtClean="0">
                <a:cs typeface="B Nazanin" pitchFamily="2" charset="-78"/>
              </a:rPr>
              <a:t>در بیماران مبتلا به تالاسمی استفاده  از رژیم غذایی کالریک و غنی از روی و پروتیین و ریز مغذی ها و  استفاده مناسب از مکمل های غذایی بدون آهن در دستور غذایی بیماران قرار گیرد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99792" y="764704"/>
            <a:ext cx="27660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400" b="1" dirty="0">
                <a:solidFill>
                  <a:srgbClr val="FF0000"/>
                </a:solidFill>
                <a:cs typeface="B Nazanin" pitchFamily="2" charset="-78"/>
              </a:rPr>
              <a:t>در نتیجه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14031" y="332656"/>
            <a:ext cx="27660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400" b="1" dirty="0" smtClean="0">
                <a:solidFill>
                  <a:srgbClr val="FF0000"/>
                </a:solidFill>
                <a:cs typeface="B Nazanin" pitchFamily="2" charset="-78"/>
              </a:rPr>
              <a:t>با تشکر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56281"/>
            <a:ext cx="7344815" cy="493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اختلال رشد و نمو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منحني رشد در تالاسمي ماژور منحصر به فرد است.</a:t>
            </a:r>
          </a:p>
          <a:p>
            <a:r>
              <a:rPr lang="fa-IR" dirty="0" smtClean="0"/>
              <a:t>در صورت درمان مناسب تزریق خون و کنترل مناسب درمانی ؛ اين منحني تا سن 9 الي 10 سالگي نرمال است و از 10 سالگي به بعد رشد آرام شده ( حتی در حالت درمان مناسب )  بلوغ به كندي صورت مي گيرد.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پاتوژنز نارسايي رشد در تالاسمي ماژور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dirty="0" smtClean="0"/>
              <a:t>پاتوژنز مولتي فاكتوريال مي باشد:</a:t>
            </a:r>
            <a:endParaRPr lang="fa-IR" u="sng" dirty="0" smtClean="0"/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آنمي مزمن و هيپوكسي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هايپرمتابوليسم ناشي از اريتروپويزيس نامناسب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افزايش آهن آزاد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آسيب هاي هموسيدروزيس </a:t>
            </a:r>
            <a:endParaRPr lang="fa-IR" u="sng" dirty="0" smtClean="0"/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بيماري مزمن كبدي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كمبود اسيد فوليك و روي و كمبودهاي تغذيه اي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استفاده از عوامل آهن زدا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اختلالات اندوكريني</a:t>
            </a:r>
          </a:p>
          <a:p>
            <a:pPr marL="514350" indent="-514350">
              <a:buFont typeface="+mj-lt"/>
              <a:buAutoNum type="arabicPeriod"/>
            </a:pPr>
            <a:r>
              <a:rPr lang="fa-IR" dirty="0" smtClean="0"/>
              <a:t>فاكتورهاي نژادی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فاكتورهاي نژادی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كوتاهي قد به صورت خانوادگي يا ژنتيكي</a:t>
            </a:r>
          </a:p>
          <a:p>
            <a:r>
              <a:rPr lang="fa-IR" dirty="0" smtClean="0"/>
              <a:t>تاخير پايدار در رشد و بلوغ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0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اختلالات اندوكريني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هيپوگناديسم</a:t>
            </a:r>
          </a:p>
          <a:p>
            <a:r>
              <a:rPr lang="fa-IR" dirty="0" smtClean="0"/>
              <a:t>تاخير بلوغ</a:t>
            </a:r>
          </a:p>
          <a:p>
            <a:r>
              <a:rPr lang="fa-IR" dirty="0" smtClean="0"/>
              <a:t>هيپوتيروئيديسم</a:t>
            </a:r>
          </a:p>
          <a:p>
            <a:r>
              <a:rPr lang="fa-IR" dirty="0" smtClean="0"/>
              <a:t>اختلال هموستازيس كلسيم و بيماري استخوان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a-IR" dirty="0" smtClean="0"/>
              <a:t>نامنظمي در محور </a:t>
            </a:r>
            <a:r>
              <a:rPr lang="en-US" dirty="0" smtClean="0"/>
              <a:t>GH-IGF-1</a:t>
            </a:r>
            <a:r>
              <a:rPr lang="fa-IR" dirty="0" smtClean="0"/>
              <a:t> بسيار مهم است.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85728"/>
            <a:ext cx="6086480" cy="107157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بروز اختلال رشد در تالاسمي ماژور با توجه به سن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در سه فاز قابل بررسي مي باشد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9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فاز اول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اختلال رشد اساسا در ارتباط با هيپوكسي، كم خوني و خون سازي غير موثر و فاكتورهاي تغذيه اي است.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1434</Words>
  <Application>Microsoft Office PowerPoint</Application>
  <PresentationFormat>On-screen Show (4:3)</PresentationFormat>
  <Paragraphs>154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MRT_Poster</vt:lpstr>
      <vt:lpstr>MRT_TV Bold</vt:lpstr>
      <vt:lpstr>Wingdings</vt:lpstr>
      <vt:lpstr>B Nazanin</vt:lpstr>
      <vt:lpstr>Arial</vt:lpstr>
      <vt:lpstr>Office Theme</vt:lpstr>
      <vt:lpstr>PowerPoint Presentation</vt:lpstr>
      <vt:lpstr>PowerPoint Presentation</vt:lpstr>
      <vt:lpstr>PowerPoint Presentation</vt:lpstr>
      <vt:lpstr>اختلال رشد و نمو</vt:lpstr>
      <vt:lpstr>پاتوژنز نارسايي رشد در تالاسمي ماژور</vt:lpstr>
      <vt:lpstr>فاكتورهاي نژادی</vt:lpstr>
      <vt:lpstr>اختلالات اندوكريني</vt:lpstr>
      <vt:lpstr>بروز اختلال رشد در تالاسمي ماژور با توجه به سن</vt:lpstr>
      <vt:lpstr>فاز اول</vt:lpstr>
      <vt:lpstr>فاز دوم</vt:lpstr>
      <vt:lpstr>فاز سوم</vt:lpstr>
      <vt:lpstr>درمان هاي نوين</vt:lpstr>
      <vt:lpstr>هورمون رشد</vt:lpstr>
      <vt:lpstr>بلوغ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کلسیم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peyman;www.powergfx.ir</dc:creator>
  <cp:lastModifiedBy>Windows User</cp:lastModifiedBy>
  <cp:revision>71</cp:revision>
  <dcterms:created xsi:type="dcterms:W3CDTF">2013-10-31T11:42:33Z</dcterms:created>
  <dcterms:modified xsi:type="dcterms:W3CDTF">2017-10-18T10:33:45Z</dcterms:modified>
</cp:coreProperties>
</file>