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5" r:id="rId5"/>
    <p:sldId id="259" r:id="rId6"/>
    <p:sldId id="286" r:id="rId7"/>
    <p:sldId id="279" r:id="rId8"/>
    <p:sldId id="280" r:id="rId9"/>
    <p:sldId id="297" r:id="rId10"/>
    <p:sldId id="298" r:id="rId11"/>
    <p:sldId id="281" r:id="rId12"/>
    <p:sldId id="293" r:id="rId13"/>
    <p:sldId id="258" r:id="rId14"/>
    <p:sldId id="276" r:id="rId15"/>
    <p:sldId id="282" r:id="rId16"/>
    <p:sldId id="277" r:id="rId17"/>
    <p:sldId id="260" r:id="rId18"/>
    <p:sldId id="264" r:id="rId19"/>
    <p:sldId id="265" r:id="rId20"/>
    <p:sldId id="288" r:id="rId21"/>
    <p:sldId id="278" r:id="rId22"/>
    <p:sldId id="270" r:id="rId23"/>
    <p:sldId id="294" r:id="rId24"/>
    <p:sldId id="291" r:id="rId25"/>
    <p:sldId id="289" r:id="rId26"/>
    <p:sldId id="269" r:id="rId27"/>
    <p:sldId id="27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8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0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1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7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0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83666-944A-4494-BD4F-E4E7A0ECD3D2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0A20-BE75-45AA-A5F9-00D6A3982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adservices.com/pagead/aclk?sa=L&amp;ai=DChcSEwiE487whdfaAhUJne0KHQ7qAVsYABAAGgJkZw&amp;ohost=www.google.com&amp;cid=CAASEuRozQvLBVxmsSZ65kU-TKTk1Q&amp;sig=AOD64_0whbcMFA-gPeoFs84v5WMT-quv8Q&amp;q=&amp;ved=2ahUKEwjx4crwhdfaAhXKL8AKHRUXBD8Q0Qx6BAgAECY&amp;adurl=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Case presentation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i="1" dirty="0" err="1" smtClean="0">
                <a:solidFill>
                  <a:schemeClr val="tx2"/>
                </a:solidFill>
              </a:rPr>
              <a:t>Desmplastic</a:t>
            </a:r>
            <a:r>
              <a:rPr lang="en-US" b="1" i="1" dirty="0" smtClean="0">
                <a:solidFill>
                  <a:schemeClr val="tx2"/>
                </a:solidFill>
              </a:rPr>
              <a:t> Small Round cell Tumor</a:t>
            </a:r>
          </a:p>
          <a:p>
            <a:r>
              <a:rPr lang="en-US" b="1" i="1" dirty="0" smtClean="0">
                <a:solidFill>
                  <a:schemeClr val="tx2"/>
                </a:solidFill>
              </a:rPr>
              <a:t>(DSRCT)</a:t>
            </a:r>
            <a:endParaRPr lang="fa-IR" b="1" i="1" dirty="0" smtClean="0">
              <a:solidFill>
                <a:schemeClr val="tx2"/>
              </a:solidFill>
            </a:endParaRPr>
          </a:p>
          <a:p>
            <a:endParaRPr lang="fa-IR" sz="2800" b="1" i="1" dirty="0" smtClean="0">
              <a:solidFill>
                <a:schemeClr val="tx1"/>
              </a:solidFill>
            </a:endParaRPr>
          </a:p>
          <a:p>
            <a:r>
              <a:rPr lang="fa-IR" sz="2800" b="1" i="1" dirty="0" smtClean="0">
                <a:solidFill>
                  <a:schemeClr val="tx1"/>
                </a:solidFill>
              </a:rPr>
              <a:t>دکتربابک عبدالکریمی </a:t>
            </a:r>
          </a:p>
          <a:p>
            <a:r>
              <a:rPr lang="fa-IR" sz="2800" b="1" i="1" dirty="0" smtClean="0">
                <a:solidFill>
                  <a:schemeClr val="tx1"/>
                </a:solidFill>
              </a:rPr>
              <a:t>هماتولوژیست آنکولوژیست کودکان</a:t>
            </a:r>
            <a:endParaRPr lang="en-US" sz="2800" b="1" i="1" dirty="0" smtClean="0">
              <a:solidFill>
                <a:schemeClr val="tx1"/>
              </a:solidFill>
            </a:endParaRPr>
          </a:p>
          <a:p>
            <a:endParaRPr lang="en-US" sz="28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Karimi\Desktop\Screenshot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75" y="1"/>
            <a:ext cx="3577564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50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/>
              <a:t>آیا اسکن تکنسیوم بیماررویت شده؟</a:t>
            </a:r>
            <a:endParaRPr lang="fa-IR" dirty="0"/>
          </a:p>
          <a:p>
            <a:pPr algn="r"/>
            <a:endParaRPr lang="en-US" dirty="0"/>
          </a:p>
          <a:p>
            <a:pPr algn="r"/>
            <a:r>
              <a:rPr lang="fa-IR" dirty="0" smtClean="0"/>
              <a:t>آیا  درانتهای درمان اسکن </a:t>
            </a:r>
            <a:r>
              <a:rPr lang="fa-IR" dirty="0"/>
              <a:t>هسته ای یا </a:t>
            </a:r>
            <a:br>
              <a:rPr lang="fa-IR" dirty="0"/>
            </a:br>
            <a:r>
              <a:rPr lang="fa-IR" dirty="0" smtClean="0"/>
              <a:t>درانتهای درمان</a:t>
            </a:r>
            <a:r>
              <a:rPr lang="en-US" dirty="0" smtClean="0"/>
              <a:t>PET </a:t>
            </a:r>
            <a:r>
              <a:rPr lang="en-US" dirty="0"/>
              <a:t>scan</a:t>
            </a:r>
            <a:br>
              <a:rPr lang="en-US" dirty="0"/>
            </a:br>
            <a:r>
              <a:rPr lang="fa-IR" dirty="0" smtClean="0"/>
              <a:t> انجام </a:t>
            </a:r>
            <a:r>
              <a:rPr lang="fa-IR" dirty="0"/>
              <a:t>شده است؟</a:t>
            </a:r>
            <a:endParaRPr lang="en-US" dirty="0"/>
          </a:p>
        </p:txBody>
      </p:sp>
      <p:pic>
        <p:nvPicPr>
          <p:cNvPr id="3074" name="Picture 2" descr="C:\Users\Karimi\Desktop\chistan-ba-javab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3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Relapse </a:t>
            </a:r>
            <a:r>
              <a:rPr lang="en-US" sz="3200" b="1" dirty="0" smtClean="0">
                <a:solidFill>
                  <a:srgbClr val="FFFF00"/>
                </a:solidFill>
              </a:rPr>
              <a:t>5</a:t>
            </a:r>
            <a:r>
              <a:rPr lang="fa-IR" sz="3200" b="1" dirty="0" smtClean="0">
                <a:solidFill>
                  <a:srgbClr val="FFFF00"/>
                </a:solidFill>
              </a:rPr>
              <a:t>.</a:t>
            </a:r>
            <a:r>
              <a:rPr lang="en-US" sz="3200" b="1" dirty="0" smtClean="0">
                <a:solidFill>
                  <a:srgbClr val="FFFF00"/>
                </a:solidFill>
              </a:rPr>
              <a:t>5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months after end of chemotherapy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Karimi\Desktop\Screenshot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1422795"/>
            <a:ext cx="489654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6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6178698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96/12/16</a:t>
            </a:r>
            <a:br>
              <a:rPr lang="fa-IR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00"/>
                </a:solidFill>
              </a:rPr>
              <a:t>ریپورت توام توراکس وشکم ولگن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pic>
        <p:nvPicPr>
          <p:cNvPr id="4" name="Picture 2" descr="D:\کنفرانسهای انجمن خون وسرطان\امیرمحمدمرادی منفرد\مدارک\photo_2018-04-20_20-52-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13" y="0"/>
            <a:ext cx="4608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6178698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Pathology after relapse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Karimi\Desktop\photo_2018-04-08_06-59-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5364088" cy="682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7704856" cy="3024336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DSRT primary of the kidney </a:t>
            </a:r>
            <a:r>
              <a:rPr lang="en-US" sz="2000" dirty="0"/>
              <a:t>was first</a:t>
            </a:r>
            <a:br>
              <a:rPr lang="en-US" sz="2000" dirty="0"/>
            </a:br>
            <a:r>
              <a:rPr lang="en-US" sz="2000" dirty="0"/>
              <a:t>described by Su et al in 2004</a:t>
            </a:r>
            <a:r>
              <a:rPr lang="en-US" sz="2000" dirty="0" smtClean="0"/>
              <a:t>, </a:t>
            </a:r>
            <a:r>
              <a:rPr lang="en-US" sz="2000" dirty="0"/>
              <a:t>and since then only a</a:t>
            </a:r>
            <a:br>
              <a:rPr lang="en-US" sz="2000" dirty="0"/>
            </a:br>
            <a:r>
              <a:rPr lang="en-US" sz="2000" dirty="0"/>
              <a:t>total of 8 cases have been reported in literature</a:t>
            </a:r>
            <a:r>
              <a:rPr lang="en-US" sz="2000" dirty="0" smtClean="0"/>
              <a:t>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Herein, we report the ninth case of DSRCT arising in the</a:t>
            </a:r>
            <a:br>
              <a:rPr lang="en-US" sz="2000" dirty="0"/>
            </a:br>
            <a:r>
              <a:rPr lang="en-US" sz="2000" dirty="0"/>
              <a:t>kidney of a child </a:t>
            </a:r>
            <a:r>
              <a:rPr lang="en-US" sz="3200" b="1" dirty="0">
                <a:solidFill>
                  <a:srgbClr val="FF0000"/>
                </a:solidFill>
              </a:rPr>
              <a:t>mimicking both clinically and pathologically </a:t>
            </a:r>
            <a:r>
              <a:rPr lang="en-US" sz="3200" b="1" dirty="0" err="1">
                <a:solidFill>
                  <a:srgbClr val="FF0000"/>
                </a:solidFill>
              </a:rPr>
              <a:t>Wilm</a:t>
            </a:r>
            <a:r>
              <a:rPr lang="en-US" sz="3200" b="1" dirty="0">
                <a:solidFill>
                  <a:srgbClr val="FF0000"/>
                </a:solidFill>
              </a:rPr>
              <a:t> tumor </a:t>
            </a:r>
            <a:r>
              <a:rPr lang="en-US" sz="2000" dirty="0"/>
              <a:t>(</a:t>
            </a:r>
            <a:r>
              <a:rPr lang="en-US" sz="2000" dirty="0" err="1"/>
              <a:t>nephroblastoma</a:t>
            </a:r>
            <a:r>
              <a:rPr lang="en-US" sz="2000" dirty="0"/>
              <a:t>) including review</a:t>
            </a:r>
            <a:br>
              <a:rPr lang="en-US" sz="2000" dirty="0"/>
            </a:br>
            <a:r>
              <a:rPr lang="en-US" sz="2000" dirty="0"/>
              <a:t>of the literature.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1026" name="Picture 2" descr="C:\Users\Karimi\Desktop\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46"/>
            <a:ext cx="83248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imi\Desktop\Screenshot0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9144000" cy="59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 &amp; DSRCT </a:t>
            </a:r>
            <a:r>
              <a:rPr lang="en-US" dirty="0" err="1" smtClean="0"/>
              <a:t>diffrentiation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b="1" i="1" dirty="0" smtClean="0"/>
              <a:t>molecular biology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DSRCT:  </a:t>
            </a:r>
            <a:r>
              <a:rPr lang="en-US" dirty="0" smtClean="0"/>
              <a:t>EWSR1-WT1 </a:t>
            </a:r>
            <a:r>
              <a:rPr lang="en-US" dirty="0"/>
              <a:t>rearrangement </a:t>
            </a:r>
            <a:r>
              <a:rPr lang="en-US" dirty="0" smtClean="0"/>
              <a:t>(+)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WT1 mutation </a:t>
            </a:r>
            <a:r>
              <a:rPr lang="en-US" b="1" dirty="0" err="1" smtClean="0">
                <a:solidFill>
                  <a:srgbClr val="FF0000"/>
                </a:solidFill>
              </a:rPr>
              <a:t>carboxy</a:t>
            </a:r>
            <a:r>
              <a:rPr lang="en-US" b="1" dirty="0" smtClean="0">
                <a:solidFill>
                  <a:srgbClr val="FF0000"/>
                </a:solidFill>
              </a:rPr>
              <a:t>-terminus</a:t>
            </a:r>
            <a:r>
              <a:rPr lang="en-US" dirty="0" smtClean="0"/>
              <a:t> (+)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b="1" i="1" dirty="0" smtClean="0"/>
              <a:t>WT: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WT1 </a:t>
            </a:r>
            <a:r>
              <a:rPr lang="en-US" b="1" dirty="0">
                <a:solidFill>
                  <a:srgbClr val="FF0000"/>
                </a:solidFill>
              </a:rPr>
              <a:t>mutation amino-terminus </a:t>
            </a:r>
            <a:r>
              <a:rPr lang="en-US" dirty="0" smtClean="0"/>
              <a:t>(+)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WT1 </a:t>
            </a:r>
            <a:r>
              <a:rPr lang="en-US" b="1" dirty="0" err="1">
                <a:solidFill>
                  <a:srgbClr val="FF0000"/>
                </a:solidFill>
              </a:rPr>
              <a:t>carboxy</a:t>
            </a:r>
            <a:r>
              <a:rPr lang="en-US" b="1" dirty="0">
                <a:solidFill>
                  <a:srgbClr val="FF0000"/>
                </a:solidFill>
              </a:rPr>
              <a:t>-terminus</a:t>
            </a:r>
            <a:r>
              <a:rPr lang="en-US" dirty="0" smtClean="0"/>
              <a:t>(+) </a:t>
            </a:r>
          </a:p>
          <a:p>
            <a:endParaRPr lang="en-US" dirty="0" smtClean="0"/>
          </a:p>
          <a:p>
            <a:r>
              <a:rPr lang="en-US" i="1" dirty="0"/>
              <a:t>EWSR1</a:t>
            </a:r>
            <a:r>
              <a:rPr lang="fa-IR" i="1" dirty="0"/>
              <a:t>-</a:t>
            </a:r>
            <a:r>
              <a:rPr lang="en-US" i="1" dirty="0"/>
              <a:t> WT1 fusion </a:t>
            </a:r>
            <a:r>
              <a:rPr lang="en-US" i="1" dirty="0" err="1"/>
              <a:t>prot</a:t>
            </a:r>
            <a:r>
              <a:rPr lang="fa-IR" i="1" dirty="0"/>
              <a:t> </a:t>
            </a:r>
            <a:r>
              <a:rPr lang="en-US" i="1" dirty="0"/>
              <a:t>due to </a:t>
            </a:r>
            <a:r>
              <a:rPr lang="en-US" dirty="0"/>
              <a:t>t(11; 22) </a:t>
            </a:r>
            <a:r>
              <a:rPr lang="en-US" dirty="0" smtClean="0"/>
              <a:t>is characteristic of DSRCT</a:t>
            </a:r>
            <a:endParaRPr lang="fa-I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rimi\Desktop\Screenshot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77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rimi\Desktop\Screenshot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3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خصوصیات تومور: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Rare</a:t>
            </a:r>
            <a:r>
              <a:rPr lang="fa-IR" sz="9600" dirty="0" smtClean="0"/>
              <a:t>-</a:t>
            </a:r>
            <a:r>
              <a:rPr lang="en-US" sz="9600" dirty="0" smtClean="0"/>
              <a:t>highly </a:t>
            </a:r>
            <a:r>
              <a:rPr lang="en-US" sz="9600" dirty="0"/>
              <a:t>aggressive </a:t>
            </a:r>
            <a:r>
              <a:rPr lang="en-US" sz="9600" dirty="0" err="1" smtClean="0"/>
              <a:t>mesenchymal</a:t>
            </a:r>
            <a:endParaRPr lang="fa-IR" sz="9600" dirty="0" smtClean="0"/>
          </a:p>
          <a:p>
            <a:endParaRPr lang="en-US" sz="9600" dirty="0"/>
          </a:p>
          <a:p>
            <a:r>
              <a:rPr lang="en-US" sz="9600" b="1" dirty="0" smtClean="0">
                <a:solidFill>
                  <a:srgbClr val="FF0000"/>
                </a:solidFill>
              </a:rPr>
              <a:t>Age ranges : </a:t>
            </a:r>
            <a:r>
              <a:rPr lang="en-US" sz="9600" dirty="0"/>
              <a:t>6 to 49 years,</a:t>
            </a:r>
            <a:br>
              <a:rPr lang="en-US" sz="9600" dirty="0"/>
            </a:br>
            <a:r>
              <a:rPr lang="en-US" sz="9600" b="1" dirty="0" smtClean="0">
                <a:solidFill>
                  <a:srgbClr val="FF0000"/>
                </a:solidFill>
              </a:rPr>
              <a:t>M/F:</a:t>
            </a:r>
            <a:r>
              <a:rPr lang="en-US" sz="9600" dirty="0" smtClean="0"/>
              <a:t> </a:t>
            </a:r>
            <a:r>
              <a:rPr lang="en-US" sz="9600" dirty="0"/>
              <a:t>4 : 1 </a:t>
            </a:r>
            <a:br>
              <a:rPr lang="en-US" sz="9600" dirty="0"/>
            </a:br>
            <a:r>
              <a:rPr lang="en-US" sz="9600" dirty="0"/>
              <a:t/>
            </a:r>
            <a:br>
              <a:rPr lang="en-US" sz="9600" dirty="0"/>
            </a:br>
            <a:r>
              <a:rPr lang="en-US" sz="9600" b="1" dirty="0" smtClean="0">
                <a:solidFill>
                  <a:srgbClr val="FF0000"/>
                </a:solidFill>
              </a:rPr>
              <a:t>tumor </a:t>
            </a:r>
            <a:r>
              <a:rPr lang="en-US" sz="9600" b="1" dirty="0">
                <a:solidFill>
                  <a:srgbClr val="FF0000"/>
                </a:solidFill>
              </a:rPr>
              <a:t>typically </a:t>
            </a:r>
            <a:r>
              <a:rPr lang="en-US" sz="9600" b="1" dirty="0" smtClean="0">
                <a:solidFill>
                  <a:srgbClr val="FF0000"/>
                </a:solidFill>
              </a:rPr>
              <a:t>involves :  </a:t>
            </a:r>
            <a:r>
              <a:rPr lang="en-US" sz="9600" dirty="0" err="1" smtClean="0"/>
              <a:t>abdominalcavity</a:t>
            </a:r>
            <a:r>
              <a:rPr lang="en-US" sz="9600" dirty="0" smtClean="0"/>
              <a:t>(multiple </a:t>
            </a:r>
            <a:r>
              <a:rPr lang="en-US" sz="9600" dirty="0"/>
              <a:t>peritoneal </a:t>
            </a:r>
            <a:r>
              <a:rPr lang="en-US" sz="9600" dirty="0" smtClean="0"/>
              <a:t>implantation)+</a:t>
            </a:r>
            <a:r>
              <a:rPr lang="en-US" sz="9600" dirty="0"/>
              <a:t> diaphragm</a:t>
            </a:r>
            <a:endParaRPr lang="fa-IR" sz="9600" dirty="0" smtClean="0"/>
          </a:p>
          <a:p>
            <a:endParaRPr lang="en-US" sz="9600" dirty="0" smtClean="0"/>
          </a:p>
          <a:p>
            <a:r>
              <a:rPr lang="en-US" sz="9600" b="1" dirty="0" smtClean="0">
                <a:solidFill>
                  <a:srgbClr val="FF0000"/>
                </a:solidFill>
              </a:rPr>
              <a:t>2 </a:t>
            </a:r>
            <a:r>
              <a:rPr lang="en-US" sz="9600" b="1" dirty="0">
                <a:solidFill>
                  <a:srgbClr val="FF0000"/>
                </a:solidFill>
              </a:rPr>
              <a:t>common sites f</a:t>
            </a:r>
            <a:r>
              <a:rPr lang="en-US" sz="9600" dirty="0"/>
              <a:t>or metastatic disease beyond the </a:t>
            </a:r>
            <a:r>
              <a:rPr lang="en-US" sz="9600" dirty="0" smtClean="0"/>
              <a:t>peritoneum:  lung-liver</a:t>
            </a:r>
          </a:p>
          <a:p>
            <a:endParaRPr lang="en-US" sz="9600" dirty="0" smtClean="0"/>
          </a:p>
          <a:p>
            <a:r>
              <a:rPr lang="en-US" sz="9600" b="1" dirty="0">
                <a:solidFill>
                  <a:srgbClr val="FF0000"/>
                </a:solidFill>
              </a:rPr>
              <a:t>staging </a:t>
            </a:r>
            <a:r>
              <a:rPr lang="en-US" sz="9600" b="1" dirty="0" smtClean="0">
                <a:solidFill>
                  <a:srgbClr val="FF0000"/>
                </a:solidFill>
              </a:rPr>
              <a:t>:</a:t>
            </a:r>
            <a:r>
              <a:rPr lang="en-US" sz="9600" dirty="0" smtClean="0"/>
              <a:t>PET-CT</a:t>
            </a:r>
            <a:r>
              <a:rPr lang="en-US" sz="9600" dirty="0"/>
              <a:t>: may be a helpful adjunct to evaluate distant </a:t>
            </a:r>
            <a:r>
              <a:rPr lang="en-US" sz="9600" dirty="0" smtClean="0"/>
              <a:t>metastasis</a:t>
            </a:r>
            <a:r>
              <a:rPr lang="en-US" sz="2800" dirty="0"/>
              <a:t/>
            </a:r>
            <a:br>
              <a:rPr lang="en-US" sz="2800" dirty="0"/>
            </a:br>
            <a:endParaRPr lang="en-US" sz="9600" dirty="0" smtClean="0"/>
          </a:p>
        </p:txBody>
      </p:sp>
    </p:spTree>
    <p:extLst>
      <p:ext uri="{BB962C8B-B14F-4D97-AF65-F5344CB8AC3E}">
        <p14:creationId xmlns:p14="http://schemas.microsoft.com/office/powerpoint/2010/main" val="33445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Staging base on CT scan: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Karimi\Desktop\Screensh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08912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arimi\Desktop\Screenshot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1369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rimi\Desktop\Screenshot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98" y="2636913"/>
            <a:ext cx="4924425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5746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Case presentation:</a:t>
            </a:r>
          </a:p>
          <a:p>
            <a:r>
              <a:rPr lang="en-US" sz="1800" b="1" dirty="0" smtClean="0"/>
              <a:t>A 5 –y old boy with </a:t>
            </a:r>
            <a:r>
              <a:rPr lang="en-US" sz="1800" b="1" dirty="0" err="1" smtClean="0"/>
              <a:t>subacute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intermitent</a:t>
            </a:r>
            <a:r>
              <a:rPr lang="en-US" sz="1800" b="1" dirty="0" smtClean="0"/>
              <a:t>  abdominal pain.</a:t>
            </a:r>
          </a:p>
          <a:p>
            <a:r>
              <a:rPr lang="en-US" sz="1800" b="1" dirty="0" err="1">
                <a:solidFill>
                  <a:srgbClr val="FF0000"/>
                </a:solidFill>
              </a:rPr>
              <a:t>abdominopelvic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US:</a:t>
            </a:r>
            <a:r>
              <a:rPr lang="en-US" sz="1800" b="1" dirty="0" smtClean="0"/>
              <a:t> retroperitoneal tumor since 3 years ago.(retroperitoneal mass)</a:t>
            </a:r>
          </a:p>
          <a:p>
            <a:r>
              <a:rPr lang="en-US" sz="1800" b="1" dirty="0" smtClean="0">
                <a:solidFill>
                  <a:srgbClr val="FF0000"/>
                </a:solidFill>
              </a:rPr>
              <a:t>First Pathology:</a:t>
            </a:r>
            <a:r>
              <a:rPr lang="en-US" sz="1800" b="1" dirty="0" smtClean="0"/>
              <a:t>{</a:t>
            </a:r>
            <a:r>
              <a:rPr lang="en-US" sz="1800" b="1" dirty="0" err="1" smtClean="0"/>
              <a:t>desmoplastic</a:t>
            </a:r>
            <a:r>
              <a:rPr lang="en-US" sz="1800" b="1" dirty="0" smtClean="0"/>
              <a:t>} small round cell tumor</a:t>
            </a:r>
          </a:p>
          <a:p>
            <a:r>
              <a:rPr lang="en-US" sz="1800" b="1" dirty="0" err="1" smtClean="0"/>
              <a:t>chemtherapy</a:t>
            </a:r>
            <a:r>
              <a:rPr lang="en-US" sz="1800" b="1" dirty="0" smtClean="0"/>
              <a:t> courses:12-13</a:t>
            </a:r>
            <a:endParaRPr lang="fa-IR" sz="1800" b="1" dirty="0" smtClean="0"/>
          </a:p>
          <a:p>
            <a:r>
              <a:rPr lang="en-US" sz="1800" b="1" dirty="0" smtClean="0"/>
              <a:t>IHC:?</a:t>
            </a:r>
            <a:endParaRPr lang="en-US" sz="1800" b="1" dirty="0"/>
          </a:p>
        </p:txBody>
      </p:sp>
      <p:pic>
        <p:nvPicPr>
          <p:cNvPr id="1026" name="Picture 2" descr="C:\Users\Karimi\Desktop\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7880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rimi\Desktop\Screenshot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936104" cy="3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Immunohistochemistry: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Epithelial </a:t>
            </a:r>
            <a:r>
              <a:rPr lang="en-US" dirty="0"/>
              <a:t>membrane antigen (EMA</a:t>
            </a:r>
            <a:r>
              <a:rPr lang="en-US" dirty="0" smtClean="0"/>
              <a:t>)(+),</a:t>
            </a:r>
          </a:p>
          <a:p>
            <a:r>
              <a:rPr lang="en-US" dirty="0" smtClean="0"/>
              <a:t> </a:t>
            </a:r>
            <a:r>
              <a:rPr lang="en-US" dirty="0" err="1"/>
              <a:t>desmin</a:t>
            </a:r>
            <a:r>
              <a:rPr lang="en-US" dirty="0"/>
              <a:t> (DES)(+), </a:t>
            </a:r>
            <a:endParaRPr lang="en-US" dirty="0" smtClean="0"/>
          </a:p>
          <a:p>
            <a:r>
              <a:rPr lang="en-US" dirty="0" smtClean="0"/>
              <a:t>neuron </a:t>
            </a:r>
            <a:r>
              <a:rPr lang="en-US" dirty="0"/>
              <a:t>specific </a:t>
            </a:r>
            <a:r>
              <a:rPr lang="en-US" dirty="0" err="1"/>
              <a:t>enolase</a:t>
            </a:r>
            <a:r>
              <a:rPr lang="en-US" dirty="0"/>
              <a:t> (NSE)(+), </a:t>
            </a:r>
            <a:r>
              <a:rPr lang="en-US" dirty="0" err="1"/>
              <a:t>synaptophysin</a:t>
            </a:r>
            <a:r>
              <a:rPr lang="en-US" dirty="0"/>
              <a:t>[weakly positive (+/-)], </a:t>
            </a:r>
            <a:endParaRPr lang="en-US" dirty="0" smtClean="0"/>
          </a:p>
          <a:p>
            <a:r>
              <a:rPr lang="en-US" dirty="0" err="1" smtClean="0"/>
              <a:t>calretinin</a:t>
            </a:r>
            <a:r>
              <a:rPr lang="en-US" dirty="0" smtClean="0"/>
              <a:t> </a:t>
            </a:r>
            <a:r>
              <a:rPr lang="en-US" dirty="0"/>
              <a:t>(+/-), </a:t>
            </a:r>
            <a:endParaRPr lang="en-US" dirty="0" smtClean="0"/>
          </a:p>
          <a:p>
            <a:r>
              <a:rPr lang="en-US" dirty="0" smtClean="0"/>
              <a:t>cytokeratin </a:t>
            </a:r>
            <a:r>
              <a:rPr lang="en-US" dirty="0"/>
              <a:t>(CK)(-), </a:t>
            </a:r>
            <a:endParaRPr lang="en-US" dirty="0" smtClean="0"/>
          </a:p>
          <a:p>
            <a:r>
              <a:rPr lang="en-US" dirty="0" err="1" smtClean="0"/>
              <a:t>chromogranin</a:t>
            </a:r>
            <a:r>
              <a:rPr lang="en-US" dirty="0" smtClean="0"/>
              <a:t>-A</a:t>
            </a:r>
            <a:r>
              <a:rPr lang="en-US" dirty="0"/>
              <a:t>(-) </a:t>
            </a:r>
            <a:endParaRPr lang="en-US" dirty="0" smtClean="0"/>
          </a:p>
          <a:p>
            <a:r>
              <a:rPr lang="en-US" dirty="0" smtClean="0"/>
              <a:t>CD </a:t>
            </a:r>
            <a:r>
              <a:rPr lang="en-US" dirty="0"/>
              <a:t>99(-).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Several transcriptional targets of the EWSR1-WT1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chimera have been identified such as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/>
              <a:t>(for immunotherapy)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Platelet </a:t>
            </a:r>
            <a:r>
              <a:rPr lang="en-US" dirty="0"/>
              <a:t>Derived Growth Factor A (</a:t>
            </a:r>
            <a:r>
              <a:rPr lang="en-US" dirty="0" smtClean="0"/>
              <a:t>PDGF-A),</a:t>
            </a:r>
          </a:p>
          <a:p>
            <a:r>
              <a:rPr lang="en-US" dirty="0" smtClean="0"/>
              <a:t> </a:t>
            </a:r>
            <a:r>
              <a:rPr lang="en-US" dirty="0"/>
              <a:t>IL2 receptor β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/>
              <a:t>Myeloid Leukemia </a:t>
            </a:r>
            <a:r>
              <a:rPr lang="en-US" dirty="0" smtClean="0"/>
              <a:t>Factor-1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(MLF1)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Insulin-like Growth Factor 1 receptor (</a:t>
            </a:r>
            <a:r>
              <a:rPr lang="en-US" dirty="0" smtClean="0"/>
              <a:t>IGF1-1)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3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ROUTIN chemotherapy protocol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arimi\Desktop\Screensho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46085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81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arimi\Desktop\Screen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24" y="0"/>
            <a:ext cx="5924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rimi\Desktop\Screenshot00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7300"/>
            <a:ext cx="6768752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Therapy: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whole-abdomen </a:t>
            </a:r>
            <a:r>
              <a:rPr lang="en-US" b="1" dirty="0">
                <a:solidFill>
                  <a:srgbClr val="FF0000"/>
                </a:solidFill>
              </a:rPr>
              <a:t>radiotherapy </a:t>
            </a:r>
            <a:r>
              <a:rPr lang="en-US" dirty="0"/>
              <a:t>at a dose of 30Gy, </a:t>
            </a:r>
            <a:r>
              <a:rPr lang="en-US" dirty="0" smtClean="0"/>
              <a:t>+/-focal </a:t>
            </a:r>
            <a:r>
              <a:rPr lang="en-US" dirty="0"/>
              <a:t>boost</a:t>
            </a:r>
            <a:r>
              <a:rPr lang="en-US" dirty="0" smtClean="0"/>
              <a:t>,</a:t>
            </a:r>
            <a:r>
              <a:rPr lang="en-US" dirty="0"/>
              <a:t> was initially utilized </a:t>
            </a:r>
            <a:r>
              <a:rPr lang="en-US" b="1" dirty="0">
                <a:solidFill>
                  <a:srgbClr val="FF0000"/>
                </a:solidFill>
              </a:rPr>
              <a:t>after </a:t>
            </a:r>
            <a:r>
              <a:rPr lang="en-US" b="1" dirty="0" err="1">
                <a:solidFill>
                  <a:srgbClr val="FF0000"/>
                </a:solidFill>
              </a:rPr>
              <a:t>debulking</a:t>
            </a:r>
            <a:r>
              <a:rPr lang="en-US" b="1" dirty="0">
                <a:solidFill>
                  <a:srgbClr val="FF0000"/>
                </a:solidFill>
              </a:rPr>
              <a:t> surgery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  <a:p>
            <a:r>
              <a:rPr lang="en-US" u="sng" dirty="0">
                <a:hlinkClick r:id="rId2"/>
              </a:rPr>
              <a:t>Memorial Sloan </a:t>
            </a:r>
            <a:r>
              <a:rPr lang="en-US" u="sng" dirty="0" smtClean="0">
                <a:hlinkClick r:id="rId2"/>
              </a:rPr>
              <a:t>Kettering</a:t>
            </a:r>
            <a:r>
              <a:rPr lang="en-US" u="sng" dirty="0" smtClean="0"/>
              <a:t> center: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IMRT+</a:t>
            </a:r>
            <a:r>
              <a:rPr lang="en-US" dirty="0"/>
              <a:t> </a:t>
            </a:r>
            <a:r>
              <a:rPr lang="en-US" dirty="0" err="1"/>
              <a:t>debulking</a:t>
            </a:r>
            <a:r>
              <a:rPr lang="en-US" dirty="0"/>
              <a:t> </a:t>
            </a:r>
            <a:r>
              <a:rPr lang="en-US" dirty="0" smtClean="0"/>
              <a:t>surgery</a:t>
            </a:r>
          </a:p>
          <a:p>
            <a:r>
              <a:rPr lang="en-US" dirty="0"/>
              <a:t>IMRT+ </a:t>
            </a:r>
            <a:r>
              <a:rPr lang="en-US" dirty="0" err="1"/>
              <a:t>debulking</a:t>
            </a:r>
            <a:r>
              <a:rPr lang="en-US" dirty="0"/>
              <a:t> </a:t>
            </a:r>
            <a:r>
              <a:rPr lang="en-US" dirty="0" err="1" smtClean="0"/>
              <a:t>surger</a:t>
            </a:r>
            <a:r>
              <a:rPr lang="en-US" dirty="0" smtClean="0"/>
              <a:t>+</a:t>
            </a:r>
            <a:r>
              <a:rPr lang="en-US" dirty="0"/>
              <a:t> HIPEC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sub-optimal </a:t>
            </a:r>
            <a:r>
              <a:rPr lang="en-US" dirty="0"/>
              <a:t>disease-free survival of &lt;1 </a:t>
            </a:r>
            <a:r>
              <a:rPr lang="en-US" dirty="0" smtClean="0"/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314805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arimi\Desktop\Screenshot0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86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90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AHSCT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Thiotepa</a:t>
            </a:r>
            <a:r>
              <a:rPr lang="en-US" dirty="0" smtClean="0"/>
              <a:t> </a:t>
            </a:r>
            <a:r>
              <a:rPr lang="en-US" dirty="0"/>
              <a:t>(900 mg/m2) plus carboplatin (1500 mg/m2) with stem cell rescue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Our actual treatment strategy: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err="1" smtClean="0"/>
              <a:t>Neoadj</a:t>
            </a:r>
            <a:r>
              <a:rPr lang="en-US" dirty="0" smtClean="0"/>
              <a:t> chemotherapy(ICE-5/ 3 courses)/</a:t>
            </a:r>
          </a:p>
          <a:p>
            <a:r>
              <a:rPr lang="en-US" dirty="0" err="1" smtClean="0"/>
              <a:t>Secondlook</a:t>
            </a:r>
            <a:r>
              <a:rPr lang="en-US" dirty="0" smtClean="0"/>
              <a:t> surgery(?)</a:t>
            </a:r>
          </a:p>
          <a:p>
            <a:r>
              <a:rPr lang="en-US" dirty="0" smtClean="0"/>
              <a:t>3.chemotherapy(TMZ+Irinot+VCR+Avastin-5/(2 courses)</a:t>
            </a:r>
          </a:p>
          <a:p>
            <a:r>
              <a:rPr lang="en-US" dirty="0" err="1"/>
              <a:t>Secondlook</a:t>
            </a:r>
            <a:r>
              <a:rPr lang="en-US" dirty="0"/>
              <a:t> surgery</a:t>
            </a:r>
            <a:r>
              <a:rPr lang="en-US" dirty="0" smtClean="0"/>
              <a:t>(?) </a:t>
            </a:r>
          </a:p>
          <a:p>
            <a:r>
              <a:rPr lang="en-US" dirty="0" smtClean="0"/>
              <a:t>4.ICE-5/</a:t>
            </a:r>
            <a:r>
              <a:rPr lang="en-US" dirty="0" err="1" smtClean="0"/>
              <a:t>cis</a:t>
            </a:r>
            <a:r>
              <a:rPr lang="en-US" dirty="0" smtClean="0"/>
              <a:t> or ICE-3 ( 3 course)(Titration therapy)</a:t>
            </a:r>
          </a:p>
          <a:p>
            <a:r>
              <a:rPr lang="en-US" dirty="0" smtClean="0"/>
              <a:t>RT</a:t>
            </a:r>
          </a:p>
          <a:p>
            <a:r>
              <a:rPr lang="en-US" dirty="0" smtClean="0"/>
              <a:t>PET-CT</a:t>
            </a:r>
            <a:r>
              <a:rPr lang="fa-IR" dirty="0" smtClean="0"/>
              <a:t>/</a:t>
            </a:r>
            <a:r>
              <a:rPr lang="en-US" dirty="0" smtClean="0"/>
              <a:t>MRI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AHSCT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4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400" b="1" i="1" dirty="0" smtClean="0">
                <a:solidFill>
                  <a:srgbClr val="FF0000"/>
                </a:solidFill>
              </a:rPr>
              <a:t>باتشکرازتوجه همکاران واساتید</a:t>
            </a:r>
            <a:endParaRPr lang="en-US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960440" cy="6106690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22/12/96</a:t>
            </a:r>
            <a:br>
              <a:rPr lang="en-US" sz="2800" b="1" i="1" dirty="0" smtClean="0">
                <a:solidFill>
                  <a:srgbClr val="FF0000"/>
                </a:solidFill>
              </a:rPr>
            </a:br>
            <a:r>
              <a:rPr lang="en-US" sz="2800" dirty="0" smtClean="0"/>
              <a:t>retroperitoneal mass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DDX:</a:t>
            </a:r>
            <a:br>
              <a:rPr lang="en-US" sz="2800" dirty="0" smtClean="0"/>
            </a:br>
            <a:r>
              <a:rPr lang="en-US" sz="2800" dirty="0" smtClean="0"/>
              <a:t>1.neurogenic tumors</a:t>
            </a:r>
            <a:br>
              <a:rPr lang="en-US" sz="2800" dirty="0" smtClean="0"/>
            </a:br>
            <a:r>
              <a:rPr lang="en-US" sz="2800" dirty="0" smtClean="0"/>
              <a:t>2.retroperitoneal sarcoma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008" y="404664"/>
            <a:ext cx="4042792" cy="57214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D:\کنفرانسهای انجمن خون وسرطان\امیرمحمدمرادی منفرد\مدارک\photo_2018-04-20_20-53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99392"/>
            <a:ext cx="500404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8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6394722"/>
          </a:xfrm>
        </p:spPr>
        <p:txBody>
          <a:bodyPr/>
          <a:lstStyle/>
          <a:p>
            <a:r>
              <a:rPr lang="en-US" dirty="0" smtClean="0"/>
              <a:t>26/12/94</a:t>
            </a:r>
            <a:br>
              <a:rPr lang="en-US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8 biopsy samples: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sz="3200" b="1" i="1" dirty="0" smtClean="0"/>
              <a:t>around ureter</a:t>
            </a:r>
            <a:br>
              <a:rPr lang="en-US" sz="3200" b="1" i="1" dirty="0" smtClean="0"/>
            </a:br>
            <a:r>
              <a:rPr lang="en-US" sz="3200" b="1" i="1" dirty="0" smtClean="0"/>
              <a:t>pelvic mass</a:t>
            </a:r>
            <a:br>
              <a:rPr lang="en-US" sz="3200" b="1" i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D:\کنفرانسهای انجمن خون وسرطان\امیرمحمدمرادی منفرد\مدارک\photo_2018-04-20_20-54-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Pathology:</a:t>
            </a:r>
            <a:r>
              <a:rPr lang="en-US" sz="3600" b="1" dirty="0" err="1" smtClean="0"/>
              <a:t>malignant</a:t>
            </a:r>
            <a:r>
              <a:rPr lang="en-US" sz="3600" b="1" dirty="0" smtClean="0"/>
              <a:t> small round cell tumor</a:t>
            </a:r>
            <a:endParaRPr lang="en-US" sz="3600" b="1" dirty="0"/>
          </a:p>
        </p:txBody>
      </p:sp>
      <p:pic>
        <p:nvPicPr>
          <p:cNvPr id="1026" name="Picture 2" descr="D:\کنفرانسهای انجمن خون وسرطان\امیرمحمدمرادی منفرد\اولین پاتولوژ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Treatment Protocol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chemotherapy with:</a:t>
            </a:r>
          </a:p>
          <a:p>
            <a:r>
              <a:rPr lang="en-US" dirty="0" smtClean="0"/>
              <a:t>VCR+DOX+CPM+VP16</a:t>
            </a:r>
          </a:p>
          <a:p>
            <a:r>
              <a:rPr lang="en-US" dirty="0" smtClean="0"/>
              <a:t> during 23 </a:t>
            </a:r>
            <a:r>
              <a:rPr lang="en-US" dirty="0" err="1" smtClean="0"/>
              <a:t>Admitions</a:t>
            </a:r>
            <a:r>
              <a:rPr lang="en-US" dirty="0" smtClean="0"/>
              <a:t>(</a:t>
            </a:r>
            <a:r>
              <a:rPr lang="en-US" dirty="0" err="1" smtClean="0"/>
              <a:t>chemo+FNP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5976" y="274638"/>
            <a:ext cx="4330824" cy="6583362"/>
          </a:xfrm>
        </p:spPr>
        <p:txBody>
          <a:bodyPr>
            <a:normAutofit/>
          </a:bodyPr>
          <a:lstStyle/>
          <a:p>
            <a:r>
              <a:rPr lang="fa-IR" sz="2000" b="1" i="1" dirty="0" smtClean="0"/>
              <a:t>درخرم آباداواخر کورسهای کموتراپی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Whole body bone scan:</a:t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en-US" b="1" i="1" dirty="0">
                <a:solidFill>
                  <a:srgbClr val="FF0000"/>
                </a:solidFill>
              </a:rPr>
              <a:t/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sz="2800" b="1" i="1" dirty="0" smtClean="0">
                <a:solidFill>
                  <a:schemeClr val="accent1"/>
                </a:solidFill>
              </a:rPr>
              <a:t>multiple lesions in left kidney</a:t>
            </a:r>
            <a:endParaRPr lang="en-US" sz="2800" b="1" i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کنفرانسهای انجمن خون وسرطان\امیرمحمدمرادی منفرد\مدارک\photo_2018-04-20_20-53-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200" b="1" i="1" dirty="0"/>
              <a:t>درخرم آباداواخر کورسهای کموتراپی </a:t>
            </a:r>
            <a:r>
              <a:rPr lang="en-US" b="1" i="1" dirty="0" smtClean="0">
                <a:solidFill>
                  <a:srgbClr val="FF0000"/>
                </a:solidFill>
              </a:rPr>
              <a:t>Bilateral BMA/B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Durning</a:t>
            </a:r>
            <a:r>
              <a:rPr lang="en-US" dirty="0" smtClean="0"/>
              <a:t> </a:t>
            </a:r>
            <a:r>
              <a:rPr lang="en-US" dirty="0" err="1" smtClean="0"/>
              <a:t>chemotherapyin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Tehran</a:t>
            </a:r>
            <a:r>
              <a:rPr lang="en-US" dirty="0" smtClean="0"/>
              <a:t> -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was not involved in </a:t>
            </a:r>
            <a:r>
              <a:rPr lang="en-US" b="1" dirty="0" err="1" smtClean="0">
                <a:solidFill>
                  <a:srgbClr val="FF0000"/>
                </a:solidFill>
              </a:rPr>
              <a:t>Lorestan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5890666"/>
          </a:xfrm>
        </p:spPr>
        <p:txBody>
          <a:bodyPr/>
          <a:lstStyle/>
          <a:p>
            <a:r>
              <a:rPr lang="en-US" dirty="0" smtClean="0"/>
              <a:t>CT scan</a:t>
            </a:r>
            <a:r>
              <a:rPr lang="fa-IR" dirty="0" smtClean="0"/>
              <a:t> بعدازقطع درمان:</a:t>
            </a:r>
            <a:br>
              <a:rPr lang="fa-IR" dirty="0" smtClean="0"/>
            </a:br>
            <a:r>
              <a:rPr lang="fa-IR" b="1" dirty="0" smtClean="0">
                <a:solidFill>
                  <a:srgbClr val="FF0000"/>
                </a:solidFill>
              </a:rPr>
              <a:t>96/6/15</a:t>
            </a:r>
            <a:br>
              <a:rPr lang="fa-IR" b="1" dirty="0" smtClean="0">
                <a:solidFill>
                  <a:srgbClr val="FF0000"/>
                </a:solidFill>
              </a:rPr>
            </a:br>
            <a:r>
              <a:rPr lang="fa-IR" b="1" dirty="0" smtClean="0">
                <a:solidFill>
                  <a:srgbClr val="FF0000"/>
                </a:solidFill>
              </a:rPr>
              <a:t>نرمال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کنفرانسهای انجمن خون وسرطان\امیرمحمدمرادی منفرد\مدارک\photo_2018-04-20_20-53-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68052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4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333</Words>
  <Application>Microsoft Office PowerPoint</Application>
  <PresentationFormat>On-screen Show (4:3)</PresentationFormat>
  <Paragraphs>81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Case presentation</vt:lpstr>
      <vt:lpstr>PowerPoint Presentation</vt:lpstr>
      <vt:lpstr>22/12/96 retroperitoneal mass  DDX: 1.neurogenic tumors 2.retroperitoneal sarcoma  </vt:lpstr>
      <vt:lpstr>26/12/94 8 biopsy samples: around ureter pelvic mass     </vt:lpstr>
      <vt:lpstr>Pathology:malignant small round cell tumor</vt:lpstr>
      <vt:lpstr>Treatment Protocol </vt:lpstr>
      <vt:lpstr>درخرم آباداواخر کورسهای کموتراپی Whole body bone scan:  multiple lesions in left kidney</vt:lpstr>
      <vt:lpstr>درخرم آباداواخر کورسهای کموتراپی Bilateral BMA/B</vt:lpstr>
      <vt:lpstr>CT scan بعدازقطع درمان: 96/6/15 نرمال</vt:lpstr>
      <vt:lpstr>PowerPoint Presentation</vt:lpstr>
      <vt:lpstr>Relapse 5.5 months after end of chemotherapy</vt:lpstr>
      <vt:lpstr>96/12/16 ریپورت توام توراکس وشکم ولگن </vt:lpstr>
      <vt:lpstr>Pathology after relapse</vt:lpstr>
      <vt:lpstr>DSRT primary of the kidney was first described by Su et al in 2004, and since then only a total of 8 cases have been reported in literature. Herein, we report the ninth case of DSRCT arising in the kidney of a child mimicking both clinically and pathologically Wilm tumor (nephroblastoma) including review of the literature. </vt:lpstr>
      <vt:lpstr>WT &amp; DSRCT diffrentiation BY molecular biology:</vt:lpstr>
      <vt:lpstr>PowerPoint Presentation</vt:lpstr>
      <vt:lpstr>خصوصیات تومور:</vt:lpstr>
      <vt:lpstr>Staging base on CT scan:</vt:lpstr>
      <vt:lpstr>PowerPoint Presentation</vt:lpstr>
      <vt:lpstr>Immunohistochemistry:</vt:lpstr>
      <vt:lpstr>Several transcriptional targets of the EWSR1-WT1 chimera have been identified such as  (for immunotherapy) </vt:lpstr>
      <vt:lpstr>ROUTIN chemotherapy protocol</vt:lpstr>
      <vt:lpstr>PowerPoint Presentation</vt:lpstr>
      <vt:lpstr>Radiation Therapy:</vt:lpstr>
      <vt:lpstr>PowerPoint Presentation</vt:lpstr>
      <vt:lpstr>AHSCT</vt:lpstr>
      <vt:lpstr>Our actual treatment strategy: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Karimi</dc:creator>
  <cp:lastModifiedBy>Karimi</cp:lastModifiedBy>
  <cp:revision>140</cp:revision>
  <dcterms:created xsi:type="dcterms:W3CDTF">2018-04-06T06:06:16Z</dcterms:created>
  <dcterms:modified xsi:type="dcterms:W3CDTF">2018-04-26T05:06:24Z</dcterms:modified>
</cp:coreProperties>
</file>