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8"/>
  </p:notesMasterIdLst>
  <p:sldIdLst>
    <p:sldId id="256" r:id="rId2"/>
    <p:sldId id="286" r:id="rId3"/>
    <p:sldId id="303" r:id="rId4"/>
    <p:sldId id="288" r:id="rId5"/>
    <p:sldId id="304" r:id="rId6"/>
    <p:sldId id="287" r:id="rId7"/>
    <p:sldId id="257" r:id="rId8"/>
    <p:sldId id="258" r:id="rId9"/>
    <p:sldId id="259" r:id="rId10"/>
    <p:sldId id="289" r:id="rId11"/>
    <p:sldId id="290" r:id="rId12"/>
    <p:sldId id="291" r:id="rId13"/>
    <p:sldId id="292" r:id="rId14"/>
    <p:sldId id="293" r:id="rId15"/>
    <p:sldId id="294" r:id="rId16"/>
    <p:sldId id="295"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96" r:id="rId33"/>
    <p:sldId id="275" r:id="rId34"/>
    <p:sldId id="297" r:id="rId35"/>
    <p:sldId id="305" r:id="rId36"/>
    <p:sldId id="306" r:id="rId37"/>
    <p:sldId id="298" r:id="rId38"/>
    <p:sldId id="299" r:id="rId39"/>
    <p:sldId id="300" r:id="rId40"/>
    <p:sldId id="301" r:id="rId41"/>
    <p:sldId id="307" r:id="rId42"/>
    <p:sldId id="302" r:id="rId43"/>
    <p:sldId id="308" r:id="rId44"/>
    <p:sldId id="276" r:id="rId45"/>
    <p:sldId id="285" r:id="rId46"/>
    <p:sldId id="309"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A899BB-80E1-4C1D-A1E5-6008FCD0944A}" type="datetimeFigureOut">
              <a:rPr lang="en-US" smtClean="0"/>
              <a:t>6/19/2019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A3F6C5-94C3-4DFA-97BE-1816CC00BBBE}" type="slidenum">
              <a:rPr lang="en-US" smtClean="0"/>
              <a:t>‹#›</a:t>
            </a:fld>
            <a:endParaRPr lang="en-US"/>
          </a:p>
        </p:txBody>
      </p:sp>
    </p:spTree>
    <p:extLst>
      <p:ext uri="{BB962C8B-B14F-4D97-AF65-F5344CB8AC3E}">
        <p14:creationId xmlns:p14="http://schemas.microsoft.com/office/powerpoint/2010/main" val="397988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4" y="2514601"/>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4" y="4777381"/>
            <a:ext cx="8915399" cy="1126283"/>
          </a:xfrm>
        </p:spPr>
        <p:txBody>
          <a:bodyPr anchor="t"/>
          <a:lstStyle>
            <a:lvl1pPr marL="0" indent="0" algn="l">
              <a:buNone/>
              <a:defRPr>
                <a:solidFill>
                  <a:schemeClr val="tx1">
                    <a:lumMod val="65000"/>
                    <a:lumOff val="3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0C59EE-E6FE-43DB-81FF-CEC4B845EBC1}"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7" name="Freeform 6"/>
          <p:cNvSpPr/>
          <p:nvPr/>
        </p:nvSpPr>
        <p:spPr bwMode="auto">
          <a:xfrm>
            <a:off x="1" y="4323812"/>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4" y="452954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4"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8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2F51629-D676-4FEC-B3A6-5119BD0989C1}"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50" y="609600"/>
            <a:ext cx="839392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8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B8FB3E-E245-4D56-996B-5F12A8CEFB8C}"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11"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2"/>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9CFA21B-0C15-463B-9FDD-31A6742DE1E6}" type="datetime1">
              <a:rPr lang="en-US" smtClean="0"/>
              <a:t>6/19/2019</a:t>
            </a:fld>
            <a:endParaRPr lang="en-US" dirty="0"/>
          </a:p>
        </p:txBody>
      </p:sp>
      <p:sp>
        <p:nvSpPr>
          <p:cNvPr id="6" name="Footer Placeholder 5"/>
          <p:cNvSpPr>
            <a:spLocks noGrp="1"/>
          </p:cNvSpPr>
          <p:nvPr>
            <p:ph type="ftr" sz="quarter" idx="11"/>
          </p:nvPr>
        </p:nvSpPr>
        <p:spPr/>
        <p:txBody>
          <a:bodyPr/>
          <a:lstStyle/>
          <a:p>
            <a:r>
              <a:rPr lang="en-US" smtClean="0"/>
              <a:t>Faranoush,Eosinophilia</a:t>
            </a:r>
            <a:endParaRPr lang="en-US" dirty="0"/>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50" y="609600"/>
            <a:ext cx="839392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6D552B8F-8FB9-4F0B-912D-92726048E127}" type="datetime1">
              <a:rPr lang="en-US" smtClean="0"/>
              <a:t>6/19/2019</a:t>
            </a:fld>
            <a:endParaRPr lang="en-US" dirty="0"/>
          </a:p>
        </p:txBody>
      </p:sp>
      <p:sp>
        <p:nvSpPr>
          <p:cNvPr id="6" name="Footer Placeholder 5"/>
          <p:cNvSpPr>
            <a:spLocks noGrp="1"/>
          </p:cNvSpPr>
          <p:nvPr>
            <p:ph type="ftr" sz="quarter" idx="11"/>
          </p:nvPr>
        </p:nvSpPr>
        <p:spPr/>
        <p:txBody>
          <a:bodyPr/>
          <a:lstStyle/>
          <a:p>
            <a:r>
              <a:rPr lang="en-US" smtClean="0"/>
              <a:t>Faranoush,Eosinophilia</a:t>
            </a:r>
            <a:endParaRPr lang="en-US" dirty="0"/>
          </a:p>
        </p:txBody>
      </p:sp>
      <p:sp>
        <p:nvSpPr>
          <p:cNvPr id="11"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4"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9305F016-3E65-4747-B6A2-8496EE032A70}" type="datetime1">
              <a:rPr lang="en-US" smtClean="0"/>
              <a:t>6/19/2019</a:t>
            </a:fld>
            <a:endParaRPr lang="en-US" dirty="0"/>
          </a:p>
        </p:txBody>
      </p:sp>
      <p:sp>
        <p:nvSpPr>
          <p:cNvPr id="6" name="Footer Placeholder 5"/>
          <p:cNvSpPr>
            <a:spLocks noGrp="1"/>
          </p:cNvSpPr>
          <p:nvPr>
            <p:ph type="ftr" sz="quarter" idx="11"/>
          </p:nvPr>
        </p:nvSpPr>
        <p:spPr/>
        <p:txBody>
          <a:bodyPr/>
          <a:lstStyle/>
          <a:p>
            <a:r>
              <a:rPr lang="en-US" smtClean="0"/>
              <a:t>Faranoush,Eosinophilia</a:t>
            </a:r>
            <a:endParaRPr lang="en-US" dirty="0"/>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9D6080-D23C-4325-AC07-33E5E44309EA}"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3" y="627407"/>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9BB2B-CD20-4AC0-B99A-AEE3A03C7758}"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3A75EB-03B3-497F-8B51-42E63050EC0C}"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4"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4" y="3530129"/>
            <a:ext cx="8915399" cy="860400"/>
          </a:xfrm>
        </p:spPr>
        <p:txBody>
          <a:bodyPr anchor="t"/>
          <a:lstStyle>
            <a:lvl1pPr marL="0" indent="0" algn="l">
              <a:buNone/>
              <a:defRPr sz="20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180F84-519F-4414-BE73-D3535953D5D4}"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71DCB4-2A93-4214-BAC1-5211EE6D0FA8}" type="datetime1">
              <a:rPr lang="en-US" smtClean="0"/>
              <a:t>6/19/2019</a:t>
            </a:fld>
            <a:endParaRPr lang="en-US" dirty="0"/>
          </a:p>
        </p:txBody>
      </p:sp>
      <p:sp>
        <p:nvSpPr>
          <p:cNvPr id="6" name="Footer Placeholder 5"/>
          <p:cNvSpPr>
            <a:spLocks noGrp="1"/>
          </p:cNvSpPr>
          <p:nvPr>
            <p:ph type="ftr" sz="quarter" idx="11"/>
          </p:nvPr>
        </p:nvSpPr>
        <p:spPr/>
        <p:txBody>
          <a:bodyPr/>
          <a:lstStyle/>
          <a:p>
            <a:r>
              <a:rPr lang="en-US" smtClean="0"/>
              <a:t>Faranoush,Eosinophilia</a:t>
            </a:r>
            <a:endParaRPr lang="en-US" dirty="0"/>
          </a:p>
        </p:txBody>
      </p:sp>
      <p:sp>
        <p:nvSpPr>
          <p:cNvPr id="10"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4" y="787784"/>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45A45C-045B-4DCA-B724-BF597675CA7A}" type="datetime1">
              <a:rPr lang="en-US" smtClean="0"/>
              <a:t>6/19/2019</a:t>
            </a:fld>
            <a:endParaRPr lang="en-US" dirty="0"/>
          </a:p>
        </p:txBody>
      </p:sp>
      <p:sp>
        <p:nvSpPr>
          <p:cNvPr id="8" name="Footer Placeholder 7"/>
          <p:cNvSpPr>
            <a:spLocks noGrp="1"/>
          </p:cNvSpPr>
          <p:nvPr>
            <p:ph type="ftr" sz="quarter" idx="11"/>
          </p:nvPr>
        </p:nvSpPr>
        <p:spPr/>
        <p:txBody>
          <a:bodyPr/>
          <a:lstStyle/>
          <a:p>
            <a:r>
              <a:rPr lang="en-US" smtClean="0"/>
              <a:t>Faranoush,Eosinophilia</a:t>
            </a:r>
            <a:endParaRPr lang="en-US" dirty="0"/>
          </a:p>
        </p:txBody>
      </p:sp>
      <p:sp>
        <p:nvSpPr>
          <p:cNvPr id="12"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4" y="787784"/>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F2B5C2-C808-4B79-B788-0354230FA04E}" type="datetime1">
              <a:rPr lang="en-US" smtClean="0"/>
              <a:t>6/19/2019</a:t>
            </a:fld>
            <a:endParaRPr lang="en-US" dirty="0"/>
          </a:p>
        </p:txBody>
      </p:sp>
      <p:sp>
        <p:nvSpPr>
          <p:cNvPr id="4" name="Footer Placeholder 3"/>
          <p:cNvSpPr>
            <a:spLocks noGrp="1"/>
          </p:cNvSpPr>
          <p:nvPr>
            <p:ph type="ftr" sz="quarter" idx="11"/>
          </p:nvPr>
        </p:nvSpPr>
        <p:spPr/>
        <p:txBody>
          <a:bodyPr/>
          <a:lstStyle/>
          <a:p>
            <a:r>
              <a:rPr lang="en-US" smtClean="0"/>
              <a:t>Faranoush,Eosinophilia</a:t>
            </a:r>
            <a:endParaRPr lang="en-US" dirty="0"/>
          </a:p>
        </p:txBody>
      </p:sp>
      <p:sp>
        <p:nvSpPr>
          <p:cNvPr id="7"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B763F-661A-4CED-A839-154462074B6D}" type="datetime1">
              <a:rPr lang="en-US" smtClean="0"/>
              <a:t>6/19/2019</a:t>
            </a:fld>
            <a:endParaRPr lang="en-US" dirty="0"/>
          </a:p>
        </p:txBody>
      </p:sp>
      <p:sp>
        <p:nvSpPr>
          <p:cNvPr id="3" name="Footer Placeholder 2"/>
          <p:cNvSpPr>
            <a:spLocks noGrp="1"/>
          </p:cNvSpPr>
          <p:nvPr>
            <p:ph type="ftr" sz="quarter" idx="11"/>
          </p:nvPr>
        </p:nvSpPr>
        <p:spPr/>
        <p:txBody>
          <a:bodyPr/>
          <a:lstStyle/>
          <a:p>
            <a:r>
              <a:rPr lang="en-US" smtClean="0"/>
              <a:t>Faranoush,Eosinophilia</a:t>
            </a:r>
            <a:endParaRPr lang="en-US" dirty="0"/>
          </a:p>
        </p:txBody>
      </p:sp>
      <p:sp>
        <p:nvSpPr>
          <p:cNvPr id="6"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4"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A67F817-5183-44B9-B098-DEE005CFB6E1}" type="datetime1">
              <a:rPr lang="en-US" smtClean="0"/>
              <a:t>6/19/2019</a:t>
            </a:fld>
            <a:endParaRPr lang="en-US" dirty="0"/>
          </a:p>
        </p:txBody>
      </p:sp>
      <p:sp>
        <p:nvSpPr>
          <p:cNvPr id="6" name="Footer Placeholder 5"/>
          <p:cNvSpPr>
            <a:spLocks noGrp="1"/>
          </p:cNvSpPr>
          <p:nvPr>
            <p:ph type="ftr" sz="quarter" idx="11"/>
          </p:nvPr>
        </p:nvSpPr>
        <p:spPr/>
        <p:txBody>
          <a:bodyPr/>
          <a:lstStyle/>
          <a:p>
            <a:r>
              <a:rPr lang="en-US" smtClean="0"/>
              <a:t>Faranoush,Eosinophilia</a:t>
            </a:r>
            <a:endParaRPr lang="en-US" dirty="0"/>
          </a:p>
        </p:txBody>
      </p:sp>
      <p:sp>
        <p:nvSpPr>
          <p:cNvPr id="9"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53A090-B835-4C16-A13B-359CCD52D75E}" type="datetime1">
              <a:rPr lang="en-US" smtClean="0"/>
              <a:t>6/19/2019</a:t>
            </a:fld>
            <a:endParaRPr lang="en-US" dirty="0"/>
          </a:p>
        </p:txBody>
      </p:sp>
      <p:sp>
        <p:nvSpPr>
          <p:cNvPr id="6" name="Footer Placeholder 5"/>
          <p:cNvSpPr>
            <a:spLocks noGrp="1"/>
          </p:cNvSpPr>
          <p:nvPr>
            <p:ph type="ftr" sz="quarter" idx="11"/>
          </p:nvPr>
        </p:nvSpPr>
        <p:spPr/>
        <p:txBody>
          <a:bodyPr/>
          <a:lstStyle/>
          <a:p>
            <a:r>
              <a:rPr lang="en-US" smtClean="0"/>
              <a:t>Faranoush,Eosinophilia</a:t>
            </a:r>
            <a:endParaRPr lang="en-US" dirty="0"/>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5"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6"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3"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A79628E-EF73-4CB9-9995-D50CE0C27E64}" type="datetime1">
              <a:rPr lang="en-US" smtClean="0"/>
              <a:t>6/19/2019</a:t>
            </a:fld>
            <a:endParaRPr lang="en-US" dirty="0"/>
          </a:p>
        </p:txBody>
      </p:sp>
      <p:sp>
        <p:nvSpPr>
          <p:cNvPr id="5" name="Footer Placeholder 4"/>
          <p:cNvSpPr>
            <a:spLocks noGrp="1"/>
          </p:cNvSpPr>
          <p:nvPr>
            <p:ph type="ftr" sz="quarter" idx="3"/>
          </p:nvPr>
        </p:nvSpPr>
        <p:spPr>
          <a:xfrm>
            <a:off x="2589214" y="6135810"/>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Faranoush,Eosinophilia</a:t>
            </a:r>
            <a:endParaRPr lang="en-US" dirty="0"/>
          </a:p>
        </p:txBody>
      </p:sp>
      <p:sp>
        <p:nvSpPr>
          <p:cNvPr id="6" name="Slide Number Placeholder 5"/>
          <p:cNvSpPr>
            <a:spLocks noGrp="1"/>
          </p:cNvSpPr>
          <p:nvPr>
            <p:ph type="sldNum" sz="quarter" idx="4"/>
          </p:nvPr>
        </p:nvSpPr>
        <p:spPr bwMode="gray">
          <a:xfrm>
            <a:off x="531814" y="787784"/>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p:txStyles>
    <p:titleStyle>
      <a:lvl1pPr algn="l" defTabSz="457189"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Approach to the </a:t>
            </a:r>
            <a:r>
              <a:rPr lang="en-US" b="1" dirty="0" smtClean="0"/>
              <a:t>Patient </a:t>
            </a:r>
            <a:r>
              <a:rPr lang="en-US" b="1" dirty="0"/>
              <a:t>with </a:t>
            </a:r>
            <a:r>
              <a:rPr lang="en-US" b="1" dirty="0" smtClean="0"/>
              <a:t>Eosinophilia</a:t>
            </a:r>
            <a:endParaRPr lang="en-US" dirty="0"/>
          </a:p>
        </p:txBody>
      </p:sp>
      <p:sp>
        <p:nvSpPr>
          <p:cNvPr id="3" name="Subtitle 2"/>
          <p:cNvSpPr>
            <a:spLocks noGrp="1"/>
          </p:cNvSpPr>
          <p:nvPr>
            <p:ph type="subTitle" idx="1"/>
          </p:nvPr>
        </p:nvSpPr>
        <p:spPr/>
        <p:txBody>
          <a:bodyPr/>
          <a:lstStyle/>
          <a:p>
            <a:r>
              <a:rPr lang="en-US" dirty="0" smtClean="0"/>
              <a:t>Mohammad Faranoush</a:t>
            </a:r>
            <a:endParaRPr lang="en-US" dirty="0"/>
          </a:p>
        </p:txBody>
      </p:sp>
      <p:sp>
        <p:nvSpPr>
          <p:cNvPr id="4" name="Date Placeholder 3"/>
          <p:cNvSpPr>
            <a:spLocks noGrp="1"/>
          </p:cNvSpPr>
          <p:nvPr>
            <p:ph type="dt" sz="half" idx="10"/>
          </p:nvPr>
        </p:nvSpPr>
        <p:spPr/>
        <p:txBody>
          <a:bodyPr/>
          <a:lstStyle/>
          <a:p>
            <a:fld id="{EA60C093-3E13-4E8B-814F-E52F5C46472A}"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969602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Allergy</a:t>
            </a:r>
            <a:endParaRPr lang="en-US" b="1" dirty="0"/>
          </a:p>
        </p:txBody>
      </p:sp>
      <p:sp>
        <p:nvSpPr>
          <p:cNvPr id="3" name="Content Placeholder 2"/>
          <p:cNvSpPr>
            <a:spLocks noGrp="1"/>
          </p:cNvSpPr>
          <p:nvPr>
            <p:ph idx="1"/>
          </p:nvPr>
        </p:nvSpPr>
        <p:spPr/>
        <p:txBody>
          <a:bodyPr>
            <a:normAutofit lnSpcReduction="10000"/>
          </a:bodyPr>
          <a:lstStyle/>
          <a:p>
            <a:r>
              <a:rPr lang="en-US" b="1" dirty="0" smtClean="0"/>
              <a:t>Mild </a:t>
            </a:r>
            <a:r>
              <a:rPr lang="en-US" b="1" dirty="0"/>
              <a:t>degree of eosinophilia</a:t>
            </a:r>
          </a:p>
          <a:p>
            <a:pPr lvl="2"/>
            <a:r>
              <a:rPr lang="en-US" dirty="0" smtClean="0"/>
              <a:t>Allergic </a:t>
            </a:r>
            <a:r>
              <a:rPr lang="en-US" dirty="0"/>
              <a:t>rhinitis</a:t>
            </a:r>
          </a:p>
          <a:p>
            <a:pPr lvl="2"/>
            <a:r>
              <a:rPr lang="en-US" dirty="0" smtClean="0"/>
              <a:t>Asthma</a:t>
            </a:r>
            <a:endParaRPr lang="en-US" dirty="0"/>
          </a:p>
          <a:p>
            <a:pPr lvl="2"/>
            <a:r>
              <a:rPr lang="en-US" dirty="0" smtClean="0"/>
              <a:t>Atopic </a:t>
            </a:r>
            <a:r>
              <a:rPr lang="en-US" dirty="0"/>
              <a:t>dermatitis</a:t>
            </a:r>
          </a:p>
          <a:p>
            <a:pPr lvl="2"/>
            <a:r>
              <a:rPr lang="en-US" dirty="0" smtClean="0"/>
              <a:t>Eosinophilic </a:t>
            </a:r>
            <a:r>
              <a:rPr lang="en-US" dirty="0"/>
              <a:t>esophagitis</a:t>
            </a:r>
          </a:p>
          <a:p>
            <a:pPr lvl="2"/>
            <a:r>
              <a:rPr lang="en-US" dirty="0" smtClean="0"/>
              <a:t>Drug </a:t>
            </a:r>
            <a:r>
              <a:rPr lang="en-US" dirty="0"/>
              <a:t>allergy</a:t>
            </a:r>
          </a:p>
          <a:p>
            <a:r>
              <a:rPr lang="en-US" b="1" dirty="0"/>
              <a:t>Moderate to severe degree of eosinophilia</a:t>
            </a:r>
          </a:p>
          <a:p>
            <a:pPr lvl="2"/>
            <a:r>
              <a:rPr lang="en-US" dirty="0" smtClean="0"/>
              <a:t>Chronic </a:t>
            </a:r>
            <a:r>
              <a:rPr lang="en-US" dirty="0"/>
              <a:t>sinusitis (especially </a:t>
            </a:r>
            <a:r>
              <a:rPr lang="en-US" dirty="0" err="1"/>
              <a:t>polypoid</a:t>
            </a:r>
            <a:r>
              <a:rPr lang="en-US" dirty="0"/>
              <a:t> and aspirin-exacerbated respiratory disease)</a:t>
            </a:r>
          </a:p>
          <a:p>
            <a:pPr lvl="2"/>
            <a:r>
              <a:rPr lang="en-US" dirty="0" smtClean="0"/>
              <a:t>Allergic </a:t>
            </a:r>
            <a:r>
              <a:rPr lang="en-US" dirty="0"/>
              <a:t>bronchopulmonary </a:t>
            </a:r>
            <a:r>
              <a:rPr lang="en-US" dirty="0" err="1"/>
              <a:t>aspergillosis</a:t>
            </a:r>
            <a:endParaRPr lang="en-US" dirty="0"/>
          </a:p>
          <a:p>
            <a:pPr lvl="2"/>
            <a:r>
              <a:rPr lang="en-US" dirty="0" smtClean="0"/>
              <a:t>Chronic </a:t>
            </a:r>
            <a:r>
              <a:rPr lang="en-US" dirty="0"/>
              <a:t>eosinophilic pneumonia</a:t>
            </a:r>
          </a:p>
          <a:p>
            <a:pPr lvl="2"/>
            <a:r>
              <a:rPr lang="en-US" dirty="0" smtClean="0"/>
              <a:t>Drug </a:t>
            </a:r>
            <a:r>
              <a:rPr lang="en-US" dirty="0"/>
              <a:t>allergy (drug rash with eosinophilia and systemic symptoms [DRESS] syndrome</a:t>
            </a:r>
            <a:r>
              <a:rPr lang="en-US" dirty="0" smtClean="0"/>
              <a:t>)</a:t>
            </a:r>
            <a:endParaRPr lang="en-US" dirty="0"/>
          </a:p>
        </p:txBody>
      </p:sp>
      <p:sp>
        <p:nvSpPr>
          <p:cNvPr id="4" name="Date Placeholder 3"/>
          <p:cNvSpPr>
            <a:spLocks noGrp="1"/>
          </p:cNvSpPr>
          <p:nvPr>
            <p:ph type="dt" sz="half" idx="10"/>
          </p:nvPr>
        </p:nvSpPr>
        <p:spPr/>
        <p:txBody>
          <a:bodyPr/>
          <a:lstStyle/>
          <a:p>
            <a:fld id="{FC7369ED-17BA-46E7-9BDF-CC6C9734A423}"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4142166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b="1" dirty="0" smtClean="0"/>
              <a:t>Drug </a:t>
            </a:r>
            <a:r>
              <a:rPr lang="en-US" b="1" dirty="0"/>
              <a:t>rash with eosinophilia and systemic symptoms (DRESS) syndrome</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Antibiotics : </a:t>
            </a:r>
            <a:r>
              <a:rPr lang="en-US" dirty="0" err="1"/>
              <a:t>Penicillins</a:t>
            </a:r>
            <a:r>
              <a:rPr lang="en-US" dirty="0"/>
              <a:t>, </a:t>
            </a:r>
            <a:r>
              <a:rPr lang="en-US" dirty="0" err="1"/>
              <a:t>cephalosporins</a:t>
            </a:r>
            <a:r>
              <a:rPr lang="en-US" dirty="0"/>
              <a:t>, </a:t>
            </a:r>
            <a:r>
              <a:rPr lang="en-US" dirty="0" err="1"/>
              <a:t>dapsone</a:t>
            </a:r>
            <a:r>
              <a:rPr lang="en-US" dirty="0"/>
              <a:t>, sulfa-based antibiotics</a:t>
            </a:r>
          </a:p>
          <a:p>
            <a:r>
              <a:rPr lang="en-US" dirty="0"/>
              <a:t>Xanthine oxidase inhibitor : Allopurinol</a:t>
            </a:r>
          </a:p>
          <a:p>
            <a:r>
              <a:rPr lang="en-US" dirty="0" err="1"/>
              <a:t>Antiepileptics</a:t>
            </a:r>
            <a:r>
              <a:rPr lang="en-US" dirty="0"/>
              <a:t> : Carbamazepine, phenytoin, lamotrigine, </a:t>
            </a:r>
            <a:r>
              <a:rPr lang="en-US" dirty="0" err="1"/>
              <a:t>valproic</a:t>
            </a:r>
            <a:r>
              <a:rPr lang="en-US" dirty="0"/>
              <a:t> acid</a:t>
            </a:r>
          </a:p>
          <a:p>
            <a:r>
              <a:rPr lang="en-US" dirty="0" err="1"/>
              <a:t>Antiretrovirals</a:t>
            </a:r>
            <a:r>
              <a:rPr lang="en-US" dirty="0"/>
              <a:t> : </a:t>
            </a:r>
            <a:r>
              <a:rPr lang="en-US" dirty="0" err="1"/>
              <a:t>Nevirapine</a:t>
            </a:r>
            <a:r>
              <a:rPr lang="en-US" dirty="0"/>
              <a:t>, </a:t>
            </a:r>
            <a:r>
              <a:rPr lang="en-US" dirty="0" err="1"/>
              <a:t>efavirenz</a:t>
            </a:r>
            <a:endParaRPr lang="en-US" dirty="0"/>
          </a:p>
          <a:p>
            <a:r>
              <a:rPr lang="en-US" dirty="0"/>
              <a:t>Nonsteroidal </a:t>
            </a:r>
            <a:r>
              <a:rPr lang="en-US" dirty="0" err="1"/>
              <a:t>antiinflammatory</a:t>
            </a:r>
            <a:r>
              <a:rPr lang="en-US" dirty="0"/>
              <a:t> drugs : </a:t>
            </a:r>
            <a:r>
              <a:rPr lang="en-US" dirty="0" smtClean="0"/>
              <a:t>Ibuprofen</a:t>
            </a:r>
            <a:endParaRPr lang="en-US" dirty="0"/>
          </a:p>
        </p:txBody>
      </p:sp>
      <p:sp>
        <p:nvSpPr>
          <p:cNvPr id="4" name="Date Placeholder 3"/>
          <p:cNvSpPr>
            <a:spLocks noGrp="1"/>
          </p:cNvSpPr>
          <p:nvPr>
            <p:ph type="dt" sz="half" idx="10"/>
          </p:nvPr>
        </p:nvSpPr>
        <p:spPr/>
        <p:txBody>
          <a:bodyPr/>
          <a:lstStyle/>
          <a:p>
            <a:fld id="{0453B37D-B37D-47AF-861E-A52E082094C3}"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443251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parasitic infections </a:t>
            </a:r>
          </a:p>
        </p:txBody>
      </p:sp>
      <p:sp>
        <p:nvSpPr>
          <p:cNvPr id="3" name="Content Placeholder 2"/>
          <p:cNvSpPr>
            <a:spLocks noGrp="1"/>
          </p:cNvSpPr>
          <p:nvPr>
            <p:ph sz="half" idx="1"/>
          </p:nvPr>
        </p:nvSpPr>
        <p:spPr/>
        <p:txBody>
          <a:bodyPr>
            <a:normAutofit fontScale="70000" lnSpcReduction="20000"/>
          </a:bodyPr>
          <a:lstStyle/>
          <a:p>
            <a:r>
              <a:rPr lang="en-US" sz="2300" b="1" dirty="0"/>
              <a:t>Helminthic infections</a:t>
            </a:r>
          </a:p>
          <a:p>
            <a:r>
              <a:rPr lang="en-US" b="1" dirty="0"/>
              <a:t>Nematodes</a:t>
            </a:r>
          </a:p>
          <a:p>
            <a:pPr lvl="1"/>
            <a:r>
              <a:rPr lang="en-US" dirty="0" err="1" smtClean="0"/>
              <a:t>Angiostrongyliasis</a:t>
            </a:r>
            <a:r>
              <a:rPr lang="en-US" dirty="0" smtClean="0"/>
              <a:t> </a:t>
            </a:r>
            <a:r>
              <a:rPr lang="en-US" dirty="0" err="1"/>
              <a:t>costaricensis</a:t>
            </a:r>
            <a:endParaRPr lang="en-US" dirty="0"/>
          </a:p>
          <a:p>
            <a:pPr lvl="1"/>
            <a:r>
              <a:rPr lang="en-US" dirty="0" smtClean="0"/>
              <a:t>Ascariasis</a:t>
            </a:r>
            <a:endParaRPr lang="en-US" dirty="0"/>
          </a:p>
          <a:p>
            <a:pPr lvl="1"/>
            <a:r>
              <a:rPr lang="en-US" dirty="0" smtClean="0"/>
              <a:t>Hookworm </a:t>
            </a:r>
            <a:r>
              <a:rPr lang="en-US" dirty="0"/>
              <a:t>infection</a:t>
            </a:r>
          </a:p>
          <a:p>
            <a:pPr lvl="1"/>
            <a:r>
              <a:rPr lang="en-US" dirty="0" err="1" smtClean="0"/>
              <a:t>Strongyloidiasis</a:t>
            </a:r>
            <a:endParaRPr lang="en-US" dirty="0"/>
          </a:p>
          <a:p>
            <a:pPr lvl="1"/>
            <a:r>
              <a:rPr lang="en-US" dirty="0" err="1" smtClean="0"/>
              <a:t>Trichinellosis</a:t>
            </a:r>
            <a:endParaRPr lang="en-US" dirty="0"/>
          </a:p>
          <a:p>
            <a:pPr lvl="1"/>
            <a:r>
              <a:rPr lang="en-US" dirty="0" smtClean="0"/>
              <a:t>Visceral </a:t>
            </a:r>
            <a:r>
              <a:rPr lang="en-US" dirty="0"/>
              <a:t>larva </a:t>
            </a:r>
            <a:r>
              <a:rPr lang="en-US" dirty="0" err="1"/>
              <a:t>migrans</a:t>
            </a:r>
            <a:endParaRPr lang="en-US" dirty="0"/>
          </a:p>
          <a:p>
            <a:pPr lvl="1"/>
            <a:r>
              <a:rPr lang="en-US" dirty="0" err="1" smtClean="0"/>
              <a:t>Gnathostomiasis</a:t>
            </a:r>
            <a:endParaRPr lang="en-US" dirty="0"/>
          </a:p>
          <a:p>
            <a:pPr lvl="1"/>
            <a:r>
              <a:rPr lang="en-US" dirty="0" err="1" smtClean="0"/>
              <a:t>Cysticercosis</a:t>
            </a:r>
            <a:endParaRPr lang="en-US" dirty="0"/>
          </a:p>
          <a:p>
            <a:pPr lvl="1"/>
            <a:r>
              <a:rPr lang="en-US" dirty="0" smtClean="0"/>
              <a:t>Echinococcosis</a:t>
            </a:r>
            <a:endParaRPr lang="en-US" dirty="0"/>
          </a:p>
        </p:txBody>
      </p:sp>
      <p:sp>
        <p:nvSpPr>
          <p:cNvPr id="7" name="Content Placeholder 6"/>
          <p:cNvSpPr>
            <a:spLocks noGrp="1"/>
          </p:cNvSpPr>
          <p:nvPr>
            <p:ph sz="half" idx="2"/>
          </p:nvPr>
        </p:nvSpPr>
        <p:spPr/>
        <p:txBody>
          <a:bodyPr>
            <a:normAutofit fontScale="70000" lnSpcReduction="20000"/>
          </a:bodyPr>
          <a:lstStyle/>
          <a:p>
            <a:r>
              <a:rPr lang="en-US" b="1" dirty="0"/>
              <a:t>Filariases</a:t>
            </a:r>
          </a:p>
          <a:p>
            <a:pPr lvl="1"/>
            <a:r>
              <a:rPr lang="en-US" dirty="0" smtClean="0"/>
              <a:t>Tropical </a:t>
            </a:r>
            <a:r>
              <a:rPr lang="en-US" dirty="0"/>
              <a:t>pulmonary eosinophilia</a:t>
            </a:r>
          </a:p>
          <a:p>
            <a:pPr lvl="1"/>
            <a:r>
              <a:rPr lang="en-US" dirty="0" err="1" smtClean="0"/>
              <a:t>Loiasis</a:t>
            </a:r>
            <a:endParaRPr lang="en-US" dirty="0"/>
          </a:p>
          <a:p>
            <a:pPr lvl="1"/>
            <a:r>
              <a:rPr lang="en-US" dirty="0" smtClean="0"/>
              <a:t>Onchocerciasis</a:t>
            </a:r>
            <a:endParaRPr lang="en-US" dirty="0"/>
          </a:p>
          <a:p>
            <a:r>
              <a:rPr lang="en-US" b="1" dirty="0"/>
              <a:t>Flukes</a:t>
            </a:r>
          </a:p>
          <a:p>
            <a:pPr lvl="1"/>
            <a:r>
              <a:rPr lang="en-US" dirty="0" smtClean="0"/>
              <a:t>Schistosomiasis</a:t>
            </a:r>
            <a:endParaRPr lang="en-US" dirty="0"/>
          </a:p>
          <a:p>
            <a:pPr lvl="1"/>
            <a:r>
              <a:rPr lang="en-US" dirty="0" smtClean="0"/>
              <a:t>Fascioliasis</a:t>
            </a:r>
            <a:endParaRPr lang="en-US" dirty="0"/>
          </a:p>
          <a:p>
            <a:pPr lvl="1"/>
            <a:r>
              <a:rPr lang="en-US" dirty="0" err="1" smtClean="0"/>
              <a:t>Clonorchiasis</a:t>
            </a:r>
            <a:endParaRPr lang="en-US" dirty="0"/>
          </a:p>
          <a:p>
            <a:pPr lvl="1"/>
            <a:r>
              <a:rPr lang="en-US" dirty="0" err="1" smtClean="0"/>
              <a:t>Paragonimiasis</a:t>
            </a:r>
            <a:endParaRPr lang="en-US" dirty="0"/>
          </a:p>
          <a:p>
            <a:pPr lvl="1"/>
            <a:r>
              <a:rPr lang="en-US" dirty="0" err="1" smtClean="0"/>
              <a:t>Fasciolopsiasis</a:t>
            </a:r>
            <a:endParaRPr lang="en-US" dirty="0"/>
          </a:p>
          <a:p>
            <a:r>
              <a:rPr lang="en-US" b="1" dirty="0"/>
              <a:t>Protozoan infections</a:t>
            </a:r>
          </a:p>
          <a:p>
            <a:pPr lvl="1"/>
            <a:r>
              <a:rPr lang="en-US" dirty="0" err="1" smtClean="0"/>
              <a:t>Isospora</a:t>
            </a:r>
            <a:r>
              <a:rPr lang="en-US" dirty="0" smtClean="0"/>
              <a:t> </a:t>
            </a:r>
            <a:r>
              <a:rPr lang="en-US" dirty="0"/>
              <a:t>belli</a:t>
            </a:r>
          </a:p>
          <a:p>
            <a:pPr lvl="1"/>
            <a:r>
              <a:rPr lang="en-US" dirty="0" err="1" smtClean="0"/>
              <a:t>Dientamoeba</a:t>
            </a:r>
            <a:r>
              <a:rPr lang="en-US" dirty="0" smtClean="0"/>
              <a:t> </a:t>
            </a:r>
            <a:r>
              <a:rPr lang="en-US" dirty="0" err="1"/>
              <a:t>fragilis</a:t>
            </a:r>
            <a:endParaRPr lang="en-US" dirty="0"/>
          </a:p>
          <a:p>
            <a:pPr lvl="1"/>
            <a:r>
              <a:rPr lang="en-US" dirty="0" err="1" smtClean="0"/>
              <a:t>Sarcocysti</a:t>
            </a:r>
            <a:endParaRPr lang="en-US" dirty="0"/>
          </a:p>
        </p:txBody>
      </p:sp>
      <p:sp>
        <p:nvSpPr>
          <p:cNvPr id="4" name="Date Placeholder 3"/>
          <p:cNvSpPr>
            <a:spLocks noGrp="1"/>
          </p:cNvSpPr>
          <p:nvPr>
            <p:ph type="dt" sz="half" idx="10"/>
          </p:nvPr>
        </p:nvSpPr>
        <p:spPr/>
        <p:txBody>
          <a:bodyPr/>
          <a:lstStyle/>
          <a:p>
            <a:fld id="{D459F934-EED4-4F1B-A6B3-32AB87202865}"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754516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b="1" dirty="0" smtClean="0"/>
              <a:t>Connective </a:t>
            </a:r>
            <a:r>
              <a:rPr lang="en-US" b="1" dirty="0"/>
              <a:t>tissue, rheumatologic, and autoimmune disease</a:t>
            </a:r>
            <a:r>
              <a:rPr lang="en-US" dirty="0"/>
              <a:t/>
            </a:r>
            <a:br>
              <a:rPr lang="en-US" dirty="0"/>
            </a:br>
            <a:endParaRPr lang="en-US" dirty="0"/>
          </a:p>
        </p:txBody>
      </p:sp>
      <p:sp>
        <p:nvSpPr>
          <p:cNvPr id="3" name="Content Placeholder 2"/>
          <p:cNvSpPr>
            <a:spLocks noGrp="1"/>
          </p:cNvSpPr>
          <p:nvPr>
            <p:ph sz="half" idx="1"/>
          </p:nvPr>
        </p:nvSpPr>
        <p:spPr/>
        <p:txBody>
          <a:bodyPr>
            <a:normAutofit/>
          </a:bodyPr>
          <a:lstStyle/>
          <a:p>
            <a:r>
              <a:rPr lang="en-US" dirty="0"/>
              <a:t> Eosinophilic fasciitis</a:t>
            </a:r>
          </a:p>
          <a:p>
            <a:r>
              <a:rPr lang="en-US" dirty="0" smtClean="0"/>
              <a:t>Eosinophilic </a:t>
            </a:r>
            <a:r>
              <a:rPr lang="en-US" dirty="0"/>
              <a:t>granulomatosis with </a:t>
            </a:r>
            <a:r>
              <a:rPr lang="en-US" dirty="0" err="1"/>
              <a:t>polyangiitis</a:t>
            </a:r>
            <a:r>
              <a:rPr lang="en-US" dirty="0"/>
              <a:t> (</a:t>
            </a:r>
            <a:r>
              <a:rPr lang="en-US" dirty="0" err="1"/>
              <a:t>Churg</a:t>
            </a:r>
            <a:r>
              <a:rPr lang="en-US" dirty="0"/>
              <a:t>-Strauss vasculitis)</a:t>
            </a:r>
          </a:p>
          <a:p>
            <a:r>
              <a:rPr lang="en-US" dirty="0" err="1" smtClean="0"/>
              <a:t>Dermatomyositis</a:t>
            </a:r>
            <a:endParaRPr lang="en-US" dirty="0"/>
          </a:p>
          <a:p>
            <a:r>
              <a:rPr lang="en-US" dirty="0" smtClean="0"/>
              <a:t>Severe </a:t>
            </a:r>
            <a:r>
              <a:rPr lang="en-US" dirty="0"/>
              <a:t>rheumatoid arthritis</a:t>
            </a:r>
          </a:p>
          <a:p>
            <a:r>
              <a:rPr lang="en-US" dirty="0" smtClean="0"/>
              <a:t>Progressive </a:t>
            </a:r>
            <a:r>
              <a:rPr lang="en-US" dirty="0"/>
              <a:t>systemic sclerosis</a:t>
            </a:r>
          </a:p>
          <a:p>
            <a:r>
              <a:rPr lang="en-US" dirty="0" err="1" smtClean="0"/>
              <a:t>Sjögren</a:t>
            </a:r>
            <a:r>
              <a:rPr lang="en-US" dirty="0" smtClean="0"/>
              <a:t> </a:t>
            </a:r>
            <a:r>
              <a:rPr lang="en-US" dirty="0"/>
              <a:t>syndrome</a:t>
            </a:r>
          </a:p>
          <a:p>
            <a:r>
              <a:rPr lang="en-US" dirty="0" err="1" smtClean="0"/>
              <a:t>Thromboangiitis</a:t>
            </a:r>
            <a:r>
              <a:rPr lang="en-US" dirty="0" smtClean="0"/>
              <a:t> </a:t>
            </a:r>
            <a:r>
              <a:rPr lang="en-US" dirty="0"/>
              <a:t>obliterans with eosinophilia of the temporal arteries</a:t>
            </a:r>
          </a:p>
          <a:p>
            <a:endParaRPr lang="en-US" dirty="0"/>
          </a:p>
        </p:txBody>
      </p:sp>
      <p:sp>
        <p:nvSpPr>
          <p:cNvPr id="4" name="Content Placeholder 3"/>
          <p:cNvSpPr>
            <a:spLocks noGrp="1"/>
          </p:cNvSpPr>
          <p:nvPr>
            <p:ph sz="half" idx="2"/>
          </p:nvPr>
        </p:nvSpPr>
        <p:spPr/>
        <p:txBody>
          <a:bodyPr>
            <a:normAutofit/>
          </a:bodyPr>
          <a:lstStyle/>
          <a:p>
            <a:r>
              <a:rPr lang="en-US" dirty="0" smtClean="0"/>
              <a:t>Granulomatosis </a:t>
            </a:r>
            <a:r>
              <a:rPr lang="en-US" dirty="0"/>
              <a:t>with </a:t>
            </a:r>
            <a:r>
              <a:rPr lang="en-US" dirty="0" err="1"/>
              <a:t>polyangiitis</a:t>
            </a:r>
            <a:r>
              <a:rPr lang="en-US" dirty="0"/>
              <a:t> (Wegener syndrome)</a:t>
            </a:r>
          </a:p>
          <a:p>
            <a:r>
              <a:rPr lang="en-US" dirty="0" smtClean="0"/>
              <a:t>Systemic </a:t>
            </a:r>
            <a:r>
              <a:rPr lang="en-US" dirty="0"/>
              <a:t>lupus erythematosus</a:t>
            </a:r>
          </a:p>
          <a:p>
            <a:r>
              <a:rPr lang="en-US" dirty="0" err="1" smtClean="0"/>
              <a:t>Behçet</a:t>
            </a:r>
            <a:r>
              <a:rPr lang="en-US" dirty="0" smtClean="0"/>
              <a:t> </a:t>
            </a:r>
            <a:r>
              <a:rPr lang="en-US" dirty="0"/>
              <a:t>syndrome</a:t>
            </a:r>
          </a:p>
          <a:p>
            <a:r>
              <a:rPr lang="en-US" dirty="0" smtClean="0"/>
              <a:t>IgG4-related </a:t>
            </a:r>
            <a:r>
              <a:rPr lang="en-US" dirty="0"/>
              <a:t>disease</a:t>
            </a:r>
          </a:p>
          <a:p>
            <a:r>
              <a:rPr lang="en-US" dirty="0" smtClean="0"/>
              <a:t>Inflammatory </a:t>
            </a:r>
            <a:r>
              <a:rPr lang="en-US" dirty="0"/>
              <a:t>bowel disease</a:t>
            </a:r>
          </a:p>
          <a:p>
            <a:r>
              <a:rPr lang="en-US" dirty="0" smtClean="0"/>
              <a:t>Sarcoidosis</a:t>
            </a:r>
            <a:endParaRPr lang="en-US" dirty="0"/>
          </a:p>
          <a:p>
            <a:r>
              <a:rPr lang="en-US" dirty="0" smtClean="0"/>
              <a:t>Bullous </a:t>
            </a:r>
            <a:r>
              <a:rPr lang="en-US" dirty="0"/>
              <a:t>pemphigoid</a:t>
            </a:r>
          </a:p>
          <a:p>
            <a:r>
              <a:rPr lang="en-US" dirty="0" smtClean="0"/>
              <a:t>Dermatitis </a:t>
            </a:r>
            <a:r>
              <a:rPr lang="en-US" dirty="0" err="1"/>
              <a:t>herpetiformis</a:t>
            </a:r>
            <a:r>
              <a:rPr lang="en-US" dirty="0"/>
              <a:t> (celiac </a:t>
            </a:r>
            <a:r>
              <a:rPr lang="en-US" dirty="0" smtClean="0"/>
              <a:t>disease)</a:t>
            </a:r>
            <a:endParaRPr lang="en-US" dirty="0"/>
          </a:p>
        </p:txBody>
      </p:sp>
      <p:sp>
        <p:nvSpPr>
          <p:cNvPr id="5" name="Date Placeholder 4"/>
          <p:cNvSpPr>
            <a:spLocks noGrp="1"/>
          </p:cNvSpPr>
          <p:nvPr>
            <p:ph type="dt" sz="half" idx="10"/>
          </p:nvPr>
        </p:nvSpPr>
        <p:spPr/>
        <p:txBody>
          <a:bodyPr/>
          <a:lstStyle/>
          <a:p>
            <a:fld id="{EA746866-16FA-41B2-B325-5F4D0BE5C3A9}" type="datetime1">
              <a:rPr lang="en-US" smtClean="0"/>
              <a:t>6/19/2019</a:t>
            </a:fld>
            <a:endParaRPr lang="en-US" dirty="0"/>
          </a:p>
        </p:txBody>
      </p:sp>
      <p:sp>
        <p:nvSpPr>
          <p:cNvPr id="6" name="Footer Placeholder 5"/>
          <p:cNvSpPr>
            <a:spLocks noGrp="1"/>
          </p:cNvSpPr>
          <p:nvPr>
            <p:ph type="ftr" sz="quarter" idx="11"/>
          </p:nvPr>
        </p:nvSpPr>
        <p:spPr/>
        <p:txBody>
          <a:bodyPr/>
          <a:lstStyle/>
          <a:p>
            <a:r>
              <a:rPr lang="en-US" smtClean="0"/>
              <a:t>Faranoush,Eosinophilia</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779420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Primary </a:t>
            </a:r>
            <a:r>
              <a:rPr lang="en-US" b="1" dirty="0" err="1"/>
              <a:t>eosinophilias</a:t>
            </a:r>
            <a:endParaRPr lang="en-US" b="1" dirty="0"/>
          </a:p>
        </p:txBody>
      </p:sp>
      <p:sp>
        <p:nvSpPr>
          <p:cNvPr id="3" name="Content Placeholder 2"/>
          <p:cNvSpPr>
            <a:spLocks noGrp="1"/>
          </p:cNvSpPr>
          <p:nvPr>
            <p:ph sz="half" idx="1"/>
          </p:nvPr>
        </p:nvSpPr>
        <p:spPr/>
        <p:txBody>
          <a:bodyPr>
            <a:normAutofit fontScale="92500" lnSpcReduction="10000"/>
          </a:bodyPr>
          <a:lstStyle/>
          <a:p>
            <a:r>
              <a:rPr lang="en-US" b="1" dirty="0" smtClean="0"/>
              <a:t>Idiopathic </a:t>
            </a:r>
            <a:r>
              <a:rPr lang="en-US" b="1" dirty="0" err="1"/>
              <a:t>hypereosinophilic</a:t>
            </a:r>
            <a:r>
              <a:rPr lang="en-US" b="1" dirty="0"/>
              <a:t> syndrome : </a:t>
            </a:r>
            <a:r>
              <a:rPr lang="en-US" dirty="0"/>
              <a:t>sustained peripheral eosinophilia at greater than 1500 cells/µL with associated end-organ damage.</a:t>
            </a:r>
          </a:p>
          <a:p>
            <a:r>
              <a:rPr lang="en-US" b="1" dirty="0"/>
              <a:t>Lymphoproliferative </a:t>
            </a:r>
            <a:r>
              <a:rPr lang="en-US" b="1" dirty="0" err="1"/>
              <a:t>hypereosinophilic</a:t>
            </a:r>
            <a:r>
              <a:rPr lang="en-US" b="1" dirty="0"/>
              <a:t> syndrome : </a:t>
            </a:r>
            <a:r>
              <a:rPr lang="en-US" dirty="0"/>
              <a:t>sustained peripheral eosinophilia at greater than 1500 cell/µL, often associated with rash, aberrant T-cell </a:t>
            </a:r>
            <a:r>
              <a:rPr lang="en-US" dirty="0" err="1"/>
              <a:t>immunophenotypic</a:t>
            </a:r>
            <a:r>
              <a:rPr lang="en-US" dirty="0"/>
              <a:t> profile, often steroid responsive</a:t>
            </a:r>
            <a:r>
              <a:rPr lang="en-US" dirty="0" smtClean="0"/>
              <a:t>.</a:t>
            </a:r>
            <a:endParaRPr lang="en-US" dirty="0"/>
          </a:p>
        </p:txBody>
      </p:sp>
      <p:sp>
        <p:nvSpPr>
          <p:cNvPr id="4" name="Content Placeholder 3"/>
          <p:cNvSpPr>
            <a:spLocks noGrp="1"/>
          </p:cNvSpPr>
          <p:nvPr>
            <p:ph sz="half" idx="2"/>
          </p:nvPr>
        </p:nvSpPr>
        <p:spPr/>
        <p:txBody>
          <a:bodyPr>
            <a:normAutofit fontScale="92500" lnSpcReduction="10000"/>
          </a:bodyPr>
          <a:lstStyle/>
          <a:p>
            <a:r>
              <a:rPr lang="en-US" b="1" dirty="0"/>
              <a:t>Myeloproliferative </a:t>
            </a:r>
            <a:r>
              <a:rPr lang="en-US" b="1" dirty="0" err="1"/>
              <a:t>hypereosinophilic</a:t>
            </a:r>
            <a:r>
              <a:rPr lang="en-US" b="1" dirty="0"/>
              <a:t> syndrome : </a:t>
            </a:r>
            <a:r>
              <a:rPr lang="en-US" dirty="0"/>
              <a:t>sustained peripheral eosinophilia at greater than 1500 cell/µL, often features of splenomegaly, heart related complications, and thrombosis. Can have associated FIP1L1-PDGFRA and other mutations and are often steroid resistant. Patients can be considered to have a diagnosis of chronic eosinophilic leukemia.</a:t>
            </a:r>
          </a:p>
          <a:p>
            <a:r>
              <a:rPr lang="en-US" b="1" dirty="0"/>
              <a:t>Episodic eosinophilia associated with angioedema (G syndrome) : </a:t>
            </a:r>
            <a:r>
              <a:rPr lang="en-US" dirty="0"/>
              <a:t>cyclical fevers, swelling, hives, pruritus, marked eosinophilia, and IgM elevation. Aberrant T-cell phenotypes often associated</a:t>
            </a:r>
          </a:p>
        </p:txBody>
      </p:sp>
      <p:sp>
        <p:nvSpPr>
          <p:cNvPr id="5" name="Date Placeholder 4"/>
          <p:cNvSpPr>
            <a:spLocks noGrp="1"/>
          </p:cNvSpPr>
          <p:nvPr>
            <p:ph type="dt" sz="half" idx="10"/>
          </p:nvPr>
        </p:nvSpPr>
        <p:spPr/>
        <p:txBody>
          <a:bodyPr/>
          <a:lstStyle/>
          <a:p>
            <a:fld id="{ABBA7434-6E68-4E96-985B-37688CEEA202}" type="datetime1">
              <a:rPr lang="en-US" smtClean="0"/>
              <a:t>6/19/2019</a:t>
            </a:fld>
            <a:endParaRPr lang="en-US" dirty="0"/>
          </a:p>
        </p:txBody>
      </p:sp>
      <p:sp>
        <p:nvSpPr>
          <p:cNvPr id="6" name="Footer Placeholder 5"/>
          <p:cNvSpPr>
            <a:spLocks noGrp="1"/>
          </p:cNvSpPr>
          <p:nvPr>
            <p:ph type="ftr" sz="quarter" idx="11"/>
          </p:nvPr>
        </p:nvSpPr>
        <p:spPr/>
        <p:txBody>
          <a:bodyPr/>
          <a:lstStyle/>
          <a:p>
            <a:r>
              <a:rPr lang="en-US" smtClean="0"/>
              <a:t>Faranoush,Eosinophilia</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178832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Malignancy</a:t>
            </a:r>
            <a:endParaRPr lang="en-US" b="1" dirty="0"/>
          </a:p>
        </p:txBody>
      </p:sp>
      <p:sp>
        <p:nvSpPr>
          <p:cNvPr id="3" name="Content Placeholder 2"/>
          <p:cNvSpPr>
            <a:spLocks noGrp="1"/>
          </p:cNvSpPr>
          <p:nvPr>
            <p:ph sz="half" idx="1"/>
          </p:nvPr>
        </p:nvSpPr>
        <p:spPr/>
        <p:txBody>
          <a:bodyPr>
            <a:normAutofit/>
          </a:bodyPr>
          <a:lstStyle/>
          <a:p>
            <a:r>
              <a:rPr lang="en-US" b="1" dirty="0"/>
              <a:t>Blood-related neoplasms</a:t>
            </a:r>
          </a:p>
          <a:p>
            <a:pPr lvl="1"/>
            <a:r>
              <a:rPr lang="en-US" dirty="0" smtClean="0"/>
              <a:t>Acute </a:t>
            </a:r>
            <a:r>
              <a:rPr lang="en-US" dirty="0"/>
              <a:t>or chronic eosinophilic leukemia</a:t>
            </a:r>
          </a:p>
          <a:p>
            <a:pPr lvl="1"/>
            <a:r>
              <a:rPr lang="en-US" dirty="0" smtClean="0"/>
              <a:t>Lymphoma </a:t>
            </a:r>
            <a:r>
              <a:rPr lang="en-US" dirty="0"/>
              <a:t>(T cell and Hodgkin)</a:t>
            </a:r>
          </a:p>
          <a:p>
            <a:pPr lvl="1"/>
            <a:r>
              <a:rPr lang="en-US" dirty="0" smtClean="0"/>
              <a:t>Chronic </a:t>
            </a:r>
            <a:r>
              <a:rPr lang="en-US" dirty="0" err="1"/>
              <a:t>myelomonocytic</a:t>
            </a:r>
            <a:r>
              <a:rPr lang="en-US" dirty="0"/>
              <a:t> </a:t>
            </a:r>
            <a:r>
              <a:rPr lang="en-US" dirty="0" smtClean="0"/>
              <a:t>leukemia</a:t>
            </a:r>
            <a:endParaRPr lang="en-US" dirty="0"/>
          </a:p>
        </p:txBody>
      </p:sp>
      <p:sp>
        <p:nvSpPr>
          <p:cNvPr id="4" name="Content Placeholder 3"/>
          <p:cNvSpPr>
            <a:spLocks noGrp="1"/>
          </p:cNvSpPr>
          <p:nvPr>
            <p:ph sz="half" idx="2"/>
          </p:nvPr>
        </p:nvSpPr>
        <p:spPr/>
        <p:txBody>
          <a:bodyPr>
            <a:normAutofit/>
          </a:bodyPr>
          <a:lstStyle/>
          <a:p>
            <a:r>
              <a:rPr lang="en-US" b="1" dirty="0"/>
              <a:t>Solid organ–associated neoplasms</a:t>
            </a:r>
          </a:p>
          <a:p>
            <a:pPr lvl="1"/>
            <a:r>
              <a:rPr lang="en-US" dirty="0" smtClean="0"/>
              <a:t>Adenocarcinomas </a:t>
            </a:r>
            <a:r>
              <a:rPr lang="en-US" dirty="0"/>
              <a:t>of the gastrointestinal tract (gastric, colorectal)</a:t>
            </a:r>
          </a:p>
          <a:p>
            <a:pPr lvl="1"/>
            <a:r>
              <a:rPr lang="en-US" dirty="0" smtClean="0"/>
              <a:t>Lung </a:t>
            </a:r>
            <a:r>
              <a:rPr lang="en-US" dirty="0"/>
              <a:t>cancer</a:t>
            </a:r>
          </a:p>
          <a:p>
            <a:pPr lvl="1"/>
            <a:r>
              <a:rPr lang="en-US" dirty="0" smtClean="0"/>
              <a:t>Squamous </a:t>
            </a:r>
            <a:r>
              <a:rPr lang="en-US" dirty="0"/>
              <a:t>epithelium related cancers (cervix, vagina, penis, skin, nasopharynx, bladder)</a:t>
            </a:r>
          </a:p>
          <a:p>
            <a:pPr lvl="1"/>
            <a:r>
              <a:rPr lang="en-US" dirty="0" smtClean="0"/>
              <a:t>Thyroid </a:t>
            </a:r>
            <a:r>
              <a:rPr lang="en-US" dirty="0"/>
              <a:t>cancer</a:t>
            </a:r>
          </a:p>
        </p:txBody>
      </p:sp>
      <p:sp>
        <p:nvSpPr>
          <p:cNvPr id="5" name="Date Placeholder 4"/>
          <p:cNvSpPr>
            <a:spLocks noGrp="1"/>
          </p:cNvSpPr>
          <p:nvPr>
            <p:ph type="dt" sz="half" idx="10"/>
          </p:nvPr>
        </p:nvSpPr>
        <p:spPr/>
        <p:txBody>
          <a:bodyPr/>
          <a:lstStyle/>
          <a:p>
            <a:fld id="{D80B2056-CB01-41CA-B4C6-7BB6C17A9CFC}" type="datetime1">
              <a:rPr lang="en-US" smtClean="0"/>
              <a:t>6/19/2019</a:t>
            </a:fld>
            <a:endParaRPr lang="en-US" dirty="0"/>
          </a:p>
        </p:txBody>
      </p:sp>
      <p:sp>
        <p:nvSpPr>
          <p:cNvPr id="6" name="Footer Placeholder 5"/>
          <p:cNvSpPr>
            <a:spLocks noGrp="1"/>
          </p:cNvSpPr>
          <p:nvPr>
            <p:ph type="ftr" sz="quarter" idx="11"/>
          </p:nvPr>
        </p:nvSpPr>
        <p:spPr/>
        <p:txBody>
          <a:bodyPr/>
          <a:lstStyle/>
          <a:p>
            <a:r>
              <a:rPr lang="en-US" smtClean="0"/>
              <a:t>Faranoush,Eosinophilia</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528723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a:t>
            </a:r>
            <a:endParaRPr lang="en-US" b="1" dirty="0"/>
          </a:p>
        </p:txBody>
      </p:sp>
      <p:sp>
        <p:nvSpPr>
          <p:cNvPr id="3" name="Content Placeholder 2"/>
          <p:cNvSpPr>
            <a:spLocks noGrp="1"/>
          </p:cNvSpPr>
          <p:nvPr>
            <p:ph idx="1"/>
          </p:nvPr>
        </p:nvSpPr>
        <p:spPr/>
        <p:txBody>
          <a:bodyPr>
            <a:normAutofit/>
          </a:bodyPr>
          <a:lstStyle/>
          <a:p>
            <a:r>
              <a:rPr lang="en-US" dirty="0"/>
              <a:t> Rejection of a transplanted solid organ</a:t>
            </a:r>
          </a:p>
          <a:p>
            <a:r>
              <a:rPr lang="en-US" dirty="0" smtClean="0"/>
              <a:t>Graft-versus-host </a:t>
            </a:r>
            <a:r>
              <a:rPr lang="en-US" dirty="0"/>
              <a:t>disease after hematopoietic stem cell transplantation</a:t>
            </a:r>
          </a:p>
          <a:p>
            <a:r>
              <a:rPr lang="en-US" dirty="0" smtClean="0"/>
              <a:t>Kimura </a:t>
            </a:r>
            <a:r>
              <a:rPr lang="en-US" dirty="0"/>
              <a:t>disease and epithelioid hemangioma</a:t>
            </a:r>
          </a:p>
          <a:p>
            <a:r>
              <a:rPr lang="en-US" dirty="0" smtClean="0"/>
              <a:t>Eosinophilia-myalgia </a:t>
            </a:r>
            <a:r>
              <a:rPr lang="en-US" dirty="0"/>
              <a:t>syndrome/toxic oil syndrome</a:t>
            </a:r>
          </a:p>
          <a:p>
            <a:r>
              <a:rPr lang="en-US" dirty="0" smtClean="0"/>
              <a:t>Adrenal </a:t>
            </a:r>
            <a:r>
              <a:rPr lang="en-US" dirty="0"/>
              <a:t>insufficiency</a:t>
            </a:r>
          </a:p>
          <a:p>
            <a:r>
              <a:rPr lang="en-US" dirty="0" smtClean="0"/>
              <a:t>Irritation </a:t>
            </a:r>
            <a:r>
              <a:rPr lang="en-US" dirty="0"/>
              <a:t>of </a:t>
            </a:r>
            <a:r>
              <a:rPr lang="en-US" dirty="0" err="1"/>
              <a:t>serosal</a:t>
            </a:r>
            <a:r>
              <a:rPr lang="en-US" dirty="0"/>
              <a:t> surfaces</a:t>
            </a:r>
          </a:p>
          <a:p>
            <a:r>
              <a:rPr lang="en-US" dirty="0" smtClean="0"/>
              <a:t>Cholesterol embolus</a:t>
            </a:r>
            <a:endParaRPr lang="en-US" dirty="0"/>
          </a:p>
        </p:txBody>
      </p:sp>
      <p:sp>
        <p:nvSpPr>
          <p:cNvPr id="4" name="Date Placeholder 3"/>
          <p:cNvSpPr>
            <a:spLocks noGrp="1"/>
          </p:cNvSpPr>
          <p:nvPr>
            <p:ph type="dt" sz="half" idx="10"/>
          </p:nvPr>
        </p:nvSpPr>
        <p:spPr/>
        <p:txBody>
          <a:bodyPr/>
          <a:lstStyle/>
          <a:p>
            <a:fld id="{248D8DFF-0C45-43B9-8E57-DF68CCE1B967}"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459517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IMPORTANT CONCEPTS</a:t>
            </a:r>
            <a:endParaRPr lang="en-US" dirty="0"/>
          </a:p>
        </p:txBody>
      </p:sp>
      <p:sp>
        <p:nvSpPr>
          <p:cNvPr id="3" name="Content Placeholder 2"/>
          <p:cNvSpPr>
            <a:spLocks noGrp="1"/>
          </p:cNvSpPr>
          <p:nvPr>
            <p:ph idx="1"/>
          </p:nvPr>
        </p:nvSpPr>
        <p:spPr/>
        <p:txBody>
          <a:bodyPr/>
          <a:lstStyle/>
          <a:p>
            <a:r>
              <a:rPr lang="en-US" dirty="0"/>
              <a:t>The cause of eosinophilia is best identified by the patient's history, clinical presentation, and specific laboratory testing, and it is important to be aware of the following concepts.</a:t>
            </a:r>
          </a:p>
        </p:txBody>
      </p:sp>
      <p:sp>
        <p:nvSpPr>
          <p:cNvPr id="4" name="Date Placeholder 3"/>
          <p:cNvSpPr>
            <a:spLocks noGrp="1"/>
          </p:cNvSpPr>
          <p:nvPr>
            <p:ph type="dt" sz="half" idx="10"/>
          </p:nvPr>
        </p:nvSpPr>
        <p:spPr/>
        <p:txBody>
          <a:bodyPr/>
          <a:lstStyle/>
          <a:p>
            <a:fld id="{EE0AB0F9-A829-4BFD-8ED0-12CB7FE3E7EC}"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909316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Importance of AEC</a:t>
            </a:r>
            <a:r>
              <a:rPr lang="en-US" sz="2800" dirty="0"/>
              <a:t> </a:t>
            </a:r>
            <a:r>
              <a:rPr lang="en-US" sz="2800" dirty="0"/>
              <a:t/>
            </a:r>
            <a:br>
              <a:rPr lang="en-US" sz="2800" dirty="0"/>
            </a:br>
            <a:r>
              <a:rPr lang="en-US" sz="2800" dirty="0"/>
              <a:t>Keep </a:t>
            </a:r>
            <a:r>
              <a:rPr lang="en-US" sz="2800" dirty="0"/>
              <a:t>in mind the following concepts regarding the absolute eosinophil count (AEC</a:t>
            </a:r>
            <a:r>
              <a:rPr lang="en-US" sz="2800" dirty="0"/>
              <a:t>)</a:t>
            </a:r>
            <a:endParaRPr lang="en-US" sz="2800" dirty="0"/>
          </a:p>
        </p:txBody>
      </p:sp>
      <p:sp>
        <p:nvSpPr>
          <p:cNvPr id="3" name="Content Placeholder 2"/>
          <p:cNvSpPr>
            <a:spLocks noGrp="1"/>
          </p:cNvSpPr>
          <p:nvPr>
            <p:ph idx="1"/>
          </p:nvPr>
        </p:nvSpPr>
        <p:spPr/>
        <p:txBody>
          <a:bodyPr/>
          <a:lstStyle/>
          <a:p>
            <a:r>
              <a:rPr lang="en-US" b="1" dirty="0"/>
              <a:t>AEC does not accurately predict organ damage</a:t>
            </a:r>
            <a:r>
              <a:rPr lang="en-US" dirty="0"/>
              <a:t> </a:t>
            </a:r>
            <a:endParaRPr lang="en-US" dirty="0" smtClean="0"/>
          </a:p>
          <a:p>
            <a:pPr lvl="1"/>
            <a:r>
              <a:rPr lang="en-US" dirty="0" smtClean="0"/>
              <a:t>Organ </a:t>
            </a:r>
            <a:r>
              <a:rPr lang="en-US" dirty="0"/>
              <a:t>involvement cannot be accurately predicted by the AEC alone because eosinophils are primarily tissue-dwelling cells</a:t>
            </a:r>
            <a:r>
              <a:rPr lang="en-US" dirty="0" smtClean="0"/>
              <a:t>.</a:t>
            </a:r>
          </a:p>
          <a:p>
            <a:pPr lvl="1"/>
            <a:r>
              <a:rPr lang="en-US" dirty="0" smtClean="0"/>
              <a:t>Although </a:t>
            </a:r>
            <a:r>
              <a:rPr lang="en-US" dirty="0"/>
              <a:t>complications of eosinophilia are more common in patients with higher AEC (</a:t>
            </a:r>
            <a:r>
              <a:rPr lang="en-US" dirty="0" err="1"/>
              <a:t>eg</a:t>
            </a:r>
            <a:r>
              <a:rPr lang="en-US" dirty="0"/>
              <a:t>, &gt;1500/</a:t>
            </a:r>
            <a:r>
              <a:rPr lang="en-US" dirty="0" err="1"/>
              <a:t>microL</a:t>
            </a:r>
            <a:r>
              <a:rPr lang="en-US" dirty="0"/>
              <a:t>), some patients with persistent </a:t>
            </a:r>
            <a:r>
              <a:rPr lang="en-US" dirty="0" err="1"/>
              <a:t>hypereosinophilia</a:t>
            </a:r>
            <a:r>
              <a:rPr lang="en-US" dirty="0"/>
              <a:t> do not develop organ damage and, conversely, a patient with mild eosinophilia may have significant organ involvement</a:t>
            </a:r>
            <a:r>
              <a:rPr lang="en-US" dirty="0" smtClean="0"/>
              <a:t>.</a:t>
            </a:r>
          </a:p>
          <a:p>
            <a:pPr lvl="1"/>
            <a:r>
              <a:rPr lang="en-US" dirty="0" smtClean="0"/>
              <a:t>Organ </a:t>
            </a:r>
            <a:r>
              <a:rPr lang="en-US" dirty="0"/>
              <a:t>damage must be evaluated by clinical evaluation and laboratory testing. </a:t>
            </a:r>
          </a:p>
        </p:txBody>
      </p:sp>
      <p:sp>
        <p:nvSpPr>
          <p:cNvPr id="4" name="Date Placeholder 3"/>
          <p:cNvSpPr>
            <a:spLocks noGrp="1"/>
          </p:cNvSpPr>
          <p:nvPr>
            <p:ph type="dt" sz="half" idx="10"/>
          </p:nvPr>
        </p:nvSpPr>
        <p:spPr/>
        <p:txBody>
          <a:bodyPr/>
          <a:lstStyle/>
          <a:p>
            <a:fld id="{13D10C94-C236-4DAD-AF3D-31C089F7A408}"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794638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Cont</a:t>
            </a:r>
            <a:r>
              <a:rPr lang="en-US" b="1" dirty="0" smtClean="0"/>
              <a:t>,</a:t>
            </a:r>
            <a:endParaRPr lang="en-US" b="1" dirty="0"/>
          </a:p>
        </p:txBody>
      </p:sp>
      <p:sp>
        <p:nvSpPr>
          <p:cNvPr id="3" name="Content Placeholder 2"/>
          <p:cNvSpPr>
            <a:spLocks noGrp="1"/>
          </p:cNvSpPr>
          <p:nvPr>
            <p:ph idx="1"/>
          </p:nvPr>
        </p:nvSpPr>
        <p:spPr/>
        <p:txBody>
          <a:bodyPr/>
          <a:lstStyle/>
          <a:p>
            <a:r>
              <a:rPr lang="en-US" b="1" dirty="0"/>
              <a:t>AEC does not identify the cause</a:t>
            </a:r>
            <a:r>
              <a:rPr lang="en-US" dirty="0"/>
              <a:t> </a:t>
            </a:r>
            <a:endParaRPr lang="en-US" dirty="0" smtClean="0"/>
          </a:p>
          <a:p>
            <a:pPr lvl="1"/>
            <a:r>
              <a:rPr lang="en-US" dirty="0" smtClean="0"/>
              <a:t>The </a:t>
            </a:r>
            <a:r>
              <a:rPr lang="en-US" dirty="0"/>
              <a:t>degree of eosinophilia may help to narrow the differential diagnosis, but the AEC is not sufficient to establish the diagnosis</a:t>
            </a:r>
            <a:r>
              <a:rPr lang="en-US" dirty="0" smtClean="0"/>
              <a:t>.</a:t>
            </a:r>
          </a:p>
          <a:p>
            <a:pPr lvl="1"/>
            <a:r>
              <a:rPr lang="en-US" dirty="0" smtClean="0"/>
              <a:t>As </a:t>
            </a:r>
            <a:r>
              <a:rPr lang="en-US" dirty="0"/>
              <a:t>an example, marked eosinophilia (</a:t>
            </a:r>
            <a:r>
              <a:rPr lang="en-US" dirty="0" err="1"/>
              <a:t>eg</a:t>
            </a:r>
            <a:r>
              <a:rPr lang="en-US" dirty="0"/>
              <a:t>, ≥20,000/</a:t>
            </a:r>
            <a:r>
              <a:rPr lang="en-US" dirty="0" err="1"/>
              <a:t>microL</a:t>
            </a:r>
            <a:r>
              <a:rPr lang="en-US" dirty="0"/>
              <a:t>) can be seen in drug hypersensitivity reactions or myeloid neoplasms, but is unlikely to be associated with asthma, allergic rhinitis, or atopic dermatitis.</a:t>
            </a:r>
          </a:p>
          <a:p>
            <a:pPr lvl="1"/>
            <a:r>
              <a:rPr lang="en-US" dirty="0"/>
              <a:t>Importantly, all patients with an AEC &gt;1500/</a:t>
            </a:r>
            <a:r>
              <a:rPr lang="en-US" dirty="0" err="1"/>
              <a:t>microL</a:t>
            </a:r>
            <a:r>
              <a:rPr lang="en-US" dirty="0"/>
              <a:t> should be evaluated for </a:t>
            </a:r>
            <a:r>
              <a:rPr lang="en-US" dirty="0" err="1"/>
              <a:t>hypereosinophilic</a:t>
            </a:r>
            <a:r>
              <a:rPr lang="en-US" dirty="0"/>
              <a:t> </a:t>
            </a:r>
            <a:r>
              <a:rPr lang="en-US" dirty="0" smtClean="0"/>
              <a:t>syndrome</a:t>
            </a:r>
            <a:r>
              <a:rPr lang="en-US" dirty="0"/>
              <a:t> </a:t>
            </a:r>
          </a:p>
          <a:p>
            <a:endParaRPr lang="en-US" dirty="0"/>
          </a:p>
        </p:txBody>
      </p:sp>
      <p:sp>
        <p:nvSpPr>
          <p:cNvPr id="4" name="Date Placeholder 3"/>
          <p:cNvSpPr>
            <a:spLocks noGrp="1"/>
          </p:cNvSpPr>
          <p:nvPr>
            <p:ph type="dt" sz="half" idx="10"/>
          </p:nvPr>
        </p:nvSpPr>
        <p:spPr/>
        <p:txBody>
          <a:bodyPr/>
          <a:lstStyle/>
          <a:p>
            <a:fld id="{53A35CDA-A35D-4099-BED9-1BEEC7F8AC08}"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624937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Eosinophils</a:t>
            </a:r>
          </a:p>
        </p:txBody>
      </p:sp>
      <p:sp>
        <p:nvSpPr>
          <p:cNvPr id="3" name="Content Placeholder 2"/>
          <p:cNvSpPr>
            <a:spLocks noGrp="1"/>
          </p:cNvSpPr>
          <p:nvPr>
            <p:ph idx="1"/>
          </p:nvPr>
        </p:nvSpPr>
        <p:spPr/>
        <p:txBody>
          <a:bodyPr/>
          <a:lstStyle/>
          <a:p>
            <a:r>
              <a:rPr lang="en-US" dirty="0" smtClean="0"/>
              <a:t>First </a:t>
            </a:r>
            <a:r>
              <a:rPr lang="en-US" dirty="0"/>
              <a:t>described in 1879 by Dr. Ehrlich </a:t>
            </a:r>
            <a:endParaRPr lang="en-US" dirty="0" smtClean="0"/>
          </a:p>
          <a:p>
            <a:r>
              <a:rPr lang="en-US" dirty="0" smtClean="0"/>
              <a:t>Stained </a:t>
            </a:r>
            <a:r>
              <a:rPr lang="en-US" dirty="0"/>
              <a:t>with acidic dyes, eosin </a:t>
            </a:r>
            <a:endParaRPr lang="en-US" dirty="0" smtClean="0"/>
          </a:p>
          <a:p>
            <a:r>
              <a:rPr lang="en-US" dirty="0" smtClean="0"/>
              <a:t>Recognized </a:t>
            </a:r>
            <a:r>
              <a:rPr lang="en-US" dirty="0"/>
              <a:t>early that they are associated with helminthic infections, asthma, malignancy </a:t>
            </a:r>
            <a:endParaRPr lang="en-US" dirty="0" smtClean="0"/>
          </a:p>
          <a:p>
            <a:r>
              <a:rPr lang="en-US" dirty="0" smtClean="0"/>
              <a:t>Differentiate </a:t>
            </a:r>
            <a:r>
              <a:rPr lang="en-US" dirty="0"/>
              <a:t>from hematopoietic stem cells </a:t>
            </a:r>
            <a:endParaRPr lang="en-US" dirty="0" smtClean="0"/>
          </a:p>
          <a:p>
            <a:r>
              <a:rPr lang="en-US" dirty="0" smtClean="0"/>
              <a:t>Blood </a:t>
            </a:r>
            <a:r>
              <a:rPr lang="en-US" dirty="0"/>
              <a:t>half-life of 18 </a:t>
            </a:r>
            <a:r>
              <a:rPr lang="en-US" dirty="0" err="1" smtClean="0"/>
              <a:t>hrs</a:t>
            </a:r>
            <a:endParaRPr lang="en-US" dirty="0"/>
          </a:p>
        </p:txBody>
      </p:sp>
      <p:pic>
        <p:nvPicPr>
          <p:cNvPr id="1026" name="Picture 2" descr="Eosinophilic Disor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9725" y="3927476"/>
            <a:ext cx="2965451" cy="293052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453486BA-8095-4E2D-B9F8-9A1D81D10FEF}"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995018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Diagnostic </a:t>
            </a:r>
            <a:r>
              <a:rPr lang="en-US" b="1" dirty="0" smtClean="0"/>
              <a:t>vigilance</a:t>
            </a:r>
            <a:endParaRPr lang="en-US" dirty="0"/>
          </a:p>
        </p:txBody>
      </p:sp>
      <p:sp>
        <p:nvSpPr>
          <p:cNvPr id="3" name="Content Placeholder 2"/>
          <p:cNvSpPr>
            <a:spLocks noGrp="1"/>
          </p:cNvSpPr>
          <p:nvPr>
            <p:ph idx="1"/>
          </p:nvPr>
        </p:nvSpPr>
        <p:spPr/>
        <p:txBody>
          <a:bodyPr>
            <a:normAutofit/>
          </a:bodyPr>
          <a:lstStyle/>
          <a:p>
            <a:r>
              <a:rPr lang="en-US" b="1" dirty="0" smtClean="0"/>
              <a:t>Consider </a:t>
            </a:r>
            <a:r>
              <a:rPr lang="en-US" b="1" dirty="0"/>
              <a:t>diverse </a:t>
            </a:r>
            <a:r>
              <a:rPr lang="en-US" b="1" dirty="0" smtClean="0"/>
              <a:t>causes</a:t>
            </a:r>
          </a:p>
          <a:p>
            <a:pPr lvl="1"/>
            <a:r>
              <a:rPr lang="en-US" dirty="0" smtClean="0"/>
              <a:t>It </a:t>
            </a:r>
            <a:r>
              <a:rPr lang="en-US" dirty="0"/>
              <a:t>is important to consider many possible causes for eosinophilia. </a:t>
            </a:r>
            <a:endParaRPr lang="en-US" dirty="0" smtClean="0"/>
          </a:p>
          <a:p>
            <a:pPr lvl="1"/>
            <a:r>
              <a:rPr lang="en-US" dirty="0" smtClean="0"/>
              <a:t>Even </a:t>
            </a:r>
            <a:r>
              <a:rPr lang="en-US" dirty="0"/>
              <a:t>in apparently straightforward cases (</a:t>
            </a:r>
            <a:r>
              <a:rPr lang="en-US" dirty="0" err="1"/>
              <a:t>eg</a:t>
            </a:r>
            <a:r>
              <a:rPr lang="en-US" dirty="0"/>
              <a:t>, a child who has long-standing mild eosinophilia and atopy, a traveler returning from a parasite-endemic area with new eosinophilia and gastrointestinal complaints), there may be other, less apparent causes of eosinophilia.</a:t>
            </a:r>
          </a:p>
          <a:p>
            <a:r>
              <a:rPr lang="en-US" b="1" dirty="0" smtClean="0"/>
              <a:t>Remain </a:t>
            </a:r>
            <a:r>
              <a:rPr lang="en-US" b="1" dirty="0"/>
              <a:t>vigilant</a:t>
            </a:r>
            <a:r>
              <a:rPr lang="en-US" dirty="0"/>
              <a:t> </a:t>
            </a:r>
            <a:endParaRPr lang="en-US" dirty="0" smtClean="0"/>
          </a:p>
          <a:p>
            <a:pPr lvl="1"/>
            <a:r>
              <a:rPr lang="en-US" dirty="0" smtClean="0"/>
              <a:t>It </a:t>
            </a:r>
            <a:r>
              <a:rPr lang="en-US" dirty="0"/>
              <a:t>is especially important to consider other diagnoses when eosinophilia does not respond as expected to an intervention (</a:t>
            </a:r>
            <a:r>
              <a:rPr lang="en-US" dirty="0" err="1"/>
              <a:t>eg</a:t>
            </a:r>
            <a:r>
              <a:rPr lang="en-US" dirty="0"/>
              <a:t>, treatment of an infection, withdrawal of a presumed offending agent</a:t>
            </a:r>
            <a:r>
              <a:rPr lang="en-US" dirty="0" smtClean="0"/>
              <a:t>).</a:t>
            </a:r>
          </a:p>
          <a:p>
            <a:pPr lvl="1"/>
            <a:r>
              <a:rPr lang="en-US" dirty="0" smtClean="0"/>
              <a:t>Furthermore</a:t>
            </a:r>
            <a:r>
              <a:rPr lang="en-US" dirty="0"/>
              <a:t>, a high degree of suspicion and thoughtful evaluation may be required to identify certain syndromes, such as primary </a:t>
            </a:r>
            <a:r>
              <a:rPr lang="en-US" dirty="0" err="1"/>
              <a:t>immunodeficiencies</a:t>
            </a:r>
            <a:r>
              <a:rPr lang="en-US" dirty="0"/>
              <a:t>, autoimmune illnesses, and eosinophilic granulomatosis with </a:t>
            </a:r>
            <a:r>
              <a:rPr lang="en-US" dirty="0" err="1"/>
              <a:t>polyangiitis</a:t>
            </a:r>
            <a:r>
              <a:rPr lang="en-US" dirty="0"/>
              <a:t> (EGPA; formerly called </a:t>
            </a:r>
            <a:r>
              <a:rPr lang="en-US" dirty="0" err="1"/>
              <a:t>Churg</a:t>
            </a:r>
            <a:r>
              <a:rPr lang="en-US" dirty="0"/>
              <a:t>-Strauss syndrome).</a:t>
            </a:r>
          </a:p>
        </p:txBody>
      </p:sp>
      <p:sp>
        <p:nvSpPr>
          <p:cNvPr id="4" name="Date Placeholder 3"/>
          <p:cNvSpPr>
            <a:spLocks noGrp="1"/>
          </p:cNvSpPr>
          <p:nvPr>
            <p:ph type="dt" sz="half" idx="10"/>
          </p:nvPr>
        </p:nvSpPr>
        <p:spPr/>
        <p:txBody>
          <a:bodyPr/>
          <a:lstStyle/>
          <a:p>
            <a:fld id="{4184B6CC-BDB1-4487-89AA-4D28FAEFB185}"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297080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URGENCY OF </a:t>
            </a:r>
            <a:r>
              <a:rPr lang="en-US" b="1" dirty="0" smtClean="0"/>
              <a:t>EVALUATION</a:t>
            </a:r>
            <a:endParaRPr lang="en-US" dirty="0"/>
          </a:p>
        </p:txBody>
      </p:sp>
      <p:sp>
        <p:nvSpPr>
          <p:cNvPr id="3" name="Content Placeholder 2"/>
          <p:cNvSpPr>
            <a:spLocks noGrp="1"/>
          </p:cNvSpPr>
          <p:nvPr>
            <p:ph idx="1"/>
          </p:nvPr>
        </p:nvSpPr>
        <p:spPr/>
        <p:txBody>
          <a:bodyPr/>
          <a:lstStyle/>
          <a:p>
            <a:r>
              <a:rPr lang="en-US" dirty="0" smtClean="0"/>
              <a:t>Urgency </a:t>
            </a:r>
            <a:r>
              <a:rPr lang="en-US" dirty="0"/>
              <a:t>of evaluation is informed by the clinical status of the patient and the level of eosinophilia.</a:t>
            </a:r>
          </a:p>
          <a:p>
            <a:r>
              <a:rPr lang="en-US" dirty="0"/>
              <a:t>Eosinophilia may be encountered in the course of evaluating other clinical conditions or as an incidental finding on a complete blood count (CBC) and differential. </a:t>
            </a:r>
            <a:endParaRPr lang="en-US" dirty="0" smtClean="0"/>
          </a:p>
          <a:p>
            <a:r>
              <a:rPr lang="en-US" dirty="0" smtClean="0"/>
              <a:t>We </a:t>
            </a:r>
            <a:r>
              <a:rPr lang="en-US" dirty="0"/>
              <a:t>use both the patient's clinical status and the level of absolute eosinophil count (AEC) to guide the urgency of evaluation. </a:t>
            </a:r>
            <a:endParaRPr lang="en-US" dirty="0" smtClean="0"/>
          </a:p>
        </p:txBody>
      </p:sp>
      <p:sp>
        <p:nvSpPr>
          <p:cNvPr id="4" name="Date Placeholder 3"/>
          <p:cNvSpPr>
            <a:spLocks noGrp="1"/>
          </p:cNvSpPr>
          <p:nvPr>
            <p:ph type="dt" sz="half" idx="10"/>
          </p:nvPr>
        </p:nvSpPr>
        <p:spPr/>
        <p:txBody>
          <a:bodyPr/>
          <a:lstStyle/>
          <a:p>
            <a:fld id="{3305A67A-6615-4BEC-B7E6-C7E9A8929F2A}"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2905235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Acutely ill or extremely high AEC</a:t>
            </a:r>
            <a:r>
              <a:rPr lang="en-US" dirty="0"/>
              <a:t> </a:t>
            </a:r>
          </a:p>
        </p:txBody>
      </p:sp>
      <p:sp>
        <p:nvSpPr>
          <p:cNvPr id="3" name="Content Placeholder 2"/>
          <p:cNvSpPr>
            <a:spLocks noGrp="1"/>
          </p:cNvSpPr>
          <p:nvPr>
            <p:ph idx="1"/>
          </p:nvPr>
        </p:nvSpPr>
        <p:spPr/>
        <p:txBody>
          <a:bodyPr>
            <a:normAutofit fontScale="70000" lnSpcReduction="20000"/>
          </a:bodyPr>
          <a:lstStyle/>
          <a:p>
            <a:r>
              <a:rPr lang="en-US" dirty="0" smtClean="0"/>
              <a:t>Hospitalization </a:t>
            </a:r>
            <a:r>
              <a:rPr lang="en-US" dirty="0"/>
              <a:t>is generally warranted for patients who are acutely ill or who have an extremely high or rapidly rising </a:t>
            </a:r>
            <a:r>
              <a:rPr lang="en-US" dirty="0" smtClean="0"/>
              <a:t>AEC.</a:t>
            </a:r>
          </a:p>
          <a:p>
            <a:r>
              <a:rPr lang="en-US" dirty="0" smtClean="0"/>
              <a:t>Hospitalization </a:t>
            </a:r>
            <a:r>
              <a:rPr lang="en-US" dirty="0"/>
              <a:t>permits management of medical emergencies while the cause of eosinophilia is being investigated. </a:t>
            </a:r>
            <a:endParaRPr lang="en-US" dirty="0" smtClean="0"/>
          </a:p>
          <a:p>
            <a:r>
              <a:rPr lang="en-US" dirty="0" smtClean="0"/>
              <a:t>Importantly</a:t>
            </a:r>
            <a:r>
              <a:rPr lang="en-US" dirty="0"/>
              <a:t>, management of medical emergencies should not be delayed by the diagnostic evaluation. </a:t>
            </a:r>
            <a:endParaRPr lang="en-US" dirty="0" smtClean="0"/>
          </a:p>
          <a:p>
            <a:r>
              <a:rPr lang="en-US" dirty="0" smtClean="0"/>
              <a:t>Since </a:t>
            </a:r>
            <a:r>
              <a:rPr lang="en-US" dirty="0"/>
              <a:t>therapy (</a:t>
            </a:r>
            <a:r>
              <a:rPr lang="en-US" dirty="0" err="1"/>
              <a:t>eg</a:t>
            </a:r>
            <a:r>
              <a:rPr lang="en-US" dirty="0"/>
              <a:t>, high dose glucocorticoids) can affect the results of diagnostic testing, every effort should be made to obtain appropriate studies before initiating emergency </a:t>
            </a:r>
            <a:r>
              <a:rPr lang="en-US" dirty="0" smtClean="0"/>
              <a:t>treatment</a:t>
            </a:r>
            <a:endParaRPr lang="en-US" dirty="0"/>
          </a:p>
          <a:p>
            <a:r>
              <a:rPr lang="en-US" dirty="0"/>
              <a:t>Emergency treatment may be needed for hemodynamic instability, severe respiratory compromise, delirium, coma, </a:t>
            </a:r>
            <a:r>
              <a:rPr lang="en-US" dirty="0" err="1"/>
              <a:t>mononeuritis</a:t>
            </a:r>
            <a:r>
              <a:rPr lang="en-US" dirty="0"/>
              <a:t> multiplex, or other life-threatening or disabling conditions that may reflect irreversible eosinophil-associated tissue damage to the heart, lungs, nervous system, or other organs. </a:t>
            </a:r>
            <a:endParaRPr lang="en-US" dirty="0" smtClean="0"/>
          </a:p>
          <a:p>
            <a:r>
              <a:rPr lang="en-US" dirty="0" smtClean="0"/>
              <a:t>A </a:t>
            </a:r>
            <a:r>
              <a:rPr lang="en-US" dirty="0"/>
              <a:t>decision to treat on an emergency basis should be based on the severity of illness and the likelihood of eosinophilia as the cause, rather than the level of AEC alone. </a:t>
            </a:r>
            <a:endParaRPr lang="en-US" dirty="0" smtClean="0"/>
          </a:p>
          <a:p>
            <a:r>
              <a:rPr lang="en-US" dirty="0" smtClean="0"/>
              <a:t>Emergency </a:t>
            </a:r>
            <a:r>
              <a:rPr lang="en-US" dirty="0"/>
              <a:t>management of the acutely ill patient with eosinophilia, including treatment with high dose steroids, </a:t>
            </a:r>
            <a:r>
              <a:rPr lang="en-US" dirty="0" err="1"/>
              <a:t>leukapheresis</a:t>
            </a:r>
            <a:r>
              <a:rPr lang="en-US" dirty="0"/>
              <a:t>, </a:t>
            </a:r>
            <a:r>
              <a:rPr lang="en-US" dirty="0" smtClean="0"/>
              <a:t>and/or </a:t>
            </a:r>
            <a:r>
              <a:rPr lang="en-US" dirty="0" err="1" smtClean="0"/>
              <a:t>cytoreduction</a:t>
            </a:r>
            <a:r>
              <a:rPr lang="en-US" dirty="0" smtClean="0"/>
              <a:t> </a:t>
            </a:r>
            <a:endParaRPr lang="en-US" dirty="0"/>
          </a:p>
          <a:p>
            <a:r>
              <a:rPr lang="en-US" dirty="0"/>
              <a:t>An extremely high AEC alone (</a:t>
            </a:r>
            <a:r>
              <a:rPr lang="en-US" dirty="0" err="1"/>
              <a:t>eg</a:t>
            </a:r>
            <a:r>
              <a:rPr lang="en-US" dirty="0"/>
              <a:t>, ≥50,000/</a:t>
            </a:r>
            <a:r>
              <a:rPr lang="en-US" dirty="0" err="1"/>
              <a:t>microL</a:t>
            </a:r>
            <a:r>
              <a:rPr lang="en-US" dirty="0"/>
              <a:t>) or leukemic blasts on the blood smear should be evaluated urgently even if the patient is clinically stable, as it may reflect a potentially life-threatening disorder (</a:t>
            </a:r>
            <a:r>
              <a:rPr lang="en-US" dirty="0" err="1"/>
              <a:t>eg</a:t>
            </a:r>
            <a:r>
              <a:rPr lang="en-US" dirty="0"/>
              <a:t>, hematologic malignancy) or impending medical emergency. </a:t>
            </a:r>
            <a:endParaRPr lang="en-US" dirty="0" smtClean="0"/>
          </a:p>
          <a:p>
            <a:r>
              <a:rPr lang="en-US" dirty="0" smtClean="0"/>
              <a:t>The </a:t>
            </a:r>
            <a:r>
              <a:rPr lang="en-US" dirty="0"/>
              <a:t>decision to hospitalize should be made on a case-by-case basis. </a:t>
            </a:r>
          </a:p>
          <a:p>
            <a:endParaRPr lang="en-US" dirty="0"/>
          </a:p>
        </p:txBody>
      </p:sp>
      <p:sp>
        <p:nvSpPr>
          <p:cNvPr id="4" name="Date Placeholder 3"/>
          <p:cNvSpPr>
            <a:spLocks noGrp="1"/>
          </p:cNvSpPr>
          <p:nvPr>
            <p:ph type="dt" sz="half" idx="10"/>
          </p:nvPr>
        </p:nvSpPr>
        <p:spPr/>
        <p:txBody>
          <a:bodyPr/>
          <a:lstStyle/>
          <a:p>
            <a:fld id="{BDDBF0EE-A648-4DE6-9A90-24E83EA147BE}"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793061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Symptomatic, but clinically stable</a:t>
            </a:r>
            <a:endParaRPr lang="en-US" dirty="0"/>
          </a:p>
        </p:txBody>
      </p:sp>
      <p:sp>
        <p:nvSpPr>
          <p:cNvPr id="3" name="Content Placeholder 2"/>
          <p:cNvSpPr>
            <a:spLocks noGrp="1"/>
          </p:cNvSpPr>
          <p:nvPr>
            <p:ph idx="1"/>
          </p:nvPr>
        </p:nvSpPr>
        <p:spPr/>
        <p:txBody>
          <a:bodyPr>
            <a:normAutofit fontScale="85000" lnSpcReduction="10000"/>
          </a:bodyPr>
          <a:lstStyle/>
          <a:p>
            <a:r>
              <a:rPr lang="en-US" dirty="0"/>
              <a:t> </a:t>
            </a:r>
            <a:r>
              <a:rPr lang="en-US" dirty="0" smtClean="0"/>
              <a:t>For </a:t>
            </a:r>
            <a:r>
              <a:rPr lang="en-US" dirty="0"/>
              <a:t>the patient who is symptomatic but clinically stable, the urgency of evaluation depends on the clinical presentation, level of eosinophilia, and concern on the part of the clinician and/or patient.</a:t>
            </a:r>
          </a:p>
          <a:p>
            <a:r>
              <a:rPr lang="en-US" dirty="0"/>
              <a:t>In general, the AEC alone should not determine the urgency of evaluation in a clinically stable </a:t>
            </a:r>
            <a:r>
              <a:rPr lang="en-US" dirty="0" smtClean="0"/>
              <a:t>patient.</a:t>
            </a:r>
          </a:p>
          <a:p>
            <a:r>
              <a:rPr lang="en-US" dirty="0" smtClean="0"/>
              <a:t>However</a:t>
            </a:r>
            <a:r>
              <a:rPr lang="en-US" dirty="0"/>
              <a:t>, patients with ≥5000 eosinophils/</a:t>
            </a:r>
            <a:r>
              <a:rPr lang="en-US" dirty="0" err="1"/>
              <a:t>microLor</a:t>
            </a:r>
            <a:r>
              <a:rPr lang="en-US" dirty="0"/>
              <a:t> rapidly rising AEC should be evaluated promptly. </a:t>
            </a:r>
            <a:endParaRPr lang="en-US" dirty="0" smtClean="0"/>
          </a:p>
          <a:p>
            <a:r>
              <a:rPr lang="en-US" dirty="0" smtClean="0"/>
              <a:t>All </a:t>
            </a:r>
            <a:r>
              <a:rPr lang="en-US" dirty="0"/>
              <a:t>patients with AEC ≥1500/</a:t>
            </a:r>
            <a:r>
              <a:rPr lang="en-US" dirty="0" err="1"/>
              <a:t>microL</a:t>
            </a:r>
            <a:r>
              <a:rPr lang="en-US" dirty="0"/>
              <a:t> should be evaluated for </a:t>
            </a:r>
            <a:r>
              <a:rPr lang="en-US" dirty="0" err="1"/>
              <a:t>hypereosinophilic</a:t>
            </a:r>
            <a:r>
              <a:rPr lang="en-US" dirty="0"/>
              <a:t> syndromes (HES</a:t>
            </a:r>
            <a:r>
              <a:rPr lang="en-US" dirty="0" smtClean="0"/>
              <a:t>)</a:t>
            </a:r>
          </a:p>
          <a:p>
            <a:r>
              <a:rPr lang="en-US" dirty="0" smtClean="0"/>
              <a:t>For </a:t>
            </a:r>
            <a:r>
              <a:rPr lang="en-US" dirty="0"/>
              <a:t>other symptomatic but clinically stable patients, the urgency of evaluation is informed by findings that may reflect organ involvement and/or the cause of eosinophilia, and by concerns on the part of the clinician and patient. </a:t>
            </a:r>
            <a:endParaRPr lang="en-US" dirty="0" smtClean="0"/>
          </a:p>
          <a:p>
            <a:r>
              <a:rPr lang="en-US" dirty="0" smtClean="0"/>
              <a:t>As </a:t>
            </a:r>
            <a:r>
              <a:rPr lang="en-US" dirty="0"/>
              <a:t>examples, patients with chest pain, elevated cardiac troponin, or an unexplained abnormal chest X-ray should be evaluated promptly, regardless of the </a:t>
            </a:r>
            <a:r>
              <a:rPr lang="en-US" dirty="0" smtClean="0"/>
              <a:t>AEC.</a:t>
            </a:r>
          </a:p>
          <a:p>
            <a:r>
              <a:rPr lang="en-US" dirty="0" smtClean="0"/>
              <a:t>Conversely</a:t>
            </a:r>
            <a:r>
              <a:rPr lang="en-US" dirty="0"/>
              <a:t>, it may be reasonable to conduct the evaluation over a period of weeks or longer for a patient with an AEC of 1400/</a:t>
            </a:r>
            <a:r>
              <a:rPr lang="en-US" dirty="0" err="1"/>
              <a:t>microL</a:t>
            </a:r>
            <a:r>
              <a:rPr lang="en-US" dirty="0"/>
              <a:t> and eczema, previously diagnosed asthma, or a recently treated helminth infection.</a:t>
            </a:r>
          </a:p>
        </p:txBody>
      </p:sp>
      <p:sp>
        <p:nvSpPr>
          <p:cNvPr id="4" name="Date Placeholder 3"/>
          <p:cNvSpPr>
            <a:spLocks noGrp="1"/>
          </p:cNvSpPr>
          <p:nvPr>
            <p:ph type="dt" sz="half" idx="10"/>
          </p:nvPr>
        </p:nvSpPr>
        <p:spPr/>
        <p:txBody>
          <a:bodyPr/>
          <a:lstStyle/>
          <a:p>
            <a:fld id="{A3A44A6F-6279-4948-8564-AFB37D9BE19E}"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091984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Asymptomatic or incidental eosinophilia</a:t>
            </a:r>
            <a:endParaRPr lang="en-US" dirty="0"/>
          </a:p>
        </p:txBody>
      </p:sp>
      <p:sp>
        <p:nvSpPr>
          <p:cNvPr id="3" name="Content Placeholder 2"/>
          <p:cNvSpPr>
            <a:spLocks noGrp="1"/>
          </p:cNvSpPr>
          <p:nvPr>
            <p:ph idx="1"/>
          </p:nvPr>
        </p:nvSpPr>
        <p:spPr/>
        <p:txBody>
          <a:bodyPr>
            <a:normAutofit/>
          </a:bodyPr>
          <a:lstStyle/>
          <a:p>
            <a:r>
              <a:rPr lang="en-US" dirty="0" smtClean="0"/>
              <a:t>All </a:t>
            </a:r>
            <a:r>
              <a:rPr lang="en-US" dirty="0"/>
              <a:t>patients with AEC ≥1500/</a:t>
            </a:r>
            <a:r>
              <a:rPr lang="en-US" dirty="0" err="1"/>
              <a:t>microL</a:t>
            </a:r>
            <a:r>
              <a:rPr lang="en-US" dirty="0"/>
              <a:t> should have a CBC repeated in one to two weeks to determine if the eosinophilia is transient, stable, or rising; the CBC should be repeated even when eosinophilia is detected incidentally in an asymptomatic patient. </a:t>
            </a:r>
            <a:endParaRPr lang="en-US" dirty="0" smtClean="0"/>
          </a:p>
          <a:p>
            <a:r>
              <a:rPr lang="en-US" dirty="0" smtClean="0"/>
              <a:t>Persistent </a:t>
            </a:r>
            <a:r>
              <a:rPr lang="en-US" dirty="0"/>
              <a:t>AEC &gt;5000/</a:t>
            </a:r>
            <a:r>
              <a:rPr lang="en-US" dirty="0" err="1"/>
              <a:t>microL</a:t>
            </a:r>
            <a:r>
              <a:rPr lang="en-US" dirty="0"/>
              <a:t> or a rising AEC should be evaluated promptly for HES, even though it is uncommon for such patients to be completely asymptomatic. </a:t>
            </a:r>
            <a:endParaRPr lang="en-US" dirty="0" smtClean="0"/>
          </a:p>
          <a:p>
            <a:r>
              <a:rPr lang="en-US" dirty="0" smtClean="0"/>
              <a:t>For </a:t>
            </a:r>
            <a:r>
              <a:rPr lang="en-US" dirty="0"/>
              <a:t>asymptomatic patients with eosinophilia &lt;1500/</a:t>
            </a:r>
            <a:r>
              <a:rPr lang="en-US" dirty="0" err="1"/>
              <a:t>microL</a:t>
            </a:r>
            <a:r>
              <a:rPr lang="en-US" dirty="0"/>
              <a:t>, it may be reasonable to postpone a repeat CBC and evaluation for a month or longer. </a:t>
            </a:r>
            <a:endParaRPr lang="en-US" dirty="0" smtClean="0"/>
          </a:p>
          <a:p>
            <a:r>
              <a:rPr lang="en-US" dirty="0" smtClean="0"/>
              <a:t>However</a:t>
            </a:r>
            <a:r>
              <a:rPr lang="en-US" dirty="0"/>
              <a:t>, it is important to first ensure that there are </a:t>
            </a:r>
            <a:r>
              <a:rPr lang="en-US" b="1" dirty="0"/>
              <a:t>no</a:t>
            </a:r>
            <a:r>
              <a:rPr lang="en-US" dirty="0"/>
              <a:t> clinical findings suggestive of eosinophilic end-organ damage, no history of travel or residence in helminth-endemic areas, and no features suggestive of a malignancy (</a:t>
            </a:r>
            <a:r>
              <a:rPr lang="en-US" dirty="0" err="1"/>
              <a:t>eg</a:t>
            </a:r>
            <a:r>
              <a:rPr lang="en-US" dirty="0"/>
              <a:t>, significant anemia or thrombocytopenia, splenomegaly, lymphadenopathy) before deferring the evaluation</a:t>
            </a:r>
            <a:r>
              <a:rPr lang="en-US" dirty="0" smtClean="0"/>
              <a:t>.</a:t>
            </a:r>
            <a:endParaRPr lang="en-US" dirty="0"/>
          </a:p>
        </p:txBody>
      </p:sp>
      <p:sp>
        <p:nvSpPr>
          <p:cNvPr id="4" name="Date Placeholder 3"/>
          <p:cNvSpPr>
            <a:spLocks noGrp="1"/>
          </p:cNvSpPr>
          <p:nvPr>
            <p:ph type="dt" sz="half" idx="10"/>
          </p:nvPr>
        </p:nvSpPr>
        <p:spPr/>
        <p:txBody>
          <a:bodyPr/>
          <a:lstStyle/>
          <a:p>
            <a:fld id="{CFABA4F1-B364-4760-98C0-718BFAA112EA}"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822477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INITIAL EVALUATION</a:t>
            </a:r>
            <a:endParaRPr lang="en-US" dirty="0"/>
          </a:p>
        </p:txBody>
      </p:sp>
      <p:sp>
        <p:nvSpPr>
          <p:cNvPr id="3" name="Content Placeholder 2"/>
          <p:cNvSpPr>
            <a:spLocks noGrp="1"/>
          </p:cNvSpPr>
          <p:nvPr>
            <p:ph idx="1"/>
          </p:nvPr>
        </p:nvSpPr>
        <p:spPr/>
        <p:txBody>
          <a:bodyPr/>
          <a:lstStyle/>
          <a:p>
            <a:r>
              <a:rPr lang="en-US" dirty="0"/>
              <a:t>The initial evaluation should assess the patient for clinical findings that may be attributable to eosinophilia, and seek to determine the underlying cause</a:t>
            </a:r>
          </a:p>
        </p:txBody>
      </p:sp>
      <p:sp>
        <p:nvSpPr>
          <p:cNvPr id="4" name="Date Placeholder 3"/>
          <p:cNvSpPr>
            <a:spLocks noGrp="1"/>
          </p:cNvSpPr>
          <p:nvPr>
            <p:ph type="dt" sz="half" idx="10"/>
          </p:nvPr>
        </p:nvSpPr>
        <p:spPr/>
        <p:txBody>
          <a:bodyPr/>
          <a:lstStyle/>
          <a:p>
            <a:fld id="{366FE328-6047-4A6F-8764-BD8522420DE8}"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809128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History</a:t>
            </a:r>
            <a:endParaRPr lang="en-US" b="1" dirty="0"/>
          </a:p>
        </p:txBody>
      </p:sp>
      <p:sp>
        <p:nvSpPr>
          <p:cNvPr id="3" name="Content Placeholder 2"/>
          <p:cNvSpPr>
            <a:spLocks noGrp="1"/>
          </p:cNvSpPr>
          <p:nvPr>
            <p:ph idx="1"/>
          </p:nvPr>
        </p:nvSpPr>
        <p:spPr/>
        <p:txBody>
          <a:bodyPr/>
          <a:lstStyle/>
          <a:p>
            <a:r>
              <a:rPr lang="en-US" dirty="0" smtClean="0"/>
              <a:t>The </a:t>
            </a:r>
            <a:r>
              <a:rPr lang="en-US" dirty="0"/>
              <a:t>history should elicit symptoms that may reflect organ involvement by eosinophils, including a complete review of systems, because of the protean manifestations of organ involvement by eosinophils. </a:t>
            </a:r>
            <a:endParaRPr lang="en-US" dirty="0" smtClean="0"/>
          </a:p>
          <a:p>
            <a:r>
              <a:rPr lang="en-US" dirty="0" smtClean="0"/>
              <a:t>The </a:t>
            </a:r>
            <a:r>
              <a:rPr lang="en-US" dirty="0"/>
              <a:t>history should seek to identify conditions that may cause eosinophilia, including asthma, atopy, rheumatologic conditions, infections, malignancy, potential exposures (</a:t>
            </a:r>
            <a:r>
              <a:rPr lang="en-US" dirty="0" err="1"/>
              <a:t>eg</a:t>
            </a:r>
            <a:r>
              <a:rPr lang="en-US" dirty="0"/>
              <a:t>, medications, diet, infections), and family </a:t>
            </a:r>
            <a:r>
              <a:rPr lang="en-US" dirty="0" smtClean="0"/>
              <a:t>history.</a:t>
            </a:r>
          </a:p>
          <a:p>
            <a:r>
              <a:rPr lang="en-US" dirty="0" smtClean="0"/>
              <a:t>It </a:t>
            </a:r>
            <a:r>
              <a:rPr lang="en-US" dirty="0"/>
              <a:t>is important to determine if there has been a recent change in symptoms that might represent disease progression or a new diagnosis.</a:t>
            </a:r>
          </a:p>
        </p:txBody>
      </p:sp>
      <p:sp>
        <p:nvSpPr>
          <p:cNvPr id="4" name="Date Placeholder 3"/>
          <p:cNvSpPr>
            <a:spLocks noGrp="1"/>
          </p:cNvSpPr>
          <p:nvPr>
            <p:ph type="dt" sz="half" idx="10"/>
          </p:nvPr>
        </p:nvSpPr>
        <p:spPr/>
        <p:txBody>
          <a:bodyPr/>
          <a:lstStyle/>
          <a:p>
            <a:fld id="{4817272F-B8FB-4CF1-8DBE-23D04758014F}"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1047093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Patients should be questioned about the following symptoms:</a:t>
            </a:r>
            <a:br>
              <a:rPr lang="en-US" b="1" dirty="0"/>
            </a:br>
            <a:endParaRPr lang="en-US" b="1" dirty="0"/>
          </a:p>
        </p:txBody>
      </p:sp>
      <p:sp>
        <p:nvSpPr>
          <p:cNvPr id="3" name="Content Placeholder 2"/>
          <p:cNvSpPr>
            <a:spLocks noGrp="1"/>
          </p:cNvSpPr>
          <p:nvPr>
            <p:ph idx="1"/>
          </p:nvPr>
        </p:nvSpPr>
        <p:spPr/>
        <p:txBody>
          <a:bodyPr>
            <a:normAutofit lnSpcReduction="10000"/>
          </a:bodyPr>
          <a:lstStyle/>
          <a:p>
            <a:r>
              <a:rPr lang="en-US" b="1" dirty="0" smtClean="0"/>
              <a:t>Constitutional</a:t>
            </a:r>
            <a:r>
              <a:rPr lang="en-US" b="1" dirty="0"/>
              <a:t>:</a:t>
            </a:r>
            <a:r>
              <a:rPr lang="en-US" dirty="0"/>
              <a:t> Fever, night sweats, unintentional weight loss, </a:t>
            </a:r>
            <a:r>
              <a:rPr lang="en-US" dirty="0" smtClean="0"/>
              <a:t>fatigue</a:t>
            </a:r>
            <a:endParaRPr lang="en-US" dirty="0"/>
          </a:p>
          <a:p>
            <a:r>
              <a:rPr lang="en-US" b="1" dirty="0" smtClean="0"/>
              <a:t>Cutaneous</a:t>
            </a:r>
            <a:r>
              <a:rPr lang="en-US" b="1" dirty="0"/>
              <a:t>:</a:t>
            </a:r>
            <a:r>
              <a:rPr lang="en-US" dirty="0"/>
              <a:t> Eczema, pruritus, </a:t>
            </a:r>
            <a:r>
              <a:rPr lang="en-US" dirty="0" err="1"/>
              <a:t>urticaria</a:t>
            </a:r>
            <a:r>
              <a:rPr lang="en-US" dirty="0"/>
              <a:t>, angioedema, rash, ulcers </a:t>
            </a:r>
            <a:endParaRPr lang="en-US" dirty="0" smtClean="0"/>
          </a:p>
          <a:p>
            <a:r>
              <a:rPr lang="en-US" b="1" dirty="0" smtClean="0"/>
              <a:t>Cardiac</a:t>
            </a:r>
            <a:r>
              <a:rPr lang="en-US" b="1" dirty="0"/>
              <a:t>:</a:t>
            </a:r>
            <a:r>
              <a:rPr lang="en-US" dirty="0"/>
              <a:t> Dyspnea, chest pain, palpitations, symptoms of heart </a:t>
            </a:r>
            <a:r>
              <a:rPr lang="en-US" dirty="0" smtClean="0"/>
              <a:t>failure</a:t>
            </a:r>
            <a:endParaRPr lang="en-US" dirty="0"/>
          </a:p>
          <a:p>
            <a:r>
              <a:rPr lang="en-US" b="1" dirty="0" smtClean="0"/>
              <a:t>Respiratory</a:t>
            </a:r>
            <a:r>
              <a:rPr lang="en-US" b="1" dirty="0"/>
              <a:t>:</a:t>
            </a:r>
            <a:r>
              <a:rPr lang="en-US" dirty="0"/>
              <a:t> Nasal/sinus symptoms, wheezing, cough, chest </a:t>
            </a:r>
            <a:r>
              <a:rPr lang="en-US" dirty="0" smtClean="0"/>
              <a:t>congestion</a:t>
            </a:r>
            <a:endParaRPr lang="en-US" dirty="0"/>
          </a:p>
          <a:p>
            <a:r>
              <a:rPr lang="en-US" b="1" dirty="0" smtClean="0"/>
              <a:t>Gastrointestinal</a:t>
            </a:r>
            <a:r>
              <a:rPr lang="en-US" b="1" dirty="0"/>
              <a:t>:</a:t>
            </a:r>
            <a:r>
              <a:rPr lang="en-US" dirty="0"/>
              <a:t> Weight loss, abdominal pain, dysphagia, nausea, vomiting, diarrhea, food intolerance, changes in </a:t>
            </a:r>
            <a:r>
              <a:rPr lang="en-US" dirty="0" smtClean="0"/>
              <a:t>stools</a:t>
            </a:r>
            <a:endParaRPr lang="en-US" dirty="0"/>
          </a:p>
          <a:p>
            <a:r>
              <a:rPr lang="en-US" b="1" dirty="0" smtClean="0"/>
              <a:t>Nervous </a:t>
            </a:r>
            <a:r>
              <a:rPr lang="en-US" b="1" dirty="0"/>
              <a:t>system:</a:t>
            </a:r>
            <a:r>
              <a:rPr lang="en-US" dirty="0"/>
              <a:t> Transient ischemic attack, cerebrovascular accident, behavioral changes, confusion, balance problems, memory loss, change in vision, numbness, weakness, </a:t>
            </a:r>
            <a:r>
              <a:rPr lang="en-US" dirty="0" smtClean="0"/>
              <a:t>pain</a:t>
            </a:r>
            <a:endParaRPr lang="en-US" dirty="0"/>
          </a:p>
          <a:p>
            <a:r>
              <a:rPr lang="en-US" b="1" dirty="0" smtClean="0"/>
              <a:t>Other</a:t>
            </a:r>
            <a:r>
              <a:rPr lang="en-US" b="1" dirty="0"/>
              <a:t>:</a:t>
            </a:r>
            <a:r>
              <a:rPr lang="en-US" dirty="0"/>
              <a:t> Including symptoms attributable to lymphadenopathy or hepatosplenomegaly (</a:t>
            </a:r>
            <a:r>
              <a:rPr lang="en-US" dirty="0" err="1"/>
              <a:t>ie</a:t>
            </a:r>
            <a:r>
              <a:rPr lang="en-US" dirty="0"/>
              <a:t>, new abdominal or chest discomfort, early satiety), ocular findings, genitourinary complaints, myalgia, arthralgia, and anaphylaxis</a:t>
            </a:r>
          </a:p>
          <a:p>
            <a:endParaRPr lang="en-US" dirty="0"/>
          </a:p>
        </p:txBody>
      </p:sp>
      <p:sp>
        <p:nvSpPr>
          <p:cNvPr id="4" name="Date Placeholder 3"/>
          <p:cNvSpPr>
            <a:spLocks noGrp="1"/>
          </p:cNvSpPr>
          <p:nvPr>
            <p:ph type="dt" sz="half" idx="10"/>
          </p:nvPr>
        </p:nvSpPr>
        <p:spPr/>
        <p:txBody>
          <a:bodyPr/>
          <a:lstStyle/>
          <a:p>
            <a:fld id="{3A2D3EE1-1DDD-470A-A55E-32521709518B}"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2388483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Important aspects of the history also include</a:t>
            </a:r>
            <a:r>
              <a:rPr lang="en-US" b="1" dirty="0" smtClean="0"/>
              <a:t>:</a:t>
            </a:r>
            <a:endParaRPr lang="en-US" b="1" dirty="0"/>
          </a:p>
        </p:txBody>
      </p:sp>
      <p:sp>
        <p:nvSpPr>
          <p:cNvPr id="3" name="Content Placeholder 2"/>
          <p:cNvSpPr>
            <a:spLocks noGrp="1"/>
          </p:cNvSpPr>
          <p:nvPr>
            <p:ph idx="1"/>
          </p:nvPr>
        </p:nvSpPr>
        <p:spPr/>
        <p:txBody>
          <a:bodyPr>
            <a:normAutofit fontScale="92500" lnSpcReduction="10000"/>
          </a:bodyPr>
          <a:lstStyle/>
          <a:p>
            <a:r>
              <a:rPr lang="en-US" b="1" dirty="0" smtClean="0"/>
              <a:t>Medications</a:t>
            </a:r>
            <a:r>
              <a:rPr lang="en-US" dirty="0"/>
              <a:t> – Current and past medications should be reviewed in detail, since eosinophilia can be caused by almost any prescription or nonprescription drug, herbal remedy, or dietary supplement </a:t>
            </a:r>
          </a:p>
          <a:p>
            <a:r>
              <a:rPr lang="en-US" b="1" dirty="0" smtClean="0"/>
              <a:t>Diet</a:t>
            </a:r>
            <a:r>
              <a:rPr lang="en-US" dirty="0"/>
              <a:t> – Dietary history should explore ingestion of raw or undercooked fish or shellfish, meat, and vegetables as potential sources of parasitic infection (</a:t>
            </a:r>
            <a:r>
              <a:rPr lang="en-US" dirty="0" err="1"/>
              <a:t>eg</a:t>
            </a:r>
            <a:r>
              <a:rPr lang="en-US" dirty="0"/>
              <a:t>, </a:t>
            </a:r>
            <a:r>
              <a:rPr lang="en-US" i="1" dirty="0" err="1"/>
              <a:t>Trichinella</a:t>
            </a:r>
            <a:r>
              <a:rPr lang="en-US" i="1" dirty="0"/>
              <a:t>, </a:t>
            </a:r>
            <a:r>
              <a:rPr lang="en-US" i="1" dirty="0" err="1"/>
              <a:t>Toxocara</a:t>
            </a:r>
            <a:r>
              <a:rPr lang="en-US" i="1" dirty="0"/>
              <a:t>, </a:t>
            </a:r>
            <a:r>
              <a:rPr lang="en-US" i="1" dirty="0" err="1"/>
              <a:t>Paragonimus</a:t>
            </a:r>
            <a:r>
              <a:rPr lang="en-US" dirty="0"/>
              <a:t>), as discussed in more detail separately. Food allergies and self-imposed dietary restrictions should also be </a:t>
            </a:r>
            <a:r>
              <a:rPr lang="en-US" dirty="0" smtClean="0"/>
              <a:t>explored.</a:t>
            </a:r>
            <a:endParaRPr lang="en-US" dirty="0"/>
          </a:p>
          <a:p>
            <a:r>
              <a:rPr lang="en-US" b="1" dirty="0" smtClean="0"/>
              <a:t>Other </a:t>
            </a:r>
            <a:r>
              <a:rPr lang="en-US" b="1" dirty="0"/>
              <a:t>exposures</a:t>
            </a:r>
            <a:r>
              <a:rPr lang="en-US" dirty="0"/>
              <a:t> – May include infectious </a:t>
            </a:r>
            <a:r>
              <a:rPr lang="en-US" dirty="0" err="1" smtClean="0"/>
              <a:t>exposures,including</a:t>
            </a:r>
            <a:r>
              <a:rPr lang="en-US" dirty="0"/>
              <a:t>:</a:t>
            </a:r>
          </a:p>
          <a:p>
            <a:pPr lvl="1"/>
            <a:r>
              <a:rPr lang="en-US" dirty="0" smtClean="0"/>
              <a:t>Occupation </a:t>
            </a:r>
            <a:r>
              <a:rPr lang="en-US" dirty="0"/>
              <a:t>(</a:t>
            </a:r>
            <a:r>
              <a:rPr lang="en-US" dirty="0" err="1"/>
              <a:t>eg</a:t>
            </a:r>
            <a:r>
              <a:rPr lang="en-US" dirty="0"/>
              <a:t>, </a:t>
            </a:r>
            <a:r>
              <a:rPr lang="en-US" i="1" dirty="0" err="1"/>
              <a:t>Strongyloides</a:t>
            </a:r>
            <a:r>
              <a:rPr lang="en-US" dirty="0"/>
              <a:t> infection in miners, ascariasis in slaughterhouse workers)</a:t>
            </a:r>
          </a:p>
          <a:p>
            <a:pPr lvl="1"/>
            <a:r>
              <a:rPr lang="en-US" dirty="0" smtClean="0"/>
              <a:t>Recreational </a:t>
            </a:r>
            <a:r>
              <a:rPr lang="en-US" dirty="0"/>
              <a:t>activities (</a:t>
            </a:r>
            <a:r>
              <a:rPr lang="en-US" dirty="0" err="1"/>
              <a:t>eg</a:t>
            </a:r>
            <a:r>
              <a:rPr lang="en-US" dirty="0"/>
              <a:t>, schistosomiasis in river rafters in endemic areas)</a:t>
            </a:r>
          </a:p>
          <a:p>
            <a:pPr lvl="1"/>
            <a:r>
              <a:rPr lang="en-US" dirty="0" smtClean="0"/>
              <a:t>Travel </a:t>
            </a:r>
            <a:r>
              <a:rPr lang="en-US" dirty="0"/>
              <a:t>or residence in countries that may be associated with infectious exposures</a:t>
            </a:r>
          </a:p>
          <a:p>
            <a:r>
              <a:rPr lang="en-US" b="1" dirty="0" smtClean="0"/>
              <a:t>Family </a:t>
            </a:r>
            <a:r>
              <a:rPr lang="en-US" b="1" dirty="0"/>
              <a:t>history</a:t>
            </a:r>
            <a:r>
              <a:rPr lang="en-US" dirty="0"/>
              <a:t> may be informative in rare cases of familial hematologic syndromes </a:t>
            </a:r>
          </a:p>
        </p:txBody>
      </p:sp>
      <p:sp>
        <p:nvSpPr>
          <p:cNvPr id="4" name="Date Placeholder 3"/>
          <p:cNvSpPr>
            <a:spLocks noGrp="1"/>
          </p:cNvSpPr>
          <p:nvPr>
            <p:ph type="dt" sz="half" idx="10"/>
          </p:nvPr>
        </p:nvSpPr>
        <p:spPr/>
        <p:txBody>
          <a:bodyPr/>
          <a:lstStyle/>
          <a:p>
            <a:fld id="{677E20DD-E1F2-46B2-979F-F3105F535CC8}"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1476003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Physical examination</a:t>
            </a:r>
            <a:endParaRPr lang="en-US" dirty="0"/>
          </a:p>
        </p:txBody>
      </p:sp>
      <p:sp>
        <p:nvSpPr>
          <p:cNvPr id="3" name="Content Placeholder 2"/>
          <p:cNvSpPr>
            <a:spLocks noGrp="1"/>
          </p:cNvSpPr>
          <p:nvPr>
            <p:ph idx="1"/>
          </p:nvPr>
        </p:nvSpPr>
        <p:spPr/>
        <p:txBody>
          <a:bodyPr/>
          <a:lstStyle/>
          <a:p>
            <a:r>
              <a:rPr lang="en-US" dirty="0"/>
              <a:t> </a:t>
            </a:r>
            <a:r>
              <a:rPr lang="en-US" dirty="0" smtClean="0"/>
              <a:t>A </a:t>
            </a:r>
            <a:r>
              <a:rPr lang="en-US" dirty="0"/>
              <a:t>thorough physical examination should seek evidence of organ involvement and/or possible causes of </a:t>
            </a:r>
            <a:r>
              <a:rPr lang="en-US" dirty="0" smtClean="0"/>
              <a:t>eosinophilia.</a:t>
            </a:r>
          </a:p>
          <a:p>
            <a:r>
              <a:rPr lang="en-US" dirty="0" smtClean="0"/>
              <a:t>The </a:t>
            </a:r>
            <a:r>
              <a:rPr lang="en-US" dirty="0"/>
              <a:t>examination should include a complete skin examination and evaluation for lymphadenopathy and hepatosplenomegaly. </a:t>
            </a:r>
            <a:endParaRPr lang="en-US" dirty="0" smtClean="0"/>
          </a:p>
          <a:p>
            <a:r>
              <a:rPr lang="en-US" dirty="0" smtClean="0"/>
              <a:t>Relevant </a:t>
            </a:r>
            <a:r>
              <a:rPr lang="en-US" dirty="0"/>
              <a:t>physical findings include, rash, nasal/sinus findings, signs of cardiac and/or respiratory </a:t>
            </a:r>
            <a:r>
              <a:rPr lang="en-US" dirty="0" smtClean="0"/>
              <a:t>abnormalities, lymphadenopathy, hepatomegaly/splenomegaly</a:t>
            </a:r>
            <a:r>
              <a:rPr lang="en-US" dirty="0"/>
              <a:t>, or neurologic findings</a:t>
            </a:r>
            <a:r>
              <a:rPr lang="en-US" dirty="0" smtClean="0"/>
              <a:t>.</a:t>
            </a:r>
          </a:p>
        </p:txBody>
      </p:sp>
      <p:sp>
        <p:nvSpPr>
          <p:cNvPr id="4" name="Date Placeholder 3"/>
          <p:cNvSpPr>
            <a:spLocks noGrp="1"/>
          </p:cNvSpPr>
          <p:nvPr>
            <p:ph type="dt" sz="half" idx="10"/>
          </p:nvPr>
        </p:nvSpPr>
        <p:spPr/>
        <p:txBody>
          <a:bodyPr/>
          <a:lstStyle/>
          <a:p>
            <a:fld id="{5A66DF71-5D52-44E0-BB67-4D41757C1C41}"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3251890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Eosinophils</a:t>
            </a:r>
            <a:endParaRPr lang="en-US" b="1" dirty="0"/>
          </a:p>
        </p:txBody>
      </p:sp>
      <p:sp>
        <p:nvSpPr>
          <p:cNvPr id="3" name="Content Placeholder 2"/>
          <p:cNvSpPr>
            <a:spLocks noGrp="1"/>
          </p:cNvSpPr>
          <p:nvPr>
            <p:ph idx="1"/>
          </p:nvPr>
        </p:nvSpPr>
        <p:spPr/>
        <p:txBody>
          <a:bodyPr/>
          <a:lstStyle/>
          <a:p>
            <a:r>
              <a:rPr lang="en-US" dirty="0"/>
              <a:t>Eosinophil counts are higher in neonates than in adults and the values gradually fall in the elderly</a:t>
            </a:r>
            <a:r>
              <a:rPr lang="en-US" dirty="0" smtClean="0"/>
              <a:t>.</a:t>
            </a:r>
          </a:p>
          <a:p>
            <a:r>
              <a:rPr lang="en-US" dirty="0"/>
              <a:t>There is no sex or ethnic variation in the eosinophil count</a:t>
            </a:r>
            <a:r>
              <a:rPr lang="en-US" dirty="0" smtClean="0"/>
              <a:t>.</a:t>
            </a:r>
          </a:p>
        </p:txBody>
      </p:sp>
      <p:sp>
        <p:nvSpPr>
          <p:cNvPr id="4" name="Date Placeholder 3"/>
          <p:cNvSpPr>
            <a:spLocks noGrp="1"/>
          </p:cNvSpPr>
          <p:nvPr>
            <p:ph type="dt" sz="half" idx="10"/>
          </p:nvPr>
        </p:nvSpPr>
        <p:spPr/>
        <p:txBody>
          <a:bodyPr/>
          <a:lstStyle/>
          <a:p>
            <a:fld id="{05BB4DF0-AEB3-408E-893E-683C4E8A9999}"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650353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Laboratory and diagnostic tests</a:t>
            </a:r>
            <a:endParaRPr lang="en-US" dirty="0"/>
          </a:p>
        </p:txBody>
      </p:sp>
      <p:sp>
        <p:nvSpPr>
          <p:cNvPr id="3" name="Content Placeholder 2"/>
          <p:cNvSpPr>
            <a:spLocks noGrp="1"/>
          </p:cNvSpPr>
          <p:nvPr>
            <p:ph idx="1"/>
          </p:nvPr>
        </p:nvSpPr>
        <p:spPr/>
        <p:txBody>
          <a:bodyPr>
            <a:normAutofit lnSpcReduction="10000"/>
          </a:bodyPr>
          <a:lstStyle/>
          <a:p>
            <a:r>
              <a:rPr lang="en-US" b="1" dirty="0"/>
              <a:t>Routine laboratory </a:t>
            </a:r>
            <a:r>
              <a:rPr lang="en-US" b="1" dirty="0" smtClean="0"/>
              <a:t>tests</a:t>
            </a:r>
          </a:p>
          <a:p>
            <a:r>
              <a:rPr lang="en-US" dirty="0" smtClean="0"/>
              <a:t>A </a:t>
            </a:r>
            <a:r>
              <a:rPr lang="en-US" dirty="0"/>
              <a:t>repeat complete blood count (CBC) with differential count to confirm the presence of eosinophilia, and a chemistry panel that includes electrolytes and liver function tests should be performed in all </a:t>
            </a:r>
            <a:r>
              <a:rPr lang="en-US" dirty="0" smtClean="0"/>
              <a:t>patients</a:t>
            </a:r>
            <a:endParaRPr lang="en-US" dirty="0"/>
          </a:p>
          <a:p>
            <a:r>
              <a:rPr lang="en-US" dirty="0"/>
              <a:t>Review of prior CBCs (both normal and abnormal) can provide valuable information about the duration and trajectory of eosinophilia, but it should be recognized that eosinophilia can transiently decrease with steroid treatment or </a:t>
            </a:r>
            <a:r>
              <a:rPr lang="en-US" dirty="0" err="1"/>
              <a:t>intercurrent</a:t>
            </a:r>
            <a:r>
              <a:rPr lang="en-US" dirty="0"/>
              <a:t> bacterial or viral infections. </a:t>
            </a:r>
            <a:endParaRPr lang="en-US" dirty="0" smtClean="0"/>
          </a:p>
          <a:p>
            <a:r>
              <a:rPr lang="en-US" dirty="0" smtClean="0"/>
              <a:t>Eosinophilia </a:t>
            </a:r>
            <a:r>
              <a:rPr lang="en-US" dirty="0"/>
              <a:t>may be the sole abnormality on the CBC, or it may be accompanied by other abnormalities. </a:t>
            </a:r>
            <a:endParaRPr lang="en-US" dirty="0" smtClean="0"/>
          </a:p>
          <a:p>
            <a:r>
              <a:rPr lang="en-US" dirty="0" smtClean="0"/>
              <a:t>As </a:t>
            </a:r>
            <a:r>
              <a:rPr lang="en-US" dirty="0"/>
              <a:t>examples, concurrent neutrophilia may suggest an infection or inflammatory condition, </a:t>
            </a:r>
            <a:r>
              <a:rPr lang="en-US" dirty="0" err="1"/>
              <a:t>basophilia</a:t>
            </a:r>
            <a:r>
              <a:rPr lang="en-US" dirty="0"/>
              <a:t> may reflect a myeloid malignancy or allergic disorder, and lymphocytosis may be associated with a lymphoid malignancy.</a:t>
            </a:r>
          </a:p>
        </p:txBody>
      </p:sp>
      <p:sp>
        <p:nvSpPr>
          <p:cNvPr id="4" name="Date Placeholder 3"/>
          <p:cNvSpPr>
            <a:spLocks noGrp="1"/>
          </p:cNvSpPr>
          <p:nvPr>
            <p:ph type="dt" sz="half" idx="10"/>
          </p:nvPr>
        </p:nvSpPr>
        <p:spPr/>
        <p:txBody>
          <a:bodyPr/>
          <a:lstStyle/>
          <a:p>
            <a:fld id="{0FF5B042-8F63-486C-A5C5-6DBCBA742699}"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1196894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Blood smear</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peripheral blood smear should be reviewed by the clinician or the laboratory to assess eosinophil morphology and detect other hematologic abnormalities</a:t>
            </a:r>
            <a:r>
              <a:rPr lang="en-US" dirty="0" smtClean="0"/>
              <a:t>.</a:t>
            </a:r>
          </a:p>
          <a:p>
            <a:r>
              <a:rPr lang="en-US" dirty="0" smtClean="0"/>
              <a:t>Certain </a:t>
            </a:r>
            <a:r>
              <a:rPr lang="en-US" dirty="0"/>
              <a:t>findings on the blood smear increase the likelihood of an underlying hematologic or malignant disorder, but aberrant morphology is not sufficient to diagnose a hematologic disorder or to exclude other </a:t>
            </a:r>
            <a:r>
              <a:rPr lang="en-US" dirty="0" smtClean="0"/>
              <a:t>causes</a:t>
            </a:r>
          </a:p>
          <a:p>
            <a:r>
              <a:rPr lang="en-US" dirty="0" smtClean="0"/>
              <a:t>As </a:t>
            </a:r>
            <a:r>
              <a:rPr lang="en-US" dirty="0"/>
              <a:t>an example, immature eosinophils (</a:t>
            </a:r>
            <a:r>
              <a:rPr lang="en-US" dirty="0" err="1"/>
              <a:t>eg</a:t>
            </a:r>
            <a:r>
              <a:rPr lang="en-US" dirty="0"/>
              <a:t>, blasts, other immature forms, mononuclear eosinophils) or dysplastic eosinophils may be seen with certain hematologic malignancies </a:t>
            </a:r>
            <a:r>
              <a:rPr lang="en-US" dirty="0" smtClean="0"/>
              <a:t>, </a:t>
            </a:r>
            <a:r>
              <a:rPr lang="en-US" dirty="0"/>
              <a:t>but may also be seen in other conditions, including helminth infection and drug hypersensitivity </a:t>
            </a:r>
            <a:r>
              <a:rPr lang="en-US" dirty="0" smtClean="0"/>
              <a:t>reactions</a:t>
            </a:r>
            <a:endParaRPr lang="en-US" dirty="0"/>
          </a:p>
        </p:txBody>
      </p:sp>
      <p:sp>
        <p:nvSpPr>
          <p:cNvPr id="4" name="Date Placeholder 3"/>
          <p:cNvSpPr>
            <a:spLocks noGrp="1"/>
          </p:cNvSpPr>
          <p:nvPr>
            <p:ph type="dt" sz="half" idx="10"/>
          </p:nvPr>
        </p:nvSpPr>
        <p:spPr/>
        <p:txBody>
          <a:bodyPr/>
          <a:lstStyle/>
          <a:p>
            <a:fld id="{242B1009-CEF9-4C64-B9AE-25E779049CA7}"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3848571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Blood tests</a:t>
            </a:r>
            <a:endParaRPr lang="en-US" b="1" dirty="0"/>
          </a:p>
        </p:txBody>
      </p:sp>
      <p:sp>
        <p:nvSpPr>
          <p:cNvPr id="3" name="Content Placeholder 2"/>
          <p:cNvSpPr>
            <a:spLocks noGrp="1"/>
          </p:cNvSpPr>
          <p:nvPr>
            <p:ph idx="1"/>
          </p:nvPr>
        </p:nvSpPr>
        <p:spPr/>
        <p:txBody>
          <a:bodyPr/>
          <a:lstStyle/>
          <a:p>
            <a:r>
              <a:rPr lang="en-US" dirty="0"/>
              <a:t>Serum </a:t>
            </a:r>
            <a:r>
              <a:rPr lang="en-US" dirty="0" err="1"/>
              <a:t>tryptase</a:t>
            </a:r>
            <a:r>
              <a:rPr lang="en-US" dirty="0"/>
              <a:t> estimation should be performed if the differential diagnosis includes chronic eosinophilic </a:t>
            </a:r>
            <a:r>
              <a:rPr lang="en-US" dirty="0" err="1"/>
              <a:t>leukaemia</a:t>
            </a:r>
            <a:r>
              <a:rPr lang="en-US" dirty="0"/>
              <a:t> or systemic </a:t>
            </a:r>
            <a:r>
              <a:rPr lang="en-US" dirty="0" err="1"/>
              <a:t>mastocytosis</a:t>
            </a:r>
            <a:r>
              <a:rPr lang="en-US" dirty="0"/>
              <a:t> </a:t>
            </a:r>
            <a:endParaRPr lang="en-US" dirty="0" smtClean="0"/>
          </a:p>
          <a:p>
            <a:r>
              <a:rPr lang="en-US" dirty="0" smtClean="0"/>
              <a:t>In </a:t>
            </a:r>
            <a:r>
              <a:rPr lang="en-US" dirty="0"/>
              <a:t>the absence of an identiﬁable cause and with negative peripheral blood analysis for FIP1L1-PDGFRA by FISH or nested RT-PCR, a bone marrow aspirate, trephine biopsy and cytogenetic analysis should be </a:t>
            </a:r>
            <a:r>
              <a:rPr lang="en-US" dirty="0" smtClean="0"/>
              <a:t>performed</a:t>
            </a:r>
          </a:p>
          <a:p>
            <a:r>
              <a:rPr lang="en-US" dirty="0" smtClean="0"/>
              <a:t>the </a:t>
            </a:r>
            <a:r>
              <a:rPr lang="en-US" dirty="0"/>
              <a:t>possibility of an underlying lymphoma or of the lymphocytic variant of </a:t>
            </a:r>
            <a:r>
              <a:rPr lang="en-US" dirty="0" err="1"/>
              <a:t>hypereosinophilic</a:t>
            </a:r>
            <a:r>
              <a:rPr lang="en-US" dirty="0"/>
              <a:t> syndrome should be evaluated, including consideration of </a:t>
            </a:r>
            <a:r>
              <a:rPr lang="en-US" dirty="0" err="1"/>
              <a:t>immunophenotyping</a:t>
            </a:r>
            <a:r>
              <a:rPr lang="en-US" dirty="0"/>
              <a:t> of peripheral blood and bone marrow lymphocytes and analysis for T-cell receptor gene rearrangement </a:t>
            </a:r>
            <a:endParaRPr lang="en-US" dirty="0" smtClean="0"/>
          </a:p>
          <a:p>
            <a:r>
              <a:rPr lang="en-US" dirty="0" smtClean="0"/>
              <a:t>The </a:t>
            </a:r>
            <a:r>
              <a:rPr lang="en-US" dirty="0"/>
              <a:t>possibility of systemic </a:t>
            </a:r>
            <a:r>
              <a:rPr lang="en-US" dirty="0" err="1"/>
              <a:t>mastocytosis</a:t>
            </a:r>
            <a:r>
              <a:rPr lang="en-US" dirty="0"/>
              <a:t> or other myeloid neoplasm should be considered.</a:t>
            </a:r>
          </a:p>
          <a:p>
            <a:endParaRPr lang="en-US" dirty="0"/>
          </a:p>
        </p:txBody>
      </p:sp>
      <p:sp>
        <p:nvSpPr>
          <p:cNvPr id="4" name="Date Placeholder 3"/>
          <p:cNvSpPr>
            <a:spLocks noGrp="1"/>
          </p:cNvSpPr>
          <p:nvPr>
            <p:ph type="dt" sz="half" idx="10"/>
          </p:nvPr>
        </p:nvSpPr>
        <p:spPr/>
        <p:txBody>
          <a:bodyPr/>
          <a:lstStyle/>
          <a:p>
            <a:fld id="{6781E58D-75AE-4BB9-8C91-1B17E8F7C84B}"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2218992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Tests for selected patients</a:t>
            </a:r>
            <a:r>
              <a:rPr lang="en-US" dirty="0"/>
              <a:t> </a:t>
            </a:r>
          </a:p>
        </p:txBody>
      </p:sp>
      <p:sp>
        <p:nvSpPr>
          <p:cNvPr id="3" name="Content Placeholder 2"/>
          <p:cNvSpPr>
            <a:spLocks noGrp="1"/>
          </p:cNvSpPr>
          <p:nvPr>
            <p:ph idx="1"/>
          </p:nvPr>
        </p:nvSpPr>
        <p:spPr/>
        <p:txBody>
          <a:bodyPr>
            <a:normAutofit fontScale="62500" lnSpcReduction="20000"/>
          </a:bodyPr>
          <a:lstStyle/>
          <a:p>
            <a:r>
              <a:rPr lang="en-US" dirty="0" smtClean="0"/>
              <a:t>Further </a:t>
            </a:r>
            <a:r>
              <a:rPr lang="en-US" dirty="0"/>
              <a:t>testing should be individualized and informed by the clinical presentation and findings from the CBC and chemistry tests above. All patients with an absolute eosinophil count (AEC) &gt;1500/</a:t>
            </a:r>
            <a:r>
              <a:rPr lang="en-US" dirty="0" err="1"/>
              <a:t>microL</a:t>
            </a:r>
            <a:r>
              <a:rPr lang="en-US" dirty="0"/>
              <a:t> should undergo evaluation for </a:t>
            </a:r>
            <a:r>
              <a:rPr lang="en-US" dirty="0" err="1"/>
              <a:t>hypereosinophilic</a:t>
            </a:r>
            <a:r>
              <a:rPr lang="en-US" dirty="0"/>
              <a:t> syndromes (</a:t>
            </a:r>
            <a:r>
              <a:rPr lang="en-US" dirty="0" smtClean="0"/>
              <a:t>HES)</a:t>
            </a:r>
          </a:p>
          <a:p>
            <a:r>
              <a:rPr lang="en-US" dirty="0" smtClean="0"/>
              <a:t>The </a:t>
            </a:r>
            <a:r>
              <a:rPr lang="en-US" dirty="0"/>
              <a:t>choice of further initial testing in patients with AEC &lt;1500 is nuanced, and there is no menu of additional tests that should be performed in all patients. </a:t>
            </a:r>
            <a:endParaRPr lang="en-US" dirty="0" smtClean="0"/>
          </a:p>
          <a:p>
            <a:r>
              <a:rPr lang="en-US" dirty="0" smtClean="0"/>
              <a:t>Following </a:t>
            </a:r>
            <a:r>
              <a:rPr lang="en-US" dirty="0"/>
              <a:t>are tests that we obtain for </a:t>
            </a:r>
            <a:r>
              <a:rPr lang="en-US" b="1" dirty="0"/>
              <a:t>selected patients</a:t>
            </a:r>
            <a:r>
              <a:rPr lang="en-US" dirty="0"/>
              <a:t> in the initial evaluation of eosinophilia:</a:t>
            </a:r>
          </a:p>
          <a:p>
            <a:pPr lvl="1"/>
            <a:r>
              <a:rPr lang="en-US" b="1" dirty="0" smtClean="0"/>
              <a:t>Cardiac </a:t>
            </a:r>
            <a:r>
              <a:rPr lang="en-US" b="1" dirty="0"/>
              <a:t>troponin</a:t>
            </a:r>
            <a:r>
              <a:rPr lang="en-US" dirty="0"/>
              <a:t> – We suggest testing serum cardiac troponin in patients with AEC ≥1500/</a:t>
            </a:r>
            <a:r>
              <a:rPr lang="en-US" dirty="0" err="1"/>
              <a:t>microL</a:t>
            </a:r>
            <a:r>
              <a:rPr lang="en-US" dirty="0"/>
              <a:t>, cardiac symptoms, or suggestive abnormalities on physical examination (</a:t>
            </a:r>
            <a:r>
              <a:rPr lang="en-US" dirty="0" err="1"/>
              <a:t>eg</a:t>
            </a:r>
            <a:r>
              <a:rPr lang="en-US" dirty="0"/>
              <a:t>, dyspnea, palpitations, heart murmur, cardiac dysrhythmia).</a:t>
            </a:r>
          </a:p>
          <a:p>
            <a:pPr lvl="1"/>
            <a:r>
              <a:rPr lang="en-US" dirty="0"/>
              <a:t>Patients with elevated cardiac troponin should have electrocardiography and echocardiography to assess potential cardiac involvement. </a:t>
            </a:r>
            <a:endParaRPr lang="en-US" dirty="0" smtClean="0"/>
          </a:p>
          <a:p>
            <a:pPr lvl="1"/>
            <a:r>
              <a:rPr lang="en-US" b="1" dirty="0" smtClean="0"/>
              <a:t>Vitamin </a:t>
            </a:r>
            <a:r>
              <a:rPr lang="en-US" b="1" dirty="0"/>
              <a:t>B12 </a:t>
            </a:r>
            <a:r>
              <a:rPr lang="en-US" dirty="0"/>
              <a:t>and</a:t>
            </a:r>
            <a:r>
              <a:rPr lang="en-US" b="1" dirty="0"/>
              <a:t> </a:t>
            </a:r>
            <a:r>
              <a:rPr lang="en-US" b="1" dirty="0" err="1"/>
              <a:t>tryptase</a:t>
            </a:r>
            <a:r>
              <a:rPr lang="en-US" dirty="0"/>
              <a:t> – We suggest measuring serum vitamin B12 and </a:t>
            </a:r>
            <a:r>
              <a:rPr lang="en-US" dirty="0" err="1"/>
              <a:t>tryptase</a:t>
            </a:r>
            <a:r>
              <a:rPr lang="en-US" dirty="0"/>
              <a:t> in patients with AEC ≥1500/</a:t>
            </a:r>
            <a:r>
              <a:rPr lang="en-US" dirty="0" err="1"/>
              <a:t>microL</a:t>
            </a:r>
            <a:r>
              <a:rPr lang="en-US" dirty="0"/>
              <a:t>, abnormal blood smear, anemia or thrombocytopenia, splenomegaly, or symptoms consistent with systemic </a:t>
            </a:r>
            <a:r>
              <a:rPr lang="en-US" dirty="0" err="1"/>
              <a:t>mastocytosis</a:t>
            </a:r>
            <a:r>
              <a:rPr lang="en-US" dirty="0"/>
              <a:t> (</a:t>
            </a:r>
            <a:r>
              <a:rPr lang="en-US" dirty="0" err="1"/>
              <a:t>eg</a:t>
            </a:r>
            <a:r>
              <a:rPr lang="en-US" dirty="0"/>
              <a:t>, </a:t>
            </a:r>
            <a:r>
              <a:rPr lang="en-US" dirty="0" err="1"/>
              <a:t>urticaria</a:t>
            </a:r>
            <a:r>
              <a:rPr lang="en-US" dirty="0"/>
              <a:t>, anaphylaxis, flushing, or abdominal symptoms), as these findings may suggest an underlying hematologic/malignant </a:t>
            </a:r>
            <a:r>
              <a:rPr lang="en-US" dirty="0" smtClean="0"/>
              <a:t>disorder</a:t>
            </a:r>
            <a:endParaRPr lang="en-US" dirty="0"/>
          </a:p>
          <a:p>
            <a:pPr lvl="1"/>
            <a:r>
              <a:rPr lang="en-US" b="1" dirty="0" smtClean="0"/>
              <a:t>Imaging</a:t>
            </a:r>
            <a:r>
              <a:rPr lang="en-US" dirty="0"/>
              <a:t> – We suggest obtaining a chest X-ray for patients with respiratory symptoms (</a:t>
            </a:r>
            <a:r>
              <a:rPr lang="en-US" dirty="0" err="1"/>
              <a:t>eg</a:t>
            </a:r>
            <a:r>
              <a:rPr lang="en-US" dirty="0"/>
              <a:t>, dyspnea, cough, wheezing, </a:t>
            </a:r>
            <a:r>
              <a:rPr lang="en-US" dirty="0" err="1"/>
              <a:t>rhinosinusitis</a:t>
            </a:r>
            <a:r>
              <a:rPr lang="en-US" dirty="0"/>
              <a:t>). For patients with an unexplained infiltrate or AEC ≥1500/</a:t>
            </a:r>
            <a:r>
              <a:rPr lang="en-US" dirty="0" err="1"/>
              <a:t>microL</a:t>
            </a:r>
            <a:r>
              <a:rPr lang="en-US" dirty="0"/>
              <a:t>, we suggest high resolution computed tomography (CT) and pulmonary function tests. </a:t>
            </a:r>
          </a:p>
          <a:p>
            <a:pPr lvl="1"/>
            <a:r>
              <a:rPr lang="en-US" dirty="0"/>
              <a:t>We also obtain high resolution CT for patients with possible eosinophilic granulomatosis with </a:t>
            </a:r>
            <a:r>
              <a:rPr lang="en-US" dirty="0" err="1"/>
              <a:t>polyangiitis</a:t>
            </a:r>
            <a:r>
              <a:rPr lang="en-US" dirty="0"/>
              <a:t> (EGPA; formerly called </a:t>
            </a:r>
            <a:r>
              <a:rPr lang="en-US" dirty="0" err="1"/>
              <a:t>Churg</a:t>
            </a:r>
            <a:r>
              <a:rPr lang="en-US" dirty="0"/>
              <a:t>-Strauss disease). Clinical findings suggestive of EGPA include asthma, upper airway/ear disease, rash or subcutaneous nodules, cardiomyopathy, pericarditis, </a:t>
            </a:r>
            <a:r>
              <a:rPr lang="en-US" dirty="0" err="1"/>
              <a:t>mononeuritis</a:t>
            </a:r>
            <a:r>
              <a:rPr lang="en-US" dirty="0"/>
              <a:t> multiplex, or unexplained renal disease, as described in detail </a:t>
            </a:r>
            <a:r>
              <a:rPr lang="en-US" dirty="0" smtClean="0"/>
              <a:t>separately</a:t>
            </a:r>
            <a:endParaRPr lang="en-US" dirty="0"/>
          </a:p>
          <a:p>
            <a:pPr lvl="1"/>
            <a:r>
              <a:rPr lang="en-US" b="1" dirty="0" smtClean="0"/>
              <a:t>Infectious </a:t>
            </a:r>
            <a:r>
              <a:rPr lang="en-US" b="1" dirty="0"/>
              <a:t>evaluation</a:t>
            </a:r>
            <a:r>
              <a:rPr lang="en-US" dirty="0"/>
              <a:t> – Infectious causes should be considered for most patients with eosinophilia, and they may be overlooked in the history unless specifically queried. The likelihood of an infectious cause is greater in patients whose travel or residence suggests possible exposure to parasites or other infections, and the evaluation should be informed by clinical findings and possible exposure to parasites and other infections. </a:t>
            </a:r>
          </a:p>
          <a:p>
            <a:pPr lvl="1"/>
            <a:endParaRPr lang="en-US" dirty="0"/>
          </a:p>
        </p:txBody>
      </p:sp>
      <p:sp>
        <p:nvSpPr>
          <p:cNvPr id="4" name="Date Placeholder 3"/>
          <p:cNvSpPr>
            <a:spLocks noGrp="1"/>
          </p:cNvSpPr>
          <p:nvPr>
            <p:ph type="dt" sz="half" idx="10"/>
          </p:nvPr>
        </p:nvSpPr>
        <p:spPr/>
        <p:txBody>
          <a:bodyPr/>
          <a:lstStyle/>
          <a:p>
            <a:fld id="{D5085D3B-465F-4F5B-9664-A6101F8B5875}"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2765664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Assessment for possible eosinophil-associated end-organ damage</a:t>
            </a:r>
          </a:p>
        </p:txBody>
      </p:sp>
      <p:sp>
        <p:nvSpPr>
          <p:cNvPr id="3" name="Content Placeholder 2"/>
          <p:cNvSpPr>
            <a:spLocks noGrp="1"/>
          </p:cNvSpPr>
          <p:nvPr>
            <p:ph idx="1"/>
          </p:nvPr>
        </p:nvSpPr>
        <p:spPr/>
        <p:txBody>
          <a:bodyPr/>
          <a:lstStyle/>
          <a:p>
            <a:r>
              <a:rPr lang="en-US" dirty="0" smtClean="0"/>
              <a:t>End-organ </a:t>
            </a:r>
            <a:r>
              <a:rPr lang="en-US" dirty="0"/>
              <a:t>damage should be assessed using chest radiography and/or computed tomography (CT) of the thorax, echocardiography, serum troponin T and pulmonary function testing </a:t>
            </a:r>
            <a:endParaRPr lang="en-US" dirty="0" smtClean="0"/>
          </a:p>
          <a:p>
            <a:r>
              <a:rPr lang="en-US" dirty="0" smtClean="0"/>
              <a:t>An </a:t>
            </a:r>
            <a:r>
              <a:rPr lang="en-US" dirty="0"/>
              <a:t>unprovoked thromboembolic event should be </a:t>
            </a:r>
            <a:r>
              <a:rPr lang="en-US" dirty="0" err="1"/>
              <a:t>recognised</a:t>
            </a:r>
            <a:r>
              <a:rPr lang="en-US" dirty="0"/>
              <a:t> as a possible manifestation of </a:t>
            </a:r>
            <a:r>
              <a:rPr lang="en-US" dirty="0" smtClean="0"/>
              <a:t>eosinophil associated </a:t>
            </a:r>
            <a:r>
              <a:rPr lang="en-US" dirty="0"/>
              <a:t>tissue </a:t>
            </a:r>
            <a:r>
              <a:rPr lang="en-US" dirty="0" smtClean="0"/>
              <a:t>damage</a:t>
            </a:r>
          </a:p>
          <a:p>
            <a:r>
              <a:rPr lang="en-US" dirty="0" smtClean="0"/>
              <a:t>In </a:t>
            </a:r>
            <a:r>
              <a:rPr lang="en-US" dirty="0"/>
              <a:t>patients with end-organ damage, the frequency of further serial evaluations of organ function should be determined by the severity and extent of organ compromise and/or by worsening of the </a:t>
            </a:r>
            <a:r>
              <a:rPr lang="en-US" dirty="0" smtClean="0"/>
              <a:t>eosinophilia</a:t>
            </a:r>
            <a:endParaRPr lang="en-US" dirty="0"/>
          </a:p>
        </p:txBody>
      </p:sp>
      <p:sp>
        <p:nvSpPr>
          <p:cNvPr id="4" name="Date Placeholder 3"/>
          <p:cNvSpPr>
            <a:spLocks noGrp="1"/>
          </p:cNvSpPr>
          <p:nvPr>
            <p:ph type="dt" sz="half" idx="10"/>
          </p:nvPr>
        </p:nvSpPr>
        <p:spPr/>
        <p:txBody>
          <a:bodyPr/>
          <a:lstStyle/>
          <a:p>
            <a:fld id="{AD3253F1-43BE-4247-BD16-4B5B433BBF6E}"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2334899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a:srcRect l="28318" t="14982" r="27999" b="13335"/>
          <a:stretch/>
        </p:blipFill>
        <p:spPr>
          <a:xfrm>
            <a:off x="1854919" y="-2866"/>
            <a:ext cx="8473448" cy="6863339"/>
          </a:xfrm>
          <a:prstGeom prst="rect">
            <a:avLst/>
          </a:prstGeom>
        </p:spPr>
      </p:pic>
      <p:sp>
        <p:nvSpPr>
          <p:cNvPr id="2" name="Date Placeholder 1"/>
          <p:cNvSpPr>
            <a:spLocks noGrp="1"/>
          </p:cNvSpPr>
          <p:nvPr>
            <p:ph type="dt" sz="half" idx="10"/>
          </p:nvPr>
        </p:nvSpPr>
        <p:spPr/>
        <p:txBody>
          <a:bodyPr/>
          <a:lstStyle/>
          <a:p>
            <a:fld id="{86784DF5-06EE-4308-BB73-F9C02B3BC2FC}" type="datetime1">
              <a:rPr lang="en-US" smtClean="0"/>
              <a:t>6/19/2019</a:t>
            </a:fld>
            <a:endParaRPr lang="en-US" dirty="0"/>
          </a:p>
        </p:txBody>
      </p:sp>
      <p:sp>
        <p:nvSpPr>
          <p:cNvPr id="3" name="Footer Placeholder 2"/>
          <p:cNvSpPr>
            <a:spLocks noGrp="1"/>
          </p:cNvSpPr>
          <p:nvPr>
            <p:ph type="ftr" sz="quarter" idx="11"/>
          </p:nvPr>
        </p:nvSpPr>
        <p:spPr/>
        <p:txBody>
          <a:bodyPr/>
          <a:lstStyle/>
          <a:p>
            <a:r>
              <a:rPr lang="en-US" smtClean="0"/>
              <a:t>Faranoush,Eosinophilia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1157660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9873" t="20371" r="25833" b="16222"/>
          <a:stretch/>
        </p:blipFill>
        <p:spPr>
          <a:xfrm>
            <a:off x="2956560" y="60961"/>
            <a:ext cx="8930640" cy="6789191"/>
          </a:xfrm>
          <a:prstGeom prst="rect">
            <a:avLst/>
          </a:prstGeom>
        </p:spPr>
      </p:pic>
      <p:sp>
        <p:nvSpPr>
          <p:cNvPr id="3" name="TextBox 2"/>
          <p:cNvSpPr txBox="1"/>
          <p:nvPr/>
        </p:nvSpPr>
        <p:spPr>
          <a:xfrm>
            <a:off x="209552" y="133350"/>
            <a:ext cx="2638425" cy="369332"/>
          </a:xfrm>
          <a:prstGeom prst="rect">
            <a:avLst/>
          </a:prstGeom>
          <a:noFill/>
        </p:spPr>
        <p:txBody>
          <a:bodyPr wrap="square" rtlCol="0">
            <a:spAutoFit/>
          </a:bodyPr>
          <a:lstStyle/>
          <a:p>
            <a:r>
              <a:rPr lang="en-US" b="1" dirty="0"/>
              <a:t>Clonal </a:t>
            </a:r>
            <a:r>
              <a:rPr lang="en-US" b="1" dirty="0" err="1"/>
              <a:t>Eosinnophilia</a:t>
            </a:r>
            <a:endParaRPr lang="en-US" b="1" dirty="0"/>
          </a:p>
        </p:txBody>
      </p:sp>
      <p:sp>
        <p:nvSpPr>
          <p:cNvPr id="4" name="Date Placeholder 3"/>
          <p:cNvSpPr>
            <a:spLocks noGrp="1"/>
          </p:cNvSpPr>
          <p:nvPr>
            <p:ph type="dt" sz="half" idx="10"/>
          </p:nvPr>
        </p:nvSpPr>
        <p:spPr/>
        <p:txBody>
          <a:bodyPr/>
          <a:lstStyle/>
          <a:p>
            <a:fld id="{0F9A55DF-4F4D-4C32-8CDD-232868015457}"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1832493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Emergency treatment</a:t>
            </a:r>
          </a:p>
        </p:txBody>
      </p:sp>
      <p:sp>
        <p:nvSpPr>
          <p:cNvPr id="3" name="Content Placeholder 2"/>
          <p:cNvSpPr>
            <a:spLocks noGrp="1"/>
          </p:cNvSpPr>
          <p:nvPr>
            <p:ph idx="1"/>
          </p:nvPr>
        </p:nvSpPr>
        <p:spPr/>
        <p:txBody>
          <a:bodyPr/>
          <a:lstStyle/>
          <a:p>
            <a:r>
              <a:rPr lang="en-US" dirty="0" smtClean="0"/>
              <a:t>Patients </a:t>
            </a:r>
            <a:r>
              <a:rPr lang="en-US" dirty="0"/>
              <a:t>requiring emergency treatment for severe or life-threatening eosinophilia should receive high-dose </a:t>
            </a:r>
            <a:r>
              <a:rPr lang="en-US" dirty="0" smtClean="0"/>
              <a:t>corticosteroids</a:t>
            </a:r>
          </a:p>
          <a:p>
            <a:r>
              <a:rPr lang="en-US" dirty="0" smtClean="0"/>
              <a:t>Patients </a:t>
            </a:r>
            <a:r>
              <a:rPr lang="en-US" dirty="0"/>
              <a:t>receiving corticosteroids, in whom there is a risk of </a:t>
            </a:r>
            <a:r>
              <a:rPr lang="en-US" dirty="0" err="1"/>
              <a:t>strongyloides</a:t>
            </a:r>
            <a:r>
              <a:rPr lang="en-US" dirty="0"/>
              <a:t> infection, should receive concomitant </a:t>
            </a:r>
            <a:r>
              <a:rPr lang="en-US" dirty="0" err="1"/>
              <a:t>ivermectin</a:t>
            </a:r>
            <a:r>
              <a:rPr lang="en-US" dirty="0"/>
              <a:t> to prevent potentially fatal </a:t>
            </a:r>
            <a:r>
              <a:rPr lang="en-US" dirty="0" err="1"/>
              <a:t>hyperinfection</a:t>
            </a:r>
            <a:r>
              <a:rPr lang="en-US" dirty="0"/>
              <a:t> </a:t>
            </a:r>
            <a:endParaRPr lang="en-US" dirty="0" smtClean="0"/>
          </a:p>
          <a:p>
            <a:endParaRPr lang="en-US" dirty="0"/>
          </a:p>
        </p:txBody>
      </p:sp>
      <p:sp>
        <p:nvSpPr>
          <p:cNvPr id="4" name="Date Placeholder 3"/>
          <p:cNvSpPr>
            <a:spLocks noGrp="1"/>
          </p:cNvSpPr>
          <p:nvPr>
            <p:ph type="dt" sz="half" idx="10"/>
          </p:nvPr>
        </p:nvSpPr>
        <p:spPr/>
        <p:txBody>
          <a:bodyPr/>
          <a:lstStyle/>
          <a:p>
            <a:fld id="{DCB2EE38-53B5-41BE-873A-81384F27BB76}"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2046217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Treatment of clonal eosinophilia </a:t>
            </a:r>
          </a:p>
        </p:txBody>
      </p:sp>
      <p:sp>
        <p:nvSpPr>
          <p:cNvPr id="3" name="Content Placeholder 2"/>
          <p:cNvSpPr>
            <a:spLocks noGrp="1"/>
          </p:cNvSpPr>
          <p:nvPr>
            <p:ph idx="1"/>
          </p:nvPr>
        </p:nvSpPr>
        <p:spPr/>
        <p:txBody>
          <a:bodyPr>
            <a:normAutofit fontScale="92500" lnSpcReduction="20000"/>
          </a:bodyPr>
          <a:lstStyle/>
          <a:p>
            <a:r>
              <a:rPr lang="en-US" dirty="0"/>
              <a:t> Patients with clonal eosinophilia with FIP1L1PDGFRA (including patients presenting with acute </a:t>
            </a:r>
            <a:r>
              <a:rPr lang="en-US" dirty="0" err="1"/>
              <a:t>leukaemia</a:t>
            </a:r>
            <a:r>
              <a:rPr lang="en-US" dirty="0"/>
              <a:t>), should be treated with low dose </a:t>
            </a:r>
            <a:r>
              <a:rPr lang="en-US" dirty="0" err="1" smtClean="0"/>
              <a:t>imatinib</a:t>
            </a:r>
            <a:endParaRPr lang="en-US" dirty="0" smtClean="0"/>
          </a:p>
          <a:p>
            <a:r>
              <a:rPr lang="en-US" dirty="0" smtClean="0"/>
              <a:t>Patients </a:t>
            </a:r>
            <a:r>
              <a:rPr lang="en-US" dirty="0"/>
              <a:t>with clonal eosinophilia with PDGFRB rearrangement or ETV6-ABL1 fusion should receive standard dose </a:t>
            </a:r>
            <a:r>
              <a:rPr lang="en-US" dirty="0" err="1" smtClean="0"/>
              <a:t>imatinib</a:t>
            </a:r>
            <a:endParaRPr lang="en-US" dirty="0" smtClean="0"/>
          </a:p>
          <a:p>
            <a:r>
              <a:rPr lang="en-US" dirty="0" smtClean="0"/>
              <a:t>Patients </a:t>
            </a:r>
            <a:r>
              <a:rPr lang="en-US" dirty="0"/>
              <a:t>with clonal eosinophilia with ETV6-FLT3 fusion should be considered for </a:t>
            </a:r>
            <a:r>
              <a:rPr lang="en-US" dirty="0" err="1"/>
              <a:t>sunitinib</a:t>
            </a:r>
            <a:r>
              <a:rPr lang="en-US" dirty="0"/>
              <a:t> or </a:t>
            </a:r>
            <a:r>
              <a:rPr lang="en-US" dirty="0" err="1"/>
              <a:t>sorafenib</a:t>
            </a:r>
            <a:r>
              <a:rPr lang="en-US" dirty="0"/>
              <a:t> therapy </a:t>
            </a:r>
            <a:endParaRPr lang="en-US" dirty="0" smtClean="0"/>
          </a:p>
          <a:p>
            <a:r>
              <a:rPr lang="en-US" dirty="0" smtClean="0"/>
              <a:t>Patients </a:t>
            </a:r>
            <a:r>
              <a:rPr lang="en-US" dirty="0"/>
              <a:t>with clonal eosinophilia with JAK2 rearrangement should be considered for </a:t>
            </a:r>
            <a:r>
              <a:rPr lang="en-US" dirty="0" err="1"/>
              <a:t>ruxolitinib</a:t>
            </a:r>
            <a:r>
              <a:rPr lang="en-US" dirty="0"/>
              <a:t> therapy </a:t>
            </a:r>
            <a:endParaRPr lang="en-US" dirty="0" smtClean="0"/>
          </a:p>
          <a:p>
            <a:r>
              <a:rPr lang="en-US" dirty="0" smtClean="0"/>
              <a:t>Patients </a:t>
            </a:r>
            <a:r>
              <a:rPr lang="en-US" dirty="0"/>
              <a:t>with acute myeloid </a:t>
            </a:r>
            <a:r>
              <a:rPr lang="en-US" dirty="0" err="1"/>
              <a:t>leukaemia</a:t>
            </a:r>
            <a:r>
              <a:rPr lang="en-US" dirty="0"/>
              <a:t> (AML) with clonal eosinophilia and no molecular or cytogenetic abnormality suggesting likely response to a tyrosine kinase inhibitor should be offered standard AML induction therapy </a:t>
            </a:r>
            <a:endParaRPr lang="en-US" dirty="0" smtClean="0"/>
          </a:p>
          <a:p>
            <a:r>
              <a:rPr lang="en-US" dirty="0" smtClean="0"/>
              <a:t>Patients </a:t>
            </a:r>
            <a:r>
              <a:rPr lang="en-US" dirty="0"/>
              <a:t>with other </a:t>
            </a:r>
            <a:r>
              <a:rPr lang="en-US" dirty="0" err="1"/>
              <a:t>haematological</a:t>
            </a:r>
            <a:r>
              <a:rPr lang="en-US" dirty="0"/>
              <a:t> neoplasms with clonal eosinophilia should have treatment directed at management of the neoplasm. If there is organ damage or dysfunction relating to the eosinophilia, treatment with corticosteroids should also be </a:t>
            </a:r>
            <a:r>
              <a:rPr lang="en-US" dirty="0" smtClean="0"/>
              <a:t>given</a:t>
            </a:r>
            <a:endParaRPr lang="en-US" dirty="0"/>
          </a:p>
        </p:txBody>
      </p:sp>
      <p:sp>
        <p:nvSpPr>
          <p:cNvPr id="4" name="Date Placeholder 3"/>
          <p:cNvSpPr>
            <a:spLocks noGrp="1"/>
          </p:cNvSpPr>
          <p:nvPr>
            <p:ph type="dt" sz="half" idx="10"/>
          </p:nvPr>
        </p:nvSpPr>
        <p:spPr/>
        <p:txBody>
          <a:bodyPr/>
          <a:lstStyle/>
          <a:p>
            <a:fld id="{99310D9C-57ED-409D-9C8C-45C64102E896}"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610212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Treatment of lymphocytic variant of </a:t>
            </a:r>
            <a:r>
              <a:rPr lang="en-US" b="1" dirty="0" err="1"/>
              <a:t>hypereosinophilic</a:t>
            </a:r>
            <a:r>
              <a:rPr lang="en-US" b="1" dirty="0"/>
              <a:t> syndrome</a:t>
            </a:r>
          </a:p>
        </p:txBody>
      </p:sp>
      <p:sp>
        <p:nvSpPr>
          <p:cNvPr id="3" name="Content Placeholder 2"/>
          <p:cNvSpPr>
            <a:spLocks noGrp="1"/>
          </p:cNvSpPr>
          <p:nvPr>
            <p:ph idx="1"/>
          </p:nvPr>
        </p:nvSpPr>
        <p:spPr/>
        <p:txBody>
          <a:bodyPr/>
          <a:lstStyle/>
          <a:p>
            <a:r>
              <a:rPr lang="en-US" dirty="0"/>
              <a:t>Patients with the lymphocytic variant of </a:t>
            </a:r>
            <a:r>
              <a:rPr lang="en-US" dirty="0" err="1"/>
              <a:t>hypereosinophilic</a:t>
            </a:r>
            <a:r>
              <a:rPr lang="en-US" dirty="0"/>
              <a:t> syndrome (HES) can be managed in the same manner as idiopathic </a:t>
            </a:r>
            <a:r>
              <a:rPr lang="en-US" dirty="0" smtClean="0"/>
              <a:t>HES</a:t>
            </a:r>
            <a:endParaRPr lang="en-US" dirty="0"/>
          </a:p>
        </p:txBody>
      </p:sp>
      <p:sp>
        <p:nvSpPr>
          <p:cNvPr id="4" name="Date Placeholder 3"/>
          <p:cNvSpPr>
            <a:spLocks noGrp="1"/>
          </p:cNvSpPr>
          <p:nvPr>
            <p:ph type="dt" sz="half" idx="10"/>
          </p:nvPr>
        </p:nvSpPr>
        <p:spPr/>
        <p:txBody>
          <a:bodyPr/>
          <a:lstStyle/>
          <a:p>
            <a:fld id="{0B86DE4B-778E-4721-A5E8-D2E9346CF7D2}"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765320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Eosinophils</a:t>
            </a:r>
          </a:p>
        </p:txBody>
      </p:sp>
      <p:sp>
        <p:nvSpPr>
          <p:cNvPr id="3" name="Content Placeholder 2"/>
          <p:cNvSpPr>
            <a:spLocks noGrp="1"/>
          </p:cNvSpPr>
          <p:nvPr>
            <p:ph idx="1"/>
          </p:nvPr>
        </p:nvSpPr>
        <p:spPr/>
        <p:txBody>
          <a:bodyPr/>
          <a:lstStyle/>
          <a:p>
            <a:r>
              <a:rPr lang="en-US" dirty="0"/>
              <a:t>The normal bone marrow contains between 1% and 6% eosinophils and these produce an eosinophil count in the peripheral blood of </a:t>
            </a:r>
            <a:r>
              <a:rPr lang="en-US" dirty="0" smtClean="0"/>
              <a:t>0.05–0.5 x 109/l </a:t>
            </a:r>
            <a:r>
              <a:rPr lang="en-US" dirty="0"/>
              <a:t>(</a:t>
            </a:r>
            <a:r>
              <a:rPr lang="en-US" dirty="0" err="1"/>
              <a:t>Valent</a:t>
            </a:r>
            <a:r>
              <a:rPr lang="en-US" dirty="0"/>
              <a:t> et al, 2012). </a:t>
            </a:r>
            <a:endParaRPr lang="en-US" dirty="0" smtClean="0"/>
          </a:p>
          <a:p>
            <a:r>
              <a:rPr lang="en-US" dirty="0"/>
              <a:t>Eosinophil production in the marrow is tightly controlled by a network of transcription factors (</a:t>
            </a:r>
            <a:r>
              <a:rPr lang="en-US" dirty="0" err="1"/>
              <a:t>McNagny</a:t>
            </a:r>
            <a:r>
              <a:rPr lang="en-US" dirty="0"/>
              <a:t> &amp; Graf, 2002)</a:t>
            </a:r>
          </a:p>
          <a:p>
            <a:endParaRPr lang="en-US" dirty="0" smtClean="0"/>
          </a:p>
        </p:txBody>
      </p:sp>
      <p:sp>
        <p:nvSpPr>
          <p:cNvPr id="4" name="Date Placeholder 3"/>
          <p:cNvSpPr>
            <a:spLocks noGrp="1"/>
          </p:cNvSpPr>
          <p:nvPr>
            <p:ph type="dt" sz="half" idx="10"/>
          </p:nvPr>
        </p:nvSpPr>
        <p:spPr/>
        <p:txBody>
          <a:bodyPr/>
          <a:lstStyle/>
          <a:p>
            <a:fld id="{3D331D46-1076-456B-8279-E15AAF1F794F}"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571502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Treatment of idiopathic </a:t>
            </a:r>
            <a:r>
              <a:rPr lang="en-US" b="1" dirty="0" err="1"/>
              <a:t>hypereosinophilic</a:t>
            </a:r>
            <a:r>
              <a:rPr lang="en-US" b="1" dirty="0"/>
              <a:t> syndrome</a:t>
            </a:r>
          </a:p>
        </p:txBody>
      </p:sp>
      <p:sp>
        <p:nvSpPr>
          <p:cNvPr id="3" name="Content Placeholder 2"/>
          <p:cNvSpPr>
            <a:spLocks noGrp="1"/>
          </p:cNvSpPr>
          <p:nvPr>
            <p:ph idx="1"/>
          </p:nvPr>
        </p:nvSpPr>
        <p:spPr/>
        <p:txBody>
          <a:bodyPr>
            <a:normAutofit/>
          </a:bodyPr>
          <a:lstStyle/>
          <a:p>
            <a:r>
              <a:rPr lang="en-US" dirty="0" smtClean="0"/>
              <a:t>Patients </a:t>
            </a:r>
            <a:r>
              <a:rPr lang="en-US" dirty="0"/>
              <a:t>with idiopathic HES should be treated in the ﬁrst instance with corticosteroids </a:t>
            </a:r>
            <a:endParaRPr lang="en-US" dirty="0" smtClean="0"/>
          </a:p>
          <a:p>
            <a:r>
              <a:rPr lang="en-US" dirty="0" smtClean="0"/>
              <a:t>Patients </a:t>
            </a:r>
            <a:r>
              <a:rPr lang="en-US" dirty="0"/>
              <a:t>with idiopathic HES who do not respond adequately to corticosteroids, or who require prolonged corticosteroid therapy, or who are intolerant of </a:t>
            </a:r>
            <a:r>
              <a:rPr lang="en-US" dirty="0" err="1" smtClean="0"/>
              <a:t>corticosteroids,should</a:t>
            </a:r>
            <a:r>
              <a:rPr lang="en-US" dirty="0" smtClean="0"/>
              <a:t> be considered for a short trial (4</a:t>
            </a:r>
            <a:r>
              <a:rPr lang="en-US" dirty="0"/>
              <a:t>– 6 weeks) of </a:t>
            </a:r>
            <a:r>
              <a:rPr lang="en-US" dirty="0" err="1"/>
              <a:t>imatinib</a:t>
            </a:r>
            <a:r>
              <a:rPr lang="en-US" dirty="0"/>
              <a:t>, immunomodulatory agents (interferon alpha, </a:t>
            </a:r>
            <a:r>
              <a:rPr lang="en-US" dirty="0" err="1"/>
              <a:t>ciclosporin</a:t>
            </a:r>
            <a:r>
              <a:rPr lang="en-US" dirty="0"/>
              <a:t> or azathioprine), </a:t>
            </a:r>
            <a:r>
              <a:rPr lang="en-US" dirty="0" err="1"/>
              <a:t>myelosuppressive</a:t>
            </a:r>
            <a:r>
              <a:rPr lang="en-US" dirty="0"/>
              <a:t> therapy (</a:t>
            </a:r>
            <a:r>
              <a:rPr lang="en-US" dirty="0" err="1"/>
              <a:t>hydroxycarbamide</a:t>
            </a:r>
            <a:r>
              <a:rPr lang="en-US" dirty="0"/>
              <a:t>) or monoclonal antibody therapy with </a:t>
            </a:r>
            <a:r>
              <a:rPr lang="en-US" dirty="0" err="1"/>
              <a:t>mepolizumab</a:t>
            </a:r>
            <a:r>
              <a:rPr lang="en-US" dirty="0"/>
              <a:t> (anti-interleukin </a:t>
            </a:r>
            <a:r>
              <a:rPr lang="en-US" dirty="0" smtClean="0"/>
              <a:t>5)</a:t>
            </a:r>
          </a:p>
          <a:p>
            <a:r>
              <a:rPr lang="en-US" dirty="0" err="1" smtClean="0"/>
              <a:t>Alemtuzumab</a:t>
            </a:r>
            <a:r>
              <a:rPr lang="en-US" dirty="0"/>
              <a:t>, an anti-CD52 monoclonal antibody, should be considered for patients with severe idiopathic HES unresponsive to other therapies, and may be useful in patients with idiopathic HES-associated cardiac and cerebral </a:t>
            </a:r>
            <a:r>
              <a:rPr lang="en-US" dirty="0" smtClean="0"/>
              <a:t>dysfunction</a:t>
            </a:r>
            <a:endParaRPr lang="en-US" dirty="0"/>
          </a:p>
        </p:txBody>
      </p:sp>
      <p:sp>
        <p:nvSpPr>
          <p:cNvPr id="4" name="Date Placeholder 3"/>
          <p:cNvSpPr>
            <a:spLocks noGrp="1"/>
          </p:cNvSpPr>
          <p:nvPr>
            <p:ph type="dt" sz="half" idx="10"/>
          </p:nvPr>
        </p:nvSpPr>
        <p:spPr/>
        <p:txBody>
          <a:bodyPr/>
          <a:lstStyle/>
          <a:p>
            <a:fld id="{F926FEA2-FC7B-4D22-8AE5-3BD097B7DF64}"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13761452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1334" t="10296" r="8417" b="29852"/>
          <a:stretch/>
        </p:blipFill>
        <p:spPr>
          <a:xfrm>
            <a:off x="0" y="0"/>
            <a:ext cx="12192000" cy="6842760"/>
          </a:xfrm>
          <a:prstGeom prst="rect">
            <a:avLst/>
          </a:prstGeom>
        </p:spPr>
      </p:pic>
      <p:sp>
        <p:nvSpPr>
          <p:cNvPr id="2" name="Date Placeholder 1"/>
          <p:cNvSpPr>
            <a:spLocks noGrp="1"/>
          </p:cNvSpPr>
          <p:nvPr>
            <p:ph type="dt" sz="half" idx="10"/>
          </p:nvPr>
        </p:nvSpPr>
        <p:spPr/>
        <p:txBody>
          <a:bodyPr/>
          <a:lstStyle/>
          <a:p>
            <a:fld id="{423866DE-3946-4117-9E37-AFFA478E52D9}" type="datetime1">
              <a:rPr lang="en-US" smtClean="0"/>
              <a:t>6/19/2019</a:t>
            </a:fld>
            <a:endParaRPr lang="en-US" dirty="0"/>
          </a:p>
        </p:txBody>
      </p:sp>
      <p:sp>
        <p:nvSpPr>
          <p:cNvPr id="3" name="Footer Placeholder 2"/>
          <p:cNvSpPr>
            <a:spLocks noGrp="1"/>
          </p:cNvSpPr>
          <p:nvPr>
            <p:ph type="ftr" sz="quarter" idx="11"/>
          </p:nvPr>
        </p:nvSpPr>
        <p:spPr/>
        <p:txBody>
          <a:bodyPr/>
          <a:lstStyle/>
          <a:p>
            <a:r>
              <a:rPr lang="en-US" smtClean="0"/>
              <a:t>Faranoush,Eosinophilia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2659557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Role of </a:t>
            </a:r>
            <a:r>
              <a:rPr lang="en-US" b="1" dirty="0" err="1"/>
              <a:t>haemopoietic</a:t>
            </a:r>
            <a:r>
              <a:rPr lang="en-US" b="1" dirty="0"/>
              <a:t> stem cell transplantation (HSCT)</a:t>
            </a:r>
          </a:p>
        </p:txBody>
      </p:sp>
      <p:sp>
        <p:nvSpPr>
          <p:cNvPr id="3" name="Content Placeholder 2"/>
          <p:cNvSpPr>
            <a:spLocks noGrp="1"/>
          </p:cNvSpPr>
          <p:nvPr>
            <p:ph idx="1"/>
          </p:nvPr>
        </p:nvSpPr>
        <p:spPr/>
        <p:txBody>
          <a:bodyPr/>
          <a:lstStyle/>
          <a:p>
            <a:r>
              <a:rPr lang="en-US" dirty="0" smtClean="0"/>
              <a:t>HSCT </a:t>
            </a:r>
            <a:r>
              <a:rPr lang="en-US" dirty="0"/>
              <a:t>should be considered for cases with clonal eosinophilia with FGFR1 rearrangement, patients with chronic eosinophilic </a:t>
            </a:r>
            <a:r>
              <a:rPr lang="en-US" dirty="0" err="1"/>
              <a:t>leukaemia</a:t>
            </a:r>
            <a:r>
              <a:rPr lang="en-US" dirty="0"/>
              <a:t>, not otherwise </a:t>
            </a:r>
            <a:r>
              <a:rPr lang="en-US" dirty="0" smtClean="0"/>
              <a:t>speciﬁed</a:t>
            </a:r>
          </a:p>
          <a:p>
            <a:r>
              <a:rPr lang="en-US" dirty="0" smtClean="0"/>
              <a:t>HES </a:t>
            </a:r>
            <a:r>
              <a:rPr lang="en-US" dirty="0"/>
              <a:t>patients refractory to or intolerant of both conventional tyrosine kinase inhibitor (TKI) therapy and experimental medical therapy, where available, </a:t>
            </a:r>
            <a:endParaRPr lang="en-US" dirty="0" smtClean="0"/>
          </a:p>
          <a:p>
            <a:r>
              <a:rPr lang="en-US" dirty="0" smtClean="0"/>
              <a:t>Progressive </a:t>
            </a:r>
            <a:r>
              <a:rPr lang="en-US" dirty="0"/>
              <a:t>end-organ </a:t>
            </a:r>
            <a:r>
              <a:rPr lang="en-US" dirty="0" smtClean="0"/>
              <a:t>damage</a:t>
            </a:r>
            <a:endParaRPr lang="en-US" dirty="0"/>
          </a:p>
        </p:txBody>
      </p:sp>
      <p:sp>
        <p:nvSpPr>
          <p:cNvPr id="4" name="Date Placeholder 3"/>
          <p:cNvSpPr>
            <a:spLocks noGrp="1"/>
          </p:cNvSpPr>
          <p:nvPr>
            <p:ph type="dt" sz="half" idx="10"/>
          </p:nvPr>
        </p:nvSpPr>
        <p:spPr/>
        <p:txBody>
          <a:bodyPr/>
          <a:lstStyle/>
          <a:p>
            <a:fld id="{58E3066C-05E5-40F2-AE90-714F56DF5948}"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157189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9773" t="20075" r="29344" b="18296"/>
          <a:stretch/>
        </p:blipFill>
        <p:spPr>
          <a:xfrm>
            <a:off x="1752600" y="350520"/>
            <a:ext cx="8945880" cy="6339840"/>
          </a:xfrm>
          <a:prstGeom prst="rect">
            <a:avLst/>
          </a:prstGeom>
        </p:spPr>
      </p:pic>
      <p:sp>
        <p:nvSpPr>
          <p:cNvPr id="2" name="Date Placeholder 1"/>
          <p:cNvSpPr>
            <a:spLocks noGrp="1"/>
          </p:cNvSpPr>
          <p:nvPr>
            <p:ph type="dt" sz="half" idx="10"/>
          </p:nvPr>
        </p:nvSpPr>
        <p:spPr/>
        <p:txBody>
          <a:bodyPr/>
          <a:lstStyle/>
          <a:p>
            <a:fld id="{29EDEFAA-FA79-443C-B8EA-E880B7ADBE76}" type="datetime1">
              <a:rPr lang="en-US" smtClean="0"/>
              <a:t>6/19/2019</a:t>
            </a:fld>
            <a:endParaRPr lang="en-US" dirty="0"/>
          </a:p>
        </p:txBody>
      </p:sp>
      <p:sp>
        <p:nvSpPr>
          <p:cNvPr id="3" name="Footer Placeholder 2"/>
          <p:cNvSpPr>
            <a:spLocks noGrp="1"/>
          </p:cNvSpPr>
          <p:nvPr>
            <p:ph type="ftr" sz="quarter" idx="11"/>
          </p:nvPr>
        </p:nvSpPr>
        <p:spPr/>
        <p:txBody>
          <a:bodyPr/>
          <a:lstStyle/>
          <a:p>
            <a:r>
              <a:rPr lang="en-US" smtClean="0"/>
              <a:t>Faranoush,Eosinophilia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38025702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SCENARIOS</a:t>
            </a:r>
            <a:endParaRPr lang="en-US" dirty="0"/>
          </a:p>
        </p:txBody>
      </p:sp>
      <p:sp>
        <p:nvSpPr>
          <p:cNvPr id="3" name="Content Placeholder 2"/>
          <p:cNvSpPr>
            <a:spLocks noGrp="1"/>
          </p:cNvSpPr>
          <p:nvPr>
            <p:ph idx="1"/>
          </p:nvPr>
        </p:nvSpPr>
        <p:spPr/>
        <p:txBody>
          <a:bodyPr>
            <a:normAutofit/>
          </a:bodyPr>
          <a:lstStyle/>
          <a:p>
            <a:r>
              <a:rPr lang="en-US" dirty="0" smtClean="0"/>
              <a:t>Although </a:t>
            </a:r>
            <a:r>
              <a:rPr lang="en-US" dirty="0"/>
              <a:t>many eosinophilic disorders are protean in their manifestations, the clinical presentation may inform the evaluation of unexplained eosinophilia </a:t>
            </a:r>
            <a:endParaRPr lang="en-US" dirty="0" smtClean="0"/>
          </a:p>
        </p:txBody>
      </p:sp>
      <p:sp>
        <p:nvSpPr>
          <p:cNvPr id="4" name="Date Placeholder 3"/>
          <p:cNvSpPr>
            <a:spLocks noGrp="1"/>
          </p:cNvSpPr>
          <p:nvPr>
            <p:ph type="dt" sz="half" idx="10"/>
          </p:nvPr>
        </p:nvSpPr>
        <p:spPr/>
        <p:txBody>
          <a:bodyPr/>
          <a:lstStyle/>
          <a:p>
            <a:fld id="{84135FF8-EC6D-4300-9A2D-7845DB6C10AC}"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13627435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POINTS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Eosinophilia </a:t>
            </a:r>
            <a:r>
              <a:rPr lang="en-US" dirty="0"/>
              <a:t>is an elevation in the total number of bloodstream eosinophils, can be transient or sustained, and can exist in milder versus more significant levels.</a:t>
            </a:r>
          </a:p>
          <a:p>
            <a:r>
              <a:rPr lang="en-US" dirty="0" smtClean="0"/>
              <a:t>Sustained </a:t>
            </a:r>
            <a:r>
              <a:rPr lang="en-US" dirty="0"/>
              <a:t>and significant eosinophilia in the 1500 cells/µL or above range, without clear cause, should prompt evaluation.</a:t>
            </a:r>
          </a:p>
          <a:p>
            <a:r>
              <a:rPr lang="en-US" dirty="0" smtClean="0"/>
              <a:t>Processes </a:t>
            </a:r>
            <a:r>
              <a:rPr lang="en-US" dirty="0"/>
              <a:t>known to cause modest eosinophilia include allergic disease, parasitic disease, drug allergy, and </a:t>
            </a:r>
            <a:r>
              <a:rPr lang="en-US" dirty="0" err="1"/>
              <a:t>mastocytosis</a:t>
            </a:r>
            <a:r>
              <a:rPr lang="en-US" dirty="0"/>
              <a:t>.</a:t>
            </a:r>
          </a:p>
          <a:p>
            <a:r>
              <a:rPr lang="en-US" dirty="0" smtClean="0"/>
              <a:t>More </a:t>
            </a:r>
            <a:r>
              <a:rPr lang="en-US" dirty="0"/>
              <a:t>significant eosinophilia is often caused by drug allergy, aspirin exacerbated respiratory disease, sustained and significant atopic dermatitis, and some parasitic disorders.</a:t>
            </a:r>
          </a:p>
          <a:p>
            <a:r>
              <a:rPr lang="en-US" dirty="0" smtClean="0"/>
              <a:t>If </a:t>
            </a:r>
            <a:r>
              <a:rPr lang="en-US" dirty="0"/>
              <a:t>no apparent cause of the eosinophilia is known and levels above 1500 cells/µL exist for greater than 1 month, an exhaustive search guided by clinical presentation should </a:t>
            </a:r>
            <a:r>
              <a:rPr lang="en-US" dirty="0" smtClean="0"/>
              <a:t>ensue</a:t>
            </a:r>
            <a:endParaRPr lang="en-US" dirty="0"/>
          </a:p>
        </p:txBody>
      </p:sp>
      <p:sp>
        <p:nvSpPr>
          <p:cNvPr id="4" name="Date Placeholder 3"/>
          <p:cNvSpPr>
            <a:spLocks noGrp="1"/>
          </p:cNvSpPr>
          <p:nvPr>
            <p:ph type="dt" sz="half" idx="10"/>
          </p:nvPr>
        </p:nvSpPr>
        <p:spPr/>
        <p:txBody>
          <a:bodyPr/>
          <a:lstStyle/>
          <a:p>
            <a:fld id="{7DA9E22C-1F0C-47C3-85D9-70EBA637020E}"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1844152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3A75EB-03B3-497F-8B51-42E63050EC0C}"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46</a:t>
            </a:fld>
            <a:endParaRPr lang="en-US" dirty="0"/>
          </a:p>
        </p:txBody>
      </p:sp>
      <p:sp>
        <p:nvSpPr>
          <p:cNvPr id="7" name="Rectangle 6"/>
          <p:cNvSpPr/>
          <p:nvPr/>
        </p:nvSpPr>
        <p:spPr>
          <a:xfrm>
            <a:off x="4070446" y="2967335"/>
            <a:ext cx="4051110" cy="1754326"/>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Thank You</a:t>
            </a:r>
          </a:p>
          <a:p>
            <a:pPr algn="ctr"/>
            <a:r>
              <a:rPr lang="en-US"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Any Question</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6004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Eosinophils</a:t>
            </a:r>
            <a:endParaRPr lang="en-US" b="1" dirty="0"/>
          </a:p>
        </p:txBody>
      </p:sp>
      <p:sp>
        <p:nvSpPr>
          <p:cNvPr id="5" name="Content Placeholder 4"/>
          <p:cNvSpPr>
            <a:spLocks noGrp="1"/>
          </p:cNvSpPr>
          <p:nvPr>
            <p:ph sz="half" idx="1"/>
          </p:nvPr>
        </p:nvSpPr>
        <p:spPr/>
        <p:txBody>
          <a:bodyPr>
            <a:normAutofit/>
          </a:bodyPr>
          <a:lstStyle/>
          <a:p>
            <a:r>
              <a:rPr lang="en-US" b="1" dirty="0" smtClean="0"/>
              <a:t>Reactive</a:t>
            </a:r>
          </a:p>
          <a:p>
            <a:r>
              <a:rPr lang="en-US" dirty="0" smtClean="0"/>
              <a:t>IL5</a:t>
            </a:r>
          </a:p>
          <a:p>
            <a:r>
              <a:rPr lang="en-US" dirty="0" smtClean="0"/>
              <a:t>IL3 </a:t>
            </a:r>
          </a:p>
          <a:p>
            <a:r>
              <a:rPr lang="en-US" dirty="0" smtClean="0"/>
              <a:t>granulocyte-macrophage </a:t>
            </a:r>
            <a:r>
              <a:rPr lang="en-US" dirty="0"/>
              <a:t>colony-stimulating factor (GM-CSF</a:t>
            </a:r>
            <a:r>
              <a:rPr lang="en-US" dirty="0" smtClean="0"/>
              <a:t>)</a:t>
            </a:r>
          </a:p>
          <a:p>
            <a:r>
              <a:rPr lang="en-US" dirty="0" smtClean="0"/>
              <a:t>activated </a:t>
            </a:r>
            <a:r>
              <a:rPr lang="en-US" dirty="0"/>
              <a:t>T lymphocytes, stromal cells and mast cells, triggering differentiation and </a:t>
            </a:r>
            <a:r>
              <a:rPr lang="en-US" dirty="0" smtClean="0"/>
              <a:t>activation</a:t>
            </a:r>
          </a:p>
          <a:p>
            <a:r>
              <a:rPr lang="en-US" dirty="0" smtClean="0"/>
              <a:t>(</a:t>
            </a:r>
            <a:r>
              <a:rPr lang="en-US" dirty="0"/>
              <a:t>Ackerman &amp; </a:t>
            </a:r>
            <a:r>
              <a:rPr lang="en-US" dirty="0" err="1"/>
              <a:t>Bochner</a:t>
            </a:r>
            <a:r>
              <a:rPr lang="en-US" dirty="0"/>
              <a:t>, 2007</a:t>
            </a:r>
            <a:r>
              <a:rPr lang="en-US" dirty="0" smtClean="0"/>
              <a:t>)</a:t>
            </a:r>
            <a:endParaRPr lang="en-US" dirty="0"/>
          </a:p>
          <a:p>
            <a:endParaRPr lang="en-US" b="1" dirty="0" smtClean="0"/>
          </a:p>
          <a:p>
            <a:endParaRPr lang="en-US" b="1" dirty="0"/>
          </a:p>
        </p:txBody>
      </p:sp>
      <p:sp>
        <p:nvSpPr>
          <p:cNvPr id="6" name="Content Placeholder 5"/>
          <p:cNvSpPr>
            <a:spLocks noGrp="1"/>
          </p:cNvSpPr>
          <p:nvPr>
            <p:ph sz="half" idx="2"/>
          </p:nvPr>
        </p:nvSpPr>
        <p:spPr/>
        <p:txBody>
          <a:bodyPr>
            <a:normAutofit/>
          </a:bodyPr>
          <a:lstStyle/>
          <a:p>
            <a:r>
              <a:rPr lang="en-US" b="1" dirty="0" smtClean="0"/>
              <a:t>Clonal</a:t>
            </a:r>
          </a:p>
          <a:p>
            <a:r>
              <a:rPr lang="en-US" dirty="0"/>
              <a:t>tyrosine kinase gene fusions are </a:t>
            </a:r>
            <a:r>
              <a:rPr lang="en-US" dirty="0" smtClean="0"/>
              <a:t>common</a:t>
            </a:r>
          </a:p>
          <a:p>
            <a:r>
              <a:rPr lang="en-US" dirty="0" smtClean="0"/>
              <a:t>typically </a:t>
            </a:r>
            <a:r>
              <a:rPr lang="en-US" dirty="0"/>
              <a:t>involving the genes coding for platelet-derived growth factor receptor alpha (PDGFRA</a:t>
            </a:r>
            <a:r>
              <a:rPr lang="en-US" dirty="0" smtClean="0"/>
              <a:t>)</a:t>
            </a:r>
          </a:p>
          <a:p>
            <a:r>
              <a:rPr lang="en-US" dirty="0" smtClean="0"/>
              <a:t>platelet-derived </a:t>
            </a:r>
            <a:r>
              <a:rPr lang="en-US" dirty="0"/>
              <a:t>growth factor receptor beta (PDGFRB) </a:t>
            </a:r>
            <a:endParaRPr lang="en-US" dirty="0" smtClean="0"/>
          </a:p>
          <a:p>
            <a:r>
              <a:rPr lang="en-US" dirty="0" smtClean="0"/>
              <a:t>ﬁbroblast </a:t>
            </a:r>
            <a:r>
              <a:rPr lang="en-US" dirty="0"/>
              <a:t>growth factor receptor 1 (FGFR1) </a:t>
            </a:r>
            <a:endParaRPr lang="en-US" dirty="0" smtClean="0"/>
          </a:p>
          <a:p>
            <a:r>
              <a:rPr lang="en-US" dirty="0" smtClean="0"/>
              <a:t>(</a:t>
            </a:r>
            <a:r>
              <a:rPr lang="en-US" dirty="0" err="1"/>
              <a:t>Gotlib</a:t>
            </a:r>
            <a:r>
              <a:rPr lang="en-US" dirty="0"/>
              <a:t> et al, 2006</a:t>
            </a:r>
            <a:r>
              <a:rPr lang="en-US" dirty="0" smtClean="0"/>
              <a:t>)</a:t>
            </a:r>
            <a:endParaRPr lang="en-US" dirty="0"/>
          </a:p>
        </p:txBody>
      </p:sp>
      <p:sp>
        <p:nvSpPr>
          <p:cNvPr id="2" name="Date Placeholder 1"/>
          <p:cNvSpPr>
            <a:spLocks noGrp="1"/>
          </p:cNvSpPr>
          <p:nvPr>
            <p:ph type="dt" sz="half" idx="10"/>
          </p:nvPr>
        </p:nvSpPr>
        <p:spPr/>
        <p:txBody>
          <a:bodyPr/>
          <a:lstStyle/>
          <a:p>
            <a:fld id="{17B9BCBA-A4F3-4F27-94F4-2F25E22737B6}" type="datetime1">
              <a:rPr lang="en-US" smtClean="0"/>
              <a:t>6/19/2019</a:t>
            </a:fld>
            <a:endParaRPr lang="en-US" dirty="0"/>
          </a:p>
        </p:txBody>
      </p:sp>
      <p:sp>
        <p:nvSpPr>
          <p:cNvPr id="3" name="Footer Placeholder 2"/>
          <p:cNvSpPr>
            <a:spLocks noGrp="1"/>
          </p:cNvSpPr>
          <p:nvPr>
            <p:ph type="ftr" sz="quarter" idx="11"/>
          </p:nvPr>
        </p:nvSpPr>
        <p:spPr/>
        <p:txBody>
          <a:bodyPr/>
          <a:lstStyle/>
          <a:p>
            <a:r>
              <a:rPr lang="en-US" smtClean="0"/>
              <a:t>Faranoush,Eosinophilia</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98399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Eosinophils</a:t>
            </a:r>
          </a:p>
        </p:txBody>
      </p:sp>
      <p:sp>
        <p:nvSpPr>
          <p:cNvPr id="3" name="Content Placeholder 2"/>
          <p:cNvSpPr>
            <a:spLocks noGrp="1"/>
          </p:cNvSpPr>
          <p:nvPr>
            <p:ph idx="1"/>
          </p:nvPr>
        </p:nvSpPr>
        <p:spPr/>
        <p:txBody>
          <a:bodyPr/>
          <a:lstStyle/>
          <a:p>
            <a:r>
              <a:rPr lang="en-US" dirty="0"/>
              <a:t>Eosinophilia represents an increased number of eosinophils in the tissues and/or </a:t>
            </a:r>
            <a:r>
              <a:rPr lang="en-US" dirty="0" smtClean="0"/>
              <a:t>blood</a:t>
            </a:r>
            <a:endParaRPr lang="en-US" dirty="0"/>
          </a:p>
        </p:txBody>
      </p:sp>
      <p:sp>
        <p:nvSpPr>
          <p:cNvPr id="4" name="Date Placeholder 3"/>
          <p:cNvSpPr>
            <a:spLocks noGrp="1"/>
          </p:cNvSpPr>
          <p:nvPr>
            <p:ph type="dt" sz="half" idx="10"/>
          </p:nvPr>
        </p:nvSpPr>
        <p:spPr/>
        <p:txBody>
          <a:bodyPr/>
          <a:lstStyle/>
          <a:p>
            <a:fld id="{6B236629-023E-4F5C-AC30-B0BBD863994D}"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97779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endParaRPr lang="en-US" dirty="0"/>
          </a:p>
        </p:txBody>
      </p:sp>
      <p:sp>
        <p:nvSpPr>
          <p:cNvPr id="3" name="Content Placeholder 2"/>
          <p:cNvSpPr>
            <a:spLocks noGrp="1"/>
          </p:cNvSpPr>
          <p:nvPr>
            <p:ph idx="1"/>
          </p:nvPr>
        </p:nvSpPr>
        <p:spPr/>
        <p:txBody>
          <a:bodyPr/>
          <a:lstStyle/>
          <a:p>
            <a:r>
              <a:rPr lang="en-US" dirty="0" smtClean="0"/>
              <a:t>Peripheral </a:t>
            </a:r>
            <a:r>
              <a:rPr lang="en-US" dirty="0"/>
              <a:t>blood eosinophilia (≥500 eosinophils/</a:t>
            </a:r>
            <a:r>
              <a:rPr lang="en-US" dirty="0" err="1"/>
              <a:t>microL</a:t>
            </a:r>
            <a:r>
              <a:rPr lang="en-US" dirty="0"/>
              <a:t>) may be caused by numerous conditions, including allergic, infectious, inflammatory, and neoplastic disorders </a:t>
            </a:r>
            <a:endParaRPr lang="en-US" dirty="0" smtClean="0"/>
          </a:p>
          <a:p>
            <a:r>
              <a:rPr lang="en-US" dirty="0" smtClean="0"/>
              <a:t>The </a:t>
            </a:r>
            <a:r>
              <a:rPr lang="en-US" dirty="0"/>
              <a:t>evaluation should seek to identify the cause of eosinophilia and assess the patient for associated organ involvement</a:t>
            </a:r>
            <a:r>
              <a:rPr lang="en-US" dirty="0" smtClean="0"/>
              <a:t>.</a:t>
            </a:r>
            <a:endParaRPr lang="en-US" dirty="0"/>
          </a:p>
        </p:txBody>
      </p:sp>
      <p:sp>
        <p:nvSpPr>
          <p:cNvPr id="4" name="Date Placeholder 3"/>
          <p:cNvSpPr>
            <a:spLocks noGrp="1"/>
          </p:cNvSpPr>
          <p:nvPr>
            <p:ph type="dt" sz="half" idx="10"/>
          </p:nvPr>
        </p:nvSpPr>
        <p:spPr/>
        <p:txBody>
          <a:bodyPr/>
          <a:lstStyle/>
          <a:p>
            <a:fld id="{A692EF0C-8E09-42EA-BD26-0E50284B40C8}"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963467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TERMINOLOGY</a:t>
            </a:r>
            <a:endParaRPr lang="en-US" dirty="0"/>
          </a:p>
        </p:txBody>
      </p:sp>
      <p:sp>
        <p:nvSpPr>
          <p:cNvPr id="3" name="Content Placeholder 2"/>
          <p:cNvSpPr>
            <a:spLocks noGrp="1"/>
          </p:cNvSpPr>
          <p:nvPr>
            <p:ph idx="1"/>
          </p:nvPr>
        </p:nvSpPr>
        <p:spPr/>
        <p:txBody>
          <a:bodyPr>
            <a:normAutofit/>
          </a:bodyPr>
          <a:lstStyle/>
          <a:p>
            <a:r>
              <a:rPr lang="en-US" b="1" dirty="0" smtClean="0"/>
              <a:t>Absolute </a:t>
            </a:r>
            <a:r>
              <a:rPr lang="en-US" b="1" dirty="0"/>
              <a:t>eosinophil count (AEC)</a:t>
            </a:r>
            <a:r>
              <a:rPr lang="en-US" dirty="0"/>
              <a:t> – The number of eosinophils in peripheral blood, calculated as follows:</a:t>
            </a:r>
          </a:p>
          <a:p>
            <a:r>
              <a:rPr lang="en-US" dirty="0"/>
              <a:t>White blood cell (WBC) count/</a:t>
            </a:r>
            <a:r>
              <a:rPr lang="en-US" dirty="0" err="1"/>
              <a:t>microL</a:t>
            </a:r>
            <a:r>
              <a:rPr lang="en-US" dirty="0"/>
              <a:t> X percentage of eosinophils = AEC (eosinophils/</a:t>
            </a:r>
            <a:r>
              <a:rPr lang="en-US" dirty="0" err="1"/>
              <a:t>microL</a:t>
            </a:r>
            <a:r>
              <a:rPr lang="en-US" dirty="0" smtClean="0"/>
              <a:t>)</a:t>
            </a:r>
            <a:endParaRPr lang="en-US" dirty="0"/>
          </a:p>
          <a:p>
            <a:r>
              <a:rPr lang="en-US" b="1" dirty="0" smtClean="0"/>
              <a:t>Eosinophilia</a:t>
            </a:r>
            <a:r>
              <a:rPr lang="en-US" dirty="0"/>
              <a:t> – AEC ≥500 eosinophils/</a:t>
            </a:r>
            <a:r>
              <a:rPr lang="en-US" dirty="0" err="1"/>
              <a:t>microL</a:t>
            </a:r>
            <a:r>
              <a:rPr lang="en-US" dirty="0"/>
              <a:t> in most clinical laboratories </a:t>
            </a:r>
            <a:r>
              <a:rPr lang="en-US" dirty="0" smtClean="0"/>
              <a:t>. </a:t>
            </a:r>
            <a:r>
              <a:rPr lang="en-US" dirty="0"/>
              <a:t>Eosinophilia is </a:t>
            </a:r>
            <a:r>
              <a:rPr lang="en-US" b="1" dirty="0"/>
              <a:t>not</a:t>
            </a:r>
            <a:r>
              <a:rPr lang="en-US" dirty="0"/>
              <a:t> defined by the percentage of eosinophils (typically &lt;5 percent in healthy individuals), because the percentage varies with the total WBC count and the proportion of other WBC lineages (</a:t>
            </a:r>
            <a:r>
              <a:rPr lang="en-US" dirty="0" err="1"/>
              <a:t>eg</a:t>
            </a:r>
            <a:r>
              <a:rPr lang="en-US" dirty="0"/>
              <a:t>, neutrophils, lymphocytes).</a:t>
            </a:r>
          </a:p>
          <a:p>
            <a:r>
              <a:rPr lang="en-US" b="1" dirty="0" err="1" smtClean="0"/>
              <a:t>Hypereosinophilia</a:t>
            </a:r>
            <a:r>
              <a:rPr lang="en-US" b="1" dirty="0"/>
              <a:t> </a:t>
            </a:r>
            <a:r>
              <a:rPr lang="en-US" dirty="0"/>
              <a:t>– ≥1500 eosinophils/</a:t>
            </a:r>
            <a:r>
              <a:rPr lang="en-US" dirty="0" err="1"/>
              <a:t>microL</a:t>
            </a:r>
            <a:r>
              <a:rPr lang="en-US" dirty="0"/>
              <a:t> (with or without end-organ damage).</a:t>
            </a:r>
          </a:p>
          <a:p>
            <a:r>
              <a:rPr lang="en-US" b="1" dirty="0" err="1" smtClean="0"/>
              <a:t>Hypereosinophilic</a:t>
            </a:r>
            <a:r>
              <a:rPr lang="en-US" b="1" dirty="0" smtClean="0"/>
              <a:t> </a:t>
            </a:r>
            <a:r>
              <a:rPr lang="en-US" b="1" dirty="0"/>
              <a:t>syndromes (HES)</a:t>
            </a:r>
            <a:r>
              <a:rPr lang="en-US" dirty="0"/>
              <a:t> – AEC ≥1500/</a:t>
            </a:r>
            <a:r>
              <a:rPr lang="en-US" dirty="0" err="1"/>
              <a:t>microL</a:t>
            </a:r>
            <a:r>
              <a:rPr lang="en-US" dirty="0"/>
              <a:t> (on two occasions ≥1 month apart) </a:t>
            </a:r>
            <a:r>
              <a:rPr lang="en-US" b="1" dirty="0"/>
              <a:t>plus </a:t>
            </a:r>
            <a:r>
              <a:rPr lang="en-US" dirty="0"/>
              <a:t>organ dysfunction attributable to eosinophilia. </a:t>
            </a:r>
          </a:p>
        </p:txBody>
      </p:sp>
      <p:sp>
        <p:nvSpPr>
          <p:cNvPr id="4" name="Date Placeholder 3"/>
          <p:cNvSpPr>
            <a:spLocks noGrp="1"/>
          </p:cNvSpPr>
          <p:nvPr>
            <p:ph type="dt" sz="half" idx="10"/>
          </p:nvPr>
        </p:nvSpPr>
        <p:spPr/>
        <p:txBody>
          <a:bodyPr/>
          <a:lstStyle/>
          <a:p>
            <a:fld id="{F5B7E871-F2A3-4E31-B67D-3DAB50DF371B}"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65718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CAUSES OF EOSINOPHILIA</a:t>
            </a:r>
            <a:endParaRPr lang="en-US" dirty="0"/>
          </a:p>
        </p:txBody>
      </p:sp>
      <p:sp>
        <p:nvSpPr>
          <p:cNvPr id="3" name="Content Placeholder 2"/>
          <p:cNvSpPr>
            <a:spLocks noGrp="1"/>
          </p:cNvSpPr>
          <p:nvPr>
            <p:ph idx="1"/>
          </p:nvPr>
        </p:nvSpPr>
        <p:spPr/>
        <p:txBody>
          <a:bodyPr/>
          <a:lstStyle/>
          <a:p>
            <a:r>
              <a:rPr lang="en-US" dirty="0" smtClean="0"/>
              <a:t>Eosinophilia </a:t>
            </a:r>
            <a:r>
              <a:rPr lang="en-US" dirty="0"/>
              <a:t>may be caused by numerous conditions </a:t>
            </a:r>
            <a:r>
              <a:rPr lang="en-US" dirty="0" smtClean="0"/>
              <a:t>, </a:t>
            </a:r>
            <a:r>
              <a:rPr lang="en-US" dirty="0"/>
              <a:t>including allergic, infectious, inflammatory, and neoplastic disorders.</a:t>
            </a:r>
          </a:p>
        </p:txBody>
      </p:sp>
      <p:sp>
        <p:nvSpPr>
          <p:cNvPr id="4" name="Date Placeholder 3"/>
          <p:cNvSpPr>
            <a:spLocks noGrp="1"/>
          </p:cNvSpPr>
          <p:nvPr>
            <p:ph type="dt" sz="half" idx="10"/>
          </p:nvPr>
        </p:nvSpPr>
        <p:spPr/>
        <p:txBody>
          <a:bodyPr/>
          <a:lstStyle/>
          <a:p>
            <a:fld id="{EC76C1DD-ECF2-4981-B113-D00A4A10F102}" type="datetime1">
              <a:rPr lang="en-US" smtClean="0"/>
              <a:t>6/19/2019</a:t>
            </a:fld>
            <a:endParaRPr lang="en-US" dirty="0"/>
          </a:p>
        </p:txBody>
      </p:sp>
      <p:sp>
        <p:nvSpPr>
          <p:cNvPr id="5" name="Footer Placeholder 4"/>
          <p:cNvSpPr>
            <a:spLocks noGrp="1"/>
          </p:cNvSpPr>
          <p:nvPr>
            <p:ph type="ftr" sz="quarter" idx="11"/>
          </p:nvPr>
        </p:nvSpPr>
        <p:spPr/>
        <p:txBody>
          <a:bodyPr/>
          <a:lstStyle/>
          <a:p>
            <a:r>
              <a:rPr lang="en-US" smtClean="0"/>
              <a:t>Faranoush,Eosinophilia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798443938"/>
      </p:ext>
    </p:extLst>
  </p:cSld>
  <p:clrMapOvr>
    <a:masterClrMapping/>
  </p:clrMapOvr>
</p:sld>
</file>

<file path=ppt/theme/theme1.xml><?xml version="1.0" encoding="utf-8"?>
<a:theme xmlns:a="http://schemas.openxmlformats.org/drawingml/2006/main" name="Wis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imes New Roman"/>
        <a:ea typeface=""/>
        <a:cs typeface="Times New Roman"/>
      </a:majorFont>
      <a:minorFont>
        <a:latin typeface="Times New Roman"/>
        <a:ea typeface=""/>
        <a:cs typeface="Times New Roma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321</TotalTime>
  <Words>2320</Words>
  <Application>Microsoft Office PowerPoint</Application>
  <PresentationFormat>Widescreen</PresentationFormat>
  <Paragraphs>393</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Times New Roman</vt:lpstr>
      <vt:lpstr>Wingdings 3</vt:lpstr>
      <vt:lpstr>Wisp</vt:lpstr>
      <vt:lpstr>Approach to the Patient with Eosinophilia</vt:lpstr>
      <vt:lpstr>Eosinophils</vt:lpstr>
      <vt:lpstr>Eosinophils</vt:lpstr>
      <vt:lpstr>Eosinophils</vt:lpstr>
      <vt:lpstr>Eosinophils</vt:lpstr>
      <vt:lpstr>Eosinophils</vt:lpstr>
      <vt:lpstr>INTRODUCTION</vt:lpstr>
      <vt:lpstr>TERMINOLOGY</vt:lpstr>
      <vt:lpstr>CAUSES OF EOSINOPHILIA</vt:lpstr>
      <vt:lpstr>Allergy</vt:lpstr>
      <vt:lpstr> Drug rash with eosinophilia and systemic symptoms (DRESS) syndrome </vt:lpstr>
      <vt:lpstr>parasitic infections </vt:lpstr>
      <vt:lpstr> Connective tissue, rheumatologic, and autoimmune disease </vt:lpstr>
      <vt:lpstr>Primary eosinophilias</vt:lpstr>
      <vt:lpstr>Malignancy</vt:lpstr>
      <vt:lpstr>Other</vt:lpstr>
      <vt:lpstr>IMPORTANT CONCEPTS</vt:lpstr>
      <vt:lpstr>Importance of AEC  Keep in mind the following concepts regarding the absolute eosinophil count (AEC)</vt:lpstr>
      <vt:lpstr>Cont,</vt:lpstr>
      <vt:lpstr>Diagnostic vigilance</vt:lpstr>
      <vt:lpstr>URGENCY OF EVALUATION</vt:lpstr>
      <vt:lpstr>Acutely ill or extremely high AEC </vt:lpstr>
      <vt:lpstr>Symptomatic, but clinically stable</vt:lpstr>
      <vt:lpstr>Asymptomatic or incidental eosinophilia</vt:lpstr>
      <vt:lpstr>INITIAL EVALUATION</vt:lpstr>
      <vt:lpstr>History</vt:lpstr>
      <vt:lpstr>Patients should be questioned about the following symptoms: </vt:lpstr>
      <vt:lpstr>Important aspects of the history also include:</vt:lpstr>
      <vt:lpstr>Physical examination</vt:lpstr>
      <vt:lpstr>Laboratory and diagnostic tests</vt:lpstr>
      <vt:lpstr>Blood smear</vt:lpstr>
      <vt:lpstr>Blood tests</vt:lpstr>
      <vt:lpstr>Tests for selected patients </vt:lpstr>
      <vt:lpstr>Assessment for possible eosinophil-associated end-organ damage</vt:lpstr>
      <vt:lpstr>PowerPoint Presentation</vt:lpstr>
      <vt:lpstr>PowerPoint Presentation</vt:lpstr>
      <vt:lpstr>Emergency treatment</vt:lpstr>
      <vt:lpstr>Treatment of clonal eosinophilia </vt:lpstr>
      <vt:lpstr>Treatment of lymphocytic variant of hypereosinophilic syndrome</vt:lpstr>
      <vt:lpstr>Treatment of idiopathic hypereosinophilic syndrome</vt:lpstr>
      <vt:lpstr>PowerPoint Presentation</vt:lpstr>
      <vt:lpstr>Role of haemopoietic stem cell transplantation (HSCT)</vt:lpstr>
      <vt:lpstr>PowerPoint Presentation</vt:lpstr>
      <vt:lpstr>CLINICAL SCENARIOS</vt:lpstr>
      <vt:lpstr>KEY POINTS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the patient with unexplained eosinophilia</dc:title>
  <dc:creator>Windows User</dc:creator>
  <cp:lastModifiedBy>Windows User</cp:lastModifiedBy>
  <cp:revision>41</cp:revision>
  <dcterms:created xsi:type="dcterms:W3CDTF">2019-06-09T17:53:40Z</dcterms:created>
  <dcterms:modified xsi:type="dcterms:W3CDTF">2019-06-19T18:54:39Z</dcterms:modified>
</cp:coreProperties>
</file>